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8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82" r:id="rId14"/>
    <p:sldId id="266" r:id="rId15"/>
    <p:sldId id="268" r:id="rId16"/>
    <p:sldId id="283" r:id="rId17"/>
    <p:sldId id="270" r:id="rId18"/>
    <p:sldId id="281" r:id="rId19"/>
    <p:sldId id="284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412"/>
    <a:srgbClr val="E84040"/>
    <a:srgbClr val="E4E5E7"/>
    <a:srgbClr val="8BB433"/>
    <a:srgbClr val="404040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93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customXml" Target="../customXml/item3.xml"/><Relationship Id="rId28" Type="http://schemas.openxmlformats.org/officeDocument/2006/relationships/customXml" Target="../customXml/item2.xml"/><Relationship Id="rId27" Type="http://schemas.openxmlformats.org/officeDocument/2006/relationships/customXml" Target="../customXml/item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124.xml"/><Relationship Id="rId17" Type="http://schemas.openxmlformats.org/officeDocument/2006/relationships/image" Target="../media/image2.jpeg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9750b2180e88dd3381255618c3283f8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11cda3d42956973ce845e4fb898587c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49.xml"/><Relationship Id="rId8" Type="http://schemas.openxmlformats.org/officeDocument/2006/relationships/tags" Target="../tags/tag148.xml"/><Relationship Id="rId7" Type="http://schemas.openxmlformats.org/officeDocument/2006/relationships/tags" Target="../tags/tag147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51.xml"/><Relationship Id="rId10" Type="http://schemas.openxmlformats.org/officeDocument/2006/relationships/tags" Target="../tags/tag150.xml"/><Relationship Id="rId1" Type="http://schemas.openxmlformats.org/officeDocument/2006/relationships/tags" Target="../tags/tag14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33.xml"/><Relationship Id="rId8" Type="http://schemas.openxmlformats.org/officeDocument/2006/relationships/tags" Target="../tags/tag132.xml"/><Relationship Id="rId7" Type="http://schemas.openxmlformats.org/officeDocument/2006/relationships/tags" Target="../tags/tag131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3" Type="http://schemas.openxmlformats.org/officeDocument/2006/relationships/tags" Target="../tags/tag127.xml"/><Relationship Id="rId2" Type="http://schemas.openxmlformats.org/officeDocument/2006/relationships/slide" Target="slide5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140.xml"/><Relationship Id="rId15" Type="http://schemas.openxmlformats.org/officeDocument/2006/relationships/tags" Target="../tags/tag139.xml"/><Relationship Id="rId14" Type="http://schemas.openxmlformats.org/officeDocument/2006/relationships/tags" Target="../tags/tag138.xml"/><Relationship Id="rId13" Type="http://schemas.openxmlformats.org/officeDocument/2006/relationships/tags" Target="../tags/tag137.xml"/><Relationship Id="rId12" Type="http://schemas.openxmlformats.org/officeDocument/2006/relationships/tags" Target="../tags/tag136.xml"/><Relationship Id="rId11" Type="http://schemas.openxmlformats.org/officeDocument/2006/relationships/tags" Target="../tags/tag135.xml"/><Relationship Id="rId10" Type="http://schemas.openxmlformats.org/officeDocument/2006/relationships/tags" Target="../tags/tag134.xml"/><Relationship Id="rId1" Type="http://schemas.openxmlformats.org/officeDocument/2006/relationships/tags" Target="../tags/tag1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52340" y="1288775"/>
            <a:ext cx="9274543" cy="2536222"/>
            <a:chOff x="346054" y="1092833"/>
            <a:chExt cx="9274543" cy="2536222"/>
          </a:xfrm>
        </p:grpSpPr>
        <p:sp>
          <p:nvSpPr>
            <p:cNvPr id="3" name="矩形 7"/>
            <p:cNvSpPr/>
            <p:nvPr/>
          </p:nvSpPr>
          <p:spPr>
            <a:xfrm>
              <a:off x="346054" y="1092833"/>
              <a:ext cx="9274543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辅助检查</a:t>
              </a:r>
              <a:r>
                <a:rPr lang="en-US" altLang="zh-CN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—</a:t>
              </a:r>
              <a:r>
                <a:rPr lang="zh-CN" altLang="en-US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原发灶病理学检查结果（包括组织学类型、分级、病灶转移、淋巴结情况等）</a:t>
              </a:r>
              <a:endParaRPr lang="zh-CN" altLang="en-US" sz="2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" name="矩形 10"/>
            <p:cNvSpPr/>
            <p:nvPr/>
          </p:nvSpPr>
          <p:spPr>
            <a:xfrm>
              <a:off x="346399" y="3228945"/>
              <a:ext cx="927419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辅助检查</a:t>
              </a:r>
              <a:r>
                <a:rPr lang="en-US" altLang="zh-CN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—</a:t>
              </a:r>
              <a:r>
                <a:rPr lang="zh-CN" altLang="en-US" sz="200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原发灶分子病理检测结果</a:t>
              </a:r>
              <a:endParaRPr lang="zh-CN" altLang="en-US" sz="20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7"/>
          <p:cNvSpPr/>
          <p:nvPr/>
        </p:nvSpPr>
        <p:spPr>
          <a:xfrm>
            <a:off x="5254903" y="1294686"/>
            <a:ext cx="1586762" cy="1586762"/>
          </a:xfrm>
          <a:prstGeom prst="ellipse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8BB433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8"/>
          <p:cNvSpPr txBox="1"/>
          <p:nvPr/>
        </p:nvSpPr>
        <p:spPr>
          <a:xfrm>
            <a:off x="5461526" y="1534069"/>
            <a:ext cx="1173516" cy="11068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02</a:t>
            </a:r>
            <a:endParaRPr lang="zh-CN" altLang="en-US" sz="66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22"/>
          <p:cNvSpPr txBox="1"/>
          <p:nvPr/>
        </p:nvSpPr>
        <p:spPr>
          <a:xfrm>
            <a:off x="10795" y="3611245"/>
            <a:ext cx="1218184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原发灶治疗经过及疗效评估</a:t>
            </a:r>
            <a:endParaRPr lang="zh-CN" altLang="en-US" sz="4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3200" y="553797"/>
            <a:ext cx="9625330" cy="1398905"/>
            <a:chOff x="-740502" y="805439"/>
            <a:chExt cx="9625330" cy="1398905"/>
          </a:xfrm>
        </p:grpSpPr>
        <p:sp>
          <p:nvSpPr>
            <p:cNvPr id="3" name="TextBox 2"/>
            <p:cNvSpPr txBox="1"/>
            <p:nvPr/>
          </p:nvSpPr>
          <p:spPr>
            <a:xfrm>
              <a:off x="-740502" y="805439"/>
              <a:ext cx="770589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zh-CN" altLang="en-US" sz="2400" b="1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临床诊断</a:t>
              </a:r>
              <a:endPara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" name="文本框 2"/>
            <p:cNvSpPr txBox="1"/>
            <p:nvPr/>
          </p:nvSpPr>
          <p:spPr>
            <a:xfrm>
              <a:off x="636813" y="1479809"/>
              <a:ext cx="8248015" cy="72453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诊断应包括</a:t>
              </a:r>
              <a:r>
                <a:rPr lang="en-US" altLang="zh-CN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TNM</a:t>
              </a: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分期、肿瘤转移情况、</a:t>
              </a:r>
              <a:r>
                <a:rPr lang="en-GB" altLang="zh-CN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ECOG </a:t>
              </a:r>
              <a:r>
                <a: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评分等</a:t>
              </a:r>
              <a:endPara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5" name="文本框 19"/>
          <p:cNvSpPr txBox="1"/>
          <p:nvPr/>
        </p:nvSpPr>
        <p:spPr>
          <a:xfrm>
            <a:off x="1730357" y="3429000"/>
            <a:ext cx="8731285" cy="2121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治疗方案，需要介绍方案的药物构成、剂量和周期数；是否联合局部治疗等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b="0" i="0" u="none" strike="noStrike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全身系统治疗：化疗、内分泌治疗、靶向治疗、免疫治疗等抗肿瘤治疗；</a:t>
            </a:r>
            <a:endParaRPr lang="en-US" altLang="zh-CN" b="0" i="0" u="none" strike="noStrike" kern="120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0" i="0" u="none" strike="noStrike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镇痛治疗；</a:t>
            </a:r>
            <a:endParaRPr lang="en-US" altLang="zh-CN" sz="1800" b="0" i="0" u="none" strike="noStrike" kern="120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0" i="0" u="none" strike="noStrike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局部治疗：手术、放疗、消融等</a:t>
            </a:r>
            <a:r>
              <a:rPr lang="zh-CN" altLang="en-US" b="0" i="0" u="none" strike="noStrike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介绍是否经过患者及家属讨论、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MDT</a:t>
            </a: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讨论以及各个学科的诊疗意见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042" y="2689641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原发灶治疗方案（可多线治疗）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170" y="545542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原发灶疗效评估</a:t>
            </a:r>
            <a:r>
              <a:rPr lang="en-US" altLang="zh-CN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——</a:t>
            </a: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治疗前后的对比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70846" y="1774817"/>
            <a:ext cx="9282509" cy="2064179"/>
            <a:chOff x="1248331" y="1709503"/>
            <a:chExt cx="9282509" cy="2064179"/>
          </a:xfrm>
        </p:grpSpPr>
        <p:sp>
          <p:nvSpPr>
            <p:cNvPr id="4" name="矩形 14"/>
            <p:cNvSpPr/>
            <p:nvPr/>
          </p:nvSpPr>
          <p:spPr>
            <a:xfrm>
              <a:off x="1248331" y="1709503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1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24"/>
            <p:cNvSpPr/>
            <p:nvPr/>
          </p:nvSpPr>
          <p:spPr>
            <a:xfrm>
              <a:off x="1259126" y="2514650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2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" name="矩形 25"/>
            <p:cNvSpPr/>
            <p:nvPr/>
          </p:nvSpPr>
          <p:spPr>
            <a:xfrm>
              <a:off x="1259126" y="3370597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3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" name="文本框 16"/>
            <p:cNvSpPr txBox="1"/>
            <p:nvPr/>
          </p:nvSpPr>
          <p:spPr>
            <a:xfrm>
              <a:off x="1661160" y="1743190"/>
              <a:ext cx="8869680" cy="36830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根据治疗过程中的用于评估疗效的影像学检查结果，按照时间排序，可有多个时间段的</a:t>
              </a:r>
              <a:endParaRPr 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8" name="文本框 2"/>
            <p:cNvSpPr txBox="1"/>
            <p:nvPr/>
          </p:nvSpPr>
          <p:spPr>
            <a:xfrm>
              <a:off x="1661160" y="3404350"/>
              <a:ext cx="559769" cy="3693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……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文本框 11"/>
            <p:cNvSpPr txBox="1"/>
            <p:nvPr/>
          </p:nvSpPr>
          <p:spPr>
            <a:xfrm>
              <a:off x="1661160" y="2531762"/>
              <a:ext cx="3249608" cy="3693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PFS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、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OS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、</a:t>
              </a:r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QoL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、不良反应等</a:t>
              </a:r>
              <a:endParaRPr 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7"/>
          <p:cNvSpPr/>
          <p:nvPr/>
        </p:nvSpPr>
        <p:spPr>
          <a:xfrm>
            <a:off x="5254903" y="1294686"/>
            <a:ext cx="1586762" cy="1586762"/>
          </a:xfrm>
          <a:prstGeom prst="ellipse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8BB433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8"/>
          <p:cNvSpPr txBox="1"/>
          <p:nvPr/>
        </p:nvSpPr>
        <p:spPr>
          <a:xfrm>
            <a:off x="5461526" y="1534069"/>
            <a:ext cx="1173516" cy="11068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03</a:t>
            </a:r>
            <a:endParaRPr lang="zh-CN" altLang="en-US" sz="66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22"/>
          <p:cNvSpPr txBox="1"/>
          <p:nvPr/>
        </p:nvSpPr>
        <p:spPr>
          <a:xfrm>
            <a:off x="10795" y="3611245"/>
            <a:ext cx="1218184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骨转移灶诊断及处理</a:t>
            </a:r>
            <a:endParaRPr lang="zh-CN" altLang="en-US" sz="4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435" y="537922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骨转移诊断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9"/>
          <p:cNvSpPr txBox="1"/>
          <p:nvPr/>
        </p:nvSpPr>
        <p:spPr>
          <a:xfrm>
            <a:off x="1768615" y="1275596"/>
            <a:ext cx="8248073" cy="1290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影像学资料：如</a:t>
            </a:r>
            <a:r>
              <a:rPr lang="en-US" altLang="zh-CN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CT</a:t>
            </a:r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骨窗检查提示锥体及附件、肋骨等多发溶骨性破坏；骨扫描发现胸椎体附近核素浓聚；</a:t>
            </a:r>
            <a:r>
              <a:rPr lang="en-US" altLang="zh-CN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PET-CT</a:t>
            </a:r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提示胸椎体附近骨转移等；</a:t>
            </a:r>
            <a:endParaRPr lang="en-US" altLang="zh-CN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病理学诊断：如髂骨穿刺病理活检确认骨髓转移行乳腺癌浸润性导管癌</a:t>
            </a:r>
            <a:endParaRPr lang="zh-CN" altLang="en-US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2"/>
          <p:cNvSpPr txBox="1"/>
          <p:nvPr/>
        </p:nvSpPr>
        <p:spPr>
          <a:xfrm>
            <a:off x="5207726" y="3429000"/>
            <a:ext cx="177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影像学图片</a:t>
            </a:r>
            <a:endParaRPr kumimoji="1" lang="zh-CN" altLang="en-US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055" y="545542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骨转移治疗方案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9"/>
          <p:cNvSpPr txBox="1"/>
          <p:nvPr/>
        </p:nvSpPr>
        <p:spPr>
          <a:xfrm>
            <a:off x="1730515" y="1547091"/>
            <a:ext cx="8731285" cy="459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0" i="0" u="none" strike="noStrike" kern="120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第一时间启用安加维治疗 或 未经治导致骨折的病例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7"/>
          <p:cNvSpPr/>
          <p:nvPr/>
        </p:nvSpPr>
        <p:spPr>
          <a:xfrm>
            <a:off x="5254903" y="1294686"/>
            <a:ext cx="1586762" cy="1586762"/>
          </a:xfrm>
          <a:prstGeom prst="ellipse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8BB433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8"/>
          <p:cNvSpPr txBox="1"/>
          <p:nvPr/>
        </p:nvSpPr>
        <p:spPr>
          <a:xfrm>
            <a:off x="5461526" y="1534069"/>
            <a:ext cx="1173516" cy="11068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04</a:t>
            </a:r>
            <a:endParaRPr lang="zh-CN" altLang="en-US" sz="66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22"/>
          <p:cNvSpPr txBox="1"/>
          <p:nvPr/>
        </p:nvSpPr>
        <p:spPr>
          <a:xfrm>
            <a:off x="10795" y="3611245"/>
            <a:ext cx="1218184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治疗总结及展望</a:t>
            </a:r>
            <a:endParaRPr lang="zh-CN" altLang="en-US" sz="4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>
            <p:custDataLst>
              <p:tags r:id="rId1"/>
            </p:custDataLst>
          </p:nvPr>
        </p:nvGrpSpPr>
        <p:grpSpPr>
          <a:xfrm>
            <a:off x="340540" y="544453"/>
            <a:ext cx="8957773" cy="1973863"/>
            <a:chOff x="-786131" y="1050639"/>
            <a:chExt cx="8957773" cy="1973863"/>
          </a:xfrm>
        </p:grpSpPr>
        <p:sp>
          <p:nvSpPr>
            <p:cNvPr id="3" name="TextBox 2"/>
            <p:cNvSpPr txBox="1"/>
            <p:nvPr/>
          </p:nvSpPr>
          <p:spPr>
            <a:xfrm>
              <a:off x="-786131" y="1050639"/>
              <a:ext cx="770589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>
                <a:spcBef>
                  <a:spcPct val="0"/>
                </a:spcBef>
                <a:defRPr/>
              </a:pPr>
              <a:r>
                <a:rPr lang="zh-CN" altLang="en-US" sz="2400" b="1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诊疗体会</a:t>
              </a:r>
              <a:endPara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" name="矩形 14"/>
            <p:cNvSpPr/>
            <p:nvPr>
              <p:custDataLst>
                <p:tags r:id="rId2"/>
              </p:custDataLst>
            </p:nvPr>
          </p:nvSpPr>
          <p:spPr>
            <a:xfrm>
              <a:off x="2093747" y="1813009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1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24"/>
            <p:cNvSpPr/>
            <p:nvPr>
              <p:custDataLst>
                <p:tags r:id="rId3"/>
              </p:custDataLst>
            </p:nvPr>
          </p:nvSpPr>
          <p:spPr>
            <a:xfrm>
              <a:off x="2093747" y="2618156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2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" name="文本框 16"/>
            <p:cNvSpPr txBox="1"/>
            <p:nvPr>
              <p:custDataLst>
                <p:tags r:id="rId4"/>
              </p:custDataLst>
            </p:nvPr>
          </p:nvSpPr>
          <p:spPr>
            <a:xfrm>
              <a:off x="2506576" y="1846696"/>
              <a:ext cx="4108817" cy="3693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病例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是否存在</a:t>
              </a:r>
              <a:r>
                <a:rPr lang="zh-CN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疑难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或特殊性并加以讨论</a:t>
              </a:r>
              <a:endParaRPr lang="zh-CN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" name="文本框 18"/>
            <p:cNvSpPr txBox="1"/>
            <p:nvPr>
              <p:custDataLst>
                <p:tags r:id="rId5"/>
              </p:custDataLst>
            </p:nvPr>
          </p:nvSpPr>
          <p:spPr>
            <a:xfrm>
              <a:off x="2506576" y="2655170"/>
              <a:ext cx="5665066" cy="3693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通过该患者的诊疗过程，有哪些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思考和</a:t>
              </a:r>
              <a:r>
                <a:rPr lang="zh-CN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体会</a:t>
              </a:r>
              <a:endParaRPr lang="zh-CN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8" name="矩形 14"/>
          <p:cNvSpPr/>
          <p:nvPr>
            <p:custDataLst>
              <p:tags r:id="rId6"/>
            </p:custDataLst>
          </p:nvPr>
        </p:nvSpPr>
        <p:spPr>
          <a:xfrm>
            <a:off x="3220418" y="2826300"/>
            <a:ext cx="402188" cy="402188"/>
          </a:xfrm>
          <a:prstGeom prst="rect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3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文本框 16"/>
          <p:cNvSpPr txBox="1"/>
          <p:nvPr>
            <p:custDataLst>
              <p:tags r:id="rId7"/>
            </p:custDataLst>
          </p:nvPr>
        </p:nvSpPr>
        <p:spPr>
          <a:xfrm>
            <a:off x="3633247" y="2859987"/>
            <a:ext cx="3647152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1800" b="0" i="0" u="none" strike="noStrike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诊疗过程中遇到的难题及解决方案</a:t>
            </a:r>
            <a:endParaRPr lang="zh-CN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矩形 24"/>
          <p:cNvSpPr/>
          <p:nvPr>
            <p:custDataLst>
              <p:tags r:id="rId8"/>
            </p:custDataLst>
          </p:nvPr>
        </p:nvSpPr>
        <p:spPr>
          <a:xfrm>
            <a:off x="3220418" y="3660145"/>
            <a:ext cx="402188" cy="402188"/>
          </a:xfrm>
          <a:prstGeom prst="rect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4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8"/>
          <p:cNvSpPr txBox="1"/>
          <p:nvPr>
            <p:custDataLst>
              <p:tags r:id="rId9"/>
            </p:custDataLst>
          </p:nvPr>
        </p:nvSpPr>
        <p:spPr>
          <a:xfrm>
            <a:off x="3633246" y="3697159"/>
            <a:ext cx="619655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800" b="0" i="0" u="none" strike="noStrike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从病例中总结出的临床警示和经验教训（如骨转移筛查）</a:t>
            </a:r>
            <a:endParaRPr lang="zh-CN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矩形 14"/>
          <p:cNvSpPr/>
          <p:nvPr>
            <p:custDataLst>
              <p:tags r:id="rId10"/>
            </p:custDataLst>
          </p:nvPr>
        </p:nvSpPr>
        <p:spPr>
          <a:xfrm>
            <a:off x="3220418" y="4496486"/>
            <a:ext cx="402188" cy="402188"/>
          </a:xfrm>
          <a:prstGeom prst="rect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5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6"/>
          <p:cNvSpPr txBox="1"/>
          <p:nvPr>
            <p:custDataLst>
              <p:tags r:id="rId11"/>
            </p:custDataLst>
          </p:nvPr>
        </p:nvSpPr>
        <p:spPr>
          <a:xfrm>
            <a:off x="3633247" y="4530173"/>
            <a:ext cx="4570482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对临床实践中骨转移处理的建议和优化策略</a:t>
            </a:r>
            <a:endParaRPr lang="zh-CN" altLang="zh-CN" dirty="0"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295" y="553162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总结与展望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5"/>
          <p:cNvSpPr txBox="1"/>
          <p:nvPr/>
        </p:nvSpPr>
        <p:spPr>
          <a:xfrm>
            <a:off x="3340884" y="2831161"/>
            <a:ext cx="572464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对该病例及治疗思路的总结，对该领域诊疗的未来展望</a:t>
            </a:r>
            <a:endParaRPr lang="zh-CN" altLang="en-US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88708" y="454025"/>
          <a:ext cx="10208969" cy="5641515"/>
        </p:xfrm>
        <a:graphic>
          <a:graphicData uri="http://schemas.openxmlformats.org/drawingml/2006/table">
            <a:tbl>
              <a:tblPr/>
              <a:tblGrid>
                <a:gridCol w="1073670"/>
                <a:gridCol w="9135299"/>
              </a:tblGrid>
              <a:tr h="339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征集标准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641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病例要求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6412"/>
                    </a:solidFill>
                  </a:tcPr>
                </a:tc>
              </a:tr>
              <a:tr h="1155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入选标准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原发病灶明确诊断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：多发性骨髓瘤；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治疗情况：原发病灶已得到明确治疗，如手术、化疗、放疗、靶免治疗等；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骨转移灶情况：重点关注骨转移灶被忽视或未及时处理的病例；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病例完整性：提供详细的病史、诊疗经过、随访结果。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  <a:ea typeface="等线" panose="02010600030101010101" pitchFamily="2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90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资料收集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基本信息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：年龄、性别、初诊时间、骨转移的临床表现和骨相关事件；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辅助检查：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实验室检查：血常规、生化全套、肿瘤标志物等；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影像学检查：</a:t>
                      </a:r>
                      <a:r>
                        <a:rPr lang="en-GB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线、</a:t>
                      </a:r>
                      <a:r>
                        <a:rPr lang="en-GB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CT</a:t>
                      </a:r>
                      <a:r>
                        <a:rPr lang="zh-CN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lang="en-GB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MRI</a:t>
                      </a:r>
                      <a:r>
                        <a:rPr lang="zh-CN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骨扫描、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PET-CT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等；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病理学检查：骨活检等；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基因检查。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46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诊疗经过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初始治疗：原发灶的治疗经过及疗效；</a:t>
                      </a:r>
                      <a:endParaRPr lang="en-US" altLang="zh-C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628650" marR="0" lvl="1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诊断：原发灶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的临床诊断依据和方法；</a:t>
                      </a:r>
                      <a:endParaRPr lang="en-US" altLang="zh-C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628650" marR="0" lvl="1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治疗：</a:t>
                      </a:r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</a:t>
                      </a: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全身系统治疗：化疗、内分泌治疗、靶向治疗、免疫治疗等抗肿瘤治疗；</a:t>
                      </a:r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</a:t>
                      </a: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镇痛治疗；</a:t>
                      </a:r>
                      <a:r>
                        <a:rPr lang="en-US" altLang="zh-C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</a:t>
                      </a: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局部治疗：手术、放疗、消融等；</a:t>
                      </a:r>
                      <a:endParaRPr lang="en-US" altLang="zh-C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骨转移诊疗：骨转移灶的诊断及处理。</a:t>
                      </a:r>
                      <a:endParaRPr lang="en-US" altLang="zh-C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628650" marR="0" lvl="1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诊断：骨转移灶的诊断</a:t>
                      </a:r>
                      <a:endParaRPr lang="en-US" altLang="zh-C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628650" marR="0" lvl="1" indent="-17145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治疗：</a:t>
                      </a:r>
                      <a:r>
                        <a:rPr lang="zh-CN" altLang="en-US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第一时间启用安加维治疗 或 未经治导致骨折的病例</a:t>
                      </a:r>
                      <a:endParaRPr lang="zh-CN" altLang="en-US" sz="12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88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病例亮点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表现：病例中的特殊症状或体征；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2. 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诊疗难点：诊疗过程中遇到的难题及解决方案；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治疗效果：治疗前后的疗效对比；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临床警示：从病例中总结出的临床警示和经验教训；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优化策略：对临床实践中骨转移处理的建议和优化策略。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3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撰写要求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结构清晰：病例报告应包括患者基本信息、病史、诊疗经过、讨论与结论；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语言规范：使用专业、学术性语言，避免口语化表达；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图文并茂：适当使用影像资料、图表等辅助说明；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参考文献：引用相关文献支持观点。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14" marR="9514" marT="9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13635"/>
            <a:ext cx="12195810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谢谢！</a:t>
            </a:r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/>
        </p:nvSpPr>
        <p:spPr>
          <a:xfrm>
            <a:off x="3254637" y="1645346"/>
            <a:ext cx="5682966" cy="366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60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标题</a:t>
            </a:r>
            <a:r>
              <a:rPr lang="en-US" altLang="zh-CN" sz="60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—</a:t>
            </a:r>
            <a:r>
              <a:rPr lang="zh-CN" altLang="en-US" sz="60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病例分享</a:t>
            </a:r>
            <a:endParaRPr lang="en-US" altLang="zh-CN" sz="60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  <a:p>
            <a:pPr algn="ctr">
              <a:spcBef>
                <a:spcPct val="0"/>
              </a:spcBef>
            </a:pPr>
            <a:endParaRPr lang="en-US" altLang="zh-CN" sz="40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姓名</a:t>
            </a:r>
            <a:endParaRPr lang="en-US" altLang="zh-CN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医院</a:t>
            </a:r>
            <a:endParaRPr lang="en-US" altLang="zh-CN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Hadassah Friedlaender" panose="02020603050405020304" pitchFamily="18" charset="-79"/>
                <a:sym typeface="+mn-lt"/>
              </a:rPr>
              <a:t>指导老师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  <a:p>
            <a:pPr algn="ctr">
              <a:spcBef>
                <a:spcPct val="0"/>
              </a:spcBef>
            </a:pP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Hadassah Friedlaender" panose="02020603050405020304" pitchFamily="18" charset="-79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H_Others_3"/>
          <p:cNvSpPr txBox="1"/>
          <p:nvPr>
            <p:custDataLst>
              <p:tags r:id="rId1"/>
            </p:custDataLst>
          </p:nvPr>
        </p:nvSpPr>
        <p:spPr>
          <a:xfrm>
            <a:off x="5359273" y="889199"/>
            <a:ext cx="1472436" cy="77259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zh-CN" altLang="en-US" sz="4400" b="1" dirty="0">
                <a:solidFill>
                  <a:srgbClr val="E8641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目录</a:t>
            </a:r>
            <a:r>
              <a:rPr lang="zh-CN" altLang="en-US" sz="4400" b="1" dirty="0">
                <a:solidFill>
                  <a:srgbClr val="FD611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 </a:t>
            </a:r>
            <a:endParaRPr lang="en-US" altLang="zh-CN" sz="4400" b="1" dirty="0">
              <a:solidFill>
                <a:srgbClr val="FD6116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  <a:p>
            <a:pPr algn="ctr"/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CONTENTS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MH_Number_1">
            <a:hlinkClick r:id="rId2" action="ppaction://hlinksldjump"/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87768" y="1917671"/>
            <a:ext cx="532324" cy="60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1</a:t>
            </a:r>
            <a:endParaRPr lang="en-US" altLang="zh-CN" sz="36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MH_Entry_1">
            <a:hlinkClick r:id="rId2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3520092" y="1917672"/>
            <a:ext cx="5417554" cy="528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0" bIns="0" anchor="ctr">
            <a:normAutofit/>
          </a:bodyPr>
          <a:lstStyle/>
          <a:p>
            <a:r>
              <a:rPr lang="zh-CN" altLang="en-US" sz="2400" b="1" spc="15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患者基本信息及就诊情况</a:t>
            </a:r>
            <a:endParaRPr lang="zh-CN" altLang="en-US" sz="2400" b="1" spc="1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0" name="MH_Others_1"/>
          <p:cNvCxnSpPr/>
          <p:nvPr>
            <p:custDataLst>
              <p:tags r:id="rId5"/>
            </p:custDataLst>
          </p:nvPr>
        </p:nvCxnSpPr>
        <p:spPr>
          <a:xfrm>
            <a:off x="3036245" y="2568591"/>
            <a:ext cx="6100928" cy="0"/>
          </a:xfrm>
          <a:prstGeom prst="line">
            <a:avLst/>
          </a:prstGeom>
          <a:ln w="3175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MH_Number_2">
            <a:hlinkClick r:id="rId2" action="ppaction://hlinksldjump"/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987768" y="2882891"/>
            <a:ext cx="532324" cy="60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2</a:t>
            </a:r>
            <a:endParaRPr lang="en-US" altLang="zh-CN" sz="36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2" name="MH_Entry_2">
            <a:hlinkClick r:id="rId2" action="ppaction://hlinksldjump"/>
          </p:cNvPr>
          <p:cNvSpPr/>
          <p:nvPr>
            <p:custDataLst>
              <p:tags r:id="rId7"/>
            </p:custDataLst>
          </p:nvPr>
        </p:nvSpPr>
        <p:spPr>
          <a:xfrm>
            <a:off x="3552411" y="2941969"/>
            <a:ext cx="5417554" cy="516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0" bIns="0" anchor="ctr">
            <a:normAutofit/>
          </a:bodyPr>
          <a:lstStyle/>
          <a:p>
            <a:r>
              <a:rPr lang="zh-CN" altLang="en-US" sz="2400" b="1" spc="15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原发灶治疗经过及疗效评估</a:t>
            </a:r>
            <a:endParaRPr lang="zh-CN" altLang="en-US" sz="2400" b="1" spc="15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3" name="MH_Others_2"/>
          <p:cNvCxnSpPr/>
          <p:nvPr>
            <p:custDataLst>
              <p:tags r:id="rId8"/>
            </p:custDataLst>
          </p:nvPr>
        </p:nvCxnSpPr>
        <p:spPr>
          <a:xfrm>
            <a:off x="3036245" y="3579531"/>
            <a:ext cx="6100928" cy="0"/>
          </a:xfrm>
          <a:prstGeom prst="line">
            <a:avLst/>
          </a:prstGeom>
          <a:ln w="3175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>
            <p:custDataLst>
              <p:tags r:id="rId9"/>
            </p:custDataLst>
          </p:nvPr>
        </p:nvGrpSpPr>
        <p:grpSpPr>
          <a:xfrm>
            <a:off x="2987768" y="3994048"/>
            <a:ext cx="6149405" cy="673780"/>
            <a:chOff x="2879710" y="5082547"/>
            <a:chExt cx="6149405" cy="673780"/>
          </a:xfrm>
        </p:grpSpPr>
        <p:sp>
          <p:nvSpPr>
            <p:cNvPr id="25" name="MH_Number_1">
              <a:hlinkClick r:id="rId2" action="ppaction://hlinksldjump"/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879710" y="5082547"/>
              <a:ext cx="532324" cy="608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no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3</a:t>
              </a:r>
              <a:endParaRPr lang="en-US" altLang="zh-CN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6" name="MH_Entry_1">
              <a:hlinkClick r:id="rId2" action="ppaction://hlinksldjump"/>
            </p:cNvPr>
            <p:cNvSpPr/>
            <p:nvPr>
              <p:custDataLst>
                <p:tags r:id="rId11"/>
              </p:custDataLst>
            </p:nvPr>
          </p:nvSpPr>
          <p:spPr>
            <a:xfrm>
              <a:off x="3412034" y="5082548"/>
              <a:ext cx="5417554" cy="528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0" rIns="0" bIns="0" anchor="ctr">
              <a:normAutofit/>
            </a:bodyPr>
            <a:lstStyle/>
            <a:p>
              <a:r>
                <a:rPr lang="zh-CN" altLang="en-US" sz="2400" b="1" spc="15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骨转移灶诊断及处理</a:t>
              </a:r>
              <a:endParaRPr lang="zh-CN" altLang="en-US" sz="2400" b="1" spc="15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27" name="MH_Others_1"/>
            <p:cNvCxnSpPr/>
            <p:nvPr>
              <p:custDataLst>
                <p:tags r:id="rId12"/>
              </p:custDataLst>
            </p:nvPr>
          </p:nvCxnSpPr>
          <p:spPr>
            <a:xfrm>
              <a:off x="2928187" y="5756327"/>
              <a:ext cx="6100928" cy="0"/>
            </a:xfrm>
            <a:prstGeom prst="line">
              <a:avLst/>
            </a:prstGeom>
            <a:ln w="3175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>
            <p:custDataLst>
              <p:tags r:id="rId13"/>
            </p:custDataLst>
          </p:nvPr>
        </p:nvGrpSpPr>
        <p:grpSpPr>
          <a:xfrm>
            <a:off x="2987768" y="5082345"/>
            <a:ext cx="6149405" cy="673780"/>
            <a:chOff x="2879710" y="5082547"/>
            <a:chExt cx="6149405" cy="673780"/>
          </a:xfrm>
        </p:grpSpPr>
        <p:sp>
          <p:nvSpPr>
            <p:cNvPr id="29" name="MH_Number_1">
              <a:hlinkClick r:id="rId2" action="ppaction://hlinksldjump"/>
            </p:cNvPr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879710" y="5082547"/>
              <a:ext cx="532324" cy="608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no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4</a:t>
              </a:r>
              <a:endParaRPr lang="en-US" altLang="zh-CN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0" name="MH_Entry_1">
              <a:hlinkClick r:id="rId2" action="ppaction://hlinksldjump"/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412034" y="5082548"/>
              <a:ext cx="5417554" cy="528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0" rIns="0" bIns="0" anchor="ctr">
              <a:normAutofit/>
            </a:bodyPr>
            <a:lstStyle/>
            <a:p>
              <a:r>
                <a:rPr lang="zh-CN" altLang="en-US" sz="2400" b="1" spc="150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治疗总结及展望</a:t>
              </a:r>
              <a:endParaRPr lang="zh-CN" altLang="en-US" sz="2400" b="1" spc="15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31" name="MH_Others_1"/>
            <p:cNvCxnSpPr/>
            <p:nvPr>
              <p:custDataLst>
                <p:tags r:id="rId16"/>
              </p:custDataLst>
            </p:nvPr>
          </p:nvCxnSpPr>
          <p:spPr>
            <a:xfrm>
              <a:off x="2928187" y="5756327"/>
              <a:ext cx="6100928" cy="0"/>
            </a:xfrm>
            <a:prstGeom prst="line">
              <a:avLst/>
            </a:prstGeom>
            <a:ln w="3175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7"/>
          <p:cNvSpPr/>
          <p:nvPr/>
        </p:nvSpPr>
        <p:spPr>
          <a:xfrm>
            <a:off x="5254903" y="1294686"/>
            <a:ext cx="1586762" cy="1586762"/>
          </a:xfrm>
          <a:prstGeom prst="ellipse">
            <a:avLst/>
          </a:prstGeom>
          <a:solidFill>
            <a:srgbClr val="E864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8BB433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18"/>
          <p:cNvSpPr txBox="1"/>
          <p:nvPr/>
        </p:nvSpPr>
        <p:spPr>
          <a:xfrm>
            <a:off x="5461526" y="1534069"/>
            <a:ext cx="117351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01</a:t>
            </a:r>
            <a:endParaRPr lang="zh-CN" altLang="en-US" sz="66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22"/>
          <p:cNvSpPr txBox="1"/>
          <p:nvPr/>
        </p:nvSpPr>
        <p:spPr>
          <a:xfrm>
            <a:off x="2567514" y="3611338"/>
            <a:ext cx="705697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4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患者基本信息及就诊情况</a:t>
            </a:r>
            <a:endParaRPr lang="zh-CN" altLang="en-US" sz="4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05535" y="2019300"/>
            <a:ext cx="4960620" cy="2954020"/>
            <a:chOff x="1183640" y="2019300"/>
            <a:chExt cx="4960620" cy="2954020"/>
          </a:xfrm>
        </p:grpSpPr>
        <p:grpSp>
          <p:nvGrpSpPr>
            <p:cNvPr id="3" name="组合 4"/>
            <p:cNvGrpSpPr/>
            <p:nvPr/>
          </p:nvGrpSpPr>
          <p:grpSpPr>
            <a:xfrm>
              <a:off x="1183640" y="2019300"/>
              <a:ext cx="3003550" cy="571500"/>
              <a:chOff x="1864" y="3180"/>
              <a:chExt cx="4730" cy="900"/>
            </a:xfrm>
          </p:grpSpPr>
          <p:sp>
            <p:nvSpPr>
              <p:cNvPr id="9" name="流程图: 过程 20"/>
              <p:cNvSpPr/>
              <p:nvPr/>
            </p:nvSpPr>
            <p:spPr>
              <a:xfrm>
                <a:off x="4230" y="3180"/>
                <a:ext cx="2365" cy="900"/>
              </a:xfrm>
              <a:prstGeom prst="flowChartProcess">
                <a:avLst/>
              </a:prstGeom>
              <a:noFill/>
              <a:ln w="22225">
                <a:solidFill>
                  <a:srgbClr val="E864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0" name="流程图: 过程 5"/>
              <p:cNvSpPr/>
              <p:nvPr/>
            </p:nvSpPr>
            <p:spPr>
              <a:xfrm>
                <a:off x="1864" y="3180"/>
                <a:ext cx="2365" cy="900"/>
              </a:xfrm>
              <a:prstGeom prst="flowChartProcess">
                <a:avLst/>
              </a:prstGeom>
              <a:solidFill>
                <a:srgbClr val="E86412"/>
              </a:solidFill>
              <a:ln w="22225">
                <a:solidFill>
                  <a:srgbClr val="E864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性别</a:t>
                </a:r>
                <a:endParaRPr lang="zh-CN" altLang="en-US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1" name="矩形 6"/>
              <p:cNvSpPr/>
              <p:nvPr/>
            </p:nvSpPr>
            <p:spPr>
              <a:xfrm>
                <a:off x="4726" y="3339"/>
                <a:ext cx="1008" cy="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必填</a:t>
                </a:r>
                <a:endParaRPr lang="zh-CN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9"/>
            <p:cNvGrpSpPr/>
            <p:nvPr/>
          </p:nvGrpSpPr>
          <p:grpSpPr>
            <a:xfrm>
              <a:off x="1183640" y="3818255"/>
              <a:ext cx="3003550" cy="574675"/>
              <a:chOff x="1864" y="6013"/>
              <a:chExt cx="4730" cy="905"/>
            </a:xfrm>
          </p:grpSpPr>
          <p:sp>
            <p:nvSpPr>
              <p:cNvPr id="6" name="流程图: 过程 26"/>
              <p:cNvSpPr/>
              <p:nvPr/>
            </p:nvSpPr>
            <p:spPr>
              <a:xfrm>
                <a:off x="4230" y="6013"/>
                <a:ext cx="2365" cy="900"/>
              </a:xfrm>
              <a:prstGeom prst="flowChartProcess">
                <a:avLst/>
              </a:prstGeom>
              <a:noFill/>
              <a:ln w="22225">
                <a:solidFill>
                  <a:srgbClr val="E864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7" name="流程图: 过程 27"/>
              <p:cNvSpPr/>
              <p:nvPr/>
            </p:nvSpPr>
            <p:spPr>
              <a:xfrm>
                <a:off x="1864" y="6018"/>
                <a:ext cx="2365" cy="900"/>
              </a:xfrm>
              <a:prstGeom prst="flowChartProcess">
                <a:avLst/>
              </a:prstGeom>
              <a:solidFill>
                <a:srgbClr val="E86412"/>
              </a:solidFill>
              <a:ln w="22225">
                <a:solidFill>
                  <a:srgbClr val="E864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首诊时间</a:t>
                </a:r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8" name="矩形 28"/>
              <p:cNvSpPr/>
              <p:nvPr/>
            </p:nvSpPr>
            <p:spPr>
              <a:xfrm>
                <a:off x="4726" y="6173"/>
                <a:ext cx="1008" cy="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zh-CN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必填</a:t>
                </a:r>
                <a:endParaRPr kumimoji="1" lang="zh-CN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" name="TextBox 8"/>
            <p:cNvSpPr txBox="1"/>
            <p:nvPr/>
          </p:nvSpPr>
          <p:spPr>
            <a:xfrm>
              <a:off x="1183640" y="4666615"/>
              <a:ext cx="4960620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prstClr val="black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注：请勿公开患者姓名、住院号、电话等隐私信息</a:t>
              </a:r>
              <a:endParaRPr lang="zh-CN" altLang="en-US" sz="1400" dirty="0">
                <a:solidFill>
                  <a:prstClr val="black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2" name="组合 8"/>
          <p:cNvGrpSpPr/>
          <p:nvPr/>
        </p:nvGrpSpPr>
        <p:grpSpPr>
          <a:xfrm>
            <a:off x="1105535" y="2919095"/>
            <a:ext cx="3003550" cy="571500"/>
            <a:chOff x="1864" y="4597"/>
            <a:chExt cx="4730" cy="900"/>
          </a:xfrm>
        </p:grpSpPr>
        <p:sp>
          <p:nvSpPr>
            <p:cNvPr id="13" name="流程图: 过程 21"/>
            <p:cNvSpPr/>
            <p:nvPr/>
          </p:nvSpPr>
          <p:spPr>
            <a:xfrm>
              <a:off x="4230" y="4597"/>
              <a:ext cx="2365" cy="900"/>
            </a:xfrm>
            <a:prstGeom prst="flowChartProcess">
              <a:avLst/>
            </a:prstGeom>
            <a:noFill/>
            <a:ln w="22225">
              <a:solidFill>
                <a:srgbClr val="E8641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4" name="流程图: 过程 24"/>
            <p:cNvSpPr/>
            <p:nvPr/>
          </p:nvSpPr>
          <p:spPr>
            <a:xfrm>
              <a:off x="1864" y="4597"/>
              <a:ext cx="2365" cy="900"/>
            </a:xfrm>
            <a:prstGeom prst="flowChartProcess">
              <a:avLst/>
            </a:prstGeom>
            <a:solidFill>
              <a:srgbClr val="E86412"/>
            </a:solidFill>
            <a:ln w="22225">
              <a:solidFill>
                <a:srgbClr val="E8641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年龄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5" name="矩形 25"/>
            <p:cNvSpPr/>
            <p:nvPr/>
          </p:nvSpPr>
          <p:spPr>
            <a:xfrm>
              <a:off x="4726" y="4756"/>
              <a:ext cx="100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dirty="0">
                  <a:solidFill>
                    <a:schemeClr val="tx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必填</a:t>
              </a:r>
              <a:endParaRPr kumimoji="1"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6" name="流程图: 过程 35"/>
          <p:cNvSpPr/>
          <p:nvPr/>
        </p:nvSpPr>
        <p:spPr>
          <a:xfrm>
            <a:off x="4670615" y="2019935"/>
            <a:ext cx="6131560" cy="2369820"/>
          </a:xfrm>
          <a:prstGeom prst="flowChartProcess">
            <a:avLst/>
          </a:prstGeom>
          <a:noFill/>
          <a:ln w="22225">
            <a:solidFill>
              <a:srgbClr val="E86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患者主诉：</a:t>
            </a:r>
            <a:endParaRPr lang="zh-CN" altLang="en-US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0514" y="565447"/>
            <a:ext cx="24574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患者信息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9565" y="570916"/>
            <a:ext cx="1737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病史概述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769110" y="1733550"/>
            <a:ext cx="9752330" cy="3181916"/>
            <a:chOff x="2454505" y="1733740"/>
            <a:chExt cx="9422054" cy="3181658"/>
          </a:xfrm>
        </p:grpSpPr>
        <p:sp>
          <p:nvSpPr>
            <p:cNvPr id="11" name="矩形 14"/>
            <p:cNvSpPr/>
            <p:nvPr/>
          </p:nvSpPr>
          <p:spPr>
            <a:xfrm>
              <a:off x="2454505" y="1733740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1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2" name="矩形 24"/>
            <p:cNvSpPr/>
            <p:nvPr/>
          </p:nvSpPr>
          <p:spPr>
            <a:xfrm>
              <a:off x="2465300" y="2538887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2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3" name="矩形 25"/>
            <p:cNvSpPr/>
            <p:nvPr/>
          </p:nvSpPr>
          <p:spPr>
            <a:xfrm>
              <a:off x="2465300" y="3394834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3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4" name="矩形 26"/>
            <p:cNvSpPr/>
            <p:nvPr/>
          </p:nvSpPr>
          <p:spPr>
            <a:xfrm>
              <a:off x="2465300" y="4284436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4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5" name="文本框 16"/>
            <p:cNvSpPr txBox="1"/>
            <p:nvPr/>
          </p:nvSpPr>
          <p:spPr>
            <a:xfrm>
              <a:off x="2867334" y="1767427"/>
              <a:ext cx="877163" cy="36827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现病史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6" name="文本框 17"/>
            <p:cNvSpPr txBox="1"/>
            <p:nvPr/>
          </p:nvSpPr>
          <p:spPr>
            <a:xfrm>
              <a:off x="2867334" y="2556097"/>
              <a:ext cx="877163" cy="36827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既往史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7" name="文本框 18"/>
            <p:cNvSpPr txBox="1"/>
            <p:nvPr/>
          </p:nvSpPr>
          <p:spPr>
            <a:xfrm>
              <a:off x="2867334" y="3411002"/>
              <a:ext cx="5032147" cy="36827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个人史（包括吸烟史、饮酒史、肿瘤家族史等）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8" name="文本框 19"/>
            <p:cNvSpPr txBox="1"/>
            <p:nvPr/>
          </p:nvSpPr>
          <p:spPr>
            <a:xfrm>
              <a:off x="2856693" y="4193462"/>
              <a:ext cx="9019866" cy="72193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ts val="2460"/>
                </a:lnSpc>
              </a:pPr>
              <a:r>
                <a:rPr lang="en-US" sz="1800" b="0" i="0" u="none" strike="noStrike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原发病灶明确诊断</a:t>
              </a:r>
              <a:r>
                <a:rPr lang="zh-CN" altLang="en-US" sz="1800" b="0" i="0" u="none" strike="noStrike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：前列腺癌、乳腺癌、肺癌、肾癌、甲状腺癌、宫颈癌、鼻咽癌等头颈部肿瘤、黑色素瘤、骨及软组织肉瘤等</a:t>
              </a:r>
              <a:endParaRPr lang="en-US" altLang="zh-CN" sz="1800" b="0" i="0" u="none" strike="noStrike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082" y="575205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入院检查（介绍与病例治疗相关、有意义的检查结果）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00355" y="2758285"/>
            <a:ext cx="4429839" cy="1677348"/>
            <a:chOff x="1700355" y="2758285"/>
            <a:chExt cx="4429839" cy="1677348"/>
          </a:xfrm>
        </p:grpSpPr>
        <p:sp>
          <p:nvSpPr>
            <p:cNvPr id="6" name="矩形 17"/>
            <p:cNvSpPr/>
            <p:nvPr/>
          </p:nvSpPr>
          <p:spPr>
            <a:xfrm>
              <a:off x="1700355" y="2783200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2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7" name="矩形 20"/>
            <p:cNvSpPr/>
            <p:nvPr/>
          </p:nvSpPr>
          <p:spPr>
            <a:xfrm>
              <a:off x="2102667" y="2758285"/>
              <a:ext cx="4027527" cy="416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实验室检查</a:t>
              </a:r>
              <a:endParaRPr kumimoji="1"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8" name="文本框 21"/>
            <p:cNvSpPr txBox="1"/>
            <p:nvPr/>
          </p:nvSpPr>
          <p:spPr>
            <a:xfrm>
              <a:off x="2160174" y="3145215"/>
              <a:ext cx="3515638" cy="129041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血常规检查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生化全套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肿瘤标志物等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00355" y="1647364"/>
            <a:ext cx="4429839" cy="451266"/>
            <a:chOff x="1087676" y="1152945"/>
            <a:chExt cx="4429839" cy="451266"/>
          </a:xfrm>
        </p:grpSpPr>
        <p:sp>
          <p:nvSpPr>
            <p:cNvPr id="14" name="矩形 4"/>
            <p:cNvSpPr/>
            <p:nvPr/>
          </p:nvSpPr>
          <p:spPr>
            <a:xfrm>
              <a:off x="1489988" y="1152945"/>
              <a:ext cx="4027527" cy="4240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kumimoji="1"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体格检查</a:t>
              </a:r>
              <a:endParaRPr kumimoji="1"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5" name="矩形 16"/>
            <p:cNvSpPr/>
            <p:nvPr/>
          </p:nvSpPr>
          <p:spPr>
            <a:xfrm>
              <a:off x="1087676" y="1202023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1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25532" y="2783200"/>
            <a:ext cx="5174848" cy="2523603"/>
            <a:chOff x="7572478" y="2720185"/>
            <a:chExt cx="5174848" cy="2523603"/>
          </a:xfrm>
        </p:grpSpPr>
        <p:sp>
          <p:nvSpPr>
            <p:cNvPr id="9" name="矩形 25"/>
            <p:cNvSpPr/>
            <p:nvPr/>
          </p:nvSpPr>
          <p:spPr>
            <a:xfrm>
              <a:off x="7572478" y="2758285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3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974666" y="2720185"/>
              <a:ext cx="4772660" cy="2523603"/>
              <a:chOff x="7419340" y="2598181"/>
              <a:chExt cx="4772660" cy="2523603"/>
            </a:xfrm>
          </p:grpSpPr>
          <p:sp>
            <p:nvSpPr>
              <p:cNvPr id="12" name="矩形 7"/>
              <p:cNvSpPr/>
              <p:nvPr/>
            </p:nvSpPr>
            <p:spPr>
              <a:xfrm>
                <a:off x="7419340" y="2598181"/>
                <a:ext cx="4772660" cy="424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影像学检查</a:t>
                </a:r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3" name="文本框 2"/>
              <p:cNvSpPr txBox="1"/>
              <p:nvPr/>
            </p:nvSpPr>
            <p:spPr>
              <a:xfrm>
                <a:off x="7443915" y="3000369"/>
                <a:ext cx="3109565" cy="212141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zh-CN"/>
                </a:defPPr>
                <a:lvl1pPr marL="285750" indent="-285750" fontAlgn="auto">
                  <a:lnSpc>
                    <a:spcPct val="150000"/>
                  </a:lnSpc>
                  <a:buFont typeface="Arial" panose="020B0604020202020204" pitchFamily="34" charset="0"/>
                  <a:buChar char="•"/>
                  <a:defRPr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defRPr>
                </a:lvl1pPr>
              </a:lstStyle>
              <a:p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X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射线</a:t>
                </a:r>
                <a:endPara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  <a:p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CT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 （平扫及增强）</a:t>
                </a:r>
                <a:endPara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  <a:p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MRI</a:t>
                </a:r>
                <a:endPara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  <a:p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骨扫描</a:t>
                </a:r>
                <a:endPara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  <a:p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PCT-CT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+mn-ea"/>
                    <a:sym typeface="+mn-lt"/>
                  </a:rPr>
                  <a:t>等</a:t>
                </a:r>
                <a:endPara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8048155" y="2783200"/>
            <a:ext cx="4429839" cy="1261850"/>
            <a:chOff x="1700355" y="2758285"/>
            <a:chExt cx="4429839" cy="1261850"/>
          </a:xfrm>
        </p:grpSpPr>
        <p:sp>
          <p:nvSpPr>
            <p:cNvPr id="18" name="矩形 17"/>
            <p:cNvSpPr/>
            <p:nvPr/>
          </p:nvSpPr>
          <p:spPr>
            <a:xfrm>
              <a:off x="1700355" y="2783200"/>
              <a:ext cx="402188" cy="402188"/>
            </a:xfrm>
            <a:prstGeom prst="rect">
              <a:avLst/>
            </a:prstGeom>
            <a:solidFill>
              <a:srgbClr val="E864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4</a:t>
              </a:r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9" name="矩形 20"/>
            <p:cNvSpPr/>
            <p:nvPr/>
          </p:nvSpPr>
          <p:spPr>
            <a:xfrm>
              <a:off x="2102667" y="2758285"/>
              <a:ext cx="4027527" cy="416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kumimoji="1"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病理学检查</a:t>
              </a:r>
              <a:endParaRPr kumimoji="1"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0" name="文本框 21"/>
            <p:cNvSpPr txBox="1"/>
            <p:nvPr/>
          </p:nvSpPr>
          <p:spPr>
            <a:xfrm>
              <a:off x="2160174" y="3145215"/>
              <a:ext cx="3515638" cy="87492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骨活检</a:t>
              </a: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等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+mn-ea"/>
                  <a:sym typeface="+mn-lt"/>
                </a:rPr>
                <a:t>基因检查</a:t>
              </a:r>
              <a:endPara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01" y="571033"/>
            <a:ext cx="7705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辅助检查</a:t>
            </a:r>
            <a:r>
              <a:rPr lang="en-US" altLang="zh-CN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--</a:t>
            </a:r>
            <a:r>
              <a:rPr lang="zh-CN" altLang="en-US" sz="2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治疗前病灶</a:t>
            </a:r>
            <a:endParaRPr lang="zh-CN" altLang="en-US" sz="24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36624" y="3059667"/>
            <a:ext cx="177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+mn-lt"/>
              </a:rPr>
              <a:t>影像学图片</a:t>
            </a:r>
            <a:endParaRPr kumimoji="1" lang="zh-CN" altLang="en-US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KSO_WM_UNIT_TABLE_BEAUTIFY" val="smartTable{c1d7e0ab-9ddb-49a9-b72d-0cfd7bb97f28}"/>
</p:tagLst>
</file>

<file path=ppt/tags/tag126.xml><?xml version="1.0" encoding="utf-8"?>
<p:tagLst xmlns:p="http://schemas.openxmlformats.org/presentationml/2006/main">
  <p:tag name="MH" val="20190712215535"/>
  <p:tag name="MH_LIBRARY" val="CONTENTS"/>
  <p:tag name="MH_TYPE" val="OTHERS"/>
  <p:tag name="ID" val="553526"/>
</p:tagLst>
</file>

<file path=ppt/tags/tag127.xml><?xml version="1.0" encoding="utf-8"?>
<p:tagLst xmlns:p="http://schemas.openxmlformats.org/presentationml/2006/main">
  <p:tag name="MH" val="20190712215535"/>
  <p:tag name="MH_LIBRARY" val="CONTENTS"/>
  <p:tag name="MH_TYPE" val="NUMBER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28.xml><?xml version="1.0" encoding="utf-8"?>
<p:tagLst xmlns:p="http://schemas.openxmlformats.org/presentationml/2006/main">
  <p:tag name="MH" val="20190712215535"/>
  <p:tag name="MH_LIBRARY" val="CONTENTS"/>
  <p:tag name="MH_TYPE" val="ENTRY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29.xml><?xml version="1.0" encoding="utf-8"?>
<p:tagLst xmlns:p="http://schemas.openxmlformats.org/presentationml/2006/main">
  <p:tag name="MH" val="20190712215535"/>
  <p:tag name="MH_LIBRARY" val="CONTENTS"/>
  <p:tag name="MH_TYPE" val="OTHERS"/>
  <p:tag name="ID" val="553526"/>
  <p:tag name="KSO_WM_DIAGRAM_VIRTUALLY_FRAME" val="{&quot;height&quot;:302.24047244094487,&quot;left&quot;:235.25732283464566,&quot;top&quot;:150.99771653543309,&quot;width&quot;:484.20511811023624}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MH" val="20190712215535"/>
  <p:tag name="MH_LIBRARY" val="CONTENTS"/>
  <p:tag name="MH_TYPE" val="NUMBER"/>
  <p:tag name="ID" val="553526"/>
  <p:tag name="MH_ORDER" val="2"/>
  <p:tag name="KSO_WM_DIAGRAM_VIRTUALLY_FRAME" val="{&quot;height&quot;:302.24047244094487,&quot;left&quot;:235.25732283464566,&quot;top&quot;:150.99771653543309,&quot;width&quot;:484.20511811023624}"/>
</p:tagLst>
</file>

<file path=ppt/tags/tag131.xml><?xml version="1.0" encoding="utf-8"?>
<p:tagLst xmlns:p="http://schemas.openxmlformats.org/presentationml/2006/main">
  <p:tag name="MH" val="20190712215535"/>
  <p:tag name="MH_LIBRARY" val="CONTENTS"/>
  <p:tag name="MH_TYPE" val="ENTRY"/>
  <p:tag name="ID" val="553526"/>
  <p:tag name="MH_ORDER" val="2"/>
  <p:tag name="KSO_WM_DIAGRAM_VIRTUALLY_FRAME" val="{&quot;height&quot;:302.24047244094487,&quot;left&quot;:235.25732283464566,&quot;top&quot;:150.99771653543309,&quot;width&quot;:484.20511811023624}"/>
</p:tagLst>
</file>

<file path=ppt/tags/tag132.xml><?xml version="1.0" encoding="utf-8"?>
<p:tagLst xmlns:p="http://schemas.openxmlformats.org/presentationml/2006/main">
  <p:tag name="MH" val="20190712215535"/>
  <p:tag name="MH_LIBRARY" val="CONTENTS"/>
  <p:tag name="MH_TYPE" val="OTHERS"/>
  <p:tag name="ID" val="553526"/>
  <p:tag name="KSO_WM_DIAGRAM_VIRTUALLY_FRAME" val="{&quot;height&quot;:302.24047244094487,&quot;left&quot;:235.25732283464566,&quot;top&quot;:150.99771653543309,&quot;width&quot;:484.20511811023624}"/>
</p:tagLst>
</file>

<file path=ppt/tags/tag133.xml><?xml version="1.0" encoding="utf-8"?>
<p:tagLst xmlns:p="http://schemas.openxmlformats.org/presentationml/2006/main">
  <p:tag name="KSO_WM_DIAGRAM_VIRTUALLY_FRAME" val="{&quot;height&quot;:302.24047244094487,&quot;left&quot;:235.25732283464566,&quot;top&quot;:150.99771653543309,&quot;width&quot;:484.20511811023624}"/>
</p:tagLst>
</file>

<file path=ppt/tags/tag134.xml><?xml version="1.0" encoding="utf-8"?>
<p:tagLst xmlns:p="http://schemas.openxmlformats.org/presentationml/2006/main">
  <p:tag name="MH" val="20190712215535"/>
  <p:tag name="MH_LIBRARY" val="CONTENTS"/>
  <p:tag name="MH_TYPE" val="NUMBER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35.xml><?xml version="1.0" encoding="utf-8"?>
<p:tagLst xmlns:p="http://schemas.openxmlformats.org/presentationml/2006/main">
  <p:tag name="MH" val="20190712215535"/>
  <p:tag name="MH_LIBRARY" val="CONTENTS"/>
  <p:tag name="MH_TYPE" val="ENTRY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36.xml><?xml version="1.0" encoding="utf-8"?>
<p:tagLst xmlns:p="http://schemas.openxmlformats.org/presentationml/2006/main">
  <p:tag name="MH" val="20190712215535"/>
  <p:tag name="MH_LIBRARY" val="CONTENTS"/>
  <p:tag name="MH_TYPE" val="OTHERS"/>
  <p:tag name="ID" val="553526"/>
  <p:tag name="KSO_WM_DIAGRAM_VIRTUALLY_FRAME" val="{&quot;height&quot;:302.24047244094487,&quot;left&quot;:235.25732283464566,&quot;top&quot;:150.99771653543309,&quot;width&quot;:484.20511811023624}"/>
</p:tagLst>
</file>

<file path=ppt/tags/tag137.xml><?xml version="1.0" encoding="utf-8"?>
<p:tagLst xmlns:p="http://schemas.openxmlformats.org/presentationml/2006/main">
  <p:tag name="KSO_WM_DIAGRAM_VIRTUALLY_FRAME" val="{&quot;height&quot;:302.24047244094487,&quot;left&quot;:235.25732283464566,&quot;top&quot;:150.99771653543309,&quot;width&quot;:484.20511811023624}"/>
</p:tagLst>
</file>

<file path=ppt/tags/tag138.xml><?xml version="1.0" encoding="utf-8"?>
<p:tagLst xmlns:p="http://schemas.openxmlformats.org/presentationml/2006/main">
  <p:tag name="MH" val="20190712215535"/>
  <p:tag name="MH_LIBRARY" val="CONTENTS"/>
  <p:tag name="MH_TYPE" val="NUMBER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39.xml><?xml version="1.0" encoding="utf-8"?>
<p:tagLst xmlns:p="http://schemas.openxmlformats.org/presentationml/2006/main">
  <p:tag name="MH" val="20190712215535"/>
  <p:tag name="MH_LIBRARY" val="CONTENTS"/>
  <p:tag name="MH_TYPE" val="ENTRY"/>
  <p:tag name="ID" val="553526"/>
  <p:tag name="MH_ORDER" val="1"/>
  <p:tag name="KSO_WM_DIAGRAM_VIRTUALLY_FRAME" val="{&quot;height&quot;:302.24047244094487,&quot;left&quot;:235.25732283464566,&quot;top&quot;:150.99771653543309,&quot;width&quot;:484.20511811023624}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MH" val="20190712215535"/>
  <p:tag name="MH_LIBRARY" val="CONTENTS"/>
  <p:tag name="MH_TYPE" val="OTHERS"/>
  <p:tag name="ID" val="553526"/>
  <p:tag name="KSO_WM_DIAGRAM_VIRTUALLY_FRAME" val="{&quot;height&quot;:302.24047244094487,&quot;left&quot;:235.25732283464566,&quot;top&quot;:150.99771653543309,&quot;width&quot;:484.20511811023624}"/>
</p:tagLst>
</file>

<file path=ppt/tags/tag141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2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3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4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5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6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7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8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49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51.xml><?xml version="1.0" encoding="utf-8"?>
<p:tagLst xmlns:p="http://schemas.openxmlformats.org/presentationml/2006/main">
  <p:tag name="KSO_WM_DIAGRAM_VIRTUALLY_FRAME" val="{&quot;height&quot;:379.46748031496065,&quot;left&quot;:26.814173228346455,&quot;top&quot;:42.870314960629926,&quot;width&quot;:747.185748031496}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52.xml><?xml version="1.0" encoding="utf-8"?>
<ds:datastoreItem xmlns:ds="http://schemas.openxmlformats.org/officeDocument/2006/customXml" ds:itemID="{095EAC7E-3670-4A33-88E9-089AAE82E060}">
  <ds:schemaRefs/>
</ds:datastoreItem>
</file>

<file path=customXml/itemProps153.xml><?xml version="1.0" encoding="utf-8"?>
<ds:datastoreItem xmlns:ds="http://schemas.openxmlformats.org/officeDocument/2006/customXml" ds:itemID="{77CCCEA7-1327-49DD-AC35-4264F7CCB5D7}">
  <ds:schemaRefs/>
</ds:datastoreItem>
</file>

<file path=customXml/itemProps154.xml><?xml version="1.0" encoding="utf-8"?>
<ds:datastoreItem xmlns:ds="http://schemas.openxmlformats.org/officeDocument/2006/customXml" ds:itemID="{0ED8FEBD-5ABD-4CF4-8A24-EAAA08BD571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1544</Words>
  <Application>WPS 演示</Application>
  <PresentationFormat>宽屏</PresentationFormat>
  <Paragraphs>215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Wingdings</vt:lpstr>
      <vt:lpstr>微软雅黑</vt:lpstr>
      <vt:lpstr>等线</vt:lpstr>
      <vt:lpstr>Courier New</vt:lpstr>
      <vt:lpstr>Microsoft YaHei UI</vt:lpstr>
      <vt:lpstr>Hadassah Friedlaender</vt:lpstr>
      <vt:lpstr>Times New Roman</vt:lpstr>
      <vt:lpstr>Calibri</vt:lpstr>
      <vt:lpstr>Arial Unicode MS</vt:lpstr>
      <vt:lpstr>自定义设计方案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Xie, Jing</dc:creator>
  <cp:lastModifiedBy>Amor</cp:lastModifiedBy>
  <cp:revision>24</cp:revision>
  <dcterms:created xsi:type="dcterms:W3CDTF">2024-07-16T20:56:00Z</dcterms:created>
  <dcterms:modified xsi:type="dcterms:W3CDTF">2025-06-17T10:12:28Z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CV">
    <vt:lpwstr>952D4B91C7D547EAA514ABBB9415B567_12</vt:lpwstr>
  </property>
  <property fmtid="{D5CDD505-2E9C-101B-9397-08002B2CF9AE}" pid="9" name="KSOProductBuildVer">
    <vt:lpwstr>2052-12.1.0.21541</vt:lpwstr>
  </property>
</Properties>
</file>