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9" r:id="rId5"/>
    <p:sldId id="261" r:id="rId6"/>
    <p:sldId id="271" r:id="rId7"/>
    <p:sldId id="283" r:id="rId8"/>
    <p:sldId id="273" r:id="rId9"/>
    <p:sldId id="272" r:id="rId10"/>
    <p:sldId id="262" r:id="rId11"/>
    <p:sldId id="264" r:id="rId12"/>
    <p:sldId id="278" r:id="rId13"/>
    <p:sldId id="279" r:id="rId14"/>
    <p:sldId id="280" r:id="rId15"/>
    <p:sldId id="281" r:id="rId16"/>
    <p:sldId id="282" r:id="rId17"/>
    <p:sldId id="268" r:id="rId18"/>
    <p:sldId id="26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8"/>
    <p:restoredTop sz="94385"/>
  </p:normalViewPr>
  <p:slideViewPr>
    <p:cSldViewPr showGuides="1">
      <p:cViewPr varScale="1">
        <p:scale>
          <a:sx n="98" d="100"/>
          <a:sy n="98" d="100"/>
        </p:scale>
        <p:origin x="208" y="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A3A0B-C557-EA44-988C-4C4D06A7F72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5B4A-07A8-DA44-8B1C-55530DE3D71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30149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b="1" dirty="0"/>
              <a:t>肺癌、乳腺癌病例收集模版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1540" y="1196752"/>
            <a:ext cx="10408920" cy="5040630"/>
          </a:xfrm>
        </p:spPr>
        <p:txBody>
          <a:bodyPr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</a:rPr>
              <a:t>病例要求：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病例中</a:t>
            </a:r>
            <a:r>
              <a:rPr lang="zh-CN" altLang="zh-CN" sz="2000" dirty="0">
                <a:solidFill>
                  <a:schemeClr val="tx1"/>
                </a:solidFill>
              </a:rPr>
              <a:t>诊断规范</a:t>
            </a:r>
            <a:r>
              <a:rPr lang="zh-CN" altLang="en-US" sz="2000" dirty="0">
                <a:solidFill>
                  <a:schemeClr val="tx1"/>
                </a:solidFill>
              </a:rPr>
              <a:t>、</a:t>
            </a:r>
            <a:r>
              <a:rPr lang="zh-CN" altLang="zh-CN" sz="2000" dirty="0">
                <a:solidFill>
                  <a:schemeClr val="tx1"/>
                </a:solidFill>
              </a:rPr>
              <a:t>思路准确</a:t>
            </a:r>
            <a:r>
              <a:rPr lang="zh-CN" altLang="en-US" sz="2000" dirty="0">
                <a:solidFill>
                  <a:schemeClr val="tx1"/>
                </a:solidFill>
              </a:rPr>
              <a:t>，有对疾病</a:t>
            </a:r>
            <a:r>
              <a:rPr lang="zh-CN" altLang="zh-CN" sz="2000" dirty="0">
                <a:solidFill>
                  <a:schemeClr val="tx1"/>
                </a:solidFill>
              </a:rPr>
              <a:t>复杂程度、诊断难度</a:t>
            </a:r>
            <a:r>
              <a:rPr lang="zh-CN" altLang="en-US" sz="2000" dirty="0">
                <a:solidFill>
                  <a:schemeClr val="tx1"/>
                </a:solidFill>
              </a:rPr>
              <a:t>等的体现</a:t>
            </a:r>
            <a:r>
              <a:rPr lang="zh-CN" altLang="zh-CN" sz="2000" dirty="0">
                <a:solidFill>
                  <a:schemeClr val="tx1"/>
                </a:solidFill>
              </a:rPr>
              <a:t>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zh-CN" sz="2000" dirty="0">
                <a:solidFill>
                  <a:schemeClr val="tx1"/>
                </a:solidFill>
              </a:rPr>
              <a:t>临床数据齐全</a:t>
            </a:r>
            <a:r>
              <a:rPr lang="zh-CN" altLang="en-US" sz="2000" dirty="0">
                <a:solidFill>
                  <a:schemeClr val="tx1"/>
                </a:solidFill>
              </a:rPr>
              <a:t>、</a:t>
            </a:r>
            <a:r>
              <a:rPr lang="zh-CN" altLang="zh-CN" sz="2000" dirty="0">
                <a:solidFill>
                  <a:schemeClr val="tx1"/>
                </a:solidFill>
              </a:rPr>
              <a:t>循证依据充分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  <a:endParaRPr lang="zh-CN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zh-CN" sz="2000" dirty="0">
                <a:solidFill>
                  <a:schemeClr val="tx1"/>
                </a:solidFill>
              </a:rPr>
              <a:t>治疗过程规范</a:t>
            </a:r>
            <a:r>
              <a:rPr lang="zh-CN" altLang="en-US" sz="2000" dirty="0">
                <a:solidFill>
                  <a:schemeClr val="tx1"/>
                </a:solidFill>
              </a:rPr>
              <a:t>，</a:t>
            </a:r>
            <a:r>
              <a:rPr lang="zh-CN" altLang="zh-CN" sz="2000" dirty="0">
                <a:solidFill>
                  <a:schemeClr val="tx1"/>
                </a:solidFill>
              </a:rPr>
              <a:t>疗效评估规范合理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  <a:endParaRPr lang="zh-CN" altLang="zh-CN" sz="2000" dirty="0">
              <a:solidFill>
                <a:schemeClr val="tx1"/>
              </a:solidFill>
            </a:endParaRPr>
          </a:p>
          <a:p>
            <a:pPr lvl="0"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分析和讨论具有一定的学术水平，对临床有一定的指导意义。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0"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不相关内容不需要填写，未填写内容默认为阴性，未知信息填写未知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0"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病例需要按照时间线，更改治疗方案之前的综合疗效评价的证据、结果均需完整。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在病史记录过程中，若因患者经济、患者主观因素、药物可及性等原因不能按照指南规范进行诊疗时需要说明，避免成为病例点评中不规范的要点。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影像和病理，分子检测要提供图片资料和检查</a:t>
            </a:r>
            <a:r>
              <a:rPr lang="en-US" altLang="zh-CN" sz="2000" dirty="0">
                <a:solidFill>
                  <a:schemeClr val="tx1"/>
                </a:solidFill>
              </a:rPr>
              <a:t>/</a:t>
            </a:r>
            <a:r>
              <a:rPr lang="zh-CN" altLang="en-US" sz="2000" dirty="0">
                <a:solidFill>
                  <a:schemeClr val="tx1"/>
                </a:solidFill>
              </a:rPr>
              <a:t>检测日期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</a:rPr>
              <a:t>病例治疗方案必须围绕“盖诺（长春瑞滨）”为主，且是采用长春瑞滨之后计算的</a:t>
            </a:r>
            <a:r>
              <a:rPr lang="en-US" altLang="zh-CN" sz="2000" dirty="0">
                <a:solidFill>
                  <a:srgbClr val="FF0000"/>
                </a:solidFill>
              </a:rPr>
              <a:t>PFS</a:t>
            </a:r>
            <a:r>
              <a:rPr lang="zh-CN" altLang="en-US" sz="2000" dirty="0">
                <a:solidFill>
                  <a:srgbClr val="FF0000"/>
                </a:solidFill>
              </a:rPr>
              <a:t>能够延长患者生存的典型病例（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乳腺癌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PFS≥4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个月，肺癌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PFS≥3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lang="zh-CN" altLang="en-US" sz="2000" dirty="0">
                <a:solidFill>
                  <a:srgbClr val="FF0000"/>
                </a:solidFill>
              </a:rPr>
              <a:t>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</a:rPr>
              <a:t> 病例收集以使用盖诺上一次入院治疗的时间开始填写基本情况，即本次入院治疗后开始使用盖诺治疗，计算</a:t>
            </a:r>
            <a:r>
              <a:rPr lang="en-US" altLang="zh-CN" sz="2000" dirty="0">
                <a:solidFill>
                  <a:srgbClr val="FF0000"/>
                </a:solidFill>
              </a:rPr>
              <a:t>PFS</a:t>
            </a:r>
            <a:r>
              <a:rPr lang="zh-CN" altLang="en-US" sz="2000" dirty="0">
                <a:solidFill>
                  <a:srgbClr val="FF0000"/>
                </a:solidFill>
              </a:rPr>
              <a:t>时间，既往治疗过程可补充到既往史中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algn="l"/>
            <a:r>
              <a:rPr lang="en-US" altLang="zh-CN" sz="2000" dirty="0">
                <a:solidFill>
                  <a:srgbClr val="FF0000"/>
                </a:solidFill>
              </a:rPr>
              <a:t>11.</a:t>
            </a:r>
            <a:r>
              <a:rPr lang="zh-CN" altLang="en-US" sz="2000" dirty="0">
                <a:solidFill>
                  <a:srgbClr val="FF0000"/>
                </a:solidFill>
              </a:rPr>
              <a:t> 既往史应完整，治疗和进展过程无遗漏；如按照时间线撰写病例，提供疾病进展、用药疗效评价依据（影像学报告</a:t>
            </a:r>
            <a:r>
              <a:rPr lang="en-US" altLang="zh-CN" sz="2000" dirty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结论）、治疗方案选择的循证依据及个体化考量依据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术前治疗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治疗方案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治疗时间：</a:t>
            </a:r>
            <a:endParaRPr lang="en-US" altLang="zh-CN" dirty="0"/>
          </a:p>
          <a:p>
            <a:r>
              <a:rPr lang="zh-CN" altLang="en-US" dirty="0"/>
              <a:t>疗效评价结果：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767080" y="4149090"/>
            <a:ext cx="10567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若患者未进行术前新辅助治疗则此页删除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手术治疗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手术名称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手术时间：</a:t>
            </a:r>
            <a:endParaRPr lang="en-US" altLang="zh-CN" dirty="0"/>
          </a:p>
          <a:p>
            <a:r>
              <a:rPr lang="zh-CN" altLang="en-US" dirty="0"/>
              <a:t>术后病理结果：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622935" y="4940935"/>
            <a:ext cx="9316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若患者未进行手术，则此页删除。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术后辅助治疗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治疗方案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治疗时间：</a:t>
            </a:r>
            <a:endParaRPr lang="en-US" altLang="zh-CN" dirty="0"/>
          </a:p>
          <a:p>
            <a:r>
              <a:rPr lang="zh-CN" altLang="en-US" dirty="0"/>
              <a:t>综合疗效评价：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730885" y="4580890"/>
            <a:ext cx="94665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若患者未进行辅助治疗则此页删除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晚期一线治疗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复发</a:t>
            </a:r>
            <a:r>
              <a:rPr lang="en-US" altLang="zh-CN" dirty="0"/>
              <a:t>/</a:t>
            </a:r>
            <a:r>
              <a:rPr lang="zh-CN" altLang="en-US" dirty="0"/>
              <a:t>转移的时间：</a:t>
            </a:r>
            <a:endParaRPr lang="en-US" altLang="zh-CN" dirty="0"/>
          </a:p>
          <a:p>
            <a:r>
              <a:rPr lang="zh-CN" altLang="en-US" dirty="0"/>
              <a:t>一线治疗方案：</a:t>
            </a:r>
            <a:endParaRPr lang="en-US" altLang="zh-CN" dirty="0"/>
          </a:p>
          <a:p>
            <a:r>
              <a:rPr lang="zh-CN" altLang="en-US" dirty="0"/>
              <a:t>治疗周期</a:t>
            </a:r>
            <a:r>
              <a:rPr lang="en-US" altLang="zh-CN" dirty="0"/>
              <a:t>/</a:t>
            </a:r>
            <a:r>
              <a:rPr lang="zh-CN" altLang="en-US" dirty="0"/>
              <a:t>疗程：</a:t>
            </a:r>
            <a:endParaRPr lang="en-US" altLang="zh-CN" dirty="0"/>
          </a:p>
          <a:p>
            <a:r>
              <a:rPr lang="zh-CN" altLang="en-US" dirty="0"/>
              <a:t>疗效评价结果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评价依据：</a:t>
            </a:r>
            <a:endParaRPr lang="en-US" altLang="zh-CN" dirty="0"/>
          </a:p>
          <a:p>
            <a:r>
              <a:rPr lang="en-US" altLang="zh-CN" dirty="0"/>
              <a:t>PFS1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95325" y="5085080"/>
            <a:ext cx="9556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晚期二线治疗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疾病进展的时间：</a:t>
            </a:r>
            <a:endParaRPr lang="en-US" altLang="zh-CN" dirty="0"/>
          </a:p>
          <a:p>
            <a:r>
              <a:rPr lang="zh-CN" altLang="en-US" dirty="0"/>
              <a:t>二线治疗方案：</a:t>
            </a:r>
            <a:endParaRPr lang="en-US" altLang="zh-CN" dirty="0"/>
          </a:p>
          <a:p>
            <a:r>
              <a:rPr lang="zh-CN" altLang="en-US" dirty="0"/>
              <a:t>治疗周期</a:t>
            </a:r>
            <a:r>
              <a:rPr lang="en-US" altLang="zh-CN" dirty="0"/>
              <a:t>/</a:t>
            </a:r>
            <a:r>
              <a:rPr lang="zh-CN" altLang="en-US" dirty="0"/>
              <a:t>疗程：</a:t>
            </a:r>
            <a:endParaRPr lang="en-US" altLang="zh-CN" dirty="0"/>
          </a:p>
          <a:p>
            <a:r>
              <a:rPr lang="zh-CN" altLang="en-US" dirty="0"/>
              <a:t>疗效评价结果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评价依据：</a:t>
            </a:r>
            <a:endParaRPr lang="en-US" altLang="zh-CN" dirty="0"/>
          </a:p>
          <a:p>
            <a:r>
              <a:rPr lang="en-US" altLang="zh-CN" dirty="0"/>
              <a:t>PFS2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95325" y="5156835"/>
            <a:ext cx="9509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晚期三线治疗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疾病再次进展的时间：</a:t>
            </a:r>
            <a:endParaRPr lang="en-US" altLang="zh-CN" dirty="0"/>
          </a:p>
          <a:p>
            <a:r>
              <a:rPr lang="zh-CN" altLang="en-US" dirty="0"/>
              <a:t>三线治疗方案：</a:t>
            </a:r>
            <a:endParaRPr lang="en-US" altLang="zh-CN" dirty="0"/>
          </a:p>
          <a:p>
            <a:r>
              <a:rPr lang="zh-CN" altLang="en-US" dirty="0"/>
              <a:t>治疗周期</a:t>
            </a:r>
            <a:r>
              <a:rPr lang="en-US" altLang="zh-CN" dirty="0"/>
              <a:t>/</a:t>
            </a:r>
            <a:r>
              <a:rPr lang="zh-CN" altLang="en-US" dirty="0"/>
              <a:t>疗程：</a:t>
            </a:r>
            <a:endParaRPr lang="en-US" altLang="zh-CN" dirty="0"/>
          </a:p>
          <a:p>
            <a:r>
              <a:rPr lang="zh-CN" altLang="en-US" dirty="0"/>
              <a:t>疗效评价结果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评价依据：</a:t>
            </a:r>
            <a:endParaRPr lang="en-US" altLang="zh-CN" dirty="0"/>
          </a:p>
          <a:p>
            <a:r>
              <a:rPr lang="en-US" altLang="zh-CN" dirty="0"/>
              <a:t>PFS3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95325" y="5085080"/>
            <a:ext cx="939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问题讨论</a:t>
            </a:r>
            <a:r>
              <a:rPr lang="en-US" altLang="zh-CN" b="1" dirty="0"/>
              <a:t>/</a:t>
            </a:r>
            <a:r>
              <a:rPr lang="zh-CN" altLang="en-US" b="1" dirty="0"/>
              <a:t>病例小结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831850" y="1443990"/>
            <a:ext cx="105333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问题讨论：针对患者治疗过程中遇到的问题进行讨论，如方案的选择、循证依据的补充</a:t>
            </a:r>
            <a:endParaRPr kumimoji="1"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病例小结及诊疗过程回顾图：描述患者整体的、主要的治疗经过和最终的疗效评价结果，即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从治疗开始，采用什么治疗方案（</a:t>
            </a:r>
            <a:r>
              <a:rPr kumimoji="1"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必须包含长春瑞滨方案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），最终达到了什么样的效果（</a:t>
            </a:r>
            <a:r>
              <a:rPr kumimoji="1"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必须是取得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乳腺癌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PFS≥6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个月，肺癌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PFS≥3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个月</a:t>
            </a:r>
            <a:r>
              <a:rPr lang="zh-CN" altLang="en-US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的治疗结果的病例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9425" y="5732780"/>
            <a:ext cx="10794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*</a:t>
            </a:r>
            <a:r>
              <a:rPr kumimoji="1" lang="zh-CN" altLang="en-US" dirty="0">
                <a:solidFill>
                  <a:srgbClr val="FF0000"/>
                </a:solidFill>
              </a:rPr>
              <a:t>使用长春瑞滨治疗后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总结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经治医师在病例诊疗过程中的考虑</a:t>
            </a:r>
            <a:endParaRPr lang="en-US" altLang="zh-CN" dirty="0"/>
          </a:p>
          <a:p>
            <a:r>
              <a:rPr lang="zh-CN" altLang="en-US" dirty="0"/>
              <a:t>上级医师</a:t>
            </a:r>
            <a:r>
              <a:rPr lang="en-US" altLang="zh-CN" dirty="0"/>
              <a:t>/</a:t>
            </a:r>
            <a:r>
              <a:rPr lang="zh-CN" altLang="en-US" dirty="0"/>
              <a:t>专家点评（如有）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基本情况</a:t>
            </a:r>
            <a:endParaRPr lang="zh-CN" altLang="en-US" b="1" strike="sngStrike" dirty="0"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性别：</a:t>
            </a:r>
            <a:endParaRPr lang="en-US" altLang="zh-CN" dirty="0"/>
          </a:p>
          <a:p>
            <a:r>
              <a:rPr lang="zh-CN" altLang="en-US" dirty="0"/>
              <a:t>年龄：</a:t>
            </a:r>
            <a:endParaRPr lang="en-US" altLang="zh-CN" dirty="0"/>
          </a:p>
          <a:p>
            <a:r>
              <a:rPr lang="zh-CN" altLang="en-US" dirty="0"/>
              <a:t>职业：</a:t>
            </a:r>
            <a:endParaRPr lang="en-US" altLang="zh-CN" dirty="0"/>
          </a:p>
          <a:p>
            <a:r>
              <a:rPr lang="zh-CN" altLang="en-US" dirty="0"/>
              <a:t>主诉：</a:t>
            </a:r>
            <a:endParaRPr lang="en-US" altLang="zh-CN" dirty="0"/>
          </a:p>
          <a:p>
            <a:r>
              <a:rPr lang="zh-CN" altLang="en-US" dirty="0"/>
              <a:t>现病史</a:t>
            </a:r>
            <a:endParaRPr lang="en-US" altLang="zh-CN" dirty="0"/>
          </a:p>
          <a:p>
            <a:r>
              <a:rPr lang="zh-CN" altLang="en-US" dirty="0"/>
              <a:t>既往史</a:t>
            </a:r>
            <a:endParaRPr lang="en-US" altLang="zh-CN" dirty="0"/>
          </a:p>
          <a:p>
            <a:r>
              <a:rPr lang="zh-CN" altLang="en-US" dirty="0"/>
              <a:t>吸烟史</a:t>
            </a:r>
            <a:endParaRPr lang="en-US" altLang="zh-CN" dirty="0"/>
          </a:p>
          <a:p>
            <a:r>
              <a:rPr lang="zh-CN" altLang="en-US" dirty="0"/>
              <a:t>肿瘤家族史</a:t>
            </a:r>
            <a:endParaRPr lang="en-US" altLang="zh-CN" dirty="0"/>
          </a:p>
          <a:p>
            <a:r>
              <a:rPr lang="zh-CN" altLang="en-US" dirty="0"/>
              <a:t>其他家族性遗传性疾病史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既往治疗史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既往健康状况</a:t>
            </a:r>
            <a:endParaRPr lang="en-US" altLang="zh-CN" dirty="0"/>
          </a:p>
          <a:p>
            <a:r>
              <a:rPr lang="zh-CN" altLang="en-US" dirty="0"/>
              <a:t>首发症状</a:t>
            </a:r>
            <a:endParaRPr lang="en-US" altLang="zh-CN" dirty="0"/>
          </a:p>
          <a:p>
            <a:r>
              <a:rPr lang="zh-CN" altLang="en-US" dirty="0"/>
              <a:t>前期治疗</a:t>
            </a:r>
            <a:endParaRPr lang="en-US" altLang="zh-CN" dirty="0"/>
          </a:p>
          <a:p>
            <a:r>
              <a:rPr lang="zh-CN" altLang="en-US" dirty="0"/>
              <a:t>一般情况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95325" y="4869180"/>
            <a:ext cx="10794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本页主要针对非新诊断病例，患者就诊时已有外院诊疗，作为前面既往史的详细补充。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体格检查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仅描述阳性体征，未填写内容默认为阴性，未知的信息填写未知</a:t>
            </a:r>
            <a:endParaRPr lang="en-US" altLang="zh-CN" dirty="0"/>
          </a:p>
          <a:p>
            <a:r>
              <a:rPr lang="zh-CN" altLang="en-US" dirty="0"/>
              <a:t>需包含与相关瘤种诊断或鉴别诊断的典型体征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辅助检查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CT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骨扫描：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MR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超声：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PET</a:t>
            </a:r>
            <a:r>
              <a:rPr lang="zh-CN" altLang="en-US" dirty="0"/>
              <a:t>／</a:t>
            </a:r>
            <a:r>
              <a:rPr lang="en-US" altLang="zh-CN" dirty="0"/>
              <a:t>CT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609600" y="4869180"/>
            <a:ext cx="1097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影像学检查须提供时间、影像图片及报告单，并在图像中标注出详细的肿瘤位置，报告单须包含肿瘤大小等描述。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辅助检查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935" y="1124585"/>
            <a:ext cx="10972800" cy="4525963"/>
          </a:xfrm>
        </p:spPr>
        <p:txBody>
          <a:bodyPr/>
          <a:lstStyle/>
          <a:p>
            <a:r>
              <a:rPr kumimoji="1" lang="zh-CN" altLang="en-US" dirty="0"/>
              <a:t>影像学内容填写参考：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05" y="1916476"/>
            <a:ext cx="7772400" cy="42719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辅助检查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穿刺活检病理：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免疫组化结果：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基因检测结果：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辅助检查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实验室检查</a:t>
            </a:r>
            <a:endParaRPr lang="en-US" altLang="zh-CN" dirty="0"/>
          </a:p>
          <a:p>
            <a:r>
              <a:rPr lang="zh-CN" altLang="de-DE" dirty="0"/>
              <a:t>血常规</a:t>
            </a:r>
            <a:r>
              <a:rPr lang="zh-CN" altLang="en-US" dirty="0"/>
              <a:t>（</a:t>
            </a:r>
            <a:r>
              <a:rPr lang="zh-CN" altLang="de-DE" dirty="0"/>
              <a:t>白细胞</a:t>
            </a:r>
            <a:r>
              <a:rPr lang="zh-CN" altLang="en-US" dirty="0"/>
              <a:t>、</a:t>
            </a:r>
            <a:r>
              <a:rPr lang="zh-CN" altLang="de-DE" dirty="0"/>
              <a:t>中性粒细胞计数</a:t>
            </a:r>
            <a:r>
              <a:rPr lang="zh-CN" altLang="en-US" dirty="0"/>
              <a:t>、</a:t>
            </a:r>
            <a:r>
              <a:rPr lang="zh-CN" altLang="de-DE" dirty="0"/>
              <a:t>血红蛋白</a:t>
            </a:r>
            <a:r>
              <a:rPr lang="zh-CN" altLang="en-US" dirty="0"/>
              <a:t>、</a:t>
            </a:r>
            <a:r>
              <a:rPr lang="zh-CN" altLang="de-DE" dirty="0"/>
              <a:t>血小板</a:t>
            </a:r>
            <a:r>
              <a:rPr lang="zh-CN" altLang="en-US" dirty="0"/>
              <a:t>）</a:t>
            </a:r>
            <a:endParaRPr lang="zh-CN" altLang="de-DE" dirty="0"/>
          </a:p>
          <a:p>
            <a:r>
              <a:rPr lang="zh-CN" altLang="de-DE" dirty="0"/>
              <a:t>生化 </a:t>
            </a:r>
            <a:r>
              <a:rPr lang="zh-CN" altLang="en-US" dirty="0"/>
              <a:t>（</a:t>
            </a:r>
            <a:r>
              <a:rPr lang="de-DE" altLang="zh-CN" dirty="0"/>
              <a:t>ALT</a:t>
            </a:r>
            <a:r>
              <a:rPr lang="zh-CN" altLang="en-US" dirty="0"/>
              <a:t>、</a:t>
            </a:r>
            <a:r>
              <a:rPr lang="zh-CN" altLang="de-DE" dirty="0"/>
              <a:t>白蛋白</a:t>
            </a:r>
            <a:r>
              <a:rPr lang="zh-CN" altLang="en-US" dirty="0"/>
              <a:t>、肌酐</a:t>
            </a:r>
            <a:r>
              <a:rPr lang="zh-CN" altLang="de-DE" dirty="0"/>
              <a:t>）</a:t>
            </a:r>
            <a:endParaRPr lang="zh-CN" altLang="de-DE" dirty="0"/>
          </a:p>
          <a:p>
            <a:r>
              <a:rPr lang="zh-CN" altLang="de-DE" dirty="0"/>
              <a:t>肿瘤指标 </a:t>
            </a:r>
            <a:r>
              <a:rPr lang="zh-CN" altLang="en-US" dirty="0"/>
              <a:t>（</a:t>
            </a:r>
            <a:r>
              <a:rPr lang="de-DE" altLang="zh-CN" dirty="0"/>
              <a:t>CEA</a:t>
            </a:r>
            <a:r>
              <a:rPr lang="zh-CN" altLang="en-US" dirty="0"/>
              <a:t>、</a:t>
            </a:r>
            <a:r>
              <a:rPr lang="de-DE" altLang="zh-CN" dirty="0"/>
              <a:t>NSE</a:t>
            </a:r>
            <a:r>
              <a:rPr lang="zh-CN" altLang="en-US" dirty="0"/>
              <a:t>、</a:t>
            </a:r>
            <a:r>
              <a:rPr lang="de-DE" altLang="zh-CN" dirty="0"/>
              <a:t>CyFRA21-1</a:t>
            </a:r>
            <a:r>
              <a:rPr lang="zh-CN" altLang="en-US" dirty="0"/>
              <a:t>、</a:t>
            </a:r>
            <a:r>
              <a:rPr lang="de-DE" altLang="zh-CN" dirty="0"/>
              <a:t>SCC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肝炎、</a:t>
            </a:r>
            <a:r>
              <a:rPr lang="en-US" altLang="zh-CN"/>
              <a:t>HIV</a:t>
            </a:r>
            <a:endParaRPr lang="en-US" altLang="zh-CN" dirty="0"/>
          </a:p>
          <a:p>
            <a:r>
              <a:rPr lang="zh-CN" altLang="en-US" dirty="0"/>
              <a:t>肺功能</a:t>
            </a:r>
            <a:r>
              <a:rPr lang="de-DE" altLang="zh-CN" dirty="0"/>
              <a:t> </a:t>
            </a:r>
            <a:endParaRPr lang="zh-CN" alt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临床诊断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诊断（包括</a:t>
            </a:r>
            <a:r>
              <a:rPr lang="en-US" altLang="zh-CN" dirty="0"/>
              <a:t>TNM</a:t>
            </a:r>
            <a:r>
              <a:rPr lang="zh-CN" altLang="en-US" dirty="0"/>
              <a:t>分期、分子分型等）：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诊断依据：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WPS 演示</Application>
  <PresentationFormat>宽屏</PresentationFormat>
  <Paragraphs>177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等线</vt:lpstr>
      <vt:lpstr>微软雅黑</vt:lpstr>
      <vt:lpstr>Times New Roman</vt:lpstr>
      <vt:lpstr>黑体</vt:lpstr>
      <vt:lpstr>Arial Unicode MS</vt:lpstr>
      <vt:lpstr>Office 主题</vt:lpstr>
      <vt:lpstr>肺癌、乳腺癌病例收集模版</vt:lpstr>
      <vt:lpstr>基本情况</vt:lpstr>
      <vt:lpstr>既往治疗史</vt:lpstr>
      <vt:lpstr>体格检查</vt:lpstr>
      <vt:lpstr>辅助检查</vt:lpstr>
      <vt:lpstr>辅助检查</vt:lpstr>
      <vt:lpstr>辅助检查</vt:lpstr>
      <vt:lpstr>辅助检查</vt:lpstr>
      <vt:lpstr>临床诊断</vt:lpstr>
      <vt:lpstr>治疗历程——术前治疗</vt:lpstr>
      <vt:lpstr>治疗历程——手术治疗</vt:lpstr>
      <vt:lpstr>治疗历程——术后辅助治疗</vt:lpstr>
      <vt:lpstr>治疗历程——晚期一线治疗</vt:lpstr>
      <vt:lpstr>治疗历程——晚期二线治疗</vt:lpstr>
      <vt:lpstr>治疗历程——晚期三线治疗</vt:lpstr>
      <vt:lpstr>问题讨论/病例小结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中重度感染的治疗病例分享</dc:title>
  <dc:creator>pc-002</dc:creator>
  <cp:lastModifiedBy>老猫同学</cp:lastModifiedBy>
  <cp:revision>108</cp:revision>
  <dcterms:created xsi:type="dcterms:W3CDTF">2025-02-11T03:03:00Z</dcterms:created>
  <dcterms:modified xsi:type="dcterms:W3CDTF">2025-04-15T08:34:16Z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1EA4607B0B7B4F2588681E981BB29B7C_13</vt:lpwstr>
  </property>
  <property fmtid="{D5CDD505-2E9C-101B-9397-08002B2CF9AE}" pid="3" name="KSOProductBuildVer">
    <vt:lpwstr>2052-12.1.0.20784</vt:lpwstr>
  </property>
</Properties>
</file>