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media/image38.svg" ContentType="image/svg+xml"/>
  <Override PartName="/ppt/media/image40.svg" ContentType="image/svg+xml"/>
  <Override PartName="/ppt/media/image42.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16765265" r:id="rId5"/>
    <p:sldId id="16765270" r:id="rId6"/>
    <p:sldId id="16765262" r:id="rId7"/>
    <p:sldId id="16766121" r:id="rId8"/>
    <p:sldId id="16766090" r:id="rId9"/>
    <p:sldId id="16766095" r:id="rId10"/>
    <p:sldId id="16766071" r:id="rId11"/>
    <p:sldId id="16766123" r:id="rId12"/>
    <p:sldId id="16766098" r:id="rId13"/>
    <p:sldId id="16766117" r:id="rId14"/>
    <p:sldId id="16765263" r:id="rId15"/>
    <p:sldId id="16765245" r:id="rId16"/>
    <p:sldId id="567" r:id="rId17"/>
    <p:sldId id="16766100" r:id="rId18"/>
    <p:sldId id="6485" r:id="rId19"/>
    <p:sldId id="16766099" r:id="rId20"/>
    <p:sldId id="16766122" r:id="rId21"/>
    <p:sldId id="15000539" r:id="rId22"/>
    <p:sldId id="16766110" r:id="rId23"/>
    <p:sldId id="16765264" r:id="rId24"/>
    <p:sldId id="16765268" r:id="rId25"/>
    <p:sldId id="16766093" r:id="rId26"/>
    <p:sldId id="13225" r:id="rId27"/>
    <p:sldId id="16766087" r:id="rId28"/>
    <p:sldId id="16766118" r:id="rId29"/>
    <p:sldId id="13214" r:id="rId30"/>
    <p:sldId id="16766119" r:id="rId31"/>
    <p:sldId id="16766096" r:id="rId32"/>
    <p:sldId id="6525" r:id="rId33"/>
    <p:sldId id="16765253" r:id="rId34"/>
    <p:sldId id="16765254" r:id="rId35"/>
    <p:sldId id="16765257" r:id="rId36"/>
    <p:sldId id="16766120" r:id="rId37"/>
    <p:sldId id="16766108" r:id="rId38"/>
    <p:sldId id="1676612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514" userDrawn="1">
          <p15:clr>
            <a:srgbClr val="A4A3A4"/>
          </p15:clr>
        </p15:guide>
        <p15:guide id="4" orient="horz" pos="96" userDrawn="1">
          <p15:clr>
            <a:srgbClr val="A4A3A4"/>
          </p15:clr>
        </p15:guide>
        <p15:guide id="5" orient="horz" pos="414" userDrawn="1">
          <p15:clr>
            <a:srgbClr val="A4A3A4"/>
          </p15:clr>
        </p15:guide>
        <p15:guide id="8" pos="166" userDrawn="1">
          <p15:clr>
            <a:srgbClr val="A4A3A4"/>
          </p15:clr>
        </p15:guide>
        <p15:guide id="9" orient="horz" pos="1797" userDrawn="1">
          <p15:clr>
            <a:srgbClr val="A4A3A4"/>
          </p15:clr>
        </p15:guide>
        <p15:guide id="10" pos="551" userDrawn="1">
          <p15:clr>
            <a:srgbClr val="A4A3A4"/>
          </p15:clr>
        </p15:guide>
        <p15:guide id="11" pos="5042" userDrawn="1">
          <p15:clr>
            <a:srgbClr val="A4A3A4"/>
          </p15:clr>
        </p15:guide>
        <p15:guide id="12" pos="7650" userDrawn="1">
          <p15:clr>
            <a:srgbClr val="A4A3A4"/>
          </p15:clr>
        </p15:guide>
        <p15:guide id="13" pos="6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1A4D10-FC7E-48E8-F4B3-FF5534CBC44B}" name="微软用户" initials="微软用户" userId="微软用户" providerId="None"/>
  <p188:author id="{EC81A822-A5B4-E445-04F3-6446FDAEA012}" name="Lily Gao" initials="LG" userId="S::lily.gao@zailaboratory.com::1bff360e-3894-4ed5-ba22-b501085a920b" providerId="AD"/>
  <p188:author id="{83299829-D707-1897-8D6D-CAC0B6322886}" name="yuhan Hou" initials="yH" userId="4596e15b9cd4f50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a:srgbClr val="C00000"/>
    <a:srgbClr val="156082"/>
    <a:srgbClr val="3A7397"/>
    <a:srgbClr val="EDF4FB"/>
    <a:srgbClr val="DFDFDF"/>
    <a:srgbClr val="1C6494"/>
    <a:srgbClr val="F2F2F2"/>
    <a:srgbClr val="3B7D23"/>
    <a:srgbClr val="656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5" autoAdjust="0"/>
    <p:restoredTop sz="80623" autoAdjust="0"/>
  </p:normalViewPr>
  <p:slideViewPr>
    <p:cSldViewPr snapToGrid="0" showGuides="1">
      <p:cViewPr varScale="1">
        <p:scale>
          <a:sx n="86" d="100"/>
          <a:sy n="86" d="100"/>
        </p:scale>
        <p:origin x="1440" y="192"/>
      </p:cViewPr>
      <p:guideLst>
        <p:guide pos="7514"/>
        <p:guide orient="horz" pos="96"/>
        <p:guide orient="horz" pos="414"/>
        <p:guide pos="166"/>
        <p:guide orient="horz" pos="1797"/>
        <p:guide pos="551"/>
        <p:guide pos="5042"/>
        <p:guide pos="7650"/>
        <p:guide pos="6312"/>
      </p:guideLst>
    </p:cSldViewPr>
  </p:slideViewPr>
  <p:notesTextViewPr>
    <p:cViewPr>
      <p:scale>
        <a:sx n="145" d="100"/>
        <a:sy n="145" d="100"/>
      </p:scale>
      <p:origin x="0" y="0"/>
    </p:cViewPr>
  </p:notesTextViewPr>
  <p:sorterViewPr>
    <p:cViewPr>
      <p:scale>
        <a:sx n="100" d="100"/>
        <a:sy n="100" d="100"/>
      </p:scale>
      <p:origin x="0" y="-1267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microsoft.com/office/2018/10/relationships/authors" Targe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lv\Desktop\&#25968;&#25454;&#20998;&#26512;&#24037;&#20855;&#34920;.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lv\Desktop\&#25968;&#25454;&#20998;&#26512;&#24037;&#20855;&#34920;.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xincapsh-my.sharepoint.com/personal/helen_han_zailaboratory_com/Documents/4.KOL/key%20KOL%20cooperation/&#31206;&#21460;&#36917;/2025%20ASCO%20PDAC&#20869;&#2348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a:outerShdw blurRad="76200" dir="18900000" sy="23000" kx="-1200000" algn="bl" rotWithShape="0">
                <a:prstClr val="black">
                  <a:alpha val="20000"/>
                </a:prstClr>
              </a:outerShdw>
            </a:effectLst>
          </c:spPr>
          <c:invertIfNegative val="0"/>
          <c:dLbls>
            <c:delete val="1"/>
          </c:dLbls>
          <c:val>
            <c:numRef>
              <c:f>[数据分析工具表.xlsx]Sheet21!$D$2:$D$3</c:f>
              <c:numCache>
                <c:formatCode>0_ </c:formatCode>
                <c:ptCount val="2"/>
                <c:pt idx="0">
                  <c:v>58310</c:v>
                </c:pt>
                <c:pt idx="1" c:formatCode="#,##0">
                  <c:v>119000</c:v>
                </c:pt>
              </c:numCache>
            </c:numRef>
          </c:val>
        </c:ser>
        <c:dLbls>
          <c:showLegendKey val="0"/>
          <c:showVal val="1"/>
          <c:showCatName val="0"/>
          <c:showSerName val="0"/>
          <c:showPercent val="0"/>
          <c:showBubbleSize val="0"/>
        </c:dLbls>
        <c:gapWidth val="41"/>
        <c:axId val="888205268"/>
        <c:axId val="925214234"/>
      </c:barChart>
      <c:catAx>
        <c:axId val="888205268"/>
        <c:scaling>
          <c:orientation val="minMax"/>
        </c:scaling>
        <c:delete val="1"/>
        <c:axPos val="b"/>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dk1">
                    <a:lumMod val="65000"/>
                    <a:lumOff val="35000"/>
                  </a:schemeClr>
                </a:solidFill>
                <a:effectLst/>
                <a:latin typeface="+mn-lt"/>
                <a:ea typeface="+mn-ea"/>
                <a:cs typeface="+mn-ea"/>
                <a:sym typeface="+mn-lt"/>
              </a:defRPr>
            </a:pPr>
          </a:p>
        </c:txPr>
        <c:crossAx val="925214234"/>
        <c:crosses val="autoZero"/>
        <c:auto val="1"/>
        <c:lblAlgn val="ctr"/>
        <c:lblOffset val="100"/>
        <c:noMultiLvlLbl val="0"/>
      </c:catAx>
      <c:valAx>
        <c:axId val="925214234"/>
        <c:scaling>
          <c:orientation val="minMax"/>
          <c:min val="1"/>
        </c:scaling>
        <c:delete val="1"/>
        <c:axPos val="l"/>
        <c:numFmt formatCode="0_ "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dk1">
                    <a:lumMod val="65000"/>
                    <a:lumOff val="35000"/>
                  </a:schemeClr>
                </a:solidFill>
                <a:latin typeface="+mn-lt"/>
                <a:ea typeface="+mn-ea"/>
                <a:cs typeface="+mn-ea"/>
                <a:sym typeface="+mn-lt"/>
              </a:defRPr>
            </a:pPr>
          </a:p>
        </c:txPr>
        <c:crossAx val="888205268"/>
        <c:crosses val="autoZero"/>
        <c:crossBetween val="between"/>
      </c:valAx>
      <c:spPr>
        <a:noFill/>
        <a:ln w="25400">
          <a:noFill/>
        </a:ln>
        <a:effectLst/>
      </c:spPr>
    </c:plotArea>
    <c:plotVisOnly val="1"/>
    <c:dispBlanksAs val="gap"/>
    <c:showDLblsOverMax val="0"/>
    <c:extLst>
      <c:ext uri="{0b15fc19-7d7d-44ad-8c2d-2c3a37ce22c3}">
        <chartProps xmlns="https://web.wps.cn/et/2018/main" chartId="{a5537ded-08b8-4246-967b-ca8a09cbd765}"/>
      </c:ext>
    </c:extLst>
  </c:chart>
  <c:spPr>
    <a:noFill/>
    <a:ln w="9525" cap="flat" cmpd="sng" algn="ctr">
      <a:noFill/>
      <a:round/>
    </a:ln>
    <a:effectLst/>
  </c:spPr>
  <c:txPr>
    <a:bodyPr/>
    <a:lstStyle/>
    <a:p>
      <a:pPr>
        <a:defRPr lang="zh-CN">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[数据分析工具表.xlsx]Sheet21!$A$1:$B$1</c:f>
              <c:strCache>
                <c:ptCount val="1"/>
                <c:pt idx="0">
                  <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elete val="1"/>
          </c:dLbls>
          <c:val>
            <c:numRef>
              <c:f>[数据分析工具表.xlsx]Sheet21!$B$2:$B$3</c:f>
              <c:numCache>
                <c:formatCode>0_ </c:formatCode>
                <c:ptCount val="2"/>
                <c:pt idx="0">
                  <c:v>443970.434782609</c:v>
                </c:pt>
                <c:pt idx="1">
                  <c:v>510566</c:v>
                </c:pt>
              </c:numCache>
            </c:numRef>
          </c:val>
        </c:ser>
        <c:dLbls>
          <c:showLegendKey val="0"/>
          <c:showVal val="1"/>
          <c:showCatName val="0"/>
          <c:showSerName val="0"/>
          <c:showPercent val="0"/>
          <c:showBubbleSize val="0"/>
        </c:dLbls>
        <c:gapWidth val="41"/>
        <c:axId val="117202837"/>
        <c:axId val="756927619"/>
      </c:barChart>
      <c:catAx>
        <c:axId val="117202837"/>
        <c:scaling>
          <c:orientation val="minMax"/>
        </c:scaling>
        <c:delete val="1"/>
        <c:axPos val="b"/>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dk1">
                    <a:lumMod val="65000"/>
                    <a:lumOff val="35000"/>
                  </a:schemeClr>
                </a:solidFill>
                <a:effectLst/>
                <a:latin typeface="+mn-lt"/>
                <a:ea typeface="+mn-ea"/>
                <a:cs typeface="+mn-ea"/>
                <a:sym typeface="+mn-lt"/>
              </a:defRPr>
            </a:pPr>
          </a:p>
        </c:txPr>
        <c:crossAx val="756927619"/>
        <c:crosses val="autoZero"/>
        <c:auto val="1"/>
        <c:lblAlgn val="ctr"/>
        <c:lblOffset val="100"/>
        <c:tickLblSkip val="1"/>
        <c:noMultiLvlLbl val="0"/>
      </c:catAx>
      <c:valAx>
        <c:axId val="756927619"/>
        <c:scaling>
          <c:orientation val="minMax"/>
          <c:min val="200000"/>
        </c:scaling>
        <c:delete val="1"/>
        <c:axPos val="l"/>
        <c:numFmt formatCode="0_ "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dk1">
                    <a:lumMod val="65000"/>
                    <a:lumOff val="35000"/>
                  </a:schemeClr>
                </a:solidFill>
                <a:latin typeface="+mn-lt"/>
                <a:ea typeface="+mn-ea"/>
                <a:cs typeface="+mn-ea"/>
                <a:sym typeface="+mn-lt"/>
              </a:defRPr>
            </a:pPr>
          </a:p>
        </c:txPr>
        <c:crossAx val="117202837"/>
        <c:crosses val="autoZero"/>
        <c:crossBetween val="between"/>
      </c:valAx>
      <c:spPr>
        <a:noFill/>
        <a:ln>
          <a:noFill/>
        </a:ln>
        <a:effectLst/>
      </c:spPr>
    </c:plotArea>
    <c:plotVisOnly val="1"/>
    <c:dispBlanksAs val="gap"/>
    <c:showDLblsOverMax val="0"/>
    <c:extLst>
      <c:ext uri="{0b15fc19-7d7d-44ad-8c2d-2c3a37ce22c3}">
        <chartProps xmlns="https://web.wps.cn/et/2018/main" chartId="{3c08070b-bf3c-4daa-8639-bfc2a37587fe}"/>
      </c:ext>
    </c:extLst>
  </c:chart>
  <c:spPr>
    <a:noFill/>
    <a:ln w="9525" cap="flat" cmpd="sng" algn="ctr">
      <a:noFill/>
      <a:round/>
    </a:ln>
    <a:effectLst/>
  </c:spPr>
  <c:txPr>
    <a:bodyPr/>
    <a:lstStyle/>
    <a:p>
      <a:pPr>
        <a:defRPr lang="zh-CN">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explosion val="0"/>
          <c:dPt>
            <c:idx val="0"/>
            <c:bubble3D val="0"/>
            <c:spPr>
              <a:solidFill>
                <a:schemeClr val="accent2"/>
              </a:solidFill>
            </c:spPr>
          </c:dPt>
          <c:dPt>
            <c:idx val="1"/>
            <c:bubble3D val="0"/>
            <c:explosion val="18"/>
            <c:spPr>
              <a:solidFill>
                <a:schemeClr val="bg1">
                  <a:lumMod val="50000"/>
                  <a:alpha val="20000"/>
                </a:schemeClr>
              </a:solidFill>
            </c:spPr>
          </c:dPt>
          <c:dLbls>
            <c:delete val="1"/>
          </c:dLbls>
          <c:cat>
            <c:numRef>
              <c:f>Sheet1!$A$2:$A$3</c:f>
              <c:numCache>
                <c:formatCode>General</c:formatCode>
                <c:ptCount val="2"/>
              </c:numCache>
            </c:numRef>
          </c:cat>
          <c:val>
            <c:numRef>
              <c:f>Sheet1!$B$2:$B$3</c:f>
              <c:numCache>
                <c:formatCode>General</c:formatCode>
                <c:ptCount val="2"/>
                <c:pt idx="0">
                  <c:v>11.7</c:v>
                </c:pt>
                <c:pt idx="1">
                  <c:v>88.3</c:v>
                </c:pt>
              </c:numCache>
            </c:numRef>
          </c:val>
        </c:ser>
        <c:dLbls>
          <c:showLegendKey val="0"/>
          <c:showVal val="0"/>
          <c:showCatName val="0"/>
          <c:showSerName val="0"/>
          <c:showPercent val="0"/>
          <c:showBubbleSize val="0"/>
          <c:showLeaderLines val="1"/>
        </c:dLbls>
        <c:firstSliceAng val="250"/>
      </c:pieChart>
    </c:plotArea>
    <c:plotVisOnly val="1"/>
    <c:dispBlanksAs val="gap"/>
    <c:showDLblsOverMax val="0"/>
    <c:extLst>
      <c:ext uri="{0b15fc19-7d7d-44ad-8c2d-2c3a37ce22c3}">
        <chartProps xmlns="https://web.wps.cn/et/2018/main" chartId="{863f11d6-3f85-49cb-9582-c2d7752a1908}"/>
      </c:ext>
    </c:extLst>
  </c:chart>
  <c:spPr>
    <a:noFill/>
  </c:spPr>
  <c:txPr>
    <a:bodyPr/>
    <a:lstStyle/>
    <a:p>
      <a:pPr>
        <a:defRPr lang="zh-CN" sz="1800">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c:explosion val="0"/>
          <c:dPt>
            <c:idx val="0"/>
            <c:bubble3D val="0"/>
            <c:spPr>
              <a:solidFill>
                <a:srgbClr val="3B7D23"/>
              </a:solidFill>
              <a:ln>
                <a:noFill/>
              </a:ln>
              <a:effectLst/>
            </c:spPr>
          </c:dPt>
          <c:dPt>
            <c:idx val="1"/>
            <c:bubble3D val="0"/>
            <c:spPr>
              <a:solidFill>
                <a:srgbClr val="F2F2F2"/>
              </a:solidFill>
              <a:ln>
                <a:noFill/>
              </a:ln>
              <a:effectLst/>
            </c:spPr>
          </c:dPt>
          <c:dLbls>
            <c:delete val="1"/>
          </c:dLbls>
          <c:val>
            <c:numRef>
              <c:f>Sheet1!$H$19:$H$20</c:f>
              <c:numCache>
                <c:formatCode>0%</c:formatCode>
                <c:ptCount val="2"/>
                <c:pt idx="0">
                  <c:v>0.1</c:v>
                </c:pt>
                <c:pt idx="1">
                  <c:v>0.9</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uri="{0b15fc19-7d7d-44ad-8c2d-2c3a37ce22c3}">
        <chartProps xmlns="https://web.wps.cn/et/2018/main" chartId="{3fee1d58-ae72-4367-91f8-1cf8a8621535}"/>
      </c:ext>
    </c:extLst>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5" b="1" kern="1200"/>
  </cs:axisTitle>
  <cs:categoryAxis>
    <cs:lnRef idx="0"/>
    <cs:fillRef idx="0"/>
    <cs:effectRef idx="0"/>
    <cs:fontRef idx="minor">
      <a:schemeClr val="dk1">
        <a:lumMod val="65000"/>
        <a:lumOff val="35000"/>
      </a:schemeClr>
    </cs:fontRef>
    <cs:defRPr sz="1195"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5"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5" b="1" kern="1200"/>
  </cs:axisTitle>
  <cs:categoryAxis>
    <cs:lnRef idx="0"/>
    <cs:fillRef idx="0"/>
    <cs:effectRef idx="0"/>
    <cs:fontRef idx="minor">
      <a:schemeClr val="dk1">
        <a:lumMod val="65000"/>
        <a:lumOff val="35000"/>
      </a:schemeClr>
    </cs:fontRef>
    <cs:defRPr sz="1195"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5"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5"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5"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5" kern="1200"/>
  </cs:chartArea>
  <cs:dataLabel>
    <cs:lnRef idx="0"/>
    <cs:fillRef idx="0"/>
    <cs:effectRef idx="0"/>
    <cs:fontRef idx="minor">
      <a:schemeClr val="tx2"/>
    </cs:fontRef>
    <cs:defRPr sz="1195"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5"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5"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3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5"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5"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36376-7C89-4393-A49D-DAD397BA9E1D}" type="datetimeFigureOut">
              <a:rPr lang="zh-CN" altLang="en-US" smtClean="0"/>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8ADFEF-9C78-49F8-8873-C7337440DB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cs typeface="+mn-ea"/>
              <a:sym typeface="+mn-lt"/>
            </a:endParaRPr>
          </a:p>
        </p:txBody>
      </p:sp>
      <p:sp>
        <p:nvSpPr>
          <p:cNvPr id="4" name="Slide Number Placeholder 3"/>
          <p:cNvSpPr>
            <a:spLocks noGrp="1"/>
          </p:cNvSpPr>
          <p:nvPr>
            <p:ph type="sldNum" sz="quarter" idx="5"/>
          </p:nvPr>
        </p:nvSpPr>
        <p:spPr/>
        <p:txBody>
          <a:bodyPr/>
          <a:lstStyle/>
          <a:p>
            <a:fld id="{88C61C32-26B1-42CE-8084-91827C758E39}"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i="0" dirty="0">
              <a:effectLst/>
              <a:latin typeface="PingFang SC"/>
            </a:endParaRPr>
          </a:p>
        </p:txBody>
      </p:sp>
      <p:sp>
        <p:nvSpPr>
          <p:cNvPr id="4" name="灯片编号占位符 3"/>
          <p:cNvSpPr>
            <a:spLocks noGrp="1"/>
          </p:cNvSpPr>
          <p:nvPr>
            <p:ph type="sldNum" sz="quarter" idx="5"/>
          </p:nvPr>
        </p:nvSpPr>
        <p:spPr/>
        <p:txBody>
          <a:bodyPr/>
          <a:lstStyle/>
          <a:p>
            <a:fld id="{268544C4-7A66-4E37-BF98-79E6BF7BB94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0" i="0" kern="1200" dirty="0">
              <a:solidFill>
                <a:schemeClr val="tx1"/>
              </a:solidFill>
              <a:effectLst/>
              <a:latin typeface="Arial" panose="020B0604020202020204" pitchFamily="34" charset="0"/>
              <a:ea typeface="+mn-ea"/>
              <a:cs typeface="+mn-cs"/>
            </a:endParaRPr>
          </a:p>
        </p:txBody>
      </p:sp>
      <p:sp>
        <p:nvSpPr>
          <p:cNvPr id="4" name="灯片编号占位符 3"/>
          <p:cNvSpPr>
            <a:spLocks noGrp="1"/>
          </p:cNvSpPr>
          <p:nvPr>
            <p:ph type="sldNum" sz="quarter" idx="5"/>
          </p:nvPr>
        </p:nvSpPr>
        <p:spPr/>
        <p:txBody>
          <a:bodyPr/>
          <a:lstStyle/>
          <a:p>
            <a:fld id="{82F703B7-CD8B-4B76-84FF-490A1ADEB97B}"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备注占位符 2"/>
          <p:cNvSpPr>
            <a:spLocks noGrp="1"/>
          </p:cNvSpPr>
          <p:nvPr>
            <p:ph type="body" idx="1"/>
          </p:nvPr>
        </p:nvSpPr>
        <p:spPr/>
        <p:txBody>
          <a:bodyPr/>
          <a:lstStyle/>
          <a:p>
            <a:pPr eaLnBrk="1" fontAlgn="auto" hangingPunct="1">
              <a:spcBef>
                <a:spcPts val="0"/>
              </a:spcBef>
              <a:spcAft>
                <a:spcPts val="0"/>
              </a:spcAft>
              <a:defRPr/>
            </a:pPr>
            <a:endParaRPr lang="en-US" altLang="zh-CN" dirty="0"/>
          </a:p>
        </p:txBody>
      </p:sp>
      <p:sp>
        <p:nvSpPr>
          <p:cNvPr id="245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等线" panose="02010600030101010101" pitchFamily="2" charset="-122"/>
                <a:ea typeface="等线" panose="02010600030101010101" pitchFamily="2" charset="-122"/>
              </a:defRPr>
            </a:lvl1pPr>
            <a:lvl2pPr marL="742950" indent="-285750">
              <a:spcBef>
                <a:spcPct val="30000"/>
              </a:spcBef>
              <a:defRPr sz="1200">
                <a:solidFill>
                  <a:schemeClr val="tx1"/>
                </a:solidFill>
                <a:latin typeface="等线" panose="02010600030101010101" pitchFamily="2" charset="-122"/>
                <a:ea typeface="等线" panose="02010600030101010101" pitchFamily="2" charset="-122"/>
              </a:defRPr>
            </a:lvl2pPr>
            <a:lvl3pPr marL="1143000" indent="-228600">
              <a:spcBef>
                <a:spcPct val="30000"/>
              </a:spcBef>
              <a:defRPr sz="1200">
                <a:solidFill>
                  <a:schemeClr val="tx1"/>
                </a:solidFill>
                <a:latin typeface="等线" panose="02010600030101010101" pitchFamily="2" charset="-122"/>
                <a:ea typeface="等线" panose="02010600030101010101" pitchFamily="2" charset="-122"/>
              </a:defRPr>
            </a:lvl3pPr>
            <a:lvl4pPr marL="1600200" indent="-228600">
              <a:spcBef>
                <a:spcPct val="30000"/>
              </a:spcBef>
              <a:defRPr sz="1200">
                <a:solidFill>
                  <a:schemeClr val="tx1"/>
                </a:solidFill>
                <a:latin typeface="等线" panose="02010600030101010101" pitchFamily="2" charset="-122"/>
                <a:ea typeface="等线" panose="02010600030101010101" pitchFamily="2" charset="-122"/>
              </a:defRPr>
            </a:lvl4pPr>
            <a:lvl5pPr marL="2057400" indent="-228600">
              <a:spcBef>
                <a:spcPct val="30000"/>
              </a:spcBef>
              <a:defRPr sz="1200">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30000"/>
              </a:spcBef>
              <a:spcAft>
                <a:spcPct val="0"/>
              </a:spcAft>
              <a:defRPr sz="1200">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defRPr/>
            </a:pPr>
            <a:fld id="{DF8B4B46-04DD-4B0E-88A2-BAAF8D5D63D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tx1"/>
              </a:solidFill>
              <a:latin typeface="等线" panose="02010600030101010101" pitchFamily="2" charset="-122"/>
              <a:ea typeface="等线" panose="02010600030101010101" pitchFamily="2" charset="-122"/>
            </a:endParaRPr>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en-US" altLang="zh-CN" sz="1200" dirty="0">
              <a:solidFill>
                <a:prstClr val="black"/>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82F703B7-CD8B-4B76-84FF-490A1ADEB97B}"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7D0508F-B11D-495F-AC97-A2267B728F9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C8ADFEF-9C78-49F8-8873-C7337440DB1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b="0" u="none"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Tx/>
              <a:buNone/>
              <a:defRPr/>
            </a:pPr>
            <a:endParaRPr lang="en-US" altLang="zh-CN" sz="1200" i="0"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灯片编号占位符 3"/>
          <p:cNvSpPr>
            <a:spLocks noGrp="1"/>
          </p:cNvSpPr>
          <p:nvPr>
            <p:ph type="sldNum" sz="quarter" idx="5"/>
          </p:nvPr>
        </p:nvSpPr>
        <p:spPr/>
        <p:txBody>
          <a:bodyPr/>
          <a:lstStyle/>
          <a:p>
            <a:fld id="{82F703B7-CD8B-4B76-84FF-490A1ADEB97B}"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indent="0">
              <a:lnSpc>
                <a:spcPct val="150000"/>
              </a:lnSpc>
              <a:spcAft>
                <a:spcPts val="600"/>
              </a:spcAft>
              <a:buNone/>
            </a:pPr>
            <a:endParaRPr lang="en-US" altLang="zh-CN" sz="1200" dirty="0">
              <a:cs typeface="+mn-ea"/>
              <a:sym typeface="Arial" panose="020B0604020202020204" pitchFamily="34" charset="0"/>
            </a:endParaRPr>
          </a:p>
        </p:txBody>
      </p:sp>
      <p:sp>
        <p:nvSpPr>
          <p:cNvPr id="4" name="灯片编号占位符 3"/>
          <p:cNvSpPr>
            <a:spLocks noGrp="1"/>
          </p:cNvSpPr>
          <p:nvPr>
            <p:ph type="sldNum" sz="quarter" idx="5"/>
          </p:nvPr>
        </p:nvSpPr>
        <p:spPr/>
        <p:txBody>
          <a:bodyPr/>
          <a:lstStyle/>
          <a:p>
            <a:fld id="{82F703B7-CD8B-4B76-84FF-490A1ADEB97B}"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8C8ADFEF-9C78-49F8-8873-C7337440DB1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20CE44-248F-4969-B68D-68A3ACFBF884}" type="slidenum">
              <a:rPr lang="zh-CN" altLang="en-US" smtClean="0"/>
            </a:fld>
            <a:endParaRPr lang="zh-CN" altLang="en-US"/>
          </a:p>
        </p:txBody>
      </p:sp>
      <p:pic>
        <p:nvPicPr>
          <p:cNvPr id="7" name="图片 6" descr="PPT16X9-3b"/>
          <p:cNvPicPr>
            <a:picLocks noChangeAspect="1"/>
          </p:cNvPicPr>
          <p:nvPr userDrawn="1"/>
        </p:nvPicPr>
        <p:blipFill>
          <a:blip r:embed="rId2"/>
          <a:stretch>
            <a:fillRect/>
          </a:stretch>
        </p:blipFill>
        <p:spPr>
          <a:xfrm>
            <a:off x="0" y="0"/>
            <a:ext cx="12192000" cy="6858000"/>
          </a:xfrm>
          <a:prstGeom prst="rect">
            <a:avLst/>
          </a:prstGeom>
        </p:spPr>
      </p:pic>
      <p:sp>
        <p:nvSpPr>
          <p:cNvPr id="11" name="矩形 10"/>
          <p:cNvSpPr/>
          <p:nvPr userDrawn="1"/>
        </p:nvSpPr>
        <p:spPr>
          <a:xfrm>
            <a:off x="10386204" y="103517"/>
            <a:ext cx="1630392" cy="7504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249238" y="98425"/>
            <a:ext cx="9942512" cy="593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
        <p:nvSpPr>
          <p:cNvPr id="2" name="矩形 1"/>
          <p:cNvSpPr/>
          <p:nvPr userDrawn="1"/>
        </p:nvSpPr>
        <p:spPr>
          <a:xfrm>
            <a:off x="249238" y="98425"/>
            <a:ext cx="9942512" cy="593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文本占位符 3"/>
          <p:cNvSpPr>
            <a:spLocks noGrp="1"/>
          </p:cNvSpPr>
          <p:nvPr>
            <p:ph type="body" sz="quarter" idx="10"/>
          </p:nvPr>
        </p:nvSpPr>
        <p:spPr>
          <a:xfrm>
            <a:off x="387461" y="314470"/>
            <a:ext cx="10988675" cy="461665"/>
          </a:xfrm>
        </p:spPr>
        <p:txBody>
          <a:bodyPr anchor="ctr" anchorCtr="0">
            <a:spAutoFit/>
          </a:bodyPr>
          <a:lstStyle>
            <a:lvl1pPr marL="0" indent="0">
              <a:lnSpc>
                <a:spcPct val="100000"/>
              </a:lnSpc>
              <a:spcBef>
                <a:spcPts val="0"/>
              </a:spcBef>
              <a:buNone/>
              <a:defRPr sz="2400" b="1">
                <a:latin typeface="Arial" panose="020B0604020202020204" pitchFamily="34" charset="0"/>
                <a:ea typeface="微软雅黑" panose="020B0503020204020204" pitchFamily="34" charset="-122"/>
                <a:cs typeface="Arial" panose="020B0604020202020204" pitchFamily="34" charset="0"/>
              </a:defRPr>
            </a:lvl1pPr>
            <a:lvl2pPr marL="457200" indent="0">
              <a:buNone/>
              <a:defRPr/>
            </a:lvl2pPr>
          </a:lstStyle>
          <a:p>
            <a:pPr lvl="0"/>
            <a:r>
              <a:rPr lang="zh-CN" altLang="en-US" dirty="0"/>
              <a:t>单击此处编辑母版文本样式</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grpSp>
        <p:nvGrpSpPr>
          <p:cNvPr id="5" name="组合 4"/>
          <p:cNvGrpSpPr/>
          <p:nvPr userDrawn="1"/>
        </p:nvGrpSpPr>
        <p:grpSpPr>
          <a:xfrm>
            <a:off x="0" y="3139126"/>
            <a:ext cx="12185904" cy="3718874"/>
            <a:chOff x="0" y="3139126"/>
            <a:chExt cx="12185904" cy="3718874"/>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0" y="3139126"/>
              <a:ext cx="12185904" cy="3718874"/>
            </a:xfrm>
            <a:prstGeom prst="rect">
              <a:avLst/>
            </a:prstGeom>
          </p:spPr>
        </p:pic>
        <p:sp>
          <p:nvSpPr>
            <p:cNvPr id="7" name="矩形 6"/>
            <p:cNvSpPr/>
            <p:nvPr/>
          </p:nvSpPr>
          <p:spPr>
            <a:xfrm>
              <a:off x="10671142" y="6240544"/>
              <a:ext cx="1432874" cy="499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占位符 8"/>
          <p:cNvSpPr>
            <a:spLocks noGrp="1"/>
          </p:cNvSpPr>
          <p:nvPr>
            <p:ph type="body" sz="quarter" idx="13"/>
          </p:nvPr>
        </p:nvSpPr>
        <p:spPr>
          <a:xfrm>
            <a:off x="0" y="6642556"/>
            <a:ext cx="5076000" cy="215444"/>
          </a:xfrm>
        </p:spPr>
        <p:txBody>
          <a:bodyPr anchor="ctr">
            <a:spAutoFit/>
          </a:bodyPr>
          <a:lstStyle>
            <a:lvl1pPr marL="0" indent="0">
              <a:lnSpc>
                <a:spcPct val="100000"/>
              </a:lnSpc>
              <a:spcBef>
                <a:spcPts val="0"/>
              </a:spcBef>
              <a:buNone/>
              <a:defRPr sz="800"/>
            </a:lvl1pPr>
            <a:lvl2pPr marL="457200" indent="0">
              <a:buNone/>
              <a:defRPr/>
            </a:lvl2pPr>
          </a:lstStyle>
          <a:p>
            <a:pPr lvl="0"/>
            <a:r>
              <a:rPr lang="zh-CN" altLang="en-US" dirty="0"/>
              <a:t>单击此处编辑母版文本样式</a:t>
            </a:r>
            <a:endParaRPr lang="zh-CN" altLang="en-US" dirty="0"/>
          </a:p>
        </p:txBody>
      </p:sp>
      <p:sp>
        <p:nvSpPr>
          <p:cNvPr id="8" name="文本框 7"/>
          <p:cNvSpPr txBox="1"/>
          <p:nvPr userDrawn="1"/>
        </p:nvSpPr>
        <p:spPr>
          <a:xfrm>
            <a:off x="9448800" y="6641788"/>
            <a:ext cx="2743200" cy="215444"/>
          </a:xfrm>
          <a:prstGeom prst="rect">
            <a:avLst/>
          </a:prstGeom>
          <a:noFill/>
        </p:spPr>
        <p:txBody>
          <a:bodyPr wrap="square">
            <a:spAutoFit/>
          </a:bodyPr>
          <a:lstStyle/>
          <a:p>
            <a:r>
              <a:rPr lang="zh-CN" altLang="en-US" sz="800" b="0" i="0" dirty="0">
                <a:solidFill>
                  <a:srgbClr val="666A6D"/>
                </a:solidFill>
                <a:effectLst/>
                <a:latin typeface="微软雅黑" panose="020B0503020204020204" pitchFamily="34" charset="-122"/>
                <a:ea typeface="微软雅黑" panose="020B0503020204020204" pitchFamily="34" charset="-122"/>
              </a:rPr>
              <a:t>仅供医疗卫生专业人士学术参考之用</a:t>
            </a:r>
            <a:r>
              <a:rPr lang="en-US" altLang="zh-CN" sz="800" b="0" i="0" dirty="0">
                <a:solidFill>
                  <a:srgbClr val="666A6D"/>
                </a:solidFill>
                <a:effectLst/>
                <a:latin typeface="微软雅黑" panose="020B0503020204020204" pitchFamily="34" charset="-122"/>
                <a:ea typeface="微软雅黑" panose="020B0503020204020204" pitchFamily="34" charset="-122"/>
              </a:rPr>
              <a:t>(</a:t>
            </a:r>
            <a:r>
              <a:rPr lang="zh-CN" altLang="en-US" sz="800" b="0" i="0" dirty="0">
                <a:solidFill>
                  <a:srgbClr val="666A6D"/>
                </a:solidFill>
                <a:effectLst/>
                <a:latin typeface="微软雅黑" panose="020B0503020204020204" pitchFamily="34" charset="-122"/>
                <a:ea typeface="微软雅黑" panose="020B0503020204020204" pitchFamily="34" charset="-122"/>
              </a:rPr>
              <a:t>请勿分发或转发</a:t>
            </a:r>
            <a:r>
              <a:rPr lang="en-US" altLang="zh-CN" sz="800" b="0" i="0" dirty="0">
                <a:solidFill>
                  <a:srgbClr val="666A6D"/>
                </a:solidFill>
                <a:effectLst/>
                <a:latin typeface="微软雅黑" panose="020B0503020204020204" pitchFamily="34" charset="-122"/>
                <a:ea typeface="微软雅黑" panose="020B0503020204020204" pitchFamily="34" charset="-122"/>
              </a:rPr>
              <a:t>)</a:t>
            </a:r>
            <a:endParaRPr lang="zh-CN" altLang="en-US" sz="800" dirty="0"/>
          </a:p>
        </p:txBody>
      </p:sp>
      <p:sp>
        <p:nvSpPr>
          <p:cNvPr id="3" name="内容占位符 2"/>
          <p:cNvSpPr>
            <a:spLocks noGrp="1"/>
          </p:cNvSpPr>
          <p:nvPr>
            <p:ph sz="quarter" idx="14"/>
          </p:nvPr>
        </p:nvSpPr>
        <p:spPr>
          <a:xfrm>
            <a:off x="276115" y="354602"/>
            <a:ext cx="10006012" cy="461665"/>
          </a:xfrm>
        </p:spPr>
        <p:txBody>
          <a:bodyPr anchor="ctr" anchorCtr="0">
            <a:spAutoFit/>
          </a:bodyPr>
          <a:lstStyle>
            <a:lvl1pPr marL="0" indent="0">
              <a:lnSpc>
                <a:spcPct val="100000"/>
              </a:lnSpc>
              <a:spcBef>
                <a:spcPts val="0"/>
              </a:spcBef>
              <a:buNone/>
              <a:defRPr sz="2400" b="1">
                <a:solidFill>
                  <a:schemeClr val="accent1"/>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6" name="矩形 5"/>
          <p:cNvSpPr/>
          <p:nvPr userDrawn="1"/>
        </p:nvSpPr>
        <p:spPr bwMode="auto">
          <a:xfrm>
            <a:off x="0" y="-1"/>
            <a:ext cx="12192000" cy="6620609"/>
          </a:xfrm>
          <a:prstGeom prst="rect">
            <a:avLst/>
          </a:prstGeom>
          <a:solidFill>
            <a:schemeClr val="bg1"/>
          </a:solidFill>
          <a:ln w="6350" cap="flat" cmpd="sng">
            <a:noFill/>
            <a:prstDash val="dash"/>
            <a:bevel/>
          </a:ln>
        </p:spPr>
        <p:txBody>
          <a:bodyPr rtlCol="0" anchor="ctr"/>
          <a:lstStyle/>
          <a:p>
            <a:pPr algn="l"/>
            <a:endParaRPr lang="zh-CN" altLang="en-US" dirty="0">
              <a:solidFill>
                <a:schemeClr val="tx1">
                  <a:lumMod val="75000"/>
                  <a:lumOff val="25000"/>
                </a:schemeClr>
              </a:solidFill>
            </a:endParaRPr>
          </a:p>
        </p:txBody>
      </p:sp>
      <p:sp>
        <p:nvSpPr>
          <p:cNvPr id="2" name="标题 1"/>
          <p:cNvSpPr>
            <a:spLocks noGrp="1"/>
          </p:cNvSpPr>
          <p:nvPr>
            <p:ph type="title"/>
          </p:nvPr>
        </p:nvSpPr>
        <p:spPr/>
        <p:txBody>
          <a:bodyPr/>
          <a:lstStyle>
            <a:lvl1pPr>
              <a:defRPr b="1" spc="0" baseline="0">
                <a:solidFill>
                  <a:schemeClr val="tx1">
                    <a:lumMod val="75000"/>
                    <a:lumOff val="25000"/>
                  </a:schemeClr>
                </a:solidFill>
              </a:defRPr>
            </a:lvl1pPr>
          </a:lstStyle>
          <a:p>
            <a:r>
              <a:rPr lang="zh-CN" altLang="en-US" dirty="0"/>
              <a:t>单击此处编辑母版标题样式</a:t>
            </a:r>
            <a:endParaRPr lang="zh-CN" altLang="en-US" dirty="0"/>
          </a:p>
        </p:txBody>
      </p:sp>
      <p:sp>
        <p:nvSpPr>
          <p:cNvPr id="8" name="文本占位符 7"/>
          <p:cNvSpPr>
            <a:spLocks noGrp="1"/>
          </p:cNvSpPr>
          <p:nvPr>
            <p:ph type="body" sz="quarter" idx="10"/>
          </p:nvPr>
        </p:nvSpPr>
        <p:spPr>
          <a:xfrm>
            <a:off x="486834" y="6145823"/>
            <a:ext cx="11218333" cy="474052"/>
          </a:xfrm>
        </p:spPr>
        <p:txBody>
          <a:bodyPr anchor="b"/>
          <a:lstStyle>
            <a:lvl1pPr marL="0" indent="0">
              <a:buNone/>
              <a:defRPr sz="1000">
                <a:solidFill>
                  <a:schemeClr val="bg1">
                    <a:lumMod val="50000"/>
                  </a:schemeClr>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endParaRPr lang="zh-CN" altLang="en-US" dirty="0"/>
          </a:p>
        </p:txBody>
      </p:sp>
      <p:sp>
        <p:nvSpPr>
          <p:cNvPr id="4" name="Rectangle 8"/>
          <p:cNvSpPr/>
          <p:nvPr userDrawn="1"/>
        </p:nvSpPr>
        <p:spPr>
          <a:xfrm>
            <a:off x="-1" y="514350"/>
            <a:ext cx="95251" cy="457200"/>
          </a:xfrm>
          <a:prstGeom prst="rect">
            <a:avLst/>
          </a:prstGeom>
          <a:solidFill>
            <a:srgbClr val="C3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ltLang="zh-CN"/>
              <a:t>Click to edit Master text styles</a:t>
            </a:r>
            <a:endParaRPr lang="en-US" altLang="zh-CN"/>
          </a:p>
        </p:txBody>
      </p:sp>
      <p:sp>
        <p:nvSpPr>
          <p:cNvPr id="4" name="Date Placeholder 3"/>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Date Placeholder 4"/>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Date Placeholder 6"/>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p>
            <a:fld id="{0BF0B2B4-395A-47A6-A3C8-80F9B587D524}"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D20CE44-248F-4969-B68D-68A3ACFBF88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F0B2B4-395A-47A6-A3C8-80F9B587D524}"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20CE44-248F-4969-B68D-68A3ACFBF884}" type="slidenum">
              <a:rPr lang="zh-CN" altLang="en-US" smtClean="0"/>
            </a:fld>
            <a:endParaRPr lang="zh-CN" altLang="en-US"/>
          </a:p>
        </p:txBody>
      </p:sp>
      <p:sp>
        <p:nvSpPr>
          <p:cNvPr id="9" name="Rectangle 8"/>
          <p:cNvSpPr/>
          <p:nvPr userDrawn="1"/>
        </p:nvSpPr>
        <p:spPr>
          <a:xfrm>
            <a:off x="0" y="261066"/>
            <a:ext cx="79513" cy="45357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6.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5.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9" Type="http://schemas.openxmlformats.org/officeDocument/2006/relationships/image" Target="../media/image40.svg"/><Relationship Id="rId8" Type="http://schemas.openxmlformats.org/officeDocument/2006/relationships/image" Target="../media/image39.png"/><Relationship Id="rId7" Type="http://schemas.openxmlformats.org/officeDocument/2006/relationships/image" Target="../media/image38.sv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jpeg"/><Relationship Id="rId2" Type="http://schemas.openxmlformats.org/officeDocument/2006/relationships/image" Target="../media/image33.png"/><Relationship Id="rId11" Type="http://schemas.openxmlformats.org/officeDocument/2006/relationships/notesSlide" Target="../notesSlides/notesSlide17.xml"/><Relationship Id="rId10" Type="http://schemas.openxmlformats.org/officeDocument/2006/relationships/slideLayout" Target="../slideLayouts/slideLayout7.xml"/><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9" Type="http://schemas.microsoft.com/office/2007/relationships/hdphoto" Target="../media/image5.wdp"/><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1" Type="http://schemas.openxmlformats.org/officeDocument/2006/relationships/notesSlide" Target="../notesSlides/notesSlide2.xml"/><Relationship Id="rId10" Type="http://schemas.openxmlformats.org/officeDocument/2006/relationships/slideLayout" Target="../slideLayouts/slideLayout12.xml"/><Relationship Id="rId1"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4.xml"/><Relationship Id="rId2" Type="http://schemas.microsoft.com/office/2007/relationships/hdphoto" Target="../media/image46.wdp"/><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image" Target="../media/image47.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5.xml"/><Relationship Id="rId2" Type="http://schemas.openxmlformats.org/officeDocument/2006/relationships/image" Target="../media/image49.png"/><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5.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4.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3.xml"/><Relationship Id="rId7" Type="http://schemas.microsoft.com/office/2007/relationships/hdphoto" Target="../media/image7.wdp"/><Relationship Id="rId6" Type="http://schemas.openxmlformats.org/officeDocument/2006/relationships/image" Target="../media/image6.png"/><Relationship Id="rId5" Type="http://schemas.openxmlformats.org/officeDocument/2006/relationships/hyperlink" Target="https://doi.org/10.1200/JCO.2006.07.952" TargetMode="External"/><Relationship Id="rId4" Type="http://schemas.openxmlformats.org/officeDocument/2006/relationships/hyperlink" Target="https://doi.org/10.1200/jco.2007.25.18_suppl.lba4509" TargetMode="Externa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4.xml"/><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4.xml"/><Relationship Id="rId2" Type="http://schemas.openxmlformats.org/officeDocument/2006/relationships/image" Target="../media/image70.png"/><Relationship Id="rId1"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5.xml"/><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5.xml"/><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5.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3908" y="1538458"/>
            <a:ext cx="11524184" cy="1589055"/>
          </a:xfrm>
        </p:spPr>
        <p:txBody>
          <a:bodyPr>
            <a:normAutofit/>
          </a:bodyPr>
          <a:lstStyle/>
          <a:p>
            <a:r>
              <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2025</a:t>
            </a: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年胰腺癌治疗进展年终盘点 </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 name="标题 5"/>
          <p:cNvSpPr txBox="1"/>
          <p:nvPr/>
        </p:nvSpPr>
        <p:spPr>
          <a:xfrm>
            <a:off x="2203604" y="3308868"/>
            <a:ext cx="7784792" cy="1047939"/>
          </a:xfrm>
          <a:prstGeom prst="rect">
            <a:avLst/>
          </a:prstGeom>
        </p:spPr>
        <p:txBody>
          <a:bodyPr anchor="b"/>
          <a:lstStyle>
            <a:lvl1pPr algn="l" defTabSz="914400" rtl="0" eaLnBrk="1" latinLnBrk="0" hangingPunct="1">
              <a:lnSpc>
                <a:spcPct val="90000"/>
              </a:lnSpc>
              <a:spcBef>
                <a:spcPct val="0"/>
              </a:spcBef>
              <a:buNone/>
              <a:defRPr sz="2800" b="1" kern="1200">
                <a:solidFill>
                  <a:schemeClr val="accent1">
                    <a:lumMod val="50000"/>
                  </a:schemeClr>
                </a:solidFill>
                <a:latin typeface="+mj-ea"/>
                <a:ea typeface="+mj-ea"/>
                <a:cs typeface="+mj-cs"/>
              </a:defRPr>
            </a:lvl1pPr>
          </a:lstStyle>
          <a:p>
            <a:pPr algn="ctr">
              <a:lnSpc>
                <a:spcPct val="150000"/>
              </a:lnSpc>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姜志超   教授</a:t>
            </a:r>
            <a:endPar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gn="ctr">
              <a:lnSpc>
                <a:spcPct val="150000"/>
              </a:lnSpc>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中国医学科学院肿瘤医院</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88"/>
          <p:cNvSpPr/>
          <p:nvPr/>
        </p:nvSpPr>
        <p:spPr bwMode="auto">
          <a:xfrm>
            <a:off x="292784" y="1709230"/>
            <a:ext cx="11759879" cy="4884529"/>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graphicFrame>
        <p:nvGraphicFramePr>
          <p:cNvPr id="3" name="表格 2"/>
          <p:cNvGraphicFramePr>
            <a:graphicFrameLocks noGrp="1"/>
          </p:cNvGraphicFramePr>
          <p:nvPr/>
        </p:nvGraphicFramePr>
        <p:xfrm>
          <a:off x="756582" y="4769214"/>
          <a:ext cx="5075999" cy="1715332"/>
        </p:xfrm>
        <a:graphic>
          <a:graphicData uri="http://schemas.openxmlformats.org/drawingml/2006/table">
            <a:tbl>
              <a:tblPr firstRow="1" bandRow="1">
                <a:tableStyleId>{5C22544A-7EE6-4342-B048-85BDC9FD1C3A}</a:tableStyleId>
              </a:tblPr>
              <a:tblGrid>
                <a:gridCol w="1827290"/>
                <a:gridCol w="1082903"/>
                <a:gridCol w="1082903"/>
                <a:gridCol w="1082903"/>
              </a:tblGrid>
              <a:tr h="328366">
                <a:tc>
                  <a:txBody>
                    <a:bodyPr/>
                    <a:lstStyle/>
                    <a:p>
                      <a:pPr algn="l" fontAlgn="ctr">
                        <a:buNone/>
                      </a:pPr>
                      <a:r>
                        <a:rPr lang="en-US" altLang="zh-CN" sz="1000" b="1" i="0" u="none" strike="noStrike" dirty="0">
                          <a:solidFill>
                            <a:schemeClr val="bg1"/>
                          </a:solidFill>
                          <a:effectLst/>
                          <a:latin typeface="+mn-lt"/>
                          <a:ea typeface="+mn-ea"/>
                          <a:cs typeface="+mn-ea"/>
                          <a:sym typeface="+mn-lt"/>
                        </a:rPr>
                        <a:t>ITT</a:t>
                      </a:r>
                      <a:r>
                        <a:rPr lang="zh-CN" altLang="en-US" sz="1000" b="1" i="0" u="none" strike="noStrike" dirty="0">
                          <a:solidFill>
                            <a:schemeClr val="bg1"/>
                          </a:solidFill>
                          <a:effectLst/>
                          <a:latin typeface="+mn-lt"/>
                          <a:ea typeface="+mn-ea"/>
                          <a:cs typeface="+mn-ea"/>
                          <a:sym typeface="+mn-lt"/>
                        </a:rPr>
                        <a:t>分析</a:t>
                      </a:r>
                      <a:endParaRPr lang="de-DE" sz="1000" b="1" i="0" u="none" strike="noStrike" dirty="0">
                        <a:solidFill>
                          <a:schemeClr val="bg1"/>
                        </a:solidFill>
                        <a:effectLst/>
                        <a:latin typeface="+mn-lt"/>
                        <a:ea typeface="+mn-ea"/>
                        <a:cs typeface="+mn-ea"/>
                        <a:sym typeface="+mn-lt"/>
                      </a:endParaRPr>
                    </a:p>
                  </a:txBody>
                  <a:tcPr marL="6350" marR="6350" marT="635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zh-CN" altLang="en-US" sz="1000" b="1" i="0" u="none" strike="noStrike" dirty="0">
                          <a:solidFill>
                            <a:schemeClr val="bg1"/>
                          </a:solidFill>
                          <a:effectLst/>
                          <a:latin typeface="+mn-lt"/>
                          <a:ea typeface="+mn-ea"/>
                          <a:cs typeface="+mn-ea"/>
                          <a:sym typeface="+mn-lt"/>
                        </a:rPr>
                        <a:t>长程</a:t>
                      </a:r>
                      <a:endParaRPr lang="en-US" altLang="zh-CN" sz="1000" b="1" i="0" u="none" strike="noStrike" dirty="0">
                        <a:solidFill>
                          <a:schemeClr val="bg1"/>
                        </a:solidFill>
                        <a:effectLst/>
                        <a:latin typeface="+mn-lt"/>
                        <a:ea typeface="+mn-ea"/>
                        <a:cs typeface="+mn-ea"/>
                        <a:sym typeface="+mn-lt"/>
                      </a:endParaRPr>
                    </a:p>
                    <a:p>
                      <a:pPr algn="ctr" fontAlgn="ctr">
                        <a:buNone/>
                      </a:pPr>
                      <a:r>
                        <a:rPr lang="de-DE" sz="1000" b="1" i="0" u="none" strike="noStrike" dirty="0">
                          <a:solidFill>
                            <a:schemeClr val="bg1"/>
                          </a:solidFill>
                          <a:effectLst/>
                          <a:latin typeface="+mn-lt"/>
                          <a:ea typeface="+mn-ea"/>
                          <a:cs typeface="+mn-ea"/>
                          <a:sym typeface="+mn-lt"/>
                        </a:rPr>
                        <a:t>N=86</a:t>
                      </a:r>
                      <a:endParaRPr lang="de-DE" sz="1000" b="1" i="0" u="none" strike="noStrike" dirty="0">
                        <a:solidFill>
                          <a:schemeClr val="bg1"/>
                        </a:solidFill>
                        <a:effectLst/>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zh-CN" altLang="en-US" sz="1000" b="1" i="0" u="none" strike="noStrike" dirty="0">
                          <a:solidFill>
                            <a:schemeClr val="bg1"/>
                          </a:solidFill>
                          <a:effectLst/>
                          <a:latin typeface="+mn-lt"/>
                          <a:ea typeface="+mn-ea"/>
                          <a:cs typeface="+mn-ea"/>
                          <a:sym typeface="+mn-lt"/>
                        </a:rPr>
                        <a:t>短程</a:t>
                      </a:r>
                      <a:endParaRPr lang="de-DE" altLang="zh-CN" sz="1000" b="1" i="0" u="none" strike="noStrike" dirty="0">
                        <a:solidFill>
                          <a:schemeClr val="bg1"/>
                        </a:solidFill>
                        <a:effectLst/>
                        <a:latin typeface="+mn-lt"/>
                        <a:ea typeface="+mn-ea"/>
                        <a:cs typeface="+mn-ea"/>
                        <a:sym typeface="+mn-lt"/>
                      </a:endParaRPr>
                    </a:p>
                    <a:p>
                      <a:pPr algn="ctr" fontAlgn="ctr">
                        <a:buNone/>
                      </a:pPr>
                      <a:r>
                        <a:rPr lang="de-DE" sz="1000" b="1" i="0" u="none" strike="noStrike" dirty="0">
                          <a:solidFill>
                            <a:schemeClr val="bg1"/>
                          </a:solidFill>
                          <a:effectLst/>
                          <a:latin typeface="+mn-lt"/>
                          <a:ea typeface="+mn-ea"/>
                          <a:cs typeface="+mn-ea"/>
                          <a:sym typeface="+mn-lt"/>
                        </a:rPr>
                        <a:t>N=79</a:t>
                      </a:r>
                      <a:endParaRPr lang="de-DE" sz="1000" b="1" i="0" u="none" strike="noStrike" dirty="0">
                        <a:solidFill>
                          <a:schemeClr val="bg1"/>
                        </a:solidFill>
                        <a:effectLst/>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de-DE" sz="1000" b="1" i="0" u="none" strike="noStrike" dirty="0">
                          <a:solidFill>
                            <a:schemeClr val="bg1"/>
                          </a:solidFill>
                          <a:effectLst/>
                          <a:latin typeface="+mn-lt"/>
                          <a:ea typeface="+mn-ea"/>
                          <a:cs typeface="+mn-ea"/>
                          <a:sym typeface="+mn-lt"/>
                        </a:rPr>
                        <a:t>p</a:t>
                      </a:r>
                      <a:r>
                        <a:rPr lang="zh-CN" altLang="en-US" sz="1000" b="1" i="0" u="none" strike="noStrike" dirty="0">
                          <a:solidFill>
                            <a:schemeClr val="bg1"/>
                          </a:solidFill>
                          <a:effectLst/>
                          <a:latin typeface="+mn-lt"/>
                          <a:ea typeface="+mn-ea"/>
                          <a:cs typeface="+mn-ea"/>
                          <a:sym typeface="+mn-lt"/>
                        </a:rPr>
                        <a:t>值</a:t>
                      </a:r>
                      <a:endParaRPr lang="zh-CN" altLang="en-US" sz="1000" b="1" i="0" u="none" strike="noStrike" dirty="0">
                        <a:solidFill>
                          <a:schemeClr val="bg1"/>
                        </a:solidFill>
                        <a:effectLst/>
                        <a:latin typeface="+mn-lt"/>
                        <a:ea typeface="+mn-ea"/>
                        <a:cs typeface="+mn-ea"/>
                        <a:sym typeface="+mn-lt"/>
                      </a:endParaRP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31161">
                <a:tc>
                  <a:txBody>
                    <a:bodyPr/>
                    <a:lstStyle/>
                    <a:p>
                      <a:pPr algn="l" fontAlgn="ctr">
                        <a:buNone/>
                      </a:pPr>
                      <a:r>
                        <a:rPr lang="de-DE" sz="1000" b="0" i="0" u="none" strike="noStrike" dirty="0">
                          <a:solidFill>
                            <a:srgbClr val="000000"/>
                          </a:solidFill>
                          <a:effectLst/>
                          <a:latin typeface="+mn-lt"/>
                          <a:ea typeface="+mn-ea"/>
                          <a:cs typeface="+mn-ea"/>
                          <a:sym typeface="+mn-lt"/>
                        </a:rPr>
                        <a:t>RECIST</a:t>
                      </a:r>
                      <a:r>
                        <a:rPr lang="zh-CN" altLang="en-US" sz="1000" b="0" i="0" u="none" strike="noStrike" dirty="0">
                          <a:solidFill>
                            <a:srgbClr val="000000"/>
                          </a:solidFill>
                          <a:effectLst/>
                          <a:latin typeface="+mn-lt"/>
                          <a:ea typeface="+mn-ea"/>
                          <a:cs typeface="+mn-ea"/>
                          <a:sym typeface="+mn-lt"/>
                        </a:rPr>
                        <a:t>最佳疗效</a:t>
                      </a:r>
                      <a:r>
                        <a:rPr lang="en-US" altLang="zh-CN" sz="1000" b="0" i="0" u="none" strike="noStrike" dirty="0">
                          <a:solidFill>
                            <a:srgbClr val="000000"/>
                          </a:solidFill>
                          <a:effectLst/>
                          <a:latin typeface="+mn-lt"/>
                          <a:ea typeface="+mn-ea"/>
                          <a:cs typeface="+mn-ea"/>
                          <a:sym typeface="+mn-lt"/>
                        </a:rPr>
                        <a:t>PR(</a:t>
                      </a:r>
                      <a:r>
                        <a:rPr lang="de-DE" sz="1000" b="0" i="0" u="none" strike="noStrike" dirty="0">
                          <a:solidFill>
                            <a:srgbClr val="000000"/>
                          </a:solidFill>
                          <a:effectLst/>
                          <a:latin typeface="+mn-lt"/>
                          <a:ea typeface="+mn-ea"/>
                          <a:cs typeface="+mn-ea"/>
                          <a:sym typeface="+mn-lt"/>
                        </a:rPr>
                        <a:t>%)</a:t>
                      </a:r>
                      <a:endParaRPr lang="de-DE" sz="1000" b="0" i="0" u="none" strike="noStrike" dirty="0">
                        <a:solidFill>
                          <a:srgbClr val="000000"/>
                        </a:solidFill>
                        <a:effectLst/>
                        <a:latin typeface="+mn-lt"/>
                        <a:ea typeface="+mn-ea"/>
                        <a:cs typeface="+mn-ea"/>
                        <a:sym typeface="+mn-lt"/>
                      </a:endParaRPr>
                    </a:p>
                  </a:txBody>
                  <a:tcPr marL="114300" marR="635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49(57)</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37(47)</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0.19</a:t>
                      </a:r>
                      <a:endParaRPr lang="en-US" altLang="zh-CN"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231161">
                <a:tc>
                  <a:txBody>
                    <a:bodyPr/>
                    <a:lstStyle/>
                    <a:p>
                      <a:pPr algn="l" fontAlgn="ctr">
                        <a:buNone/>
                      </a:pPr>
                      <a:r>
                        <a:rPr lang="de-DE" sz="1000" b="1" i="0" u="none" strike="noStrike" dirty="0">
                          <a:solidFill>
                            <a:srgbClr val="FF0000"/>
                          </a:solidFill>
                          <a:effectLst/>
                          <a:latin typeface="+mn-lt"/>
                          <a:ea typeface="+mn-ea"/>
                          <a:cs typeface="+mn-ea"/>
                          <a:sym typeface="+mn-lt"/>
                        </a:rPr>
                        <a:t>CA19-9</a:t>
                      </a:r>
                      <a:r>
                        <a:rPr lang="zh-CN" altLang="en-US" sz="1000" b="1" i="0" u="none" strike="noStrike" dirty="0">
                          <a:solidFill>
                            <a:srgbClr val="FF0000"/>
                          </a:solidFill>
                          <a:effectLst/>
                          <a:latin typeface="+mn-lt"/>
                          <a:ea typeface="+mn-ea"/>
                          <a:cs typeface="+mn-ea"/>
                          <a:sym typeface="+mn-lt"/>
                        </a:rPr>
                        <a:t>缓解≥</a:t>
                      </a:r>
                      <a:r>
                        <a:rPr lang="en-US" altLang="zh-CN" sz="1000" b="1" i="0" u="none" strike="noStrike" dirty="0">
                          <a:solidFill>
                            <a:srgbClr val="FF0000"/>
                          </a:solidFill>
                          <a:effectLst/>
                          <a:latin typeface="+mn-lt"/>
                          <a:ea typeface="+mn-ea"/>
                          <a:cs typeface="+mn-ea"/>
                          <a:sym typeface="+mn-lt"/>
                        </a:rPr>
                        <a:t>50%</a:t>
                      </a:r>
                      <a:endParaRPr lang="en-US" altLang="zh-CN" sz="1000" b="1" i="0" u="none" strike="noStrike" dirty="0">
                        <a:solidFill>
                          <a:srgbClr val="FF0000"/>
                        </a:solidFill>
                        <a:effectLst/>
                        <a:latin typeface="+mn-lt"/>
                        <a:ea typeface="+mn-ea"/>
                        <a:cs typeface="+mn-ea"/>
                        <a:sym typeface="+mn-lt"/>
                      </a:endParaRPr>
                    </a:p>
                  </a:txBody>
                  <a:tcPr marL="1143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58/60(97%)</a:t>
                      </a:r>
                      <a:endParaRPr lang="zh-CN" altLang="en-US"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41/49(84%)</a:t>
                      </a:r>
                      <a:endParaRPr lang="zh-CN" altLang="en-US"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0.02</a:t>
                      </a:r>
                      <a:endParaRPr lang="en-US" altLang="zh-CN"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231161">
                <a:tc>
                  <a:txBody>
                    <a:bodyPr/>
                    <a:lstStyle/>
                    <a:p>
                      <a:pPr algn="l" fontAlgn="ctr">
                        <a:buNone/>
                      </a:pPr>
                      <a:r>
                        <a:rPr lang="zh-CN" altLang="en-US" sz="1000" b="0" i="0" u="none" strike="noStrike">
                          <a:solidFill>
                            <a:srgbClr val="000000"/>
                          </a:solidFill>
                          <a:effectLst/>
                          <a:latin typeface="+mn-lt"/>
                          <a:ea typeface="+mn-ea"/>
                          <a:cs typeface="+mn-ea"/>
                          <a:sym typeface="+mn-lt"/>
                        </a:rPr>
                        <a:t>切除率</a:t>
                      </a:r>
                      <a:endParaRPr lang="zh-CN" altLang="en-US" sz="1000" b="0" i="0" u="none" strike="noStrike">
                        <a:solidFill>
                          <a:srgbClr val="000000"/>
                        </a:solidFill>
                        <a:effectLst/>
                        <a:latin typeface="+mn-lt"/>
                        <a:ea typeface="+mn-ea"/>
                        <a:cs typeface="+mn-ea"/>
                        <a:sym typeface="+mn-lt"/>
                      </a:endParaRPr>
                    </a:p>
                  </a:txBody>
                  <a:tcPr marL="1143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69(80%)</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69(87%)</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0.22</a:t>
                      </a:r>
                      <a:endParaRPr lang="en-US" altLang="zh-CN"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231161">
                <a:tc>
                  <a:txBody>
                    <a:bodyPr/>
                    <a:lstStyle/>
                    <a:p>
                      <a:pPr algn="l" fontAlgn="ctr">
                        <a:buNone/>
                      </a:pPr>
                      <a:r>
                        <a:rPr lang="zh-CN" altLang="en-US" sz="1000" b="1" i="0" u="none" strike="noStrike" dirty="0">
                          <a:solidFill>
                            <a:srgbClr val="FF0000"/>
                          </a:solidFill>
                          <a:effectLst/>
                          <a:latin typeface="+mn-lt"/>
                          <a:ea typeface="+mn-ea"/>
                          <a:cs typeface="+mn-ea"/>
                          <a:sym typeface="+mn-lt"/>
                        </a:rPr>
                        <a:t>病理完全缓解</a:t>
                      </a:r>
                      <a:endParaRPr lang="de-DE" sz="1000" b="1" i="0" u="none" strike="noStrike" dirty="0">
                        <a:solidFill>
                          <a:srgbClr val="FF0000"/>
                        </a:solidFill>
                        <a:effectLst/>
                        <a:latin typeface="+mn-lt"/>
                        <a:ea typeface="+mn-ea"/>
                        <a:cs typeface="+mn-ea"/>
                        <a:sym typeface="+mn-lt"/>
                      </a:endParaRPr>
                    </a:p>
                  </a:txBody>
                  <a:tcPr marL="11430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4(5%)</a:t>
                      </a:r>
                      <a:endParaRPr lang="zh-CN" altLang="en-US"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0</a:t>
                      </a:r>
                      <a:endParaRPr lang="en-US" altLang="zh-CN"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0.05</a:t>
                      </a:r>
                      <a:endParaRPr lang="en-US" altLang="zh-CN"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1161">
                <a:tc>
                  <a:txBody>
                    <a:bodyPr/>
                    <a:lstStyle/>
                    <a:p>
                      <a:pPr algn="l" fontAlgn="ctr">
                        <a:buNone/>
                      </a:pPr>
                      <a:r>
                        <a:rPr lang="en-US" altLang="zh-CN" sz="1000" b="1" i="0" u="none" strike="noStrike" dirty="0">
                          <a:solidFill>
                            <a:srgbClr val="FF0000"/>
                          </a:solidFill>
                          <a:effectLst/>
                          <a:latin typeface="+mn-lt"/>
                          <a:ea typeface="+mn-ea"/>
                          <a:cs typeface="+mn-ea"/>
                          <a:sym typeface="+mn-lt"/>
                        </a:rPr>
                        <a:t>N0</a:t>
                      </a:r>
                      <a:endParaRPr lang="zh-CN" altLang="en-US" sz="1000" b="1" i="0" u="none" strike="noStrike" dirty="0">
                        <a:solidFill>
                          <a:srgbClr val="FF0000"/>
                        </a:solidFill>
                        <a:effectLst/>
                        <a:latin typeface="+mn-lt"/>
                        <a:ea typeface="+mn-ea"/>
                        <a:cs typeface="+mn-ea"/>
                        <a:sym typeface="+mn-lt"/>
                      </a:endParaRPr>
                    </a:p>
                  </a:txBody>
                  <a:tcPr marL="114300" marR="635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39(45%)</a:t>
                      </a:r>
                      <a:endParaRPr lang="zh-CN" altLang="en-US"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21(27%)</a:t>
                      </a:r>
                      <a:endParaRPr lang="zh-CN" altLang="en-US"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1" i="0" u="none" strike="noStrike" dirty="0">
                          <a:solidFill>
                            <a:srgbClr val="FF0000"/>
                          </a:solidFill>
                          <a:effectLst/>
                          <a:latin typeface="+mn-lt"/>
                          <a:ea typeface="+mn-ea"/>
                          <a:cs typeface="+mn-ea"/>
                          <a:sym typeface="+mn-lt"/>
                        </a:rPr>
                        <a:t>0.01</a:t>
                      </a:r>
                      <a:endParaRPr lang="en-US" altLang="zh-CN" sz="1000" b="1" i="0" u="none" strike="noStrike"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1161">
                <a:tc>
                  <a:txBody>
                    <a:bodyPr/>
                    <a:lstStyle/>
                    <a:p>
                      <a:pPr algn="l" fontAlgn="ctr">
                        <a:buNone/>
                      </a:pPr>
                      <a:r>
                        <a:rPr lang="de-DE" sz="1000" b="0" i="0" u="none" strike="noStrike">
                          <a:solidFill>
                            <a:srgbClr val="000000"/>
                          </a:solidFill>
                          <a:effectLst/>
                          <a:latin typeface="+mn-lt"/>
                          <a:ea typeface="+mn-ea"/>
                          <a:cs typeface="+mn-ea"/>
                          <a:sym typeface="+mn-lt"/>
                        </a:rPr>
                        <a:t>R0</a:t>
                      </a:r>
                      <a:endParaRPr lang="zh-CN" altLang="en-US" sz="1000" b="0" i="0" u="none" strike="noStrike">
                        <a:solidFill>
                          <a:srgbClr val="000000"/>
                        </a:solidFill>
                        <a:effectLst/>
                        <a:latin typeface="+mn-lt"/>
                        <a:ea typeface="+mn-ea"/>
                        <a:cs typeface="+mn-ea"/>
                        <a:sym typeface="+mn-lt"/>
                      </a:endParaRPr>
                    </a:p>
                  </a:txBody>
                  <a:tcPr marL="114300" marR="635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53(62%)</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46(58%)</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0.66</a:t>
                      </a:r>
                      <a:endParaRPr lang="en-US" altLang="zh-CN"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5" name="表格 4"/>
          <p:cNvGraphicFramePr>
            <a:graphicFrameLocks noGrp="1"/>
          </p:cNvGraphicFramePr>
          <p:nvPr/>
        </p:nvGraphicFramePr>
        <p:xfrm>
          <a:off x="6795478" y="2004371"/>
          <a:ext cx="4983488" cy="1897766"/>
        </p:xfrm>
        <a:graphic>
          <a:graphicData uri="http://schemas.openxmlformats.org/drawingml/2006/table">
            <a:tbl>
              <a:tblPr firstRow="1" bandRow="1">
                <a:tableStyleId>{5C22544A-7EE6-4342-B048-85BDC9FD1C3A}</a:tableStyleId>
              </a:tblPr>
              <a:tblGrid>
                <a:gridCol w="1245872"/>
                <a:gridCol w="1245872"/>
                <a:gridCol w="1245872"/>
                <a:gridCol w="1245872"/>
              </a:tblGrid>
              <a:tr h="469786">
                <a:tc>
                  <a:txBody>
                    <a:bodyPr/>
                    <a:lstStyle/>
                    <a:p>
                      <a:pPr algn="ctr" fontAlgn="ctr">
                        <a:buNone/>
                      </a:pPr>
                      <a:r>
                        <a:rPr lang="zh-CN" altLang="en-US" sz="1000" b="1" i="0" u="none" strike="noStrike" dirty="0">
                          <a:solidFill>
                            <a:schemeClr val="bg1"/>
                          </a:solidFill>
                          <a:effectLst/>
                          <a:latin typeface="+mn-lt"/>
                          <a:ea typeface="+mn-ea"/>
                          <a:cs typeface="+mn-ea"/>
                          <a:sym typeface="+mn-lt"/>
                        </a:rPr>
                        <a:t>第二次随机分组后化疗周期数</a:t>
                      </a:r>
                      <a:endParaRPr lang="zh-CN" altLang="en-US" sz="1000" b="1" i="0" u="none" strike="noStrike" dirty="0">
                        <a:solidFill>
                          <a:schemeClr val="bg1"/>
                        </a:solidFill>
                        <a:effectLst/>
                        <a:latin typeface="+mn-lt"/>
                        <a:ea typeface="+mn-ea"/>
                        <a:cs typeface="+mn-ea"/>
                        <a:sym typeface="+mn-lt"/>
                      </a:endParaRPr>
                    </a:p>
                  </a:txBody>
                  <a:tcPr marL="72000" marR="635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zh-CN" altLang="en-US" sz="1000" b="1" i="0" u="none" strike="noStrike" dirty="0">
                          <a:solidFill>
                            <a:schemeClr val="bg1"/>
                          </a:solidFill>
                          <a:effectLst/>
                          <a:latin typeface="+mn-lt"/>
                          <a:ea typeface="+mn-ea"/>
                          <a:cs typeface="+mn-ea"/>
                          <a:sym typeface="+mn-lt"/>
                        </a:rPr>
                        <a:t>长程</a:t>
                      </a:r>
                      <a:endParaRPr lang="en-US" altLang="zh-CN" sz="1000" b="1" i="0" u="none" strike="noStrike" dirty="0">
                        <a:solidFill>
                          <a:schemeClr val="bg1"/>
                        </a:solidFill>
                        <a:effectLst/>
                        <a:latin typeface="+mn-lt"/>
                        <a:ea typeface="+mn-ea"/>
                        <a:cs typeface="+mn-ea"/>
                        <a:sym typeface="+mn-lt"/>
                      </a:endParaRPr>
                    </a:p>
                    <a:p>
                      <a:pPr algn="ctr" fontAlgn="ctr">
                        <a:buNone/>
                      </a:pPr>
                      <a:r>
                        <a:rPr lang="de-DE" sz="1000" b="1" i="0" u="none" strike="noStrike" dirty="0">
                          <a:solidFill>
                            <a:schemeClr val="bg1"/>
                          </a:solidFill>
                          <a:effectLst/>
                          <a:latin typeface="+mn-lt"/>
                          <a:ea typeface="+mn-ea"/>
                          <a:cs typeface="+mn-ea"/>
                          <a:sym typeface="+mn-lt"/>
                        </a:rPr>
                        <a:t>N=78</a:t>
                      </a:r>
                      <a:endParaRPr lang="de-DE" sz="1000" b="1" i="0" u="none" strike="noStrike" dirty="0">
                        <a:solidFill>
                          <a:schemeClr val="bg1"/>
                        </a:solidFill>
                        <a:effectLst/>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zh-CN" altLang="en-US" sz="1000" b="1" i="0" u="none" strike="noStrike" dirty="0">
                          <a:solidFill>
                            <a:schemeClr val="bg1"/>
                          </a:solidFill>
                          <a:effectLst/>
                          <a:latin typeface="+mn-lt"/>
                          <a:ea typeface="+mn-ea"/>
                          <a:cs typeface="+mn-ea"/>
                          <a:sym typeface="+mn-lt"/>
                        </a:rPr>
                        <a:t>短程</a:t>
                      </a:r>
                      <a:endParaRPr lang="de-DE" altLang="zh-CN" sz="1000" b="1" i="0" u="none" strike="noStrike" dirty="0">
                        <a:solidFill>
                          <a:schemeClr val="bg1"/>
                        </a:solidFill>
                        <a:effectLst/>
                        <a:latin typeface="+mn-lt"/>
                        <a:ea typeface="+mn-ea"/>
                        <a:cs typeface="+mn-ea"/>
                        <a:sym typeface="+mn-lt"/>
                      </a:endParaRPr>
                    </a:p>
                    <a:p>
                      <a:pPr algn="ctr" fontAlgn="ctr">
                        <a:buNone/>
                      </a:pPr>
                      <a:r>
                        <a:rPr lang="de-DE" sz="1000" b="1" i="0" u="none" strike="noStrike" dirty="0">
                          <a:solidFill>
                            <a:schemeClr val="bg1"/>
                          </a:solidFill>
                          <a:effectLst/>
                          <a:latin typeface="+mn-lt"/>
                          <a:ea typeface="+mn-ea"/>
                          <a:cs typeface="+mn-ea"/>
                          <a:sym typeface="+mn-lt"/>
                        </a:rPr>
                        <a:t>N=74</a:t>
                      </a:r>
                      <a:endParaRPr lang="de-DE" sz="1000" b="1" i="0" u="none" strike="noStrike" dirty="0">
                        <a:solidFill>
                          <a:schemeClr val="bg1"/>
                        </a:solidFill>
                        <a:effectLst/>
                        <a:latin typeface="+mn-lt"/>
                        <a:ea typeface="+mn-ea"/>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de-DE" sz="1000" b="1" i="0" u="none" strike="noStrike">
                          <a:solidFill>
                            <a:schemeClr val="bg1"/>
                          </a:solidFill>
                          <a:effectLst/>
                          <a:latin typeface="+mn-lt"/>
                          <a:ea typeface="+mn-ea"/>
                          <a:cs typeface="+mn-ea"/>
                          <a:sym typeface="+mn-lt"/>
                        </a:rPr>
                        <a:t>p </a:t>
                      </a:r>
                      <a:r>
                        <a:rPr lang="zh-CN" altLang="en-US" sz="1000" b="1" i="0" u="none" strike="noStrike">
                          <a:solidFill>
                            <a:schemeClr val="bg1"/>
                          </a:solidFill>
                          <a:effectLst/>
                          <a:latin typeface="+mn-lt"/>
                          <a:ea typeface="+mn-ea"/>
                          <a:cs typeface="+mn-ea"/>
                          <a:sym typeface="+mn-lt"/>
                        </a:rPr>
                        <a:t>值</a:t>
                      </a:r>
                      <a:endParaRPr lang="zh-CN" altLang="en-US" sz="1000" b="1" i="0" u="none" strike="noStrike">
                        <a:solidFill>
                          <a:schemeClr val="bg1"/>
                        </a:solidFill>
                        <a:effectLst/>
                        <a:latin typeface="+mn-lt"/>
                        <a:ea typeface="+mn-ea"/>
                        <a:cs typeface="+mn-ea"/>
                        <a:sym typeface="+mn-lt"/>
                      </a:endParaRP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85596">
                <a:tc>
                  <a:txBody>
                    <a:bodyPr/>
                    <a:lstStyle/>
                    <a:p>
                      <a:pPr algn="ctr" fontAlgn="ctr">
                        <a:buNone/>
                      </a:pPr>
                      <a:r>
                        <a:rPr lang="en-US" altLang="zh-CN" sz="1000" b="0" i="0" u="none" strike="noStrike" dirty="0">
                          <a:solidFill>
                            <a:srgbClr val="000000"/>
                          </a:solidFill>
                          <a:effectLst/>
                          <a:latin typeface="+mn-lt"/>
                          <a:ea typeface="+mn-ea"/>
                          <a:cs typeface="+mn-ea"/>
                          <a:sym typeface="+mn-lt"/>
                        </a:rPr>
                        <a:t>0</a:t>
                      </a:r>
                      <a:endParaRPr lang="en-US" altLang="zh-CN" sz="1000" b="0" i="0" u="none" strike="noStrike" dirty="0">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0</a:t>
                      </a:r>
                      <a:endParaRPr lang="en-US" altLang="zh-CN"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15(20%)</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zh-CN" altLang="en-US" sz="1000" b="0" i="0" u="none" strike="noStrike" dirty="0">
                          <a:solidFill>
                            <a:srgbClr val="000000"/>
                          </a:solidFill>
                          <a:effectLst/>
                          <a:latin typeface="+mn-lt"/>
                          <a:ea typeface="+mn-ea"/>
                          <a:cs typeface="+mn-ea"/>
                          <a:sym typeface="+mn-lt"/>
                        </a:rPr>
                        <a:t>　</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85596">
                <a:tc>
                  <a:txBody>
                    <a:bodyPr/>
                    <a:lstStyle/>
                    <a:p>
                      <a:pPr algn="ctr" fontAlgn="ctr">
                        <a:buNone/>
                      </a:pPr>
                      <a:r>
                        <a:rPr lang="en-US" altLang="zh-CN" sz="1000" b="0" i="0" u="none" strike="noStrike">
                          <a:solidFill>
                            <a:srgbClr val="000000"/>
                          </a:solidFill>
                          <a:effectLst/>
                          <a:latin typeface="+mn-lt"/>
                          <a:ea typeface="+mn-ea"/>
                          <a:cs typeface="+mn-ea"/>
                          <a:sym typeface="+mn-lt"/>
                        </a:rPr>
                        <a:t>1</a:t>
                      </a:r>
                      <a:endParaRPr lang="en-US" altLang="zh-CN"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0</a:t>
                      </a:r>
                      <a:endParaRPr lang="en-US" altLang="zh-CN"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3(4%)</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zh-CN" altLang="en-US" sz="1000" b="0" i="0" u="none" strike="noStrike">
                          <a:solidFill>
                            <a:srgbClr val="000000"/>
                          </a:solidFill>
                          <a:effectLst/>
                          <a:latin typeface="+mn-lt"/>
                          <a:ea typeface="+mn-ea"/>
                          <a:cs typeface="+mn-ea"/>
                          <a:sym typeface="+mn-lt"/>
                        </a:rPr>
                        <a:t>　</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85596">
                <a:tc>
                  <a:txBody>
                    <a:bodyPr/>
                    <a:lstStyle/>
                    <a:p>
                      <a:pPr algn="ctr" fontAlgn="ctr">
                        <a:buNone/>
                      </a:pPr>
                      <a:r>
                        <a:rPr lang="en-US" altLang="zh-CN" sz="1000" b="0" i="0" u="none" strike="noStrike">
                          <a:solidFill>
                            <a:srgbClr val="000000"/>
                          </a:solidFill>
                          <a:effectLst/>
                          <a:latin typeface="+mn-lt"/>
                          <a:ea typeface="+mn-ea"/>
                          <a:cs typeface="+mn-ea"/>
                          <a:sym typeface="+mn-lt"/>
                        </a:rPr>
                        <a:t>2</a:t>
                      </a:r>
                      <a:endParaRPr lang="en-US" altLang="zh-CN"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5(6%)</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8(11%)</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zh-CN" altLang="en-US" sz="1000" b="0" i="0" u="none" strike="noStrike">
                          <a:solidFill>
                            <a:srgbClr val="000000"/>
                          </a:solidFill>
                          <a:effectLst/>
                          <a:latin typeface="+mn-lt"/>
                          <a:ea typeface="+mn-ea"/>
                          <a:cs typeface="+mn-ea"/>
                          <a:sym typeface="+mn-lt"/>
                        </a:rPr>
                        <a:t>　</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r>
              <a:tr h="285596">
                <a:tc>
                  <a:txBody>
                    <a:bodyPr/>
                    <a:lstStyle/>
                    <a:p>
                      <a:pPr algn="ctr" fontAlgn="ctr">
                        <a:buNone/>
                      </a:pPr>
                      <a:r>
                        <a:rPr lang="en-US" altLang="zh-CN" sz="1000" b="0" i="0" u="none" strike="noStrike">
                          <a:solidFill>
                            <a:srgbClr val="000000"/>
                          </a:solidFill>
                          <a:effectLst/>
                          <a:latin typeface="+mn-lt"/>
                          <a:ea typeface="+mn-ea"/>
                          <a:cs typeface="+mn-ea"/>
                          <a:sym typeface="+mn-lt"/>
                        </a:rPr>
                        <a:t>3</a:t>
                      </a:r>
                      <a:endParaRPr lang="en-US" altLang="zh-CN"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18(23%)</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10(14%)</a:t>
                      </a:r>
                      <a:endParaRPr lang="zh-CN" altLang="en-US" sz="1000" b="0" i="0" u="none" strike="noStrike">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0.00001</a:t>
                      </a:r>
                      <a:endParaRPr lang="en-US" altLang="zh-CN" sz="1000" b="0" i="0" u="none" strike="noStrike">
                        <a:solidFill>
                          <a:srgbClr val="000000"/>
                        </a:solidFill>
                        <a:effectLst/>
                        <a:latin typeface="+mn-lt"/>
                        <a:ea typeface="+mn-ea"/>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5596">
                <a:tc>
                  <a:txBody>
                    <a:bodyPr/>
                    <a:lstStyle/>
                    <a:p>
                      <a:pPr algn="ctr" fontAlgn="ctr">
                        <a:buNone/>
                      </a:pPr>
                      <a:r>
                        <a:rPr lang="en-US" altLang="zh-CN" sz="1000" b="0" i="0" u="none" strike="noStrike">
                          <a:solidFill>
                            <a:srgbClr val="000000"/>
                          </a:solidFill>
                          <a:effectLst/>
                          <a:latin typeface="+mn-lt"/>
                          <a:ea typeface="+mn-ea"/>
                          <a:cs typeface="+mn-ea"/>
                          <a:sym typeface="+mn-lt"/>
                        </a:rPr>
                        <a:t>4</a:t>
                      </a:r>
                      <a:endParaRPr lang="en-US" altLang="zh-CN"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55(71%)</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38(51%)</a:t>
                      </a:r>
                      <a:endParaRPr lang="zh-CN" altLang="en-US" sz="1000" b="0" i="0" u="none" strike="noStrike" dirty="0">
                        <a:solidFill>
                          <a:srgbClr val="0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endParaRPr lang="en-US" altLang="zh-CN" sz="1000" b="0" i="0" u="none" strike="noStrike" dirty="0">
                        <a:solidFill>
                          <a:srgbClr val="000000"/>
                        </a:solidFill>
                        <a:effectLst/>
                        <a:latin typeface="+mn-lt"/>
                        <a:ea typeface="+mn-ea"/>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表格 5"/>
          <p:cNvGraphicFramePr>
            <a:graphicFrameLocks noGrp="1"/>
          </p:cNvGraphicFramePr>
          <p:nvPr/>
        </p:nvGraphicFramePr>
        <p:xfrm>
          <a:off x="6795478" y="4113751"/>
          <a:ext cx="4983489" cy="2370793"/>
        </p:xfrm>
        <a:graphic>
          <a:graphicData uri="http://schemas.openxmlformats.org/drawingml/2006/table">
            <a:tbl>
              <a:tblPr firstRow="1" bandRow="1">
                <a:tableStyleId>{5C22544A-7EE6-4342-B048-85BDC9FD1C3A}</a:tableStyleId>
              </a:tblPr>
              <a:tblGrid>
                <a:gridCol w="1580689"/>
                <a:gridCol w="1701400"/>
                <a:gridCol w="1701400"/>
              </a:tblGrid>
              <a:tr h="245779">
                <a:tc>
                  <a:txBody>
                    <a:bodyPr/>
                    <a:lstStyle/>
                    <a:p>
                      <a:pPr algn="l" rtl="0" fontAlgn="ctr">
                        <a:buNone/>
                      </a:pPr>
                      <a:r>
                        <a:rPr lang="zh-CN" altLang="en-US" sz="1000" b="1" i="0" u="none" strike="noStrike" dirty="0">
                          <a:solidFill>
                            <a:schemeClr val="bg1"/>
                          </a:solidFill>
                          <a:effectLst/>
                          <a:latin typeface="+mn-lt"/>
                          <a:ea typeface="+mn-ea"/>
                          <a:cs typeface="+mn-ea"/>
                          <a:sym typeface="+mn-lt"/>
                        </a:rPr>
                        <a:t>剂量强度</a:t>
                      </a:r>
                      <a:endParaRPr lang="zh-CN" altLang="en-US" sz="1000" b="1" i="0" u="none" strike="noStrike" dirty="0">
                        <a:solidFill>
                          <a:schemeClr val="bg1"/>
                        </a:solidFill>
                        <a:effectLst/>
                        <a:latin typeface="+mn-lt"/>
                        <a:ea typeface="+mn-ea"/>
                        <a:cs typeface="+mn-ea"/>
                        <a:sym typeface="+mn-lt"/>
                      </a:endParaRPr>
                    </a:p>
                  </a:txBody>
                  <a:tcPr marL="72000" marR="635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000" b="1" i="0" u="none" strike="noStrike" dirty="0">
                          <a:solidFill>
                            <a:schemeClr val="bg1"/>
                          </a:solidFill>
                          <a:effectLst/>
                          <a:latin typeface="+mn-lt"/>
                          <a:ea typeface="+mn-ea"/>
                          <a:cs typeface="+mn-ea"/>
                          <a:sym typeface="+mn-lt"/>
                        </a:rPr>
                        <a:t>长程</a:t>
                      </a:r>
                      <a:endParaRPr lang="en-US" altLang="zh-CN" sz="1000" b="1" i="0" u="none" strike="noStrike" dirty="0">
                        <a:solidFill>
                          <a:schemeClr val="bg1"/>
                        </a:solidFill>
                        <a:effectLst/>
                        <a:latin typeface="+mn-lt"/>
                        <a:ea typeface="+mn-ea"/>
                        <a:cs typeface="+mn-ea"/>
                        <a:sym typeface="+mn-lt"/>
                      </a:endParaRPr>
                    </a:p>
                  </a:txBody>
                  <a:tcPr marL="6350" marR="6350" marT="635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buNone/>
                      </a:pPr>
                      <a:r>
                        <a:rPr lang="zh-CN" altLang="en-US" sz="1000" b="1" i="0" u="none" strike="noStrike" dirty="0">
                          <a:solidFill>
                            <a:schemeClr val="bg1"/>
                          </a:solidFill>
                          <a:effectLst/>
                          <a:latin typeface="+mn-lt"/>
                          <a:ea typeface="+mn-ea"/>
                          <a:cs typeface="+mn-ea"/>
                          <a:sym typeface="+mn-lt"/>
                        </a:rPr>
                        <a:t>短程</a:t>
                      </a:r>
                      <a:endParaRPr lang="de-DE" sz="1000" b="1" i="0" u="none" strike="noStrike" dirty="0">
                        <a:solidFill>
                          <a:schemeClr val="bg1"/>
                        </a:solidFill>
                        <a:effectLst/>
                        <a:latin typeface="+mn-lt"/>
                        <a:ea typeface="+mn-ea"/>
                        <a:cs typeface="+mn-ea"/>
                        <a:sym typeface="+mn-lt"/>
                      </a:endParaRPr>
                    </a:p>
                  </a:txBody>
                  <a:tcPr marL="6350" marR="6350" marT="635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77649">
                <a:tc>
                  <a:txBody>
                    <a:bodyPr/>
                    <a:lstStyle/>
                    <a:p>
                      <a:pPr algn="l" fontAlgn="ctr">
                        <a:buNone/>
                      </a:pPr>
                      <a:r>
                        <a:rPr lang="en-US" altLang="zh-CN" sz="1000" b="0" i="0" u="none" strike="noStrike" dirty="0">
                          <a:solidFill>
                            <a:srgbClr val="000000"/>
                          </a:solidFill>
                          <a:effectLst/>
                          <a:latin typeface="+mn-lt"/>
                          <a:ea typeface="+mn-ea"/>
                          <a:cs typeface="+mn-ea"/>
                          <a:sym typeface="+mn-lt"/>
                        </a:rPr>
                        <a:t>5-</a:t>
                      </a:r>
                      <a:r>
                        <a:rPr lang="de-DE" sz="1000" b="0" i="0" u="none" strike="noStrike" dirty="0">
                          <a:solidFill>
                            <a:srgbClr val="000000"/>
                          </a:solidFill>
                          <a:effectLst/>
                          <a:latin typeface="+mn-lt"/>
                          <a:ea typeface="+mn-ea"/>
                          <a:cs typeface="+mn-ea"/>
                          <a:sym typeface="+mn-lt"/>
                        </a:rPr>
                        <a:t>FU</a:t>
                      </a:r>
                      <a:endParaRPr lang="de-DE" sz="1000" b="0" i="0" u="none" strike="noStrike" dirty="0">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83%</a:t>
                      </a:r>
                      <a:endParaRPr lang="en-US" altLang="zh-CN" sz="1000" b="0" i="0" u="none" strike="noStrike" dirty="0">
                        <a:solidFill>
                          <a:srgbClr val="000000"/>
                        </a:solidFill>
                        <a:effectLst/>
                        <a:latin typeface="+mn-lt"/>
                        <a:ea typeface="+mn-ea"/>
                        <a:cs typeface="+mn-ea"/>
                        <a:sym typeface="+mn-lt"/>
                      </a:endParaRPr>
                    </a:p>
                  </a:txBody>
                  <a:tcPr marL="6350" marR="11430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54%</a:t>
                      </a:r>
                      <a:endParaRPr lang="en-US" altLang="zh-CN" sz="1000" b="0" i="0" u="none" strike="noStrike" dirty="0">
                        <a:solidFill>
                          <a:srgbClr val="000000"/>
                        </a:solidFill>
                        <a:effectLst/>
                        <a:latin typeface="+mn-lt"/>
                        <a:ea typeface="+mn-ea"/>
                        <a:cs typeface="+mn-ea"/>
                        <a:sym typeface="+mn-lt"/>
                      </a:endParaRPr>
                    </a:p>
                  </a:txBody>
                  <a:tcPr marL="6350" marR="114300" marT="635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77649">
                <a:tc>
                  <a:txBody>
                    <a:bodyPr/>
                    <a:lstStyle/>
                    <a:p>
                      <a:pPr algn="l" fontAlgn="ctr">
                        <a:buNone/>
                      </a:pPr>
                      <a:r>
                        <a:rPr lang="pt-BR" sz="1000" b="0" i="0" u="none" strike="noStrike">
                          <a:solidFill>
                            <a:srgbClr val="000000"/>
                          </a:solidFill>
                          <a:effectLst/>
                          <a:latin typeface="+mn-lt"/>
                          <a:ea typeface="+mn-ea"/>
                          <a:cs typeface="+mn-ea"/>
                          <a:sym typeface="+mn-lt"/>
                        </a:rPr>
                        <a:t>伊立替康</a:t>
                      </a:r>
                      <a:endParaRPr lang="pt-BR"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73%</a:t>
                      </a:r>
                      <a:endParaRPr lang="en-US" altLang="zh-CN" sz="1000" b="0" i="0" u="none" strike="noStrike" dirty="0">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51%</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649">
                <a:tc>
                  <a:txBody>
                    <a:bodyPr/>
                    <a:lstStyle/>
                    <a:p>
                      <a:pPr algn="l" fontAlgn="ctr">
                        <a:buNone/>
                      </a:pPr>
                      <a:r>
                        <a:rPr lang="zh-CN" altLang="en-US" sz="1000" b="0" i="0" u="none" strike="noStrike">
                          <a:solidFill>
                            <a:srgbClr val="000000"/>
                          </a:solidFill>
                          <a:effectLst/>
                          <a:latin typeface="+mn-lt"/>
                          <a:ea typeface="+mn-ea"/>
                          <a:cs typeface="+mn-ea"/>
                          <a:sym typeface="+mn-lt"/>
                        </a:rPr>
                        <a:t>奥沙利铂</a:t>
                      </a:r>
                      <a:endParaRPr lang="de-DE"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75%</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51%</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7649">
                <a:tc>
                  <a:txBody>
                    <a:bodyPr/>
                    <a:lstStyle/>
                    <a:p>
                      <a:pPr algn="l" fontAlgn="ctr">
                        <a:buNone/>
                      </a:pPr>
                      <a:r>
                        <a:rPr lang="zh-CN" altLang="en-US" sz="1000" b="0" i="0" u="none" strike="noStrike">
                          <a:solidFill>
                            <a:srgbClr val="000000"/>
                          </a:solidFill>
                          <a:effectLst/>
                          <a:latin typeface="+mn-lt"/>
                          <a:ea typeface="+mn-ea"/>
                          <a:cs typeface="+mn-ea"/>
                          <a:sym typeface="+mn-lt"/>
                        </a:rPr>
                        <a:t>顺铂</a:t>
                      </a:r>
                      <a:endParaRPr lang="de-DE"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85%</a:t>
                      </a:r>
                      <a:endParaRPr lang="en-US" altLang="zh-CN" sz="1000" b="0" i="0" u="none" strike="noStrike" dirty="0">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61%</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59120">
                <a:tc>
                  <a:txBody>
                    <a:bodyPr/>
                    <a:lstStyle/>
                    <a:p>
                      <a:pPr algn="l" fontAlgn="ctr">
                        <a:buNone/>
                      </a:pPr>
                      <a:r>
                        <a:rPr lang="zh-CN" altLang="en-US" sz="1000" b="0" i="0" u="none" strike="noStrike" dirty="0">
                          <a:solidFill>
                            <a:srgbClr val="000000"/>
                          </a:solidFill>
                          <a:effectLst/>
                          <a:latin typeface="+mn-lt"/>
                          <a:ea typeface="+mn-ea"/>
                          <a:cs typeface="+mn-ea"/>
                          <a:sym typeface="+mn-lt"/>
                        </a:rPr>
                        <a:t>白蛋白结合型紫杉醇</a:t>
                      </a:r>
                      <a:endParaRPr lang="de-DE" sz="1000" b="0" i="0" u="none" strike="noStrike" dirty="0">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78%</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58%</a:t>
                      </a:r>
                      <a:endParaRPr lang="en-US" altLang="zh-CN" sz="1000" b="0" i="0" u="none" strike="noStrike" dirty="0">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7649">
                <a:tc>
                  <a:txBody>
                    <a:bodyPr/>
                    <a:lstStyle/>
                    <a:p>
                      <a:pPr algn="l" fontAlgn="ctr">
                        <a:buNone/>
                      </a:pPr>
                      <a:r>
                        <a:rPr lang="zh-CN" altLang="en-US" sz="1000" b="0" i="0" u="none" strike="noStrike">
                          <a:solidFill>
                            <a:srgbClr val="000000"/>
                          </a:solidFill>
                          <a:effectLst/>
                          <a:latin typeface="+mn-lt"/>
                          <a:ea typeface="+mn-ea"/>
                          <a:cs typeface="+mn-ea"/>
                          <a:sym typeface="+mn-lt"/>
                        </a:rPr>
                        <a:t>卡培他滨</a:t>
                      </a:r>
                      <a:endParaRPr lang="de-DE"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57%</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40%</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7649">
                <a:tc>
                  <a:txBody>
                    <a:bodyPr/>
                    <a:lstStyle/>
                    <a:p>
                      <a:pPr algn="l" fontAlgn="ctr">
                        <a:buNone/>
                      </a:pPr>
                      <a:r>
                        <a:rPr lang="zh-CN" altLang="en-US" sz="1000" b="0" i="0" u="none" strike="noStrike">
                          <a:solidFill>
                            <a:srgbClr val="000000"/>
                          </a:solidFill>
                          <a:effectLst/>
                          <a:latin typeface="+mn-lt"/>
                          <a:ea typeface="+mn-ea"/>
                          <a:cs typeface="+mn-ea"/>
                          <a:sym typeface="+mn-lt"/>
                        </a:rPr>
                        <a:t>吉西他滨</a:t>
                      </a:r>
                      <a:endParaRPr lang="de-DE" sz="1000" b="0" i="0" u="none" strike="noStrike">
                        <a:solidFill>
                          <a:srgbClr val="000000"/>
                        </a:solidFill>
                        <a:effectLst/>
                        <a:latin typeface="+mn-lt"/>
                        <a:ea typeface="+mn-ea"/>
                        <a:cs typeface="+mn-ea"/>
                        <a:sym typeface="+mn-lt"/>
                      </a:endParaRPr>
                    </a:p>
                  </a:txBody>
                  <a:tcPr marL="72000" marR="11430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a:solidFill>
                            <a:srgbClr val="000000"/>
                          </a:solidFill>
                          <a:effectLst/>
                          <a:latin typeface="+mn-lt"/>
                          <a:ea typeface="+mn-ea"/>
                          <a:cs typeface="+mn-ea"/>
                          <a:sym typeface="+mn-lt"/>
                        </a:rPr>
                        <a:t>74%</a:t>
                      </a:r>
                      <a:endParaRPr lang="en-US" altLang="zh-CN" sz="1000" b="0" i="0" u="none" strike="noStrike">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1000" b="0" i="0" u="none" strike="noStrike" dirty="0">
                          <a:solidFill>
                            <a:srgbClr val="000000"/>
                          </a:solidFill>
                          <a:effectLst/>
                          <a:latin typeface="+mn-lt"/>
                          <a:ea typeface="+mn-ea"/>
                          <a:cs typeface="+mn-ea"/>
                          <a:sym typeface="+mn-lt"/>
                        </a:rPr>
                        <a:t>54% </a:t>
                      </a:r>
                      <a:endParaRPr lang="en-US" altLang="zh-CN" sz="1000" b="0" i="0" u="none" strike="noStrike" dirty="0">
                        <a:solidFill>
                          <a:srgbClr val="000000"/>
                        </a:solidFill>
                        <a:effectLst/>
                        <a:latin typeface="+mn-lt"/>
                        <a:ea typeface="+mn-ea"/>
                        <a:cs typeface="+mn-ea"/>
                        <a:sym typeface="+mn-lt"/>
                      </a:endParaRPr>
                    </a:p>
                  </a:txBody>
                  <a:tcPr marL="6350" marR="11430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矩形: 圆角 6"/>
          <p:cNvSpPr/>
          <p:nvPr/>
        </p:nvSpPr>
        <p:spPr>
          <a:xfrm>
            <a:off x="6795478" y="3309791"/>
            <a:ext cx="4983490" cy="57829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文本框 28"/>
          <p:cNvSpPr txBox="1"/>
          <p:nvPr/>
        </p:nvSpPr>
        <p:spPr>
          <a:xfrm>
            <a:off x="333802" y="1300522"/>
            <a:ext cx="8627318" cy="294820"/>
          </a:xfrm>
          <a:prstGeom prst="rect">
            <a:avLst/>
          </a:prstGeom>
          <a:ln w="12700">
            <a:miter lim="400000"/>
          </a:ln>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140335" indent="-140335">
              <a:lnSpc>
                <a:spcPct val="120000"/>
              </a:lnSpc>
              <a:buSzPct val="100000"/>
              <a:buChar char="•"/>
              <a:defRPr sz="1400">
                <a:latin typeface="微软雅黑" panose="020B0503020204020204" pitchFamily="34" charset="-122"/>
                <a:ea typeface="微软雅黑" panose="020B0503020204020204" pitchFamily="34" charset="-122"/>
                <a:cs typeface="微软雅黑" panose="020B0503020204020204" pitchFamily="34" charset="-122"/>
              </a:defRPr>
            </a:lvl1pPr>
          </a:lstStyle>
          <a:p>
            <a:pPr marL="179705" lvl="0" indent="-179705" hangingPunct="0">
              <a:buFont typeface="Wingdings" panose="05000000000000000000" pitchFamily="2" charset="2"/>
              <a:buChar char="Ø"/>
              <a:defRPr/>
            </a:pPr>
            <a:r>
              <a:rPr lang="zh-CN" altLang="en-US" sz="1200" kern="0" dirty="0">
                <a:latin typeface="+mn-lt"/>
                <a:ea typeface="+mn-ea"/>
                <a:cs typeface="+mn-ea"/>
                <a:sym typeface="+mn-lt"/>
              </a:rPr>
              <a:t>第二次随机分组结果，旨在比较长程（术前治疗</a:t>
            </a:r>
            <a:r>
              <a:rPr lang="en-US" altLang="zh-CN" sz="1200" kern="0" dirty="0">
                <a:latin typeface="+mn-lt"/>
                <a:ea typeface="+mn-ea"/>
                <a:cs typeface="+mn-ea"/>
                <a:sym typeface="+mn-lt"/>
              </a:rPr>
              <a:t>6</a:t>
            </a:r>
            <a:r>
              <a:rPr lang="zh-CN" altLang="en-US" sz="1200" kern="0" dirty="0">
                <a:latin typeface="+mn-lt"/>
                <a:ea typeface="+mn-ea"/>
                <a:cs typeface="+mn-ea"/>
                <a:sym typeface="+mn-lt"/>
              </a:rPr>
              <a:t>个月）或短程（术前</a:t>
            </a:r>
            <a:r>
              <a:rPr lang="en-US" altLang="zh-CN" sz="1200" kern="0" dirty="0">
                <a:latin typeface="+mn-lt"/>
                <a:ea typeface="+mn-ea"/>
                <a:cs typeface="+mn-ea"/>
                <a:sym typeface="+mn-lt"/>
              </a:rPr>
              <a:t>4</a:t>
            </a:r>
            <a:r>
              <a:rPr lang="zh-CN" altLang="en-US" sz="1200" kern="0" dirty="0">
                <a:latin typeface="+mn-lt"/>
                <a:ea typeface="+mn-ea"/>
                <a:cs typeface="+mn-ea"/>
                <a:sym typeface="+mn-lt"/>
              </a:rPr>
              <a:t>个月</a:t>
            </a:r>
            <a:r>
              <a:rPr lang="en-US" altLang="zh-CN" sz="1200" kern="0" dirty="0">
                <a:latin typeface="+mn-lt"/>
                <a:ea typeface="+mn-ea"/>
                <a:cs typeface="+mn-ea"/>
                <a:sym typeface="+mn-lt"/>
              </a:rPr>
              <a:t>+</a:t>
            </a:r>
            <a:r>
              <a:rPr lang="zh-CN" altLang="en-US" sz="1200" kern="0" dirty="0">
                <a:latin typeface="+mn-lt"/>
                <a:ea typeface="+mn-ea"/>
                <a:cs typeface="+mn-ea"/>
                <a:sym typeface="+mn-lt"/>
              </a:rPr>
              <a:t>术后</a:t>
            </a:r>
            <a:r>
              <a:rPr lang="en-US" altLang="zh-CN" sz="1200" kern="0" dirty="0">
                <a:latin typeface="+mn-lt"/>
                <a:ea typeface="+mn-ea"/>
                <a:cs typeface="+mn-ea"/>
                <a:sym typeface="+mn-lt"/>
              </a:rPr>
              <a:t>2</a:t>
            </a:r>
            <a:r>
              <a:rPr lang="zh-CN" altLang="en-US" sz="1200" kern="0" dirty="0">
                <a:latin typeface="+mn-lt"/>
                <a:ea typeface="+mn-ea"/>
                <a:cs typeface="+mn-ea"/>
                <a:sym typeface="+mn-lt"/>
              </a:rPr>
              <a:t>个月）的围手术期治疗模式</a:t>
            </a:r>
            <a:endParaRPr lang="en-US" altLang="zh-CN" sz="1200" kern="0" dirty="0">
              <a:latin typeface="+mn-lt"/>
              <a:ea typeface="+mn-ea"/>
              <a:cs typeface="+mn-ea"/>
              <a:sym typeface="+mn-lt"/>
            </a:endParaRPr>
          </a:p>
        </p:txBody>
      </p:sp>
      <p:sp>
        <p:nvSpPr>
          <p:cNvPr id="32" name="文本框 31"/>
          <p:cNvSpPr txBox="1"/>
          <p:nvPr/>
        </p:nvSpPr>
        <p:spPr>
          <a:xfrm>
            <a:off x="2644189" y="1709230"/>
            <a:ext cx="1799885" cy="295141"/>
          </a:xfrm>
          <a:prstGeom prst="rect">
            <a:avLst/>
          </a:prstGeom>
          <a:ln w="12700">
            <a:miter lim="400000"/>
          </a:ln>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defRPr kumimoji="0" lang="zh-CN" sz="1800" b="0" i="0" u="none" strike="noStrike" cap="none" spc="0" normalizeH="0" baseline="0">
                <a:ln>
                  <a:noFill/>
                </a:ln>
                <a:solidFill>
                  <a:srgbClr val="000000"/>
                </a:solidFill>
                <a:effectLst/>
                <a:uFillTx/>
              </a:defRPr>
            </a:defPPr>
            <a:lvl1pPr marL="215900" marR="0" lvl="0" indent="-215900" fontAlgn="auto" hangingPunct="0">
              <a:lnSpc>
                <a:spcPct val="120000"/>
              </a:lnSpc>
              <a:spcBef>
                <a:spcPts val="0"/>
              </a:spcBef>
              <a:spcAft>
                <a:spcPts val="0"/>
              </a:spcAft>
              <a:buClrTx/>
              <a:buSzPct val="100000"/>
              <a:buFont typeface="Arial" panose="020B0604020202020204" pitchFamily="34" charset="0"/>
              <a:buChar char="•"/>
              <a:defRPr kumimoji="0" sz="1400" b="0" i="0" u="none" strike="noStrike" kern="0" cap="none" spc="0" normalizeH="0" baseline="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ctr">
              <a:buNone/>
            </a:pPr>
            <a:r>
              <a:rPr lang="zh-CN" altLang="en-US" sz="1200" b="1" dirty="0">
                <a:solidFill>
                  <a:schemeClr val="tx1"/>
                </a:solidFill>
                <a:latin typeface="+mn-lt"/>
                <a:ea typeface="+mn-ea"/>
                <a:cs typeface="+mn-ea"/>
                <a:sym typeface="+mn-lt"/>
              </a:rPr>
              <a:t>主要研究终点</a:t>
            </a:r>
            <a:r>
              <a:rPr lang="en-US" altLang="zh-CN" sz="1200" b="1" dirty="0">
                <a:solidFill>
                  <a:schemeClr val="tx1"/>
                </a:solidFill>
                <a:latin typeface="+mn-lt"/>
                <a:ea typeface="+mn-ea"/>
                <a:cs typeface="+mn-ea"/>
                <a:sym typeface="+mn-lt"/>
              </a:rPr>
              <a:t>-EFS</a:t>
            </a:r>
            <a:endParaRPr lang="zh-CN" altLang="en-US" sz="1200" dirty="0">
              <a:solidFill>
                <a:schemeClr val="tx1"/>
              </a:solidFill>
              <a:latin typeface="+mn-lt"/>
              <a:ea typeface="+mn-ea"/>
              <a:cs typeface="+mn-ea"/>
              <a:sym typeface="+mn-lt"/>
            </a:endParaRPr>
          </a:p>
        </p:txBody>
      </p:sp>
      <p:sp>
        <p:nvSpPr>
          <p:cNvPr id="37" name="文本占位符 2_1"/>
          <p:cNvSpPr txBox="1"/>
          <p:nvPr/>
        </p:nvSpPr>
        <p:spPr>
          <a:xfrm>
            <a:off x="0" y="6634627"/>
            <a:ext cx="5076000" cy="230832"/>
          </a:xfrm>
          <a:prstGeom prst="rect">
            <a:avLst/>
          </a:prstGeom>
        </p:spPr>
        <p:txBody>
          <a:bodyPr vert="horz" lIns="91440" tIns="45720" rIns="91440" bIns="45720" rtlCol="0" anchor="ctr">
            <a:spAutoFit/>
          </a:bodyPr>
          <a:lstStyle>
            <a:lvl1pPr marL="0" indent="0" algn="l" defTabSz="914400" rtl="0" eaLnBrk="1" latinLnBrk="0" hangingPunct="1">
              <a:lnSpc>
                <a:spcPct val="100000"/>
              </a:lnSpc>
              <a:spcBef>
                <a:spcPts val="0"/>
              </a:spcBef>
              <a:buFont typeface="Arial" panose="020B0604020202020204" pitchFamily="34" charset="0"/>
              <a:buNone/>
              <a:defRPr sz="900" kern="1200" baseline="0">
                <a:solidFill>
                  <a:schemeClr val="tx1"/>
                </a:solidFill>
                <a:latin typeface="Arial" panose="020B0604020202020204" pitchFamily="34" charset="0"/>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rgbClr val="212121"/>
                </a:solidFill>
                <a:latin typeface="+mn-lt"/>
                <a:ea typeface="+mn-ea"/>
                <a:cs typeface="+mn-ea"/>
                <a:sym typeface="+mn-lt"/>
              </a:rPr>
              <a:t>Michele Reni</a:t>
            </a:r>
            <a:r>
              <a:rPr lang="pt-BR" altLang="zh-CN" dirty="0">
                <a:latin typeface="+mn-lt"/>
                <a:ea typeface="+mn-ea"/>
                <a:cs typeface="+mn-ea"/>
                <a:sym typeface="+mn-lt"/>
              </a:rPr>
              <a:t>, et al. 2025 ESMO. Abstract LBA85.</a:t>
            </a:r>
            <a:endParaRPr lang="zh-CN" altLang="en-US" dirty="0">
              <a:latin typeface="+mn-lt"/>
              <a:ea typeface="+mn-ea"/>
              <a:cs typeface="+mn-ea"/>
              <a:sym typeface="+mn-lt"/>
            </a:endParaRPr>
          </a:p>
        </p:txBody>
      </p:sp>
      <p:sp>
        <p:nvSpPr>
          <p:cNvPr id="39" name="文本框 38"/>
          <p:cNvSpPr txBox="1"/>
          <p:nvPr/>
        </p:nvSpPr>
        <p:spPr>
          <a:xfrm>
            <a:off x="2644189" y="4463726"/>
            <a:ext cx="1799885" cy="295141"/>
          </a:xfrm>
          <a:prstGeom prst="rect">
            <a:avLst/>
          </a:prstGeom>
          <a:ln w="12700">
            <a:miter lim="400000"/>
          </a:ln>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defRPr kumimoji="0" lang="zh-CN" sz="1800" b="0" i="0" u="none" strike="noStrike" cap="none" spc="0" normalizeH="0" baseline="0">
                <a:ln>
                  <a:noFill/>
                </a:ln>
                <a:solidFill>
                  <a:srgbClr val="000000"/>
                </a:solidFill>
                <a:effectLst/>
                <a:uFillTx/>
              </a:defRPr>
            </a:defPPr>
            <a:lvl1pPr marL="215900" marR="0" lvl="0" indent="-215900" fontAlgn="auto" hangingPunct="0">
              <a:lnSpc>
                <a:spcPct val="120000"/>
              </a:lnSpc>
              <a:spcBef>
                <a:spcPts val="0"/>
              </a:spcBef>
              <a:spcAft>
                <a:spcPts val="0"/>
              </a:spcAft>
              <a:buClrTx/>
              <a:buSzPct val="100000"/>
              <a:buFont typeface="Arial" panose="020B0604020202020204" pitchFamily="34" charset="0"/>
              <a:buChar char="•"/>
              <a:defRPr kumimoji="0" sz="1400" b="0" i="0" u="none" strike="noStrike" kern="0" cap="none" spc="0" normalizeH="0" baseline="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defRPr>
            </a:lvl1pPr>
          </a:lstStyle>
          <a:p>
            <a:pPr marL="0" indent="0" algn="ctr">
              <a:buNone/>
            </a:pPr>
            <a:r>
              <a:rPr lang="zh-CN" altLang="en-US" sz="1200" b="1" dirty="0">
                <a:solidFill>
                  <a:schemeClr val="tx1"/>
                </a:solidFill>
                <a:latin typeface="+mn-lt"/>
                <a:ea typeface="+mn-ea"/>
                <a:cs typeface="+mn-ea"/>
                <a:sym typeface="+mn-lt"/>
              </a:rPr>
              <a:t>次要研究终点</a:t>
            </a:r>
            <a:endParaRPr lang="zh-CN" altLang="en-US" sz="1200" b="1" dirty="0">
              <a:solidFill>
                <a:schemeClr val="tx1"/>
              </a:solidFill>
              <a:latin typeface="+mn-lt"/>
              <a:ea typeface="+mn-ea"/>
              <a:cs typeface="+mn-ea"/>
              <a:sym typeface="+mn-lt"/>
            </a:endParaRPr>
          </a:p>
        </p:txBody>
      </p:sp>
      <p:grpSp>
        <p:nvGrpSpPr>
          <p:cNvPr id="4" name="组合 3"/>
          <p:cNvGrpSpPr/>
          <p:nvPr/>
        </p:nvGrpSpPr>
        <p:grpSpPr>
          <a:xfrm>
            <a:off x="185107" y="2238336"/>
            <a:ext cx="5954974" cy="2193694"/>
            <a:chOff x="1127125" y="2290929"/>
            <a:chExt cx="10024424" cy="3179405"/>
          </a:xfrm>
        </p:grpSpPr>
        <p:pic>
          <p:nvPicPr>
            <p:cNvPr id="8" name="图片 7"/>
            <p:cNvPicPr>
              <a:picLocks noChangeAspect="1"/>
            </p:cNvPicPr>
            <p:nvPr/>
          </p:nvPicPr>
          <p:blipFill>
            <a:blip r:embed="rId1">
              <a:clrChange>
                <a:clrFrom>
                  <a:srgbClr val="FCFFFC"/>
                </a:clrFrom>
                <a:clrTo>
                  <a:srgbClr val="FCFFFC">
                    <a:alpha val="0"/>
                  </a:srgbClr>
                </a:clrTo>
              </a:clrChange>
            </a:blip>
            <a:srcRect l="2265" t="27541" r="63240" b="31784"/>
            <a:stretch>
              <a:fillRect/>
            </a:stretch>
          </p:blipFill>
          <p:spPr>
            <a:xfrm>
              <a:off x="1127125" y="2293261"/>
              <a:ext cx="4790028" cy="3177073"/>
            </a:xfrm>
            <a:prstGeom prst="rect">
              <a:avLst/>
            </a:prstGeom>
          </p:spPr>
        </p:pic>
        <p:pic>
          <p:nvPicPr>
            <p:cNvPr id="9" name="图片 8"/>
            <p:cNvPicPr>
              <a:picLocks noChangeAspect="1"/>
            </p:cNvPicPr>
            <p:nvPr/>
          </p:nvPicPr>
          <p:blipFill>
            <a:blip r:embed="rId1">
              <a:clrChange>
                <a:clrFrom>
                  <a:srgbClr val="FCFFFC"/>
                </a:clrFrom>
                <a:clrTo>
                  <a:srgbClr val="FCFFFC">
                    <a:alpha val="0"/>
                  </a:srgbClr>
                </a:clrTo>
              </a:clrChange>
            </a:blip>
            <a:srcRect l="38964" t="27541" r="26541" b="31784"/>
            <a:stretch>
              <a:fillRect/>
            </a:stretch>
          </p:blipFill>
          <p:spPr>
            <a:xfrm>
              <a:off x="6361521" y="2290929"/>
              <a:ext cx="4790028" cy="3177073"/>
            </a:xfrm>
            <a:prstGeom prst="rect">
              <a:avLst/>
            </a:prstGeom>
          </p:spPr>
        </p:pic>
        <p:sp>
          <p:nvSpPr>
            <p:cNvPr id="10" name="文本框 9"/>
            <p:cNvSpPr txBox="1"/>
            <p:nvPr/>
          </p:nvSpPr>
          <p:spPr>
            <a:xfrm>
              <a:off x="3324159" y="5069418"/>
              <a:ext cx="900514" cy="204258"/>
            </a:xfrm>
            <a:prstGeom prst="rect">
              <a:avLst/>
            </a:prstGeom>
            <a:solidFill>
              <a:schemeClr val="bg1"/>
            </a:solidFill>
          </p:spPr>
          <p:txBody>
            <a:bodyPr wrap="square" lIns="0" tIns="0" rIns="0" bIns="0">
              <a:noAutofit/>
            </a:bodyPr>
            <a:lstStyle/>
            <a:p>
              <a:pPr algn="ctr"/>
              <a:endPar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TextBox 9_1"/>
            <p:cNvSpPr txBox="1"/>
            <p:nvPr/>
          </p:nvSpPr>
          <p:spPr>
            <a:xfrm>
              <a:off x="8649691" y="5089524"/>
              <a:ext cx="900514" cy="180946"/>
            </a:xfrm>
            <a:prstGeom prst="rect">
              <a:avLst/>
            </a:prstGeom>
            <a:solidFill>
              <a:schemeClr val="bg1"/>
            </a:solidFill>
          </p:spPr>
          <p:txBody>
            <a:bodyPr wrap="square" lIns="0" tIns="0" rIns="0" bIns="0">
              <a:noAutofit/>
            </a:bodyPr>
            <a:lstStyle/>
            <a:p>
              <a:pPr algn="ctr"/>
              <a:endPar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1127125" y="5257799"/>
              <a:ext cx="504554" cy="92076"/>
            </a:xfrm>
            <a:prstGeom prst="rect">
              <a:avLst/>
            </a:prstGeom>
            <a:solidFill>
              <a:schemeClr val="bg1"/>
            </a:solidFill>
          </p:spPr>
          <p:txBody>
            <a:bodyPr wrap="square" lIns="0" tIns="0" rIns="0" bIns="0">
              <a:noAutofit/>
            </a:bodyPr>
            <a:lstStyle/>
            <a:p>
              <a:pPr algn="r"/>
              <a:r>
                <a:rPr lang="zh-CN" altLang="en-US" sz="400" b="1" dirty="0">
                  <a:latin typeface="微软雅黑" panose="020B0503020204020204" pitchFamily="34" charset="-122"/>
                  <a:ea typeface="微软雅黑" panose="020B0503020204020204" pitchFamily="34" charset="-122"/>
                  <a:cs typeface="+mn-ea"/>
                  <a:sym typeface="Arial" panose="020B0604020202020204" pitchFamily="34" charset="0"/>
                </a:rPr>
                <a:t>术后</a:t>
              </a:r>
              <a:endParaRPr lang="zh-CN" altLang="en-US" sz="4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3" name="TextBox 13_1"/>
            <p:cNvSpPr txBox="1"/>
            <p:nvPr/>
          </p:nvSpPr>
          <p:spPr>
            <a:xfrm>
              <a:off x="6363726" y="5255949"/>
              <a:ext cx="504554" cy="92076"/>
            </a:xfrm>
            <a:prstGeom prst="rect">
              <a:avLst/>
            </a:prstGeom>
            <a:solidFill>
              <a:schemeClr val="bg1"/>
            </a:solidFill>
          </p:spPr>
          <p:txBody>
            <a:bodyPr wrap="square" lIns="0" tIns="0" rIns="0" bIns="0">
              <a:noAutofit/>
            </a:bodyPr>
            <a:lstStyle/>
            <a:p>
              <a:pPr algn="r"/>
              <a:r>
                <a:rPr lang="zh-CN" altLang="en-US" sz="400" b="1" dirty="0">
                  <a:latin typeface="微软雅黑" panose="020B0503020204020204" pitchFamily="34" charset="-122"/>
                  <a:ea typeface="微软雅黑" panose="020B0503020204020204" pitchFamily="34" charset="-122"/>
                  <a:cs typeface="+mn-ea"/>
                  <a:sym typeface="Arial" panose="020B0604020202020204" pitchFamily="34" charset="0"/>
                </a:rPr>
                <a:t>术后</a:t>
              </a:r>
              <a:endParaRPr lang="zh-CN" altLang="en-US" sz="4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4" name="TextBox 13_1_1"/>
            <p:cNvSpPr txBox="1"/>
            <p:nvPr/>
          </p:nvSpPr>
          <p:spPr>
            <a:xfrm>
              <a:off x="6363726" y="5349876"/>
              <a:ext cx="504554" cy="92076"/>
            </a:xfrm>
            <a:prstGeom prst="rect">
              <a:avLst/>
            </a:prstGeom>
            <a:solidFill>
              <a:schemeClr val="bg1"/>
            </a:solidFill>
          </p:spPr>
          <p:txBody>
            <a:bodyPr wrap="square" lIns="0" tIns="0" rIns="0" bIns="0">
              <a:noAutofit/>
            </a:bodyPr>
            <a:lstStyle/>
            <a:p>
              <a:pPr algn="r"/>
              <a:r>
                <a:rPr lang="zh-CN" altLang="en-US" sz="400" b="1" dirty="0">
                  <a:solidFill>
                    <a:srgbClr val="6862AF"/>
                  </a:solidFill>
                  <a:latin typeface="微软雅黑" panose="020B0503020204020204" pitchFamily="34" charset="-122"/>
                  <a:ea typeface="微软雅黑" panose="020B0503020204020204" pitchFamily="34" charset="-122"/>
                  <a:cs typeface="+mn-ea"/>
                  <a:sym typeface="Arial" panose="020B0604020202020204" pitchFamily="34" charset="0"/>
                </a:rPr>
                <a:t>术前</a:t>
              </a:r>
              <a:endParaRPr lang="zh-CN" altLang="en-US" sz="400" b="1" dirty="0">
                <a:solidFill>
                  <a:srgbClr val="6862A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5" name="TextBox 13_1_1_1"/>
            <p:cNvSpPr txBox="1"/>
            <p:nvPr/>
          </p:nvSpPr>
          <p:spPr>
            <a:xfrm>
              <a:off x="1127125" y="5349876"/>
              <a:ext cx="504554" cy="77668"/>
            </a:xfrm>
            <a:prstGeom prst="rect">
              <a:avLst/>
            </a:prstGeom>
            <a:solidFill>
              <a:schemeClr val="bg1"/>
            </a:solidFill>
          </p:spPr>
          <p:txBody>
            <a:bodyPr wrap="square" lIns="0" tIns="0" rIns="0" bIns="0">
              <a:noAutofit/>
            </a:bodyPr>
            <a:lstStyle/>
            <a:p>
              <a:pPr algn="r"/>
              <a:r>
                <a:rPr lang="zh-CN" altLang="en-US" sz="400" b="1" dirty="0">
                  <a:solidFill>
                    <a:srgbClr val="6862AF"/>
                  </a:solidFill>
                  <a:latin typeface="微软雅黑" panose="020B0503020204020204" pitchFamily="34" charset="-122"/>
                  <a:ea typeface="微软雅黑" panose="020B0503020204020204" pitchFamily="34" charset="-122"/>
                  <a:cs typeface="+mn-ea"/>
                  <a:sym typeface="Arial" panose="020B0604020202020204" pitchFamily="34" charset="0"/>
                </a:rPr>
                <a:t>术前</a:t>
              </a:r>
              <a:endParaRPr lang="zh-CN" altLang="en-US" sz="400" b="1" dirty="0">
                <a:solidFill>
                  <a:srgbClr val="6862A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3356255" y="5047337"/>
              <a:ext cx="836318" cy="92076"/>
            </a:xfrm>
            <a:prstGeom prst="rect">
              <a:avLst/>
            </a:prstGeom>
            <a:noFill/>
          </p:spPr>
          <p:txBody>
            <a:bodyPr wrap="square" lIns="0" tIns="0" rIns="0" bIns="0">
              <a:noAutofit/>
            </a:bodyPr>
            <a:lstStyle/>
            <a:p>
              <a:pPr algn="ctr"/>
              <a:r>
                <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rPr>
                <a:t>年</a:t>
              </a:r>
              <a:endPar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7" name="文本框 16"/>
            <p:cNvSpPr txBox="1"/>
            <p:nvPr/>
          </p:nvSpPr>
          <p:spPr>
            <a:xfrm>
              <a:off x="3324159" y="5155291"/>
              <a:ext cx="900514" cy="100621"/>
            </a:xfrm>
            <a:prstGeom prst="rect">
              <a:avLst/>
            </a:prstGeom>
            <a:noFill/>
          </p:spPr>
          <p:txBody>
            <a:bodyPr wrap="square" lIns="0" tIns="0" rIns="0" bIns="0">
              <a:noAutofit/>
            </a:bodyPr>
            <a:lstStyle/>
            <a:p>
              <a:pPr algn="ctr"/>
              <a:r>
                <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rPr>
                <a:t>风险患者数</a:t>
              </a:r>
              <a:endPar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8" name="TextBox 9_1"/>
            <p:cNvSpPr txBox="1"/>
            <p:nvPr/>
          </p:nvSpPr>
          <p:spPr>
            <a:xfrm>
              <a:off x="8649689" y="5040280"/>
              <a:ext cx="900514" cy="92076"/>
            </a:xfrm>
            <a:prstGeom prst="rect">
              <a:avLst/>
            </a:prstGeom>
            <a:noFill/>
          </p:spPr>
          <p:txBody>
            <a:bodyPr wrap="square" lIns="0" tIns="0" rIns="0" bIns="0">
              <a:noAutofit/>
            </a:bodyPr>
            <a:lstStyle/>
            <a:p>
              <a:pPr algn="ctr"/>
              <a:r>
                <a:rPr lang="zh-CN" altLang="en-US" sz="600" b="1">
                  <a:latin typeface="微软雅黑" panose="020B0503020204020204" pitchFamily="34" charset="-122"/>
                  <a:ea typeface="微软雅黑" panose="020B0503020204020204" pitchFamily="34" charset="-122"/>
                  <a:cs typeface="+mn-ea"/>
                  <a:sym typeface="Arial" panose="020B0604020202020204" pitchFamily="34" charset="0"/>
                </a:rPr>
                <a:t>年</a:t>
              </a:r>
              <a:endParaRPr lang="zh-CN" altLang="en-US" sz="600" b="1">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9" name="TextBox 7_1"/>
            <p:cNvSpPr txBox="1"/>
            <p:nvPr/>
          </p:nvSpPr>
          <p:spPr>
            <a:xfrm>
              <a:off x="8649688" y="5145965"/>
              <a:ext cx="900514" cy="92076"/>
            </a:xfrm>
            <a:prstGeom prst="rect">
              <a:avLst/>
            </a:prstGeom>
            <a:noFill/>
          </p:spPr>
          <p:txBody>
            <a:bodyPr wrap="square" lIns="0" tIns="0" rIns="0" bIns="0">
              <a:noAutofit/>
            </a:bodyPr>
            <a:lstStyle/>
            <a:p>
              <a:pPr algn="ctr"/>
              <a:r>
                <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rPr>
                <a:t>风险患者数</a:t>
              </a:r>
              <a:endParaRPr lang="zh-CN" altLang="en-US" sz="600" b="1" dirty="0">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aphicFrame>
        <p:nvGraphicFramePr>
          <p:cNvPr id="20" name="表格 19"/>
          <p:cNvGraphicFramePr>
            <a:graphicFrameLocks noGrp="1"/>
          </p:cNvGraphicFramePr>
          <p:nvPr/>
        </p:nvGraphicFramePr>
        <p:xfrm>
          <a:off x="1000539" y="1983651"/>
          <a:ext cx="2498035" cy="899964"/>
        </p:xfrm>
        <a:graphic>
          <a:graphicData uri="http://schemas.openxmlformats.org/drawingml/2006/table">
            <a:tbl>
              <a:tblPr firstRow="1" bandRow="1">
                <a:tableStyleId>{5C22544A-7EE6-4342-B048-85BDC9FD1C3A}</a:tableStyleId>
              </a:tblPr>
              <a:tblGrid>
                <a:gridCol w="710258"/>
                <a:gridCol w="912324"/>
                <a:gridCol w="875453"/>
              </a:tblGrid>
              <a:tr h="139370">
                <a:tc>
                  <a:txBody>
                    <a:bodyPr/>
                    <a:lstStyle/>
                    <a:p>
                      <a:pPr algn="l" fontAlgn="ctr">
                        <a:buNone/>
                      </a:pPr>
                      <a:r>
                        <a:rPr lang="en-US" altLang="zh-CN"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105</a:t>
                      </a:r>
                      <a:r>
                        <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例事件</a:t>
                      </a:r>
                      <a:endPar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B w="38100" cmpd="sng">
                      <a:noFill/>
                    </a:lnB>
                  </a:tcPr>
                </a:tc>
                <a:tc>
                  <a:txBody>
                    <a:bodyPr/>
                    <a:lstStyle/>
                    <a:p>
                      <a:pPr algn="ctr" fontAlgn="ctr">
                        <a:buNone/>
                      </a:pPr>
                      <a:r>
                        <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长期</a:t>
                      </a:r>
                      <a:endParaRPr lang="de-DE"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5348" marR="5348" marT="5348" marB="0" anchor="ctr">
                    <a:lnB w="38100" cmpd="sng">
                      <a:noFill/>
                    </a:lnB>
                  </a:tcPr>
                </a:tc>
                <a:tc>
                  <a:txBody>
                    <a:bodyPr/>
                    <a:lstStyle/>
                    <a:p>
                      <a:pPr algn="ctr" fontAlgn="ctr">
                        <a:buNone/>
                      </a:pPr>
                      <a:r>
                        <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短期</a:t>
                      </a:r>
                      <a:endParaRPr lang="de-DE"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5348" marR="5348" marT="5348" marB="0" anchor="ctr">
                    <a:lnB w="38100" cmpd="sng">
                      <a:noFill/>
                    </a:lnB>
                  </a:tcPr>
                </a:tc>
              </a:tr>
              <a:tr h="215432">
                <a:tc>
                  <a:txBody>
                    <a:bodyPr/>
                    <a:lstStyle/>
                    <a:p>
                      <a:pPr algn="l" fontAlgn="ctr">
                        <a:buNone/>
                      </a:pPr>
                      <a:r>
                        <a:rPr lang="en-US" altLang="zh-CN" sz="800" b="0" i="0" u="none" strike="noStrike" dirty="0" err="1">
                          <a:solidFill>
                            <a:srgbClr val="000000"/>
                          </a:solidFill>
                          <a:effectLst/>
                          <a:latin typeface="Arial" panose="020B0604020202020204" pitchFamily="34" charset="0"/>
                          <a:ea typeface="微软雅黑" panose="020B0503020204020204" pitchFamily="34" charset="-122"/>
                          <a:sym typeface="Arial" panose="020B0604020202020204" pitchFamily="34" charset="0"/>
                        </a:rPr>
                        <a:t>mEFS</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p>
                      <a:pPr algn="l"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(95%CI)</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1200" b="1" i="0" u="none" strike="noStrike" dirty="0">
                          <a:solidFill>
                            <a:srgbClr val="FF0000"/>
                          </a:solidFill>
                          <a:effectLst/>
                          <a:latin typeface="Arial" panose="020B0604020202020204" pitchFamily="34" charset="0"/>
                          <a:ea typeface="微软雅黑" panose="020B0503020204020204" pitchFamily="34" charset="-122"/>
                          <a:sym typeface="Arial" panose="020B0604020202020204" pitchFamily="34" charset="0"/>
                        </a:rPr>
                        <a:t>13.0</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(9.0-24.6)</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1200" b="1" i="0" u="none" strike="noStrike" dirty="0">
                          <a:solidFill>
                            <a:srgbClr val="0070C0"/>
                          </a:solidFill>
                          <a:effectLst/>
                          <a:latin typeface="Arial" panose="020B0604020202020204" pitchFamily="34" charset="0"/>
                          <a:ea typeface="微软雅黑" panose="020B0503020204020204" pitchFamily="34" charset="-122"/>
                          <a:sym typeface="Arial" panose="020B0604020202020204" pitchFamily="34" charset="0"/>
                        </a:rPr>
                        <a:t>13.6</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(10.5-20.7)</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215432">
                <a:tc>
                  <a:txBody>
                    <a:bodyPr/>
                    <a:lstStyle/>
                    <a:p>
                      <a:pPr algn="l"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3</a:t>
                      </a:r>
                      <a:r>
                        <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年</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EFS</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p>
                      <a:pPr algn="l"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(95%CI)</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29%</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(22-35%)</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800" b="1"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23%</a:t>
                      </a:r>
                      <a:r>
                        <a:rPr lang="en-US" altLang="zh-CN"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(16-30%)</a:t>
                      </a:r>
                      <a:endPar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0">
                <a:tc>
                  <a:txBody>
                    <a:bodyPr/>
                    <a:lstStyle/>
                    <a:p>
                      <a:pPr algn="l"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HR(95%CI</a:t>
                      </a:r>
                      <a:r>
                        <a:rPr lang="de-DE"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a:t>
                      </a:r>
                      <a:endParaRPr lang="de-DE"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0.99</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(0.67-1.45)</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cPr marL="1143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0">
                <a:tc>
                  <a:txBody>
                    <a:bodyPr/>
                    <a:lstStyle/>
                    <a:p>
                      <a:pPr algn="l" fontAlgn="ctr">
                        <a:buNone/>
                      </a:pPr>
                      <a:r>
                        <a:rPr lang="de-DE"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p</a:t>
                      </a:r>
                      <a:r>
                        <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值</a:t>
                      </a:r>
                      <a:endPar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12700" cmpd="sng">
                      <a:noFill/>
                    </a:lnT>
                    <a:lnB w="12700"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0.94</a:t>
                      </a:r>
                      <a:endPar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114300" marR="6350" marT="6350" marB="0" anchor="ctr">
                    <a:lnL w="12700" cmpd="sng">
                      <a:noFill/>
                    </a:lnL>
                    <a:lnR w="12700" cmpd="sng">
                      <a:noFill/>
                    </a:lnR>
                    <a:lnT w="12700" cmpd="sng">
                      <a:noFill/>
                    </a:lnT>
                    <a:lnB w="12700" cap="flat" cmpd="sng" algn="ctr">
                      <a:solidFill>
                        <a:srgbClr val="3822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21" name="表格 20"/>
          <p:cNvGraphicFramePr>
            <a:graphicFrameLocks noGrp="1"/>
          </p:cNvGraphicFramePr>
          <p:nvPr/>
        </p:nvGraphicFramePr>
        <p:xfrm>
          <a:off x="4295796" y="2010706"/>
          <a:ext cx="2206899" cy="948322"/>
        </p:xfrm>
        <a:graphic>
          <a:graphicData uri="http://schemas.openxmlformats.org/drawingml/2006/table">
            <a:tbl>
              <a:tblPr firstRow="1" bandRow="1">
                <a:tableStyleId>{5C22544A-7EE6-4342-B048-85BDC9FD1C3A}</a:tableStyleId>
              </a:tblPr>
              <a:tblGrid>
                <a:gridCol w="627501"/>
                <a:gridCol w="806220"/>
                <a:gridCol w="773178"/>
              </a:tblGrid>
              <a:tr h="0">
                <a:tc>
                  <a:txBody>
                    <a:bodyPr/>
                    <a:lstStyle/>
                    <a:p>
                      <a:pPr algn="l" fontAlgn="ctr">
                        <a:buNone/>
                      </a:pPr>
                      <a:r>
                        <a:rPr lang="en-US" altLang="zh-CN"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94</a:t>
                      </a:r>
                      <a:r>
                        <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例事件</a:t>
                      </a:r>
                      <a:endPar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B w="38100" cmpd="sng">
                      <a:noFill/>
                    </a:lnB>
                  </a:tcPr>
                </a:tc>
                <a:tc>
                  <a:txBody>
                    <a:bodyPr/>
                    <a:lstStyle/>
                    <a:p>
                      <a:pPr algn="ctr" fontAlgn="ctr">
                        <a:buNone/>
                      </a:pPr>
                      <a:r>
                        <a:rPr lang="zh-CN" altLang="en-US" sz="1000" b="1" i="0" u="none" strike="noStrike">
                          <a:solidFill>
                            <a:schemeClr val="bg1"/>
                          </a:solidFill>
                          <a:effectLst/>
                          <a:latin typeface="Arial" panose="020B0604020202020204" pitchFamily="34" charset="0"/>
                          <a:ea typeface="微软雅黑" panose="020B0503020204020204" pitchFamily="34" charset="-122"/>
                          <a:sym typeface="Arial" panose="020B0604020202020204" pitchFamily="34" charset="0"/>
                        </a:rPr>
                        <a:t>长期</a:t>
                      </a:r>
                      <a:endParaRPr lang="de-DE" sz="1000" b="1" i="0" u="none" strike="noStrike">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5348" marR="5348" marT="5348" marB="0" anchor="ctr">
                    <a:lnB w="38100" cmpd="sng">
                      <a:noFill/>
                    </a:lnB>
                  </a:tcPr>
                </a:tc>
                <a:tc>
                  <a:txBody>
                    <a:bodyPr/>
                    <a:lstStyle/>
                    <a:p>
                      <a:pPr algn="ctr" fontAlgn="ctr">
                        <a:buNone/>
                      </a:pPr>
                      <a:r>
                        <a:rPr lang="zh-CN" altLang="en-US"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短期</a:t>
                      </a:r>
                      <a:endParaRPr lang="de-DE" sz="10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5348" marR="5348" marT="5348" marB="0" anchor="ctr">
                    <a:lnB w="38100" cmpd="sng">
                      <a:noFill/>
                    </a:lnB>
                  </a:tcPr>
                </a:tc>
              </a:tr>
              <a:tr h="151447">
                <a:tc>
                  <a:txBody>
                    <a:bodyPr/>
                    <a:lstStyle/>
                    <a:p>
                      <a:pPr algn="l" fontAlgn="ctr">
                        <a:buNone/>
                      </a:pPr>
                      <a:r>
                        <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中位</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EFS(95%CI)</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800" b="1"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15.5</a:t>
                      </a:r>
                      <a:r>
                        <a:rPr lang="en-US" altLang="zh-CN"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(11.3-34.5)</a:t>
                      </a:r>
                      <a:endPar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800" b="1"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15.2</a:t>
                      </a:r>
                      <a:r>
                        <a:rPr lang="en-US" altLang="zh-CN"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(10.8-28.5)</a:t>
                      </a:r>
                      <a:endPar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151447">
                <a:tc>
                  <a:txBody>
                    <a:bodyPr/>
                    <a:lstStyle/>
                    <a:p>
                      <a:pPr algn="l"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3</a:t>
                      </a:r>
                      <a:r>
                        <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年</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EFS(95%CI)</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32%</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(25-39%)</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fontAlgn="ctr">
                        <a:buNone/>
                      </a:pPr>
                      <a:r>
                        <a:rPr lang="en-US" altLang="zh-CN" sz="800" b="1"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24%</a:t>
                      </a:r>
                      <a:r>
                        <a:rPr lang="en-US" altLang="zh-CN"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(17-31%)</a:t>
                      </a:r>
                      <a:endPar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1447">
                <a:tc>
                  <a:txBody>
                    <a:bodyPr/>
                    <a:lstStyle/>
                    <a:p>
                      <a:pPr algn="l"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HR(95%CI</a:t>
                      </a:r>
                      <a:r>
                        <a:rPr lang="de-DE"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a:t>
                      </a:r>
                      <a:endParaRPr lang="de-DE"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0.92</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(0.61-1.38)</a:t>
                      </a:r>
                      <a:endParaRPr lang="zh-CN" altLang="en-US"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cPr marL="11430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1447">
                <a:tc>
                  <a:txBody>
                    <a:bodyPr/>
                    <a:lstStyle/>
                    <a:p>
                      <a:pPr algn="l" fontAlgn="ctr">
                        <a:buNone/>
                      </a:pPr>
                      <a:r>
                        <a:rPr lang="de-DE"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p</a:t>
                      </a:r>
                      <a:r>
                        <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值</a:t>
                      </a:r>
                      <a:endParaRPr lang="zh-CN" altLang="en-US"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0641" marR="0" marT="0" marB="0" anchor="ctr">
                    <a:lnL w="12700" cmpd="sng">
                      <a:noFill/>
                    </a:lnL>
                    <a:lnR w="12700" cmpd="sng">
                      <a:noFill/>
                    </a:lnR>
                    <a:lnT w="12700" cmpd="sng">
                      <a:noFill/>
                    </a:lnT>
                    <a:lnB w="12700"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0.69</a:t>
                      </a:r>
                      <a:endPar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96268" marR="5348" marT="5348" marB="0" anchor="ctr">
                    <a:lnL w="12700" cmpd="sng">
                      <a:noFill/>
                    </a:lnL>
                    <a:lnR w="12700" cmpd="sng">
                      <a:noFill/>
                    </a:lnR>
                    <a:lnT w="12700" cmpd="sng">
                      <a:noFill/>
                    </a:lnT>
                    <a:lnB w="12700"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114300" marR="6350" marT="6350" marB="0" anchor="ctr">
                    <a:lnL w="12700" cmpd="sng">
                      <a:noFill/>
                    </a:lnL>
                    <a:lnR w="12700" cmpd="sng">
                      <a:noFill/>
                    </a:lnR>
                    <a:lnT w="12700" cmpd="sng">
                      <a:noFill/>
                    </a:lnT>
                    <a:lnB w="12700" cap="flat" cmpd="sng" algn="ctr">
                      <a:solidFill>
                        <a:srgbClr val="3822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2" name="文本框 21"/>
          <p:cNvSpPr txBox="1"/>
          <p:nvPr/>
        </p:nvSpPr>
        <p:spPr>
          <a:xfrm>
            <a:off x="150251" y="155933"/>
            <a:ext cx="4734385"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临界可切除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PC</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：新辅助化疗时长</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23" name="文本框 22"/>
          <p:cNvSpPr txBox="1"/>
          <p:nvPr/>
        </p:nvSpPr>
        <p:spPr>
          <a:xfrm>
            <a:off x="10055085" y="148580"/>
            <a:ext cx="1107996" cy="369332"/>
          </a:xfrm>
          <a:prstGeom prst="rect">
            <a:avLst/>
          </a:prstGeom>
          <a:noFill/>
        </p:spPr>
        <p:txBody>
          <a:bodyPr wrap="none" rtlCol="0">
            <a:spAutoFit/>
          </a:bodyPr>
          <a:lstStyle/>
          <a:p>
            <a:r>
              <a:rPr kumimoji="1" lang="zh-CN" altLang="en-US" b="1" dirty="0">
                <a:solidFill>
                  <a:srgbClr val="FF0000"/>
                </a:solidFill>
              </a:rPr>
              <a:t>时长探索</a:t>
            </a:r>
            <a:endParaRPr kumimoji="1" lang="zh-CN" altLang="en-US" b="1" dirty="0">
              <a:solidFill>
                <a:srgbClr val="FF0000"/>
              </a:solidFill>
            </a:endParaRPr>
          </a:p>
        </p:txBody>
      </p:sp>
      <p:sp>
        <p:nvSpPr>
          <p:cNvPr id="24" name="文本框 23"/>
          <p:cNvSpPr txBox="1"/>
          <p:nvPr/>
        </p:nvSpPr>
        <p:spPr>
          <a:xfrm>
            <a:off x="4090891" y="96884"/>
            <a:ext cx="3783728" cy="430887"/>
          </a:xfrm>
          <a:prstGeom prst="rect">
            <a:avLst/>
          </a:prstGeom>
          <a:noFill/>
        </p:spPr>
        <p:txBody>
          <a:bodyPr wrap="none" rtlCol="0">
            <a:spAutoFit/>
          </a:bodyPr>
          <a:lstStyle/>
          <a:p>
            <a:r>
              <a:rPr lang="en-US" altLang="zh-CN" sz="2200" b="1" dirty="0">
                <a:solidFill>
                  <a:schemeClr val="tx1">
                    <a:lumMod val="75000"/>
                    <a:lumOff val="25000"/>
                  </a:schemeClr>
                </a:solidFill>
                <a:cs typeface="+mn-ea"/>
                <a:sym typeface="+mn-lt"/>
              </a:rPr>
              <a:t>CASSANDRA-PACT-21</a:t>
            </a:r>
            <a:r>
              <a:rPr lang="zh-CN" altLang="en-US" sz="2200" b="1" dirty="0">
                <a:solidFill>
                  <a:schemeClr val="tx1">
                    <a:lumMod val="75000"/>
                    <a:lumOff val="25000"/>
                  </a:schemeClr>
                </a:solidFill>
                <a:cs typeface="+mn-ea"/>
                <a:sym typeface="+mn-lt"/>
              </a:rPr>
              <a:t>研究</a:t>
            </a:r>
            <a:endParaRPr kumimoji="1" lang="zh-CN" altLang="en-US" sz="2200" dirty="0">
              <a:solidFill>
                <a:schemeClr val="tx1">
                  <a:lumMod val="75000"/>
                  <a:lumOff val="25000"/>
                </a:schemeClr>
              </a:solidFill>
            </a:endParaRPr>
          </a:p>
        </p:txBody>
      </p:sp>
      <p:sp>
        <p:nvSpPr>
          <p:cNvPr id="26" name="文本框 25"/>
          <p:cNvSpPr txBox="1"/>
          <p:nvPr/>
        </p:nvSpPr>
        <p:spPr>
          <a:xfrm>
            <a:off x="185107" y="687188"/>
            <a:ext cx="12024277" cy="369332"/>
          </a:xfrm>
          <a:prstGeom prst="rect">
            <a:avLst/>
          </a:prstGeom>
          <a:noFill/>
        </p:spPr>
        <p:txBody>
          <a:bodyPr wrap="square">
            <a:spAutoFit/>
          </a:bodyPr>
          <a:lstStyle/>
          <a:p>
            <a:pPr lvl="0" hangingPunct="0">
              <a:defRPr/>
            </a:pPr>
            <a:r>
              <a:rPr lang="en-US" altLang="zh-CN" b="1" kern="0" dirty="0">
                <a:solidFill>
                  <a:schemeClr val="tx1">
                    <a:lumMod val="75000"/>
                    <a:lumOff val="25000"/>
                  </a:schemeClr>
                </a:solidFill>
                <a:cs typeface="+mn-ea"/>
                <a:sym typeface="+mn-lt"/>
              </a:rPr>
              <a:t>6</a:t>
            </a:r>
            <a:r>
              <a:rPr lang="zh-CN" altLang="en-US" b="1" kern="0" dirty="0">
                <a:solidFill>
                  <a:schemeClr val="tx1">
                    <a:lumMod val="75000"/>
                    <a:lumOff val="25000"/>
                  </a:schemeClr>
                </a:solidFill>
                <a:cs typeface="+mn-ea"/>
                <a:sym typeface="+mn-lt"/>
              </a:rPr>
              <a:t>个月与</a:t>
            </a:r>
            <a:r>
              <a:rPr lang="en-US" altLang="zh-CN" b="1" kern="0" dirty="0">
                <a:solidFill>
                  <a:schemeClr val="tx1">
                    <a:lumMod val="75000"/>
                    <a:lumOff val="25000"/>
                  </a:schemeClr>
                </a:solidFill>
                <a:cs typeface="+mn-ea"/>
                <a:sym typeface="+mn-lt"/>
              </a:rPr>
              <a:t>4</a:t>
            </a:r>
            <a:r>
              <a:rPr lang="zh-CN" altLang="en-US" b="1" kern="0" dirty="0">
                <a:solidFill>
                  <a:schemeClr val="tx1">
                    <a:lumMod val="75000"/>
                    <a:lumOff val="25000"/>
                  </a:schemeClr>
                </a:solidFill>
                <a:cs typeface="+mn-ea"/>
                <a:sym typeface="+mn-lt"/>
              </a:rPr>
              <a:t>个月新辅助化疗</a:t>
            </a:r>
            <a:r>
              <a:rPr lang="en-US" altLang="zh-CN" b="1" kern="0" dirty="0">
                <a:solidFill>
                  <a:schemeClr val="tx1">
                    <a:lumMod val="75000"/>
                    <a:lumOff val="25000"/>
                  </a:schemeClr>
                </a:solidFill>
                <a:latin typeface="+mn-lt"/>
                <a:ea typeface="+mn-ea"/>
                <a:cs typeface="+mn-ea"/>
                <a:sym typeface="+mn-lt"/>
              </a:rPr>
              <a:t>EFS</a:t>
            </a:r>
            <a:r>
              <a:rPr lang="zh-CN" altLang="en-US" b="1" kern="0" dirty="0">
                <a:solidFill>
                  <a:schemeClr val="tx1">
                    <a:lumMod val="75000"/>
                    <a:lumOff val="25000"/>
                  </a:schemeClr>
                </a:solidFill>
                <a:latin typeface="+mn-lt"/>
                <a:ea typeface="+mn-ea"/>
                <a:cs typeface="+mn-ea"/>
                <a:sym typeface="+mn-lt"/>
              </a:rPr>
              <a:t>无统计学差异</a:t>
            </a:r>
            <a:r>
              <a:rPr lang="zh-CN" altLang="en-US" b="1" kern="0" baseline="-25000" dirty="0">
                <a:solidFill>
                  <a:schemeClr val="tx1">
                    <a:lumMod val="75000"/>
                    <a:lumOff val="25000"/>
                  </a:schemeClr>
                </a:solidFill>
                <a:latin typeface="+mn-lt"/>
                <a:ea typeface="+mn-ea"/>
                <a:cs typeface="+mn-ea"/>
                <a:sym typeface="+mn-lt"/>
              </a:rPr>
              <a:t>（</a:t>
            </a:r>
            <a:r>
              <a:rPr lang="en-US" altLang="zh-CN" b="1" kern="0" baseline="-25000" dirty="0">
                <a:solidFill>
                  <a:schemeClr val="tx1">
                    <a:lumMod val="75000"/>
                    <a:lumOff val="25000"/>
                  </a:schemeClr>
                </a:solidFill>
                <a:latin typeface="+mn-lt"/>
                <a:ea typeface="+mn-ea"/>
                <a:cs typeface="+mn-ea"/>
                <a:sym typeface="+mn-lt"/>
              </a:rPr>
              <a:t>13</a:t>
            </a:r>
            <a:r>
              <a:rPr lang="zh-CN" altLang="en-US" b="1" kern="0" baseline="-25000" dirty="0">
                <a:solidFill>
                  <a:schemeClr val="tx1">
                    <a:lumMod val="75000"/>
                    <a:lumOff val="25000"/>
                  </a:schemeClr>
                </a:solidFill>
                <a:latin typeface="+mn-lt"/>
                <a:ea typeface="+mn-ea"/>
                <a:cs typeface="+mn-ea"/>
                <a:sym typeface="+mn-lt"/>
              </a:rPr>
              <a:t> </a:t>
            </a:r>
            <a:r>
              <a:rPr lang="en-US" altLang="zh-CN" b="1" kern="0" baseline="-25000" dirty="0">
                <a:solidFill>
                  <a:schemeClr val="tx1">
                    <a:lumMod val="75000"/>
                    <a:lumOff val="25000"/>
                  </a:schemeClr>
                </a:solidFill>
                <a:latin typeface="+mn-lt"/>
                <a:ea typeface="+mn-ea"/>
                <a:cs typeface="+mn-ea"/>
                <a:sym typeface="+mn-lt"/>
              </a:rPr>
              <a:t>vs.</a:t>
            </a:r>
            <a:r>
              <a:rPr lang="zh-CN" altLang="en-US" b="1" kern="0" baseline="-25000" dirty="0">
                <a:solidFill>
                  <a:schemeClr val="tx1">
                    <a:lumMod val="75000"/>
                    <a:lumOff val="25000"/>
                  </a:schemeClr>
                </a:solidFill>
                <a:latin typeface="+mn-lt"/>
                <a:ea typeface="+mn-ea"/>
                <a:cs typeface="+mn-ea"/>
                <a:sym typeface="+mn-lt"/>
              </a:rPr>
              <a:t> </a:t>
            </a:r>
            <a:r>
              <a:rPr lang="en-US" altLang="zh-CN" b="1" kern="0" baseline="-25000" dirty="0">
                <a:solidFill>
                  <a:schemeClr val="tx1">
                    <a:lumMod val="75000"/>
                    <a:lumOff val="25000"/>
                  </a:schemeClr>
                </a:solidFill>
                <a:latin typeface="+mn-lt"/>
                <a:ea typeface="+mn-ea"/>
                <a:cs typeface="+mn-ea"/>
                <a:sym typeface="+mn-lt"/>
              </a:rPr>
              <a:t>13.6</a:t>
            </a:r>
            <a:r>
              <a:rPr lang="zh-CN" altLang="en-US" b="1" kern="0" baseline="-25000" dirty="0">
                <a:solidFill>
                  <a:schemeClr val="tx1">
                    <a:lumMod val="75000"/>
                    <a:lumOff val="25000"/>
                  </a:schemeClr>
                </a:solidFill>
                <a:latin typeface="+mn-lt"/>
                <a:ea typeface="+mn-ea"/>
                <a:cs typeface="+mn-ea"/>
                <a:sym typeface="+mn-lt"/>
              </a:rPr>
              <a:t>月）</a:t>
            </a:r>
            <a:r>
              <a:rPr lang="zh-CN" altLang="en-US" b="1" kern="0" dirty="0">
                <a:solidFill>
                  <a:schemeClr val="tx1">
                    <a:lumMod val="75000"/>
                    <a:lumOff val="25000"/>
                  </a:schemeClr>
                </a:solidFill>
                <a:latin typeface="+mn-lt"/>
                <a:ea typeface="+mn-ea"/>
                <a:cs typeface="+mn-ea"/>
                <a:sym typeface="+mn-lt"/>
              </a:rPr>
              <a:t>，但</a:t>
            </a:r>
            <a:r>
              <a:rPr lang="en-US" altLang="zh-CN" b="1" kern="0" dirty="0">
                <a:solidFill>
                  <a:schemeClr val="tx1">
                    <a:lumMod val="75000"/>
                    <a:lumOff val="25000"/>
                  </a:schemeClr>
                </a:solidFill>
                <a:latin typeface="+mn-lt"/>
                <a:ea typeface="+mn-ea"/>
                <a:cs typeface="+mn-ea"/>
                <a:sym typeface="+mn-lt"/>
              </a:rPr>
              <a:t>CA199</a:t>
            </a:r>
            <a:r>
              <a:rPr lang="zh-CN" altLang="en-US" b="1" kern="0" dirty="0">
                <a:solidFill>
                  <a:schemeClr val="tx1">
                    <a:lumMod val="75000"/>
                    <a:lumOff val="25000"/>
                  </a:schemeClr>
                </a:solidFill>
                <a:latin typeface="+mn-lt"/>
                <a:ea typeface="+mn-ea"/>
                <a:cs typeface="+mn-ea"/>
                <a:sym typeface="+mn-lt"/>
              </a:rPr>
              <a:t>缓解率、</a:t>
            </a:r>
            <a:r>
              <a:rPr lang="en-US" altLang="zh-CN" b="1" kern="0" dirty="0">
                <a:solidFill>
                  <a:schemeClr val="tx1">
                    <a:lumMod val="75000"/>
                    <a:lumOff val="25000"/>
                  </a:schemeClr>
                </a:solidFill>
                <a:latin typeface="+mn-lt"/>
                <a:ea typeface="+mn-ea"/>
                <a:cs typeface="+mn-ea"/>
                <a:sym typeface="+mn-lt"/>
              </a:rPr>
              <a:t>N0</a:t>
            </a:r>
            <a:r>
              <a:rPr lang="zh-CN" altLang="en-US" b="1" kern="0" dirty="0">
                <a:solidFill>
                  <a:schemeClr val="tx1">
                    <a:lumMod val="75000"/>
                    <a:lumOff val="25000"/>
                  </a:schemeClr>
                </a:solidFill>
                <a:latin typeface="+mn-lt"/>
                <a:ea typeface="+mn-ea"/>
                <a:cs typeface="+mn-ea"/>
                <a:sym typeface="+mn-lt"/>
              </a:rPr>
              <a:t>比例、</a:t>
            </a:r>
            <a:r>
              <a:rPr lang="en-US" altLang="zh-CN" b="1" kern="0" dirty="0" err="1">
                <a:solidFill>
                  <a:schemeClr val="tx1">
                    <a:lumMod val="75000"/>
                    <a:lumOff val="25000"/>
                  </a:schemeClr>
                </a:solidFill>
                <a:latin typeface="+mn-lt"/>
                <a:ea typeface="+mn-ea"/>
                <a:cs typeface="+mn-ea"/>
                <a:sym typeface="+mn-lt"/>
              </a:rPr>
              <a:t>pCR</a:t>
            </a:r>
            <a:r>
              <a:rPr lang="zh-CN" altLang="en-US" b="1" kern="0" dirty="0">
                <a:solidFill>
                  <a:schemeClr val="tx1">
                    <a:lumMod val="75000"/>
                    <a:lumOff val="25000"/>
                  </a:schemeClr>
                </a:solidFill>
                <a:latin typeface="+mn-lt"/>
                <a:ea typeface="+mn-ea"/>
                <a:cs typeface="+mn-ea"/>
                <a:sym typeface="+mn-lt"/>
              </a:rPr>
              <a:t>率、治疗完成率显著提高</a:t>
            </a:r>
            <a:endParaRPr lang="zh-CN" altLang="en-US" b="1" kern="0" dirty="0">
              <a:solidFill>
                <a:schemeClr val="tx1">
                  <a:lumMod val="75000"/>
                  <a:lumOff val="25000"/>
                </a:schemeClr>
              </a:solidFill>
              <a:latin typeface="+mn-lt"/>
              <a:ea typeface="+mn-ea"/>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a:graphicFrameLocks noGrp="1"/>
          </p:cNvGraphicFramePr>
          <p:nvPr/>
        </p:nvGraphicFramePr>
        <p:xfrm>
          <a:off x="963665" y="2815124"/>
          <a:ext cx="10520764" cy="3713686"/>
        </p:xfrm>
        <a:graphic>
          <a:graphicData uri="http://schemas.openxmlformats.org/drawingml/2006/table">
            <a:tbl>
              <a:tblPr firstRow="1" bandRow="1">
                <a:tableStyleId>{17292A2E-F333-43FB-9621-5CBBE7FDCDCB}</a:tableStyleId>
              </a:tblPr>
              <a:tblGrid>
                <a:gridCol w="1199419"/>
                <a:gridCol w="851364"/>
                <a:gridCol w="888882"/>
                <a:gridCol w="2872994"/>
                <a:gridCol w="904755"/>
                <a:gridCol w="1107133"/>
                <a:gridCol w="895666"/>
                <a:gridCol w="793645"/>
                <a:gridCol w="1006906"/>
              </a:tblGrid>
              <a:tr h="268043">
                <a:tc>
                  <a:txBody>
                    <a:bodyPr/>
                    <a:lstStyle/>
                    <a:p>
                      <a:pPr marL="0" algn="ctr">
                        <a:lnSpc>
                          <a:spcPct val="100000"/>
                        </a:lnSpc>
                        <a:spcBef>
                          <a:spcPts val="0"/>
                        </a:spcBef>
                        <a:spcAft>
                          <a:spcPts val="0"/>
                        </a:spcAft>
                      </a:pPr>
                      <a:r>
                        <a:rPr lang="zh-CN" altLang="en-US" sz="1050" dirty="0">
                          <a:latin typeface="+mn-lt"/>
                          <a:ea typeface="+mn-ea"/>
                          <a:cs typeface="+mn-ea"/>
                          <a:sym typeface="+mn-lt"/>
                        </a:rPr>
                        <a:t>研究名称</a:t>
                      </a:r>
                      <a:endParaRPr lang="zh-CN" altLang="en-US" sz="1050" dirty="0">
                        <a:latin typeface="+mn-lt"/>
                        <a:ea typeface="+mn-ea"/>
                        <a:cs typeface="+mn-ea"/>
                        <a:sym typeface="+mn-lt"/>
                      </a:endParaRPr>
                    </a:p>
                  </a:txBody>
                  <a:tcPr anchor="ctr">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研究人群</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研究类型</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研究设计</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样本量</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主要终点</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差异</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en-US" altLang="zh-CN" sz="1050" dirty="0">
                          <a:latin typeface="+mn-lt"/>
                          <a:ea typeface="+mn-ea"/>
                          <a:cs typeface="+mn-ea"/>
                          <a:sym typeface="+mn-lt"/>
                        </a:rPr>
                        <a:t>R0</a:t>
                      </a:r>
                      <a:r>
                        <a:rPr lang="zh-CN" altLang="en-US" sz="1050" dirty="0">
                          <a:latin typeface="+mn-lt"/>
                          <a:ea typeface="+mn-ea"/>
                          <a:cs typeface="+mn-ea"/>
                          <a:sym typeface="+mn-lt"/>
                        </a:rPr>
                        <a:t>切除</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a:noFill/>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其它生存数据</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B w="12700" cap="flat" cmpd="sng" algn="ctr">
                      <a:solidFill>
                        <a:schemeClr val="tx2">
                          <a:lumMod val="10000"/>
                          <a:lumOff val="90000"/>
                        </a:schemeClr>
                      </a:solidFill>
                      <a:prstDash val="solid"/>
                      <a:round/>
                      <a:headEnd type="none" w="med" len="med"/>
                      <a:tailEnd type="none" w="med" len="med"/>
                    </a:lnB>
                  </a:tcPr>
                </a:tc>
              </a:tr>
              <a:tr h="584821">
                <a:tc rowSpan="2">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Prep-02/JSAP05</a:t>
                      </a:r>
                      <a:endParaRPr lang="zh-CN" altLang="en-US" sz="1000" kern="0" spc="30" dirty="0">
                        <a:solidFill>
                          <a:srgbClr val="000000">
                            <a:alpha val="100000"/>
                          </a:srgbClr>
                        </a:solidFill>
                        <a:latin typeface="+mn-lt"/>
                        <a:ea typeface="+mn-ea"/>
                        <a:cs typeface="+mn-ea"/>
                        <a:sym typeface="+mn-lt"/>
                      </a:endParaRPr>
                    </a:p>
                  </a:txBody>
                  <a:tcPr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RPC</a:t>
                      </a:r>
                      <a:endParaRPr lang="en-US" altLang="zh-CN"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a:lnSpc>
                          <a:spcPct val="100000"/>
                        </a:lnSpc>
                        <a:spcBef>
                          <a:spcPts val="0"/>
                        </a:spcBef>
                      </a:pPr>
                      <a:r>
                        <a:rPr lang="en-US" altLang="zh-CN" sz="1000" dirty="0">
                          <a:latin typeface="+mn-lt"/>
                          <a:ea typeface="+mn-ea"/>
                          <a:cs typeface="+mn-ea"/>
                          <a:sym typeface="+mn-lt"/>
                        </a:rPr>
                        <a:t>RCT</a:t>
                      </a:r>
                      <a:endParaRPr lang="en-US" altLang="zh-CN" sz="1000" dirty="0">
                        <a:latin typeface="+mn-lt"/>
                        <a:ea typeface="+mn-ea"/>
                        <a:cs typeface="+mn-ea"/>
                        <a:sym typeface="+mn-lt"/>
                      </a:endParaRPr>
                    </a:p>
                    <a:p>
                      <a:pPr marL="0" algn="ctr">
                        <a:lnSpc>
                          <a:spcPct val="100000"/>
                        </a:lnSpc>
                        <a:spcBef>
                          <a:spcPts val="0"/>
                        </a:spcBef>
                      </a:pPr>
                      <a:r>
                        <a:rPr lang="en-US" altLang="zh-CN" sz="1000" dirty="0">
                          <a:cs typeface="+mn-ea"/>
                          <a:sym typeface="+mn-lt"/>
                        </a:rPr>
                        <a:t>II/III</a:t>
                      </a:r>
                      <a:r>
                        <a:rPr lang="zh-CN" altLang="en-US" sz="1000" dirty="0">
                          <a:cs typeface="+mn-ea"/>
                          <a:sym typeface="+mn-lt"/>
                        </a:rPr>
                        <a:t>期</a:t>
                      </a:r>
                      <a:endParaRPr lang="zh-CN" altLang="en-US" sz="1000" dirty="0">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0" spc="40" dirty="0">
                          <a:solidFill>
                            <a:srgbClr val="000000">
                              <a:alpha val="100000"/>
                            </a:srgbClr>
                          </a:solidFill>
                          <a:latin typeface="+mn-lt"/>
                          <a:ea typeface="+mn-ea"/>
                          <a:cs typeface="+mn-ea"/>
                          <a:sym typeface="+mn-lt"/>
                        </a:rPr>
                        <a:t>吉西他滨</a:t>
                      </a:r>
                      <a:r>
                        <a:rPr lang="en-US" altLang="zh-CN" sz="1000" kern="0" spc="40" dirty="0">
                          <a:solidFill>
                            <a:srgbClr val="000000">
                              <a:alpha val="100000"/>
                            </a:srgbClr>
                          </a:solidFill>
                          <a:latin typeface="+mn-lt"/>
                          <a:ea typeface="+mn-ea"/>
                          <a:cs typeface="+mn-ea"/>
                          <a:sym typeface="+mn-lt"/>
                        </a:rPr>
                        <a:t>+</a:t>
                      </a:r>
                      <a:r>
                        <a:rPr lang="en-US" altLang="zh-CN" sz="1000" dirty="0">
                          <a:solidFill>
                            <a:schemeClr val="tx1"/>
                          </a:solidFill>
                          <a:latin typeface="+mn-lt"/>
                          <a:ea typeface="+mn-ea"/>
                          <a:cs typeface="+mn-ea"/>
                          <a:sym typeface="+mn-lt"/>
                        </a:rPr>
                        <a:t>S-1</a:t>
                      </a:r>
                      <a:r>
                        <a:rPr lang="en-US" altLang="zh-CN" sz="1000" kern="0" spc="40" dirty="0">
                          <a:solidFill>
                            <a:srgbClr val="000000">
                              <a:alpha val="100000"/>
                            </a:srgbClr>
                          </a:solidFill>
                          <a:latin typeface="+mn-lt"/>
                          <a:ea typeface="+mn-ea"/>
                          <a:cs typeface="+mn-ea"/>
                          <a:sym typeface="+mn-lt"/>
                        </a:rPr>
                        <a:t>×2</a:t>
                      </a:r>
                      <a:r>
                        <a:rPr lang="zh-CN" altLang="en-US" sz="1000" kern="0" spc="40" dirty="0">
                          <a:solidFill>
                            <a:srgbClr val="000000">
                              <a:alpha val="100000"/>
                            </a:srgbClr>
                          </a:solidFill>
                          <a:latin typeface="+mn-lt"/>
                          <a:ea typeface="+mn-ea"/>
                          <a:cs typeface="+mn-ea"/>
                          <a:sym typeface="+mn-lt"/>
                        </a:rPr>
                        <a:t>周期→手术→</a:t>
                      </a:r>
                      <a:r>
                        <a:rPr lang="en-US" altLang="zh-CN" sz="1000" dirty="0">
                          <a:solidFill>
                            <a:schemeClr val="tx1"/>
                          </a:solidFill>
                          <a:latin typeface="+mn-lt"/>
                          <a:ea typeface="+mn-ea"/>
                          <a:cs typeface="+mn-ea"/>
                          <a:sym typeface="+mn-lt"/>
                        </a:rPr>
                        <a:t>S1</a:t>
                      </a:r>
                      <a:r>
                        <a:rPr lang="zh-CN" altLang="en-US" sz="1000" dirty="0">
                          <a:solidFill>
                            <a:schemeClr val="tx1"/>
                          </a:solidFill>
                          <a:latin typeface="+mn-lt"/>
                          <a:ea typeface="+mn-ea"/>
                          <a:cs typeface="+mn-ea"/>
                          <a:sym typeface="+mn-lt"/>
                        </a:rPr>
                        <a:t> </a:t>
                      </a:r>
                      <a:r>
                        <a:rPr lang="en-US" altLang="zh-CN" sz="1000" dirty="0">
                          <a:solidFill>
                            <a:schemeClr val="tx1"/>
                          </a:solidFill>
                          <a:latin typeface="+mn-lt"/>
                          <a:ea typeface="+mn-ea"/>
                          <a:cs typeface="+mn-ea"/>
                          <a:sym typeface="+mn-lt"/>
                        </a:rPr>
                        <a:t>6</a:t>
                      </a:r>
                      <a:r>
                        <a:rPr lang="zh-CN" altLang="en-US" sz="1000" dirty="0">
                          <a:solidFill>
                            <a:schemeClr val="tx1"/>
                          </a:solidFill>
                          <a:latin typeface="+mn-lt"/>
                          <a:ea typeface="+mn-ea"/>
                          <a:cs typeface="+mn-ea"/>
                          <a:sym typeface="+mn-lt"/>
                        </a:rPr>
                        <a:t>个月</a:t>
                      </a:r>
                      <a:endParaRPr lang="en-US" altLang="zh-CN" sz="1000" dirty="0">
                        <a:solidFill>
                          <a:schemeClr val="tx1"/>
                        </a:solidFill>
                        <a:latin typeface="+mn-lt"/>
                        <a:ea typeface="+mn-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0" spc="40" dirty="0">
                          <a:solidFill>
                            <a:srgbClr val="000000">
                              <a:alpha val="100000"/>
                            </a:srgbClr>
                          </a:solidFill>
                          <a:latin typeface="+mn-lt"/>
                          <a:ea typeface="+mn-ea"/>
                          <a:cs typeface="+mn-ea"/>
                          <a:sym typeface="+mn-lt"/>
                        </a:rPr>
                        <a:t>（</a:t>
                      </a:r>
                      <a:r>
                        <a:rPr lang="zh-CN" altLang="en-US" sz="1000" kern="0" spc="40" dirty="0">
                          <a:solidFill>
                            <a:srgbClr val="000000">
                              <a:alpha val="100000"/>
                            </a:srgbClr>
                          </a:solidFill>
                          <a:highlight>
                            <a:srgbClr val="FFFF00"/>
                          </a:highlight>
                          <a:latin typeface="+mn-lt"/>
                          <a:ea typeface="+mn-ea"/>
                          <a:cs typeface="+mn-ea"/>
                          <a:sym typeface="+mn-lt"/>
                        </a:rPr>
                        <a:t>新辅助</a:t>
                      </a:r>
                      <a:r>
                        <a:rPr lang="en-US" altLang="zh-CN" sz="1000" kern="0" spc="40" dirty="0">
                          <a:solidFill>
                            <a:srgbClr val="000000">
                              <a:alpha val="100000"/>
                            </a:srgbClr>
                          </a:solidFill>
                          <a:highlight>
                            <a:srgbClr val="FFFF00"/>
                          </a:highlight>
                          <a:latin typeface="+mn-lt"/>
                          <a:ea typeface="+mn-ea"/>
                          <a:cs typeface="+mn-ea"/>
                          <a:sym typeface="+mn-lt"/>
                        </a:rPr>
                        <a:t>6</a:t>
                      </a:r>
                      <a:r>
                        <a:rPr lang="zh-CN" altLang="en-US" sz="1000" kern="0" spc="40" dirty="0">
                          <a:solidFill>
                            <a:srgbClr val="000000">
                              <a:alpha val="100000"/>
                            </a:srgbClr>
                          </a:solidFill>
                          <a:highlight>
                            <a:srgbClr val="FFFF00"/>
                          </a:highlight>
                          <a:latin typeface="+mn-lt"/>
                          <a:ea typeface="+mn-ea"/>
                          <a:cs typeface="+mn-ea"/>
                          <a:sym typeface="+mn-lt"/>
                        </a:rPr>
                        <a:t>周</a:t>
                      </a:r>
                      <a:r>
                        <a:rPr lang="zh-CN" altLang="en-US" sz="1000" kern="0" spc="40" dirty="0">
                          <a:solidFill>
                            <a:srgbClr val="000000">
                              <a:alpha val="100000"/>
                            </a:srgbClr>
                          </a:solidFill>
                          <a:latin typeface="+mn-lt"/>
                          <a:ea typeface="+mn-ea"/>
                          <a:cs typeface="+mn-ea"/>
                          <a:sym typeface="+mn-lt"/>
                        </a:rPr>
                        <a:t>）</a:t>
                      </a:r>
                      <a:endParaRPr lang="zh-CN" altLang="en-US" sz="1000" dirty="0">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368935"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182</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indent="-368935" algn="ctr" defTabSz="914400" rtl="0" eaLnBrk="0" latinLnBrk="0" hangingPunct="1">
                        <a:lnSpc>
                          <a:spcPct val="150000"/>
                        </a:lnSpc>
                        <a:spcBef>
                          <a:spcPts val="0"/>
                        </a:spcBef>
                        <a:spcAft>
                          <a:spcPts val="0"/>
                        </a:spcAft>
                      </a:pPr>
                      <a:r>
                        <a:rPr lang="en-US" altLang="zh-CN" sz="1000" b="1" i="0" kern="1200" dirty="0">
                          <a:solidFill>
                            <a:srgbClr val="C00000"/>
                          </a:solidFill>
                          <a:latin typeface="+mn-lt"/>
                          <a:ea typeface="+mn-ea"/>
                          <a:cs typeface="+mn-ea"/>
                          <a:sym typeface="+mn-lt"/>
                        </a:rPr>
                        <a:t>OS</a:t>
                      </a:r>
                      <a:r>
                        <a:rPr lang="zh-CN" altLang="en-US" sz="1000" b="1" i="0" kern="1200" dirty="0">
                          <a:solidFill>
                            <a:srgbClr val="C00000"/>
                          </a:solidFill>
                          <a:latin typeface="+mn-lt"/>
                          <a:ea typeface="+mn-ea"/>
                          <a:cs typeface="+mn-ea"/>
                          <a:sym typeface="+mn-lt"/>
                        </a:rPr>
                        <a:t>（</a:t>
                      </a:r>
                      <a:r>
                        <a:rPr lang="en-US" altLang="zh-CN" sz="1000" b="1" i="0" kern="1200" dirty="0">
                          <a:solidFill>
                            <a:srgbClr val="C00000"/>
                          </a:solidFill>
                          <a:latin typeface="+mn-lt"/>
                          <a:ea typeface="+mn-ea"/>
                          <a:cs typeface="+mn-ea"/>
                          <a:sym typeface="+mn-lt"/>
                        </a:rPr>
                        <a:t>III</a:t>
                      </a:r>
                      <a:r>
                        <a:rPr lang="zh-CN" altLang="en-US" sz="1000" b="1" i="0" kern="1200" dirty="0">
                          <a:solidFill>
                            <a:srgbClr val="C00000"/>
                          </a:solidFill>
                          <a:latin typeface="+mn-lt"/>
                          <a:ea typeface="+mn-ea"/>
                          <a:cs typeface="+mn-ea"/>
                          <a:sym typeface="+mn-lt"/>
                        </a:rPr>
                        <a:t>期）</a:t>
                      </a:r>
                      <a:endParaRPr lang="en-US" altLang="zh-CN" sz="1000" b="1" i="0" kern="1200" dirty="0">
                        <a:solidFill>
                          <a:srgbClr val="C00000"/>
                        </a:solidFill>
                        <a:latin typeface="+mn-lt"/>
                        <a:ea typeface="+mn-ea"/>
                        <a:cs typeface="+mn-ea"/>
                        <a:sym typeface="+mn-lt"/>
                      </a:endParaRPr>
                    </a:p>
                    <a:p>
                      <a:pPr marL="0" indent="-368935" algn="ctr" defTabSz="914400" rtl="0" eaLnBrk="0" latinLnBrk="0" hangingPunct="1">
                        <a:lnSpc>
                          <a:spcPct val="150000"/>
                        </a:lnSpc>
                        <a:spcBef>
                          <a:spcPts val="0"/>
                        </a:spcBef>
                        <a:spcAft>
                          <a:spcPts val="0"/>
                        </a:spcAft>
                      </a:pPr>
                      <a:r>
                        <a:rPr lang="en-US" altLang="zh-CN" sz="1000" b="1" i="0" kern="1200" dirty="0">
                          <a:solidFill>
                            <a:srgbClr val="C00000"/>
                          </a:solidFill>
                          <a:latin typeface="+mn-lt"/>
                          <a:ea typeface="+mn-ea"/>
                          <a:cs typeface="+mn-ea"/>
                          <a:sym typeface="+mn-lt"/>
                        </a:rPr>
                        <a:t>37.0 vs 26.6</a:t>
                      </a:r>
                      <a:endParaRPr lang="zh-CN" altLang="en-US" sz="1000" b="1" i="0" kern="1200" dirty="0">
                        <a:solidFill>
                          <a:srgbClr val="C00000"/>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algn="ctr" defTabSz="829310" eaLnBrk="0" fontAlgn="base" hangingPunct="0">
                        <a:spcBef>
                          <a:spcPct val="0"/>
                        </a:spcBef>
                        <a:spcAft>
                          <a:spcPct val="0"/>
                        </a:spcAft>
                      </a:pPr>
                      <a:r>
                        <a:rPr lang="en-US" altLang="zh-CN" sz="1000" b="1" i="1" dirty="0">
                          <a:solidFill>
                            <a:srgbClr val="C00000"/>
                          </a:solidFill>
                          <a:cs typeface="+mn-ea"/>
                          <a:sym typeface="+mn-lt"/>
                        </a:rPr>
                        <a:t>HR=0.73</a:t>
                      </a:r>
                      <a:endParaRPr lang="en-US" altLang="zh-CN" sz="1000" b="1" i="1" dirty="0">
                        <a:solidFill>
                          <a:srgbClr val="C00000"/>
                        </a:solidFill>
                        <a:cs typeface="+mn-ea"/>
                        <a:sym typeface="+mn-lt"/>
                      </a:endParaRPr>
                    </a:p>
                    <a:p>
                      <a:pPr algn="ctr" defTabSz="829310" eaLnBrk="0" fontAlgn="base" hangingPunct="0">
                        <a:spcBef>
                          <a:spcPct val="0"/>
                        </a:spcBef>
                        <a:spcAft>
                          <a:spcPct val="0"/>
                        </a:spcAft>
                      </a:pPr>
                      <a:r>
                        <a:rPr lang="en-US" altLang="zh-CN" sz="1000" b="1" i="1" dirty="0">
                          <a:solidFill>
                            <a:srgbClr val="C00000"/>
                          </a:solidFill>
                          <a:cs typeface="+mn-ea"/>
                          <a:sym typeface="+mn-lt"/>
                        </a:rPr>
                        <a:t>p=0.018</a:t>
                      </a:r>
                      <a:endParaRPr lang="en-US" altLang="zh-CN" sz="1000" b="1" dirty="0">
                        <a:solidFill>
                          <a:srgbClr val="C00000"/>
                        </a:solidFill>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algn="ctr" fontAlgn="ctr">
                        <a:buNone/>
                      </a:pPr>
                      <a:r>
                        <a:rPr lang="en-US" altLang="zh-CN" sz="1000" b="0" dirty="0">
                          <a:effectLst/>
                          <a:latin typeface="+mn-lt"/>
                          <a:ea typeface="+mn-ea"/>
                          <a:cs typeface="+mn-ea"/>
                          <a:sym typeface="+mn-lt"/>
                        </a:rPr>
                        <a:t>91.1%</a:t>
                      </a:r>
                      <a:endParaRPr lang="en-US" altLang="zh-CN" sz="1000" b="0" dirty="0">
                        <a:effectLst/>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algn="ctr" fontAlgn="ctr">
                        <a:lnSpc>
                          <a:spcPct val="120000"/>
                        </a:lnSpc>
                        <a:buNone/>
                      </a:pPr>
                      <a:r>
                        <a:rPr lang="en-US" altLang="zh-CN" sz="1000" b="1" i="0" kern="1200" dirty="0">
                          <a:solidFill>
                            <a:srgbClr val="C00000"/>
                          </a:solidFill>
                          <a:latin typeface="+mn-lt"/>
                          <a:ea typeface="+mn-ea"/>
                          <a:cs typeface="+mn-ea"/>
                          <a:sym typeface="+mn-lt"/>
                        </a:rPr>
                        <a:t>RFS</a:t>
                      </a:r>
                      <a:endParaRPr lang="en-US" altLang="zh-CN" sz="1000" b="1" i="0" kern="1200" dirty="0">
                        <a:solidFill>
                          <a:srgbClr val="C00000"/>
                        </a:solidFill>
                        <a:latin typeface="+mn-lt"/>
                        <a:ea typeface="+mn-ea"/>
                        <a:cs typeface="+mn-ea"/>
                        <a:sym typeface="+mn-lt"/>
                      </a:endParaRPr>
                    </a:p>
                    <a:p>
                      <a:pPr algn="ctr" fontAlgn="ctr">
                        <a:lnSpc>
                          <a:spcPct val="120000"/>
                        </a:lnSpc>
                        <a:buNone/>
                      </a:pPr>
                      <a:r>
                        <a:rPr lang="en-US" altLang="zh-CN" sz="1000" b="1" i="0" kern="1200" dirty="0">
                          <a:solidFill>
                            <a:srgbClr val="C00000"/>
                          </a:solidFill>
                          <a:latin typeface="+mn-lt"/>
                          <a:ea typeface="+mn-ea"/>
                          <a:cs typeface="+mn-ea"/>
                          <a:sym typeface="+mn-lt"/>
                        </a:rPr>
                        <a:t>14.3 vs 11.3</a:t>
                      </a:r>
                      <a:endParaRPr lang="en-US" altLang="zh-CN" sz="1000" b="1" i="0" kern="1200" dirty="0">
                        <a:solidFill>
                          <a:srgbClr val="C00000"/>
                        </a:solidFill>
                        <a:latin typeface="+mn-lt"/>
                        <a:ea typeface="+mn-ea"/>
                        <a:cs typeface="+mn-ea"/>
                        <a:sym typeface="+mn-lt"/>
                      </a:endParaRPr>
                    </a:p>
                    <a:p>
                      <a:pPr algn="ctr" fontAlgn="ctr">
                        <a:lnSpc>
                          <a:spcPct val="120000"/>
                        </a:lnSpc>
                        <a:buNone/>
                      </a:pPr>
                      <a:r>
                        <a:rPr lang="en-US" altLang="zh-CN" sz="1000" b="1" i="0" kern="1200" dirty="0">
                          <a:solidFill>
                            <a:srgbClr val="C00000"/>
                          </a:solidFill>
                          <a:latin typeface="+mn-lt"/>
                          <a:ea typeface="+mn-ea"/>
                          <a:cs typeface="+mn-ea"/>
                          <a:sym typeface="+mn-lt"/>
                        </a:rPr>
                        <a:t>P=0.030</a:t>
                      </a:r>
                      <a:endParaRPr lang="en-US" altLang="zh-CN" sz="1000" b="1" i="0"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422371">
                <a:tc vMerge="1">
                  <a:tcPr/>
                </a:tc>
                <a:tc vMerge="1">
                  <a:tcPr/>
                </a:tc>
                <a:tc vMerge="1">
                  <a:tcPr/>
                </a:tc>
                <a:tc>
                  <a:txBody>
                    <a:bodyPr/>
                    <a:lstStyle/>
                    <a:p>
                      <a:pPr marL="0" algn="ctr" rtl="0" eaLnBrk="0">
                        <a:lnSpc>
                          <a:spcPct val="100000"/>
                        </a:lnSpc>
                        <a:spcBef>
                          <a:spcPts val="0"/>
                        </a:spcBef>
                      </a:pPr>
                      <a:r>
                        <a:rPr lang="zh-CN" altLang="en-US" sz="1000" kern="0" spc="50" dirty="0">
                          <a:solidFill>
                            <a:srgbClr val="000000">
                              <a:alpha val="100000"/>
                            </a:srgbClr>
                          </a:solidFill>
                          <a:latin typeface="+mn-lt"/>
                          <a:ea typeface="+mn-ea"/>
                          <a:cs typeface="+mn-ea"/>
                          <a:sym typeface="+mn-lt"/>
                        </a:rPr>
                        <a:t>手术→</a:t>
                      </a:r>
                      <a:r>
                        <a:rPr lang="en-US" altLang="zh-CN" sz="1000" dirty="0">
                          <a:solidFill>
                            <a:schemeClr val="tx1"/>
                          </a:solidFill>
                          <a:latin typeface="+mn-lt"/>
                          <a:ea typeface="+mn-ea"/>
                          <a:cs typeface="+mn-ea"/>
                          <a:sym typeface="+mn-lt"/>
                        </a:rPr>
                        <a:t>S-1</a:t>
                      </a:r>
                      <a:r>
                        <a:rPr lang="zh-CN" altLang="en-US" sz="1000" dirty="0">
                          <a:solidFill>
                            <a:schemeClr val="tx1"/>
                          </a:solidFill>
                          <a:latin typeface="+mn-lt"/>
                          <a:ea typeface="+mn-ea"/>
                          <a:cs typeface="+mn-ea"/>
                          <a:sym typeface="+mn-lt"/>
                        </a:rPr>
                        <a:t> </a:t>
                      </a:r>
                      <a:r>
                        <a:rPr lang="en-US" altLang="zh-CN" sz="1000" dirty="0">
                          <a:solidFill>
                            <a:schemeClr val="tx1"/>
                          </a:solidFill>
                          <a:latin typeface="+mn-lt"/>
                          <a:ea typeface="+mn-ea"/>
                          <a:cs typeface="+mn-ea"/>
                          <a:sym typeface="+mn-lt"/>
                        </a:rPr>
                        <a:t>6</a:t>
                      </a:r>
                      <a:r>
                        <a:rPr lang="zh-CN" altLang="en-US" sz="1000" dirty="0">
                          <a:solidFill>
                            <a:schemeClr val="tx1"/>
                          </a:solidFill>
                          <a:latin typeface="+mn-lt"/>
                          <a:ea typeface="+mn-ea"/>
                          <a:cs typeface="+mn-ea"/>
                          <a:sym typeface="+mn-lt"/>
                        </a:rPr>
                        <a:t>个月</a:t>
                      </a:r>
                      <a:endParaRPr lang="zh-CN" altLang="en-US" sz="1000" dirty="0">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182</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a:tc>
                <a:tc vMerge="1">
                  <a:tcPr marL="0" marR="0" marT="0" marB="0"/>
                </a:tc>
                <a:tc>
                  <a:txBody>
                    <a:bodyPr/>
                    <a:lstStyle/>
                    <a:p>
                      <a:pPr algn="ctr" fontAlgn="ctr">
                        <a:buNone/>
                      </a:pPr>
                      <a:r>
                        <a:rPr lang="en-US" altLang="zh-CN" sz="1000" b="0" dirty="0">
                          <a:effectLst/>
                          <a:latin typeface="+mn-lt"/>
                          <a:ea typeface="+mn-ea"/>
                          <a:cs typeface="+mn-ea"/>
                          <a:sym typeface="+mn-lt"/>
                        </a:rPr>
                        <a:t>85.9%</a:t>
                      </a:r>
                      <a:endParaRPr lang="en-US" altLang="zh-CN" sz="1000" b="0" dirty="0">
                        <a:effectLst/>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422371">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CISPD-1</a:t>
                      </a:r>
                      <a:endParaRPr lang="en-US" altLang="zh-CN" sz="1000" kern="0" spc="30" dirty="0">
                        <a:solidFill>
                          <a:srgbClr val="000000">
                            <a:alpha val="100000"/>
                          </a:srgbClr>
                        </a:solidFill>
                        <a:latin typeface="+mn-lt"/>
                        <a:ea typeface="+mn-ea"/>
                        <a:cs typeface="+mn-ea"/>
                        <a:sym typeface="+mn-lt"/>
                      </a:endParaRPr>
                    </a:p>
                  </a:txBody>
                  <a:tcPr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RPC</a:t>
                      </a:r>
                      <a:endParaRPr lang="en-US" altLang="zh-CN"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a:lnSpc>
                          <a:spcPct val="100000"/>
                        </a:lnSpc>
                        <a:spcBef>
                          <a:spcPts val="0"/>
                        </a:spcBef>
                      </a:pPr>
                      <a:r>
                        <a:rPr lang="en-US" altLang="zh-CN" sz="1000" dirty="0">
                          <a:latin typeface="+mn-lt"/>
                          <a:ea typeface="+mn-ea"/>
                          <a:cs typeface="+mn-ea"/>
                          <a:sym typeface="+mn-lt"/>
                        </a:rPr>
                        <a:t>RCT</a:t>
                      </a:r>
                      <a:endParaRPr lang="en-US" altLang="zh-CN" sz="1000" dirty="0">
                        <a:latin typeface="+mn-lt"/>
                        <a:ea typeface="+mn-ea"/>
                        <a:cs typeface="+mn-ea"/>
                        <a:sym typeface="+mn-lt"/>
                      </a:endParaRPr>
                    </a:p>
                    <a:p>
                      <a:pPr marL="0" algn="ctr">
                        <a:lnSpc>
                          <a:spcPct val="100000"/>
                        </a:lnSpc>
                        <a:spcBef>
                          <a:spcPts val="0"/>
                        </a:spcBef>
                      </a:pPr>
                      <a:r>
                        <a:rPr lang="en-US" altLang="zh-CN" sz="1000" dirty="0">
                          <a:latin typeface="+mn-lt"/>
                          <a:ea typeface="+mn-ea"/>
                          <a:cs typeface="+mn-ea"/>
                          <a:sym typeface="+mn-lt"/>
                        </a:rPr>
                        <a:t>III</a:t>
                      </a:r>
                      <a:r>
                        <a:rPr lang="zh-CN" altLang="en-US" sz="1000" dirty="0">
                          <a:latin typeface="+mn-lt"/>
                          <a:ea typeface="+mn-ea"/>
                          <a:cs typeface="+mn-ea"/>
                          <a:sym typeface="+mn-lt"/>
                        </a:rPr>
                        <a:t>期</a:t>
                      </a:r>
                      <a:endParaRPr lang="zh-CN" altLang="en-US" sz="1000" dirty="0">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0" spc="0" dirty="0" err="1">
                          <a:solidFill>
                            <a:srgbClr val="000000">
                              <a:alpha val="100000"/>
                            </a:srgbClr>
                          </a:solidFill>
                          <a:latin typeface="+mn-lt"/>
                          <a:ea typeface="+mn-ea"/>
                          <a:cs typeface="+mn-ea"/>
                          <a:sym typeface="+mn-lt"/>
                        </a:rPr>
                        <a:t>AG+mFOLFIRINOX</a:t>
                      </a:r>
                      <a:r>
                        <a:rPr lang="zh-CN" altLang="en-US" sz="1000" kern="0" spc="40" dirty="0">
                          <a:solidFill>
                            <a:srgbClr val="000000">
                              <a:alpha val="100000"/>
                            </a:srgbClr>
                          </a:solidFill>
                          <a:latin typeface="+mn-lt"/>
                          <a:ea typeface="+mn-ea"/>
                          <a:cs typeface="+mn-ea"/>
                          <a:sym typeface="+mn-lt"/>
                        </a:rPr>
                        <a:t>→手术→</a:t>
                      </a:r>
                      <a:r>
                        <a:rPr lang="zh-CN" altLang="en-US" sz="1000" dirty="0">
                          <a:solidFill>
                            <a:schemeClr val="tx1"/>
                          </a:solidFill>
                          <a:latin typeface="+mn-lt"/>
                          <a:ea typeface="+mn-ea"/>
                          <a:cs typeface="+mn-ea"/>
                          <a:sym typeface="+mn-lt"/>
                        </a:rPr>
                        <a:t>首选</a:t>
                      </a:r>
                      <a:r>
                        <a:rPr lang="en-US" altLang="zh-CN" sz="1000" dirty="0">
                          <a:solidFill>
                            <a:schemeClr val="tx1"/>
                          </a:solidFill>
                          <a:latin typeface="+mn-lt"/>
                          <a:ea typeface="+mn-ea"/>
                          <a:cs typeface="+mn-ea"/>
                          <a:sym typeface="+mn-lt"/>
                        </a:rPr>
                        <a:t>AG</a:t>
                      </a:r>
                      <a:r>
                        <a:rPr lang="en-US" altLang="zh-CN" sz="1000" kern="0" spc="40" dirty="0">
                          <a:solidFill>
                            <a:srgbClr val="000000">
                              <a:alpha val="100000"/>
                            </a:srgbClr>
                          </a:solidFill>
                          <a:latin typeface="+mn-lt"/>
                          <a:ea typeface="+mn-ea"/>
                          <a:cs typeface="+mn-ea"/>
                          <a:sym typeface="+mn-lt"/>
                        </a:rPr>
                        <a:t>×4</a:t>
                      </a:r>
                      <a:r>
                        <a:rPr lang="zh-CN" altLang="en-US" sz="1000" kern="0" spc="40" dirty="0">
                          <a:solidFill>
                            <a:srgbClr val="000000">
                              <a:alpha val="100000"/>
                            </a:srgbClr>
                          </a:solidFill>
                          <a:latin typeface="+mn-lt"/>
                          <a:ea typeface="+mn-ea"/>
                          <a:cs typeface="+mn-ea"/>
                          <a:sym typeface="+mn-lt"/>
                        </a:rPr>
                        <a:t>周期</a:t>
                      </a:r>
                      <a:endParaRPr lang="en-US" altLang="zh-CN" sz="1000" kern="0" spc="40" dirty="0">
                        <a:solidFill>
                          <a:srgbClr val="000000">
                            <a:alpha val="100000"/>
                          </a:srgbClr>
                        </a:solidFill>
                        <a:latin typeface="+mn-lt"/>
                        <a:ea typeface="+mn-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0" spc="40" dirty="0">
                          <a:solidFill>
                            <a:srgbClr val="000000">
                              <a:alpha val="100000"/>
                            </a:srgbClr>
                          </a:solidFill>
                          <a:latin typeface="+mn-lt"/>
                          <a:ea typeface="+mn-ea"/>
                          <a:cs typeface="+mn-ea"/>
                          <a:sym typeface="+mn-lt"/>
                        </a:rPr>
                        <a:t>（</a:t>
                      </a:r>
                      <a:r>
                        <a:rPr lang="zh-CN" altLang="en-US" sz="1000" kern="0" spc="40" dirty="0">
                          <a:solidFill>
                            <a:srgbClr val="000000">
                              <a:alpha val="100000"/>
                            </a:srgbClr>
                          </a:solidFill>
                          <a:highlight>
                            <a:srgbClr val="FFFF00"/>
                          </a:highlight>
                          <a:latin typeface="+mn-lt"/>
                          <a:ea typeface="+mn-ea"/>
                          <a:cs typeface="+mn-ea"/>
                          <a:sym typeface="+mn-lt"/>
                        </a:rPr>
                        <a:t>新辅助</a:t>
                      </a:r>
                      <a:r>
                        <a:rPr lang="en-US" altLang="zh-CN" sz="1000" kern="0" spc="40" dirty="0">
                          <a:solidFill>
                            <a:srgbClr val="000000">
                              <a:alpha val="100000"/>
                            </a:srgbClr>
                          </a:solidFill>
                          <a:highlight>
                            <a:srgbClr val="FFFF00"/>
                          </a:highlight>
                          <a:latin typeface="+mn-lt"/>
                          <a:ea typeface="+mn-ea"/>
                          <a:cs typeface="+mn-ea"/>
                          <a:sym typeface="+mn-lt"/>
                        </a:rPr>
                        <a:t>8</a:t>
                      </a:r>
                      <a:r>
                        <a:rPr lang="zh-CN" altLang="en-US" sz="1000" kern="0" spc="40" dirty="0">
                          <a:solidFill>
                            <a:srgbClr val="000000">
                              <a:alpha val="100000"/>
                            </a:srgbClr>
                          </a:solidFill>
                          <a:highlight>
                            <a:srgbClr val="FFFF00"/>
                          </a:highlight>
                          <a:latin typeface="+mn-lt"/>
                          <a:ea typeface="+mn-ea"/>
                          <a:cs typeface="+mn-ea"/>
                          <a:sym typeface="+mn-lt"/>
                        </a:rPr>
                        <a:t>周</a:t>
                      </a:r>
                      <a:r>
                        <a:rPr lang="zh-CN" altLang="en-US" sz="1000" kern="0" spc="40" dirty="0">
                          <a:solidFill>
                            <a:srgbClr val="000000">
                              <a:alpha val="100000"/>
                            </a:srgbClr>
                          </a:solidFill>
                          <a:latin typeface="+mn-lt"/>
                          <a:ea typeface="+mn-ea"/>
                          <a:cs typeface="+mn-ea"/>
                          <a:sym typeface="+mn-lt"/>
                        </a:rPr>
                        <a:t>）</a:t>
                      </a:r>
                      <a:endParaRPr lang="zh-CN" altLang="en-US" sz="1000" dirty="0">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162</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368935" algn="ctr" defTabSz="914400" rtl="0" eaLnBrk="0" fontAlgn="auto" latinLnBrk="0" hangingPunct="1">
                        <a:lnSpc>
                          <a:spcPct val="150000"/>
                        </a:lnSpc>
                        <a:spcBef>
                          <a:spcPts val="0"/>
                        </a:spcBef>
                        <a:spcAft>
                          <a:spcPts val="0"/>
                        </a:spcAft>
                        <a:buClrTx/>
                        <a:buSzTx/>
                        <a:buFontTx/>
                        <a:buNone/>
                        <a:defRPr/>
                      </a:pPr>
                      <a:r>
                        <a:rPr lang="en-US" altLang="zh-CN" sz="1000" b="1" i="0" kern="1200" dirty="0">
                          <a:solidFill>
                            <a:srgbClr val="C00000"/>
                          </a:solidFill>
                          <a:latin typeface="+mn-lt"/>
                          <a:ea typeface="+mn-ea"/>
                          <a:cs typeface="+mn-ea"/>
                          <a:sym typeface="+mn-lt"/>
                        </a:rPr>
                        <a:t>EFS</a:t>
                      </a:r>
                      <a:endParaRPr lang="en-US" altLang="zh-CN" sz="1000" b="1" i="0" kern="1200" dirty="0">
                        <a:solidFill>
                          <a:srgbClr val="C00000"/>
                        </a:solidFill>
                        <a:latin typeface="+mn-lt"/>
                        <a:ea typeface="+mn-ea"/>
                        <a:cs typeface="+mn-ea"/>
                        <a:sym typeface="+mn-lt"/>
                      </a:endParaRPr>
                    </a:p>
                    <a:p>
                      <a:pPr marL="0" marR="0" lvl="0" indent="-368935" algn="ctr" defTabSz="914400" rtl="0" eaLnBrk="0" fontAlgn="auto" latinLnBrk="0" hangingPunct="1">
                        <a:lnSpc>
                          <a:spcPct val="150000"/>
                        </a:lnSpc>
                        <a:spcBef>
                          <a:spcPts val="0"/>
                        </a:spcBef>
                        <a:spcAft>
                          <a:spcPts val="0"/>
                        </a:spcAft>
                        <a:buClrTx/>
                        <a:buSzTx/>
                        <a:buFontTx/>
                        <a:buNone/>
                        <a:defRPr/>
                      </a:pPr>
                      <a:r>
                        <a:rPr lang="en-US" altLang="zh-CN" sz="1000" b="1" i="0" kern="1200" dirty="0">
                          <a:solidFill>
                            <a:srgbClr val="C00000"/>
                          </a:solidFill>
                          <a:latin typeface="+mn-lt"/>
                          <a:ea typeface="+mn-ea"/>
                          <a:cs typeface="+mn-ea"/>
                          <a:sym typeface="+mn-lt"/>
                        </a:rPr>
                        <a:t>15.3 vs 10.9</a:t>
                      </a:r>
                      <a:endParaRPr lang="zh-CN" altLang="en-US" sz="1000" b="1" i="0" kern="1200" dirty="0">
                        <a:solidFill>
                          <a:srgbClr val="C00000"/>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00000"/>
                        </a:lnSpc>
                        <a:spcBef>
                          <a:spcPts val="0"/>
                        </a:spcBef>
                      </a:pPr>
                      <a:r>
                        <a:rPr sz="1000" b="1" i="1" kern="1200" dirty="0">
                          <a:solidFill>
                            <a:srgbClr val="C00000"/>
                          </a:solidFill>
                          <a:latin typeface="+mn-lt"/>
                          <a:ea typeface="+mn-ea"/>
                          <a:cs typeface="+mn-ea"/>
                          <a:sym typeface="+mn-lt"/>
                        </a:rPr>
                        <a:t>HR=0.7</a:t>
                      </a:r>
                      <a:r>
                        <a:rPr lang="en-US" sz="1000" b="1" i="1" kern="1200" dirty="0">
                          <a:solidFill>
                            <a:srgbClr val="C00000"/>
                          </a:solidFill>
                          <a:latin typeface="+mn-lt"/>
                          <a:ea typeface="+mn-ea"/>
                          <a:cs typeface="+mn-ea"/>
                          <a:sym typeface="+mn-lt"/>
                        </a:rPr>
                        <a:t>1</a:t>
                      </a:r>
                      <a:endParaRPr sz="1000" b="1" i="1" kern="1200" dirty="0">
                        <a:solidFill>
                          <a:srgbClr val="C00000"/>
                        </a:solidFill>
                        <a:latin typeface="+mn-lt"/>
                        <a:ea typeface="+mn-ea"/>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sz="1000" b="1" i="1" kern="1200" dirty="0">
                          <a:solidFill>
                            <a:srgbClr val="C00000"/>
                          </a:solidFill>
                          <a:latin typeface="+mn-lt"/>
                          <a:ea typeface="+mn-ea"/>
                          <a:cs typeface="+mn-ea"/>
                          <a:sym typeface="+mn-lt"/>
                        </a:rPr>
                        <a:t>P=</a:t>
                      </a:r>
                      <a:r>
                        <a:rPr lang="en-US" altLang="zh-CN" sz="1000" b="1" i="1" kern="1200" dirty="0">
                          <a:solidFill>
                            <a:srgbClr val="C00000"/>
                          </a:solidFill>
                          <a:latin typeface="+mn-lt"/>
                          <a:ea typeface="+mn-ea"/>
                          <a:cs typeface="+mn-ea"/>
                          <a:sym typeface="+mn-lt"/>
                        </a:rPr>
                        <a:t>0.0136</a:t>
                      </a:r>
                      <a:endParaRPr lang="en-US" altLang="zh-CN" sz="1000" b="1" i="1"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kern="0" spc="10" dirty="0">
                          <a:solidFill>
                            <a:schemeClr val="tx1"/>
                          </a:solidFill>
                          <a:latin typeface="+mn-lt"/>
                          <a:ea typeface="+mn-ea"/>
                          <a:cs typeface="+mn-ea"/>
                          <a:sym typeface="+mn-lt"/>
                        </a:rPr>
                        <a:t>87.4%</a:t>
                      </a:r>
                      <a:endParaRPr sz="1000" dirty="0">
                        <a:solidFill>
                          <a:schemeClr val="tx1"/>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en-US" sz="1000" b="1" i="0" kern="1200" dirty="0">
                          <a:solidFill>
                            <a:srgbClr val="C00000"/>
                          </a:solidFill>
                          <a:latin typeface="+mn-lt"/>
                          <a:ea typeface="+mn-ea"/>
                          <a:cs typeface="+mn-ea"/>
                          <a:sym typeface="+mn-lt"/>
                        </a:rPr>
                        <a:t>OS</a:t>
                      </a:r>
                      <a:endParaRPr lang="en-US" sz="1000" b="1" i="0" kern="1200" dirty="0">
                        <a:solidFill>
                          <a:srgbClr val="C00000"/>
                        </a:solidFill>
                        <a:latin typeface="+mn-lt"/>
                        <a:ea typeface="+mn-ea"/>
                        <a:cs typeface="+mn-ea"/>
                        <a:sym typeface="+mn-lt"/>
                      </a:endParaRPr>
                    </a:p>
                    <a:p>
                      <a:pPr marL="0" algn="ctr" rtl="0" eaLnBrk="0">
                        <a:lnSpc>
                          <a:spcPct val="120000"/>
                        </a:lnSpc>
                        <a:spcBef>
                          <a:spcPts val="0"/>
                        </a:spcBef>
                      </a:pPr>
                      <a:r>
                        <a:rPr lang="en-US" sz="1000" b="1" i="0" kern="1200" dirty="0">
                          <a:solidFill>
                            <a:srgbClr val="C00000"/>
                          </a:solidFill>
                          <a:latin typeface="+mn-lt"/>
                          <a:ea typeface="+mn-ea"/>
                          <a:cs typeface="+mn-ea"/>
                          <a:sym typeface="+mn-lt"/>
                        </a:rPr>
                        <a:t>35.4 vs 27.2</a:t>
                      </a:r>
                      <a:endParaRPr lang="en-US" sz="1000" b="1" i="0" kern="1200" dirty="0">
                        <a:solidFill>
                          <a:srgbClr val="C00000"/>
                        </a:solidFill>
                        <a:latin typeface="+mn-lt"/>
                        <a:ea typeface="+mn-ea"/>
                        <a:cs typeface="+mn-ea"/>
                        <a:sym typeface="+mn-lt"/>
                      </a:endParaRPr>
                    </a:p>
                    <a:p>
                      <a:pPr marL="0" algn="ctr" rtl="0" eaLnBrk="0">
                        <a:lnSpc>
                          <a:spcPct val="120000"/>
                        </a:lnSpc>
                        <a:spcBef>
                          <a:spcPts val="0"/>
                        </a:spcBef>
                      </a:pPr>
                      <a:r>
                        <a:rPr lang="en-US" sz="1000" b="1" i="0" kern="1200" dirty="0">
                          <a:solidFill>
                            <a:srgbClr val="C00000"/>
                          </a:solidFill>
                          <a:latin typeface="+mn-lt"/>
                          <a:ea typeface="+mn-ea"/>
                          <a:cs typeface="+mn-ea"/>
                          <a:sym typeface="+mn-lt"/>
                        </a:rPr>
                        <a:t>P=0.0477</a:t>
                      </a:r>
                      <a:endParaRPr sz="1000" b="1" i="0"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446550">
                <a:tc vMerge="1">
                  <a:tcPr/>
                </a:tc>
                <a:tc vMerge="1">
                  <a:tcPr/>
                </a:tc>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0" spc="50" dirty="0">
                          <a:solidFill>
                            <a:srgbClr val="000000">
                              <a:alpha val="100000"/>
                            </a:srgbClr>
                          </a:solidFill>
                          <a:latin typeface="+mn-lt"/>
                          <a:ea typeface="+mn-ea"/>
                          <a:cs typeface="+mn-ea"/>
                          <a:sym typeface="+mn-lt"/>
                        </a:rPr>
                        <a:t>手术</a:t>
                      </a:r>
                      <a:r>
                        <a:rPr lang="zh-CN" altLang="en-US" sz="1000" kern="0" spc="40" dirty="0">
                          <a:solidFill>
                            <a:srgbClr val="000000">
                              <a:alpha val="100000"/>
                            </a:srgbClr>
                          </a:solidFill>
                          <a:latin typeface="+mn-lt"/>
                          <a:ea typeface="+mn-ea"/>
                          <a:cs typeface="+mn-ea"/>
                          <a:sym typeface="+mn-lt"/>
                        </a:rPr>
                        <a:t>→</a:t>
                      </a:r>
                      <a:r>
                        <a:rPr lang="zh-CN" altLang="en-US" sz="1000" dirty="0">
                          <a:solidFill>
                            <a:schemeClr val="tx1"/>
                          </a:solidFill>
                          <a:latin typeface="+mn-lt"/>
                          <a:ea typeface="+mn-ea"/>
                          <a:cs typeface="+mn-ea"/>
                          <a:sym typeface="+mn-lt"/>
                        </a:rPr>
                        <a:t>首选</a:t>
                      </a:r>
                      <a:r>
                        <a:rPr lang="en-US" altLang="zh-CN" sz="1000" dirty="0">
                          <a:solidFill>
                            <a:schemeClr val="tx1"/>
                          </a:solidFill>
                          <a:latin typeface="+mn-lt"/>
                          <a:ea typeface="+mn-ea"/>
                          <a:cs typeface="+mn-ea"/>
                          <a:sym typeface="+mn-lt"/>
                        </a:rPr>
                        <a:t>AG</a:t>
                      </a:r>
                      <a:r>
                        <a:rPr lang="en-US" altLang="zh-CN" sz="1000" kern="0" spc="40" dirty="0">
                          <a:solidFill>
                            <a:srgbClr val="000000">
                              <a:alpha val="100000"/>
                            </a:srgbClr>
                          </a:solidFill>
                          <a:latin typeface="+mn-lt"/>
                          <a:ea typeface="+mn-ea"/>
                          <a:cs typeface="+mn-ea"/>
                          <a:sym typeface="+mn-lt"/>
                        </a:rPr>
                        <a:t>×6</a:t>
                      </a:r>
                      <a:r>
                        <a:rPr lang="zh-CN" altLang="en-US" sz="1000" kern="0" spc="40" dirty="0">
                          <a:solidFill>
                            <a:srgbClr val="000000">
                              <a:alpha val="100000"/>
                            </a:srgbClr>
                          </a:solidFill>
                          <a:latin typeface="+mn-lt"/>
                          <a:ea typeface="+mn-ea"/>
                          <a:cs typeface="+mn-ea"/>
                          <a:sym typeface="+mn-lt"/>
                        </a:rPr>
                        <a:t>周期</a:t>
                      </a:r>
                      <a:endParaRPr lang="zh-CN" altLang="en-US" sz="1000" dirty="0">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162</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a:tc>
                <a:tc vMerge="1">
                  <a:tcPr marL="0" marR="0" marT="0" marB="0"/>
                </a:tc>
                <a:tc>
                  <a:txBody>
                    <a:bodyPr/>
                    <a:lstStyle/>
                    <a:p>
                      <a:pPr marL="0" algn="ctr" rtl="0" eaLnBrk="0">
                        <a:lnSpc>
                          <a:spcPct val="100000"/>
                        </a:lnSpc>
                        <a:spcBef>
                          <a:spcPts val="0"/>
                        </a:spcBef>
                      </a:pPr>
                      <a:r>
                        <a:rPr lang="en-US" altLang="zh-CN" sz="1000" kern="0" spc="10" dirty="0">
                          <a:solidFill>
                            <a:schemeClr val="tx1"/>
                          </a:solidFill>
                          <a:latin typeface="+mn-lt"/>
                          <a:ea typeface="+mn-ea"/>
                          <a:cs typeface="+mn-ea"/>
                          <a:sym typeface="+mn-lt"/>
                        </a:rPr>
                        <a:t>79.9%</a:t>
                      </a:r>
                      <a:endParaRPr sz="1000" dirty="0">
                        <a:solidFill>
                          <a:schemeClr val="tx1"/>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327256">
                <a:tc rowSpan="2">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PREOPANC-2</a:t>
                      </a:r>
                      <a:endParaRPr sz="1000" kern="0" spc="30" dirty="0">
                        <a:solidFill>
                          <a:srgbClr val="000000">
                            <a:alpha val="100000"/>
                          </a:srgbClr>
                        </a:solidFill>
                        <a:latin typeface="+mn-lt"/>
                        <a:ea typeface="+mn-ea"/>
                        <a:cs typeface="+mn-ea"/>
                        <a:sym typeface="+mn-lt"/>
                      </a:endParaRPr>
                    </a:p>
                  </a:txBody>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00000"/>
                        </a:lnSpc>
                        <a:spcBef>
                          <a:spcPts val="0"/>
                        </a:spcBef>
                      </a:pPr>
                      <a:r>
                        <a:rPr sz="1000" kern="0" spc="30" dirty="0">
                          <a:solidFill>
                            <a:srgbClr val="000000">
                              <a:alpha val="100000"/>
                            </a:srgbClr>
                          </a:solidFill>
                          <a:latin typeface="+mn-lt"/>
                          <a:ea typeface="+mn-ea"/>
                          <a:cs typeface="+mn-ea"/>
                          <a:sym typeface="+mn-lt"/>
                        </a:rPr>
                        <a:t>RPC</a:t>
                      </a:r>
                      <a:r>
                        <a:rPr lang="en-US" sz="1000" kern="0" spc="30" dirty="0">
                          <a:solidFill>
                            <a:srgbClr val="000000">
                              <a:alpha val="100000"/>
                            </a:srgbClr>
                          </a:solidFill>
                          <a:latin typeface="+mn-lt"/>
                          <a:ea typeface="+mn-ea"/>
                          <a:cs typeface="+mn-ea"/>
                          <a:sym typeface="+mn-lt"/>
                        </a:rPr>
                        <a:t> / BRPC</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00000"/>
                        </a:lnSpc>
                        <a:spcBef>
                          <a:spcPts val="0"/>
                        </a:spcBef>
                      </a:pPr>
                      <a:endParaRPr sz="1000" dirty="0">
                        <a:latin typeface="+mn-lt"/>
                        <a:ea typeface="+mn-ea"/>
                        <a:cs typeface="+mn-ea"/>
                        <a:sym typeface="+mn-lt"/>
                      </a:endParaRPr>
                    </a:p>
                    <a:p>
                      <a:pPr marL="0" algn="ctr" rtl="0" eaLnBrk="0">
                        <a:lnSpc>
                          <a:spcPct val="100000"/>
                        </a:lnSpc>
                        <a:spcBef>
                          <a:spcPts val="0"/>
                        </a:spcBef>
                      </a:pPr>
                      <a:r>
                        <a:rPr sz="1000" kern="0" spc="-30" dirty="0">
                          <a:solidFill>
                            <a:srgbClr val="000000">
                              <a:alpha val="100000"/>
                            </a:srgbClr>
                          </a:solidFill>
                          <a:latin typeface="+mn-lt"/>
                          <a:ea typeface="+mn-ea"/>
                          <a:cs typeface="+mn-ea"/>
                          <a:sym typeface="+mn-lt"/>
                        </a:rPr>
                        <a:t>RCT</a:t>
                      </a:r>
                      <a:endParaRPr sz="1000" dirty="0">
                        <a:latin typeface="+mn-lt"/>
                        <a:ea typeface="+mn-ea"/>
                        <a:cs typeface="+mn-ea"/>
                        <a:sym typeface="+mn-lt"/>
                      </a:endParaRPr>
                    </a:p>
                    <a:p>
                      <a:pPr marL="0" algn="ctr" rtl="0" eaLnBrk="0">
                        <a:lnSpc>
                          <a:spcPct val="100000"/>
                        </a:lnSpc>
                        <a:spcBef>
                          <a:spcPts val="0"/>
                        </a:spcBef>
                      </a:pPr>
                      <a:r>
                        <a:rPr sz="1000" kern="0" spc="-40" dirty="0" err="1">
                          <a:solidFill>
                            <a:srgbClr val="000000">
                              <a:alpha val="100000"/>
                            </a:srgbClr>
                          </a:solidFill>
                          <a:latin typeface="+mn-lt"/>
                          <a:ea typeface="+mn-ea"/>
                          <a:cs typeface="+mn-ea"/>
                          <a:sym typeface="+mn-lt"/>
                        </a:rPr>
                        <a:t>II</a:t>
                      </a:r>
                      <a:r>
                        <a:rPr lang="en-US" sz="1000" kern="0" spc="-40" dirty="0" err="1">
                          <a:solidFill>
                            <a:srgbClr val="000000">
                              <a:alpha val="100000"/>
                            </a:srgbClr>
                          </a:solidFill>
                          <a:latin typeface="+mn-lt"/>
                          <a:ea typeface="+mn-ea"/>
                          <a:cs typeface="+mn-ea"/>
                          <a:sym typeface="+mn-lt"/>
                        </a:rPr>
                        <a:t>I</a:t>
                      </a:r>
                      <a:r>
                        <a:rPr sz="1000" kern="0" spc="-40" dirty="0" err="1">
                          <a:solidFill>
                            <a:srgbClr val="000000">
                              <a:alpha val="100000"/>
                            </a:srgbClr>
                          </a:solidFill>
                          <a:latin typeface="+mn-lt"/>
                          <a:ea typeface="+mn-ea"/>
                          <a:cs typeface="+mn-ea"/>
                          <a:sym typeface="+mn-lt"/>
                        </a:rPr>
                        <a:t>期</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5715" algn="ctr" rtl="0" eaLnBrk="0">
                        <a:lnSpc>
                          <a:spcPct val="100000"/>
                        </a:lnSpc>
                        <a:spcBef>
                          <a:spcPts val="0"/>
                        </a:spcBef>
                      </a:pPr>
                      <a:r>
                        <a:rPr sz="1000" kern="0" spc="0" dirty="0">
                          <a:solidFill>
                            <a:srgbClr val="000000">
                              <a:alpha val="100000"/>
                            </a:srgbClr>
                          </a:solidFill>
                          <a:latin typeface="+mn-lt"/>
                          <a:ea typeface="+mn-ea"/>
                          <a:cs typeface="+mn-ea"/>
                          <a:sym typeface="+mn-lt"/>
                        </a:rPr>
                        <a:t>FOLFIRINOX</a:t>
                      </a:r>
                      <a:r>
                        <a:rPr lang="zh-CN" altLang="en-US" sz="1000" kern="0" spc="0" dirty="0">
                          <a:solidFill>
                            <a:srgbClr val="000000">
                              <a:alpha val="100000"/>
                            </a:srgbClr>
                          </a:solidFill>
                          <a:latin typeface="+mn-lt"/>
                          <a:ea typeface="+mn-ea"/>
                          <a:cs typeface="+mn-ea"/>
                          <a:sym typeface="+mn-lt"/>
                        </a:rPr>
                        <a:t> </a:t>
                      </a:r>
                      <a:r>
                        <a:rPr lang="en-US" altLang="zh-CN" sz="1000" kern="0" spc="40" dirty="0">
                          <a:solidFill>
                            <a:srgbClr val="000000">
                              <a:alpha val="100000"/>
                            </a:srgbClr>
                          </a:solidFill>
                          <a:latin typeface="+mn-lt"/>
                          <a:ea typeface="+mn-ea"/>
                          <a:cs typeface="+mn-ea"/>
                          <a:sym typeface="+mn-lt"/>
                        </a:rPr>
                        <a:t>×</a:t>
                      </a:r>
                      <a:r>
                        <a:rPr lang="en-US" sz="1000" kern="0" spc="-10" dirty="0">
                          <a:solidFill>
                            <a:srgbClr val="000000">
                              <a:alpha val="100000"/>
                            </a:srgbClr>
                          </a:solidFill>
                          <a:latin typeface="+mn-lt"/>
                          <a:ea typeface="+mn-ea"/>
                          <a:cs typeface="+mn-ea"/>
                          <a:sym typeface="+mn-lt"/>
                        </a:rPr>
                        <a:t>8</a:t>
                      </a:r>
                      <a:r>
                        <a:rPr sz="1000" kern="0" spc="-10" dirty="0">
                          <a:solidFill>
                            <a:srgbClr val="000000">
                              <a:alpha val="100000"/>
                            </a:srgbClr>
                          </a:solidFill>
                          <a:latin typeface="+mn-lt"/>
                          <a:ea typeface="+mn-ea"/>
                          <a:cs typeface="+mn-ea"/>
                          <a:sym typeface="+mn-lt"/>
                        </a:rPr>
                        <a:t>周期→手术</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endParaRPr sz="1000" dirty="0">
                        <a:latin typeface="+mn-lt"/>
                        <a:ea typeface="+mn-ea"/>
                        <a:cs typeface="+mn-ea"/>
                        <a:sym typeface="+mn-lt"/>
                      </a:endParaRPr>
                    </a:p>
                    <a:p>
                      <a:pPr marL="0" algn="ctr" rtl="0" eaLnBrk="0">
                        <a:lnSpc>
                          <a:spcPct val="100000"/>
                        </a:lnSpc>
                        <a:spcBef>
                          <a:spcPts val="0"/>
                        </a:spcBef>
                      </a:pPr>
                      <a:r>
                        <a:rPr lang="en-US" sz="1000" kern="0" spc="-20" dirty="0">
                          <a:solidFill>
                            <a:srgbClr val="000000">
                              <a:alpha val="100000"/>
                            </a:srgbClr>
                          </a:solidFill>
                          <a:latin typeface="+mn-lt"/>
                          <a:ea typeface="+mn-ea"/>
                          <a:cs typeface="+mn-ea"/>
                          <a:sym typeface="+mn-lt"/>
                        </a:rPr>
                        <a:t>185</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50000"/>
                        </a:lnSpc>
                        <a:spcBef>
                          <a:spcPts val="0"/>
                        </a:spcBef>
                      </a:pPr>
                      <a:r>
                        <a:rPr sz="1000" i="0" kern="0" spc="-20" dirty="0">
                          <a:solidFill>
                            <a:srgbClr val="000000">
                              <a:alpha val="100000"/>
                            </a:srgbClr>
                          </a:solidFill>
                          <a:latin typeface="+mn-lt"/>
                          <a:ea typeface="+mn-ea"/>
                          <a:cs typeface="+mn-ea"/>
                          <a:sym typeface="+mn-lt"/>
                        </a:rPr>
                        <a:t>OS</a:t>
                      </a:r>
                      <a:endParaRPr lang="en-US" sz="1000" i="0" kern="0" spc="-20" dirty="0">
                        <a:solidFill>
                          <a:srgbClr val="000000">
                            <a:alpha val="100000"/>
                          </a:srgbClr>
                        </a:solidFill>
                        <a:latin typeface="+mn-lt"/>
                        <a:ea typeface="+mn-ea"/>
                        <a:cs typeface="+mn-ea"/>
                        <a:sym typeface="+mn-lt"/>
                      </a:endParaRPr>
                    </a:p>
                    <a:p>
                      <a:pPr marL="0" algn="ctr" rtl="0" eaLnBrk="0">
                        <a:lnSpc>
                          <a:spcPct val="150000"/>
                        </a:lnSpc>
                        <a:spcBef>
                          <a:spcPts val="0"/>
                        </a:spcBef>
                      </a:pPr>
                      <a:r>
                        <a:rPr lang="en-US" sz="1000" i="0" kern="0" spc="-20" dirty="0">
                          <a:solidFill>
                            <a:srgbClr val="000000">
                              <a:alpha val="100000"/>
                            </a:srgbClr>
                          </a:solidFill>
                          <a:latin typeface="+mn-lt"/>
                          <a:ea typeface="+mn-ea"/>
                          <a:cs typeface="+mn-ea"/>
                          <a:sym typeface="+mn-lt"/>
                        </a:rPr>
                        <a:t>21.9 </a:t>
                      </a:r>
                      <a:r>
                        <a:rPr lang="en-US" altLang="zh-CN" sz="1000" i="0" kern="0" spc="-20" dirty="0">
                          <a:solidFill>
                            <a:srgbClr val="000000">
                              <a:alpha val="100000"/>
                            </a:srgbClr>
                          </a:solidFill>
                          <a:latin typeface="+mn-lt"/>
                          <a:ea typeface="+mn-ea"/>
                          <a:cs typeface="+mn-ea"/>
                          <a:sym typeface="+mn-lt"/>
                        </a:rPr>
                        <a:t>vs 21.3</a:t>
                      </a:r>
                      <a:endParaRPr sz="1000" i="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6350" algn="ctr" defTabSz="914400" rtl="0" eaLnBrk="0" fontAlgn="auto" latinLnBrk="0" hangingPunct="1">
                        <a:lnSpc>
                          <a:spcPct val="100000"/>
                        </a:lnSpc>
                        <a:spcBef>
                          <a:spcPts val="0"/>
                        </a:spcBef>
                        <a:spcAft>
                          <a:spcPts val="0"/>
                        </a:spcAft>
                        <a:buClrTx/>
                        <a:buSzTx/>
                        <a:buFontTx/>
                        <a:buNone/>
                        <a:defRPr/>
                      </a:pPr>
                      <a:r>
                        <a:rPr lang="en-US" altLang="zh-CN" sz="1000" b="1" i="1" kern="1200" dirty="0">
                          <a:solidFill>
                            <a:schemeClr val="tx1"/>
                          </a:solidFill>
                          <a:latin typeface="+mn-lt"/>
                          <a:ea typeface="+mn-ea"/>
                          <a:cs typeface="+mn-ea"/>
                          <a:sym typeface="+mn-lt"/>
                        </a:rPr>
                        <a:t>HR=0.88</a:t>
                      </a:r>
                      <a:endParaRPr lang="en-US" altLang="zh-CN" sz="1000" b="1" i="1" kern="1200" dirty="0">
                        <a:solidFill>
                          <a:schemeClr val="tx1"/>
                        </a:solidFill>
                        <a:latin typeface="+mn-lt"/>
                        <a:ea typeface="+mn-ea"/>
                        <a:cs typeface="+mn-ea"/>
                        <a:sym typeface="+mn-lt"/>
                      </a:endParaRPr>
                    </a:p>
                    <a:p>
                      <a:pPr marL="0" indent="6350" algn="ctr" rtl="0" eaLnBrk="0">
                        <a:lnSpc>
                          <a:spcPct val="100000"/>
                        </a:lnSpc>
                        <a:spcBef>
                          <a:spcPts val="0"/>
                        </a:spcBef>
                      </a:pPr>
                      <a:r>
                        <a:rPr sz="1000" b="1" kern="0" spc="-20" dirty="0">
                          <a:solidFill>
                            <a:schemeClr val="tx1"/>
                          </a:solidFill>
                          <a:latin typeface="+mn-lt"/>
                          <a:ea typeface="+mn-ea"/>
                          <a:cs typeface="+mn-ea"/>
                          <a:sym typeface="+mn-lt"/>
                        </a:rPr>
                        <a:t>P=0.</a:t>
                      </a:r>
                      <a:r>
                        <a:rPr lang="en-US" sz="1000" b="1" kern="0" spc="-20" dirty="0">
                          <a:solidFill>
                            <a:schemeClr val="tx1"/>
                          </a:solidFill>
                          <a:latin typeface="+mn-lt"/>
                          <a:ea typeface="+mn-ea"/>
                          <a:cs typeface="+mn-ea"/>
                          <a:sym typeface="+mn-lt"/>
                        </a:rPr>
                        <a:t>32</a:t>
                      </a:r>
                      <a:endParaRPr sz="1000" b="1" dirty="0">
                        <a:solidFill>
                          <a:schemeClr val="tx1"/>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sz="1000" kern="0" spc="-20" dirty="0">
                          <a:solidFill>
                            <a:srgbClr val="000000">
                              <a:alpha val="100000"/>
                            </a:srgbClr>
                          </a:solidFill>
                          <a:latin typeface="+mn-lt"/>
                          <a:ea typeface="+mn-ea"/>
                          <a:cs typeface="+mn-ea"/>
                          <a:sym typeface="+mn-lt"/>
                        </a:rPr>
                        <a:t>6</a:t>
                      </a:r>
                      <a:r>
                        <a:rPr lang="en-US" sz="1000" kern="0" spc="-20" dirty="0">
                          <a:solidFill>
                            <a:srgbClr val="000000">
                              <a:alpha val="100000"/>
                            </a:srgbClr>
                          </a:solidFill>
                          <a:latin typeface="+mn-lt"/>
                          <a:ea typeface="+mn-ea"/>
                          <a:cs typeface="+mn-ea"/>
                          <a:sym typeface="+mn-lt"/>
                        </a:rPr>
                        <a:t>0</a:t>
                      </a:r>
                      <a:r>
                        <a:rPr sz="1000" kern="0" spc="-20" dirty="0">
                          <a:solidFill>
                            <a:srgbClr val="000000">
                              <a:alpha val="100000"/>
                            </a:srgbClr>
                          </a:solidFill>
                          <a:latin typeface="+mn-lt"/>
                          <a:ea typeface="+mn-ea"/>
                          <a:cs typeface="+mn-ea"/>
                          <a:sym typeface="+mn-lt"/>
                        </a:rPr>
                        <a:t>%</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en-US" sz="1000" dirty="0">
                          <a:latin typeface="+mn-lt"/>
                          <a:ea typeface="+mn-ea"/>
                          <a:cs typeface="+mn-ea"/>
                          <a:sym typeface="+mn-lt"/>
                        </a:rPr>
                        <a:t>PFS</a:t>
                      </a:r>
                      <a:endParaRPr lang="en-US" sz="1000" dirty="0">
                        <a:latin typeface="+mn-lt"/>
                        <a:ea typeface="+mn-ea"/>
                        <a:cs typeface="+mn-ea"/>
                        <a:sym typeface="+mn-lt"/>
                      </a:endParaRPr>
                    </a:p>
                    <a:p>
                      <a:pPr marL="0" algn="ctr" rtl="0" eaLnBrk="0">
                        <a:lnSpc>
                          <a:spcPct val="120000"/>
                        </a:lnSpc>
                        <a:spcBef>
                          <a:spcPts val="0"/>
                        </a:spcBef>
                      </a:pPr>
                      <a:r>
                        <a:rPr lang="en-US" sz="1000" dirty="0">
                          <a:latin typeface="+mn-lt"/>
                          <a:ea typeface="+mn-ea"/>
                          <a:cs typeface="+mn-ea"/>
                          <a:sym typeface="+mn-lt"/>
                        </a:rPr>
                        <a:t>12.1 vs 11.9</a:t>
                      </a:r>
                      <a:endParaRPr lang="en-US" sz="1000" dirty="0">
                        <a:latin typeface="+mn-lt"/>
                        <a:ea typeface="+mn-ea"/>
                        <a:cs typeface="+mn-ea"/>
                        <a:sym typeface="+mn-lt"/>
                      </a:endParaRPr>
                    </a:p>
                    <a:p>
                      <a:pPr marL="0" algn="ctr" rtl="0" eaLnBrk="0">
                        <a:lnSpc>
                          <a:spcPct val="120000"/>
                        </a:lnSpc>
                        <a:spcBef>
                          <a:spcPts val="0"/>
                        </a:spcBef>
                      </a:pPr>
                      <a:r>
                        <a:rPr lang="en-US" sz="1000" dirty="0">
                          <a:latin typeface="+mn-lt"/>
                          <a:ea typeface="+mn-ea"/>
                          <a:cs typeface="+mn-ea"/>
                          <a:sym typeface="+mn-lt"/>
                        </a:rPr>
                        <a:t>P=0.14</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324901">
                <a:tc vMerge="1">
                  <a:tcPr marL="0" marR="0" marT="0" marB="0"/>
                </a:tc>
                <a:tc vMerge="1">
                  <a:tcPr marL="0" marR="0" marT="0" marB="0"/>
                </a:tc>
                <a:tc vMerge="1">
                  <a:tcPr marL="0" marR="0" marT="0" marB="0"/>
                </a:tc>
                <a:tc>
                  <a:txBody>
                    <a:bodyPr/>
                    <a:lstStyle/>
                    <a:p>
                      <a:pPr marL="0" indent="635" algn="ctr" rtl="0" eaLnBrk="0">
                        <a:lnSpc>
                          <a:spcPct val="100000"/>
                        </a:lnSpc>
                        <a:spcBef>
                          <a:spcPts val="0"/>
                        </a:spcBef>
                      </a:pPr>
                      <a:r>
                        <a:rPr lang="zh-CN" altLang="en-US" sz="1000" kern="0" spc="0" dirty="0">
                          <a:solidFill>
                            <a:srgbClr val="000000">
                              <a:alpha val="100000"/>
                            </a:srgbClr>
                          </a:solidFill>
                          <a:latin typeface="+mn-lt"/>
                          <a:ea typeface="+mn-ea"/>
                          <a:cs typeface="+mn-ea"/>
                          <a:sym typeface="+mn-lt"/>
                        </a:rPr>
                        <a:t>同步放化疗 </a:t>
                      </a:r>
                      <a:r>
                        <a:rPr lang="en-US" altLang="zh-CN" sz="1000" kern="0" spc="0" dirty="0">
                          <a:solidFill>
                            <a:srgbClr val="000000">
                              <a:alpha val="100000"/>
                            </a:srgbClr>
                          </a:solidFill>
                          <a:latin typeface="+mn-lt"/>
                          <a:ea typeface="+mn-ea"/>
                          <a:cs typeface="+mn-ea"/>
                          <a:sym typeface="+mn-lt"/>
                        </a:rPr>
                        <a:t>(</a:t>
                      </a:r>
                      <a:r>
                        <a:rPr lang="zh-CN" altLang="en-US" sz="1000" kern="0" spc="0" dirty="0">
                          <a:solidFill>
                            <a:srgbClr val="000000">
                              <a:alpha val="100000"/>
                            </a:srgbClr>
                          </a:solidFill>
                          <a:latin typeface="+mn-lt"/>
                          <a:ea typeface="+mn-ea"/>
                          <a:cs typeface="+mn-ea"/>
                          <a:sym typeface="+mn-lt"/>
                        </a:rPr>
                        <a:t>吉西他滨</a:t>
                      </a:r>
                      <a:r>
                        <a:rPr lang="en-US" altLang="zh-CN" sz="1000" kern="0" spc="40" dirty="0">
                          <a:solidFill>
                            <a:srgbClr val="000000">
                              <a:alpha val="100000"/>
                            </a:srgbClr>
                          </a:solidFill>
                          <a:latin typeface="+mn-lt"/>
                          <a:ea typeface="+mn-ea"/>
                          <a:cs typeface="+mn-ea"/>
                          <a:sym typeface="+mn-lt"/>
                        </a:rPr>
                        <a:t>×</a:t>
                      </a:r>
                      <a:r>
                        <a:rPr lang="en-US" altLang="zh-CN" sz="1000" kern="0" spc="0" dirty="0">
                          <a:solidFill>
                            <a:srgbClr val="000000">
                              <a:alpha val="100000"/>
                            </a:srgbClr>
                          </a:solidFill>
                          <a:latin typeface="+mn-lt"/>
                          <a:ea typeface="+mn-ea"/>
                          <a:cs typeface="+mn-ea"/>
                          <a:sym typeface="+mn-lt"/>
                        </a:rPr>
                        <a:t>3</a:t>
                      </a:r>
                      <a:r>
                        <a:rPr lang="zh-CN" altLang="en-US" sz="1000" kern="0" spc="0" dirty="0">
                          <a:solidFill>
                            <a:srgbClr val="000000">
                              <a:alpha val="100000"/>
                            </a:srgbClr>
                          </a:solidFill>
                          <a:latin typeface="+mn-lt"/>
                          <a:ea typeface="+mn-ea"/>
                          <a:cs typeface="+mn-ea"/>
                          <a:sym typeface="+mn-lt"/>
                        </a:rPr>
                        <a:t>周期</a:t>
                      </a:r>
                      <a:r>
                        <a:rPr lang="en-US" altLang="zh-CN" sz="1000" kern="0" spc="0" dirty="0">
                          <a:solidFill>
                            <a:srgbClr val="000000">
                              <a:alpha val="100000"/>
                            </a:srgbClr>
                          </a:solidFill>
                          <a:latin typeface="+mn-lt"/>
                          <a:ea typeface="+mn-ea"/>
                          <a:cs typeface="+mn-ea"/>
                          <a:sym typeface="+mn-lt"/>
                        </a:rPr>
                        <a:t>+</a:t>
                      </a:r>
                      <a:r>
                        <a:rPr lang="zh-CN" altLang="en-US" sz="1000" kern="0" spc="0" dirty="0">
                          <a:solidFill>
                            <a:srgbClr val="000000">
                              <a:alpha val="100000"/>
                            </a:srgbClr>
                          </a:solidFill>
                          <a:latin typeface="+mn-lt"/>
                          <a:ea typeface="+mn-ea"/>
                          <a:cs typeface="+mn-ea"/>
                          <a:sym typeface="+mn-lt"/>
                        </a:rPr>
                        <a:t>放疗</a:t>
                      </a:r>
                      <a:r>
                        <a:rPr lang="en-US" altLang="zh-CN" sz="1000" kern="0" spc="0" dirty="0">
                          <a:solidFill>
                            <a:srgbClr val="000000">
                              <a:alpha val="100000"/>
                            </a:srgbClr>
                          </a:solidFill>
                          <a:latin typeface="+mn-lt"/>
                          <a:ea typeface="+mn-ea"/>
                          <a:cs typeface="+mn-ea"/>
                          <a:sym typeface="+mn-lt"/>
                        </a:rPr>
                        <a:t>)</a:t>
                      </a:r>
                      <a:endParaRPr lang="en-US" altLang="zh-CN" sz="1000" kern="0" spc="0" dirty="0">
                        <a:solidFill>
                          <a:srgbClr val="000000">
                            <a:alpha val="100000"/>
                          </a:srgbClr>
                        </a:solidFill>
                        <a:latin typeface="+mn-lt"/>
                        <a:ea typeface="+mn-ea"/>
                        <a:cs typeface="+mn-ea"/>
                        <a:sym typeface="+mn-lt"/>
                      </a:endParaRPr>
                    </a:p>
                    <a:p>
                      <a:pPr marL="0" indent="635" algn="ctr" rtl="0" eaLnBrk="0">
                        <a:lnSpc>
                          <a:spcPct val="100000"/>
                        </a:lnSpc>
                        <a:spcBef>
                          <a:spcPts val="0"/>
                        </a:spcBef>
                      </a:pPr>
                      <a:r>
                        <a:rPr lang="zh-CN" altLang="en-US" sz="1000" kern="0" spc="0" dirty="0">
                          <a:solidFill>
                            <a:srgbClr val="000000">
                              <a:alpha val="100000"/>
                            </a:srgbClr>
                          </a:solidFill>
                          <a:latin typeface="+mn-lt"/>
                          <a:ea typeface="+mn-ea"/>
                          <a:cs typeface="+mn-ea"/>
                          <a:sym typeface="+mn-lt"/>
                        </a:rPr>
                        <a:t>→手术→吉西他滨</a:t>
                      </a:r>
                      <a:r>
                        <a:rPr lang="en-US" altLang="zh-CN" sz="1000" kern="0" spc="40" dirty="0">
                          <a:solidFill>
                            <a:srgbClr val="000000">
                              <a:alpha val="100000"/>
                            </a:srgbClr>
                          </a:solidFill>
                          <a:latin typeface="+mn-lt"/>
                          <a:ea typeface="+mn-ea"/>
                          <a:cs typeface="+mn-ea"/>
                          <a:sym typeface="+mn-lt"/>
                        </a:rPr>
                        <a:t>×</a:t>
                      </a:r>
                      <a:r>
                        <a:rPr lang="en-US" altLang="zh-CN" sz="1000" kern="0" spc="0" dirty="0">
                          <a:solidFill>
                            <a:srgbClr val="000000">
                              <a:alpha val="100000"/>
                            </a:srgbClr>
                          </a:solidFill>
                          <a:latin typeface="+mn-lt"/>
                          <a:ea typeface="+mn-ea"/>
                          <a:cs typeface="+mn-ea"/>
                          <a:sym typeface="+mn-lt"/>
                        </a:rPr>
                        <a:t>4</a:t>
                      </a:r>
                      <a:r>
                        <a:rPr lang="zh-CN" altLang="en-US" sz="1000" kern="0" spc="0" dirty="0">
                          <a:solidFill>
                            <a:srgbClr val="000000">
                              <a:alpha val="100000"/>
                            </a:srgbClr>
                          </a:solidFill>
                          <a:latin typeface="+mn-lt"/>
                          <a:ea typeface="+mn-ea"/>
                          <a:cs typeface="+mn-ea"/>
                          <a:sym typeface="+mn-lt"/>
                        </a:rPr>
                        <a:t>周期</a:t>
                      </a:r>
                      <a:endParaRPr lang="zh-CN" altLang="en-US" sz="1000" kern="0" spc="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altLang="zh-CN" sz="1000" kern="0" spc="-20" dirty="0">
                          <a:solidFill>
                            <a:srgbClr val="000000">
                              <a:alpha val="100000"/>
                            </a:srgbClr>
                          </a:solidFill>
                          <a:latin typeface="+mn-lt"/>
                          <a:ea typeface="+mn-ea"/>
                          <a:cs typeface="+mn-ea"/>
                          <a:sym typeface="+mn-lt"/>
                        </a:rPr>
                        <a:t>184</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tc>
                <a:tc vMerge="1">
                  <a:tcPr marL="0" marR="0" marT="0" marB="0"/>
                </a:tc>
                <a:tc>
                  <a:txBody>
                    <a:bodyPr/>
                    <a:lstStyle/>
                    <a:p>
                      <a:pPr marL="0" algn="ctr" rtl="0" eaLnBrk="0">
                        <a:lnSpc>
                          <a:spcPct val="100000"/>
                        </a:lnSpc>
                        <a:spcBef>
                          <a:spcPts val="0"/>
                        </a:spcBef>
                      </a:pPr>
                      <a:r>
                        <a:rPr lang="en-US" sz="1000" kern="0" spc="-20" dirty="0">
                          <a:solidFill>
                            <a:srgbClr val="000000">
                              <a:alpha val="100000"/>
                            </a:srgbClr>
                          </a:solidFill>
                          <a:latin typeface="+mn-lt"/>
                          <a:ea typeface="+mn-ea"/>
                          <a:cs typeface="+mn-ea"/>
                          <a:sym typeface="+mn-lt"/>
                        </a:rPr>
                        <a:t>67</a:t>
                      </a:r>
                      <a:r>
                        <a:rPr sz="1000" kern="0" spc="-20" dirty="0">
                          <a:solidFill>
                            <a:srgbClr val="000000">
                              <a:alpha val="100000"/>
                            </a:srgbClr>
                          </a:solidFill>
                          <a:latin typeface="+mn-lt"/>
                          <a:ea typeface="+mn-ea"/>
                          <a:cs typeface="+mn-ea"/>
                          <a:sym typeface="+mn-lt"/>
                        </a:rPr>
                        <a:t>%</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205670">
                <a:tc rowSpan="4">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CASSANDRA-PACT-21</a:t>
                      </a:r>
                      <a:endParaRPr sz="1000" kern="0" spc="30" dirty="0">
                        <a:solidFill>
                          <a:srgbClr val="000000">
                            <a:alpha val="100000"/>
                          </a:srgbClr>
                        </a:solidFill>
                        <a:latin typeface="+mn-lt"/>
                        <a:ea typeface="+mn-ea"/>
                        <a:cs typeface="+mn-ea"/>
                        <a:sym typeface="+mn-lt"/>
                      </a:endParaRPr>
                    </a:p>
                  </a:txBody>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4">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RPC / BRPC</a:t>
                      </a:r>
                      <a:endParaRPr lang="en-US" altLang="zh-CN"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4">
                  <a:txBody>
                    <a:bodyPr/>
                    <a:lstStyle/>
                    <a:p>
                      <a:pPr marL="0" algn="ctr" rtl="0" eaLnBrk="0">
                        <a:lnSpc>
                          <a:spcPct val="100000"/>
                        </a:lnSpc>
                        <a:spcBef>
                          <a:spcPts val="0"/>
                        </a:spcBef>
                      </a:pPr>
                      <a:r>
                        <a:rPr lang="en-US" altLang="zh-CN" sz="1000" kern="0" spc="-30" dirty="0">
                          <a:solidFill>
                            <a:srgbClr val="000000">
                              <a:alpha val="100000"/>
                            </a:srgbClr>
                          </a:solidFill>
                          <a:latin typeface="+mn-lt"/>
                          <a:ea typeface="+mn-ea"/>
                          <a:cs typeface="+mn-ea"/>
                          <a:sym typeface="+mn-lt"/>
                        </a:rPr>
                        <a:t>RCT</a:t>
                      </a:r>
                      <a:endParaRPr lang="en-US" altLang="zh-CN" sz="1000" dirty="0">
                        <a:latin typeface="+mn-lt"/>
                        <a:ea typeface="+mn-ea"/>
                        <a:cs typeface="+mn-ea"/>
                        <a:sym typeface="+mn-lt"/>
                      </a:endParaRPr>
                    </a:p>
                    <a:p>
                      <a:pPr marL="0" algn="ctr" rtl="0" eaLnBrk="0">
                        <a:lnSpc>
                          <a:spcPct val="100000"/>
                        </a:lnSpc>
                        <a:spcBef>
                          <a:spcPts val="0"/>
                        </a:spcBef>
                      </a:pPr>
                      <a:r>
                        <a:rPr lang="en-US" altLang="zh-CN" sz="1000" kern="0" spc="-40" dirty="0">
                          <a:solidFill>
                            <a:srgbClr val="000000">
                              <a:alpha val="100000"/>
                            </a:srgbClr>
                          </a:solidFill>
                          <a:latin typeface="+mn-lt"/>
                          <a:ea typeface="+mn-ea"/>
                          <a:cs typeface="+mn-ea"/>
                          <a:sym typeface="+mn-lt"/>
                        </a:rPr>
                        <a:t>III</a:t>
                      </a:r>
                      <a:r>
                        <a:rPr lang="zh-CN" altLang="en-US" sz="1000" kern="0" spc="-40" dirty="0">
                          <a:solidFill>
                            <a:srgbClr val="000000">
                              <a:alpha val="100000"/>
                            </a:srgbClr>
                          </a:solidFill>
                          <a:latin typeface="+mn-lt"/>
                          <a:ea typeface="+mn-ea"/>
                          <a:cs typeface="+mn-ea"/>
                          <a:sym typeface="+mn-lt"/>
                        </a:rPr>
                        <a:t>期</a:t>
                      </a:r>
                      <a:endParaRPr lang="zh-CN" altLang="en-US"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2">
                  <a:txBody>
                    <a:bodyPr/>
                    <a:lstStyle/>
                    <a:p>
                      <a:pPr marL="0" indent="635" algn="ctr" rtl="0" eaLnBrk="0">
                        <a:lnSpc>
                          <a:spcPct val="100000"/>
                        </a:lnSpc>
                        <a:spcBef>
                          <a:spcPts val="0"/>
                        </a:spcBef>
                      </a:pPr>
                      <a:r>
                        <a:rPr lang="zh-CN" altLang="en-US" sz="1000" kern="0" spc="0" dirty="0">
                          <a:solidFill>
                            <a:srgbClr val="000000">
                              <a:alpha val="100000"/>
                            </a:srgbClr>
                          </a:solidFill>
                          <a:latin typeface="+mn-lt"/>
                          <a:ea typeface="+mn-ea"/>
                          <a:cs typeface="+mn-ea"/>
                          <a:sym typeface="+mn-lt"/>
                        </a:rPr>
                        <a:t>首次随机：新辅助</a:t>
                      </a:r>
                      <a:r>
                        <a:rPr lang="en-US" altLang="zh-CN" sz="1000" kern="0" spc="0" dirty="0">
                          <a:solidFill>
                            <a:srgbClr val="000000">
                              <a:alpha val="100000"/>
                            </a:srgbClr>
                          </a:solidFill>
                          <a:latin typeface="+mn-lt"/>
                          <a:ea typeface="+mn-ea"/>
                          <a:cs typeface="+mn-ea"/>
                          <a:sym typeface="+mn-lt"/>
                        </a:rPr>
                        <a:t>PAXG</a:t>
                      </a:r>
                      <a:r>
                        <a:rPr lang="zh-CN" altLang="en-US" sz="1000" kern="0" spc="0" dirty="0">
                          <a:solidFill>
                            <a:srgbClr val="000000">
                              <a:alpha val="100000"/>
                            </a:srgbClr>
                          </a:solidFill>
                          <a:latin typeface="+mn-lt"/>
                          <a:ea typeface="+mn-ea"/>
                          <a:cs typeface="+mn-ea"/>
                          <a:sym typeface="+mn-lt"/>
                        </a:rPr>
                        <a:t> </a:t>
                      </a:r>
                      <a:r>
                        <a:rPr lang="en-US" altLang="zh-CN" sz="1000" kern="0" spc="0" dirty="0">
                          <a:solidFill>
                            <a:srgbClr val="000000">
                              <a:alpha val="100000"/>
                            </a:srgbClr>
                          </a:solidFill>
                          <a:latin typeface="+mn-lt"/>
                          <a:ea typeface="+mn-ea"/>
                          <a:cs typeface="+mn-ea"/>
                          <a:sym typeface="+mn-lt"/>
                        </a:rPr>
                        <a:t>vs </a:t>
                      </a:r>
                      <a:r>
                        <a:rPr lang="en-US" altLang="zh-CN" sz="1000" kern="0" spc="0" dirty="0" err="1">
                          <a:solidFill>
                            <a:srgbClr val="000000">
                              <a:alpha val="100000"/>
                            </a:srgbClr>
                          </a:solidFill>
                          <a:latin typeface="+mn-lt"/>
                          <a:ea typeface="+mn-ea"/>
                          <a:cs typeface="+mn-ea"/>
                          <a:sym typeface="+mn-lt"/>
                        </a:rPr>
                        <a:t>mFOLFIRINOX</a:t>
                      </a:r>
                      <a:r>
                        <a:rPr lang="zh-CN" altLang="en-US" sz="1000" kern="0" spc="-10" dirty="0">
                          <a:solidFill>
                            <a:srgbClr val="000000">
                              <a:alpha val="100000"/>
                            </a:srgbClr>
                          </a:solidFill>
                          <a:latin typeface="+mn-lt"/>
                          <a:ea typeface="+mn-ea"/>
                          <a:cs typeface="+mn-ea"/>
                          <a:sym typeface="+mn-lt"/>
                        </a:rPr>
                        <a:t> </a:t>
                      </a:r>
                      <a:r>
                        <a:rPr lang="en-US" altLang="zh-CN" sz="1000" kern="0" spc="-10" dirty="0">
                          <a:solidFill>
                            <a:srgbClr val="000000">
                              <a:alpha val="100000"/>
                            </a:srgbClr>
                          </a:solidFill>
                          <a:latin typeface="+mn-lt"/>
                          <a:ea typeface="+mn-ea"/>
                          <a:cs typeface="+mn-ea"/>
                          <a:sym typeface="+mn-lt"/>
                        </a:rPr>
                        <a:t>4</a:t>
                      </a:r>
                      <a:r>
                        <a:rPr lang="zh-CN" altLang="en-US" sz="1000" kern="0" spc="-10" dirty="0">
                          <a:solidFill>
                            <a:srgbClr val="000000">
                              <a:alpha val="100000"/>
                            </a:srgbClr>
                          </a:solidFill>
                          <a:latin typeface="+mn-lt"/>
                          <a:ea typeface="+mn-ea"/>
                          <a:cs typeface="+mn-ea"/>
                          <a:sym typeface="+mn-lt"/>
                        </a:rPr>
                        <a:t>个月</a:t>
                      </a:r>
                      <a:endParaRPr lang="zh-CN" altLang="en-US" sz="1000" kern="0" spc="-1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132</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0" algn="ctr" defTabSz="914400" rtl="0" eaLnBrk="0" fontAlgn="auto" latinLnBrk="0" hangingPunct="1">
                        <a:lnSpc>
                          <a:spcPct val="150000"/>
                        </a:lnSpc>
                        <a:spcBef>
                          <a:spcPts val="0"/>
                        </a:spcBef>
                        <a:spcAft>
                          <a:spcPts val="0"/>
                        </a:spcAft>
                        <a:buClrTx/>
                        <a:buSzTx/>
                        <a:buFontTx/>
                        <a:buNone/>
                        <a:defRPr/>
                      </a:pPr>
                      <a:r>
                        <a:rPr lang="en-US" altLang="zh-CN" sz="1000" b="1" i="0" kern="1200" dirty="0">
                          <a:solidFill>
                            <a:srgbClr val="C00000"/>
                          </a:solidFill>
                          <a:latin typeface="+mn-lt"/>
                          <a:ea typeface="+mn-ea"/>
                          <a:cs typeface="+mn-ea"/>
                          <a:sym typeface="+mn-lt"/>
                        </a:rPr>
                        <a:t>EFS</a:t>
                      </a:r>
                      <a:endParaRPr lang="zh-CN" altLang="en-US" sz="1000" b="1" i="0" kern="1200" dirty="0">
                        <a:solidFill>
                          <a:srgbClr val="C00000"/>
                        </a:solidFill>
                        <a:latin typeface="+mn-lt"/>
                        <a:ea typeface="+mn-ea"/>
                        <a:cs typeface="+mn-ea"/>
                        <a:sym typeface="+mn-lt"/>
                      </a:endParaRPr>
                    </a:p>
                    <a:p>
                      <a:pPr marL="0" algn="ctr" rtl="0" eaLnBrk="0">
                        <a:lnSpc>
                          <a:spcPct val="150000"/>
                        </a:lnSpc>
                        <a:spcBef>
                          <a:spcPts val="0"/>
                        </a:spcBef>
                      </a:pPr>
                      <a:r>
                        <a:rPr lang="zh-CN" altLang="en-US" sz="1000" b="1" i="0" kern="1200" dirty="0">
                          <a:solidFill>
                            <a:srgbClr val="C00000"/>
                          </a:solidFill>
                          <a:latin typeface="+mn-lt"/>
                          <a:ea typeface="+mn-ea"/>
                          <a:cs typeface="+mn-ea"/>
                          <a:sym typeface="+mn-lt"/>
                        </a:rPr>
                        <a:t>（</a:t>
                      </a:r>
                      <a:r>
                        <a:rPr lang="en-US" altLang="zh-CN" sz="1000" b="1" i="0" kern="1200" dirty="0">
                          <a:solidFill>
                            <a:srgbClr val="C00000"/>
                          </a:solidFill>
                          <a:latin typeface="+mn-lt"/>
                          <a:ea typeface="+mn-ea"/>
                          <a:cs typeface="+mn-ea"/>
                          <a:sym typeface="+mn-lt"/>
                        </a:rPr>
                        <a:t>16.0 vs 10.2</a:t>
                      </a:r>
                      <a:r>
                        <a:rPr lang="zh-CN" altLang="en-US" sz="1000" b="1" i="0" kern="1200" dirty="0">
                          <a:solidFill>
                            <a:srgbClr val="C00000"/>
                          </a:solidFill>
                          <a:latin typeface="+mn-lt"/>
                          <a:ea typeface="+mn-ea"/>
                          <a:cs typeface="+mn-ea"/>
                          <a:sym typeface="+mn-lt"/>
                        </a:rPr>
                        <a:t>）</a:t>
                      </a:r>
                      <a:endParaRPr sz="1000" b="1" i="0"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6350" algn="ctr" defTabSz="914400" rtl="0" eaLnBrk="0" fontAlgn="auto" latinLnBrk="0" hangingPunct="1">
                        <a:lnSpc>
                          <a:spcPct val="100000"/>
                        </a:lnSpc>
                        <a:spcBef>
                          <a:spcPts val="0"/>
                        </a:spcBef>
                        <a:spcAft>
                          <a:spcPts val="0"/>
                        </a:spcAft>
                        <a:buClrTx/>
                        <a:buSzTx/>
                        <a:buFontTx/>
                        <a:buNone/>
                        <a:defRPr/>
                      </a:pPr>
                      <a:r>
                        <a:rPr lang="en-US" altLang="zh-CN" sz="1000" b="1" i="1" kern="1200" dirty="0">
                          <a:solidFill>
                            <a:srgbClr val="C00000"/>
                          </a:solidFill>
                          <a:latin typeface="+mn-lt"/>
                          <a:ea typeface="+mn-ea"/>
                          <a:cs typeface="+mn-ea"/>
                          <a:sym typeface="+mn-lt"/>
                        </a:rPr>
                        <a:t>HR=0.63</a:t>
                      </a:r>
                      <a:endParaRPr lang="en-US" altLang="zh-CN" sz="1000" b="1" i="1" kern="1200" dirty="0">
                        <a:solidFill>
                          <a:srgbClr val="C00000"/>
                        </a:solidFill>
                        <a:latin typeface="+mn-lt"/>
                        <a:ea typeface="+mn-ea"/>
                        <a:cs typeface="+mn-ea"/>
                        <a:sym typeface="+mn-lt"/>
                      </a:endParaRPr>
                    </a:p>
                    <a:p>
                      <a:pPr marL="0" indent="6350" algn="ctr" rtl="0" eaLnBrk="0">
                        <a:lnSpc>
                          <a:spcPct val="100000"/>
                        </a:lnSpc>
                        <a:spcBef>
                          <a:spcPts val="0"/>
                        </a:spcBef>
                      </a:pPr>
                      <a:r>
                        <a:rPr lang="en-US" altLang="zh-CN" sz="1000" b="1" i="1" kern="1200" dirty="0">
                          <a:solidFill>
                            <a:srgbClr val="C00000"/>
                          </a:solidFill>
                          <a:latin typeface="+mn-lt"/>
                          <a:ea typeface="+mn-ea"/>
                          <a:cs typeface="+mn-ea"/>
                          <a:sym typeface="+mn-lt"/>
                        </a:rPr>
                        <a:t>P=0.0018</a:t>
                      </a:r>
                      <a:endParaRPr sz="1000" b="1" i="1"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51%</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en-US" sz="1000" dirty="0">
                          <a:latin typeface="+mn-lt"/>
                          <a:ea typeface="+mn-ea"/>
                          <a:cs typeface="+mn-ea"/>
                          <a:sym typeface="+mn-lt"/>
                        </a:rPr>
                        <a:t>/</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205670">
                <a:tc vMerge="1">
                  <a:tcPr/>
                </a:tc>
                <a:tc vMerge="1">
                  <a:tcPr/>
                </a:tc>
                <a:tc vMerge="1">
                  <a:tcPr/>
                </a:tc>
                <a:tc vMerge="1">
                  <a:tcPr/>
                </a:tc>
                <a:tc>
                  <a:txBody>
                    <a:bodyPr/>
                    <a:lstStyle/>
                    <a:p>
                      <a:pPr marL="0" algn="ctr" rtl="0" eaLnBrk="0">
                        <a:lnSpc>
                          <a:spcPct val="100000"/>
                        </a:lnSpc>
                        <a:spcBef>
                          <a:spcPts val="0"/>
                        </a:spcBef>
                      </a:pPr>
                      <a:r>
                        <a:rPr lang="en-US" sz="1000" dirty="0">
                          <a:latin typeface="+mn-lt"/>
                          <a:ea typeface="+mn-ea"/>
                          <a:cs typeface="+mn-ea"/>
                          <a:sym typeface="+mn-lt"/>
                        </a:rPr>
                        <a:t>128</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a:tc>
                <a:tc vMerge="1">
                  <a:tcPr/>
                </a:tc>
                <a:tc>
                  <a:txBody>
                    <a:bodyPr/>
                    <a:lstStyle/>
                    <a:p>
                      <a:pPr marL="0" algn="ctr" rtl="0" eaLnBrk="0">
                        <a:lnSpc>
                          <a:spcPct val="100000"/>
                        </a:lnSpc>
                        <a:spcBef>
                          <a:spcPts val="0"/>
                        </a:spcBef>
                      </a:pPr>
                      <a:r>
                        <a:rPr lang="en-US" sz="1000" dirty="0">
                          <a:latin typeface="+mn-lt"/>
                          <a:ea typeface="+mn-ea"/>
                          <a:cs typeface="+mn-ea"/>
                          <a:sym typeface="+mn-lt"/>
                        </a:rPr>
                        <a:t>52%</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205670">
                <a:tc vMerge="1">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rowSpan="2">
                  <a:txBody>
                    <a:bodyPr/>
                    <a:lstStyle/>
                    <a:p>
                      <a:pPr marL="0" indent="635" algn="ctr" rtl="0" eaLnBrk="0">
                        <a:lnSpc>
                          <a:spcPct val="100000"/>
                        </a:lnSpc>
                        <a:spcBef>
                          <a:spcPts val="0"/>
                        </a:spcBef>
                      </a:pPr>
                      <a:r>
                        <a:rPr lang="zh-CN" altLang="en-US" sz="1000" kern="0" spc="-10" dirty="0">
                          <a:solidFill>
                            <a:srgbClr val="000000">
                              <a:alpha val="100000"/>
                            </a:srgbClr>
                          </a:solidFill>
                          <a:latin typeface="+mn-lt"/>
                          <a:ea typeface="+mn-ea"/>
                          <a:cs typeface="+mn-ea"/>
                          <a:sym typeface="+mn-lt"/>
                        </a:rPr>
                        <a:t>无进展者二次随机：</a:t>
                      </a:r>
                      <a:endParaRPr lang="en-US" altLang="zh-CN" sz="1000" kern="0" spc="-10" dirty="0">
                        <a:solidFill>
                          <a:srgbClr val="000000">
                            <a:alpha val="100000"/>
                          </a:srgbClr>
                        </a:solidFill>
                        <a:latin typeface="+mn-lt"/>
                        <a:ea typeface="+mn-ea"/>
                        <a:cs typeface="+mn-ea"/>
                        <a:sym typeface="+mn-lt"/>
                      </a:endParaRPr>
                    </a:p>
                    <a:p>
                      <a:pPr marL="0" indent="635" algn="ctr" rtl="0" eaLnBrk="0">
                        <a:lnSpc>
                          <a:spcPct val="100000"/>
                        </a:lnSpc>
                        <a:spcBef>
                          <a:spcPts val="0"/>
                        </a:spcBef>
                      </a:pPr>
                      <a:r>
                        <a:rPr lang="zh-CN" altLang="en-US" sz="1000" kern="0" spc="-10" dirty="0">
                          <a:solidFill>
                            <a:srgbClr val="000000">
                              <a:alpha val="100000"/>
                            </a:srgbClr>
                          </a:solidFill>
                          <a:latin typeface="+mn-lt"/>
                          <a:ea typeface="+mn-ea"/>
                          <a:cs typeface="+mn-ea"/>
                          <a:sym typeface="+mn-lt"/>
                        </a:rPr>
                        <a:t>长程（化疗</a:t>
                      </a:r>
                      <a:r>
                        <a:rPr lang="en-US" altLang="zh-CN" sz="1000" kern="0" spc="-10" dirty="0">
                          <a:solidFill>
                            <a:srgbClr val="000000">
                              <a:alpha val="100000"/>
                            </a:srgbClr>
                          </a:solidFill>
                          <a:latin typeface="+mn-lt"/>
                          <a:ea typeface="+mn-ea"/>
                          <a:cs typeface="+mn-ea"/>
                          <a:sym typeface="+mn-lt"/>
                        </a:rPr>
                        <a:t>2</a:t>
                      </a:r>
                      <a:r>
                        <a:rPr lang="zh-CN" altLang="en-US" sz="1000" kern="0" spc="-10" dirty="0">
                          <a:solidFill>
                            <a:srgbClr val="000000">
                              <a:alpha val="100000"/>
                            </a:srgbClr>
                          </a:solidFill>
                          <a:latin typeface="+mn-lt"/>
                          <a:ea typeface="+mn-ea"/>
                          <a:cs typeface="+mn-ea"/>
                          <a:sym typeface="+mn-lt"/>
                        </a:rPr>
                        <a:t>月</a:t>
                      </a:r>
                      <a:r>
                        <a:rPr lang="zh-CN" altLang="en-US" sz="1000" kern="0" spc="0" dirty="0">
                          <a:solidFill>
                            <a:srgbClr val="000000">
                              <a:alpha val="100000"/>
                            </a:srgbClr>
                          </a:solidFill>
                          <a:latin typeface="+mn-lt"/>
                          <a:ea typeface="+mn-ea"/>
                          <a:cs typeface="+mn-ea"/>
                          <a:sym typeface="+mn-lt"/>
                        </a:rPr>
                        <a:t>→手术</a:t>
                      </a:r>
                      <a:r>
                        <a:rPr lang="zh-CN" altLang="en-US" sz="1000" kern="0" spc="-10" dirty="0">
                          <a:solidFill>
                            <a:srgbClr val="000000">
                              <a:alpha val="100000"/>
                            </a:srgbClr>
                          </a:solidFill>
                          <a:latin typeface="+mn-lt"/>
                          <a:ea typeface="+mn-ea"/>
                          <a:cs typeface="+mn-ea"/>
                          <a:sym typeface="+mn-lt"/>
                        </a:rPr>
                        <a:t>）</a:t>
                      </a:r>
                      <a:r>
                        <a:rPr lang="en-US" altLang="zh-CN" sz="1000" kern="0" spc="-10" dirty="0">
                          <a:solidFill>
                            <a:srgbClr val="000000">
                              <a:alpha val="100000"/>
                            </a:srgbClr>
                          </a:solidFill>
                          <a:latin typeface="+mn-lt"/>
                          <a:ea typeface="+mn-ea"/>
                          <a:cs typeface="+mn-ea"/>
                          <a:sym typeface="+mn-lt"/>
                        </a:rPr>
                        <a:t>vs </a:t>
                      </a:r>
                      <a:r>
                        <a:rPr lang="zh-CN" altLang="en-US" sz="1000" kern="0" spc="-10" dirty="0">
                          <a:solidFill>
                            <a:srgbClr val="000000">
                              <a:alpha val="100000"/>
                            </a:srgbClr>
                          </a:solidFill>
                          <a:latin typeface="+mn-lt"/>
                          <a:ea typeface="+mn-ea"/>
                          <a:cs typeface="+mn-ea"/>
                          <a:sym typeface="+mn-lt"/>
                        </a:rPr>
                        <a:t>短程（</a:t>
                      </a:r>
                      <a:r>
                        <a:rPr lang="zh-CN" altLang="en-US" sz="1000" kern="0" spc="0" dirty="0">
                          <a:solidFill>
                            <a:srgbClr val="000000">
                              <a:alpha val="100000"/>
                            </a:srgbClr>
                          </a:solidFill>
                          <a:latin typeface="+mn-lt"/>
                          <a:ea typeface="+mn-ea"/>
                          <a:cs typeface="+mn-ea"/>
                          <a:sym typeface="+mn-lt"/>
                        </a:rPr>
                        <a:t>手术→ </a:t>
                      </a:r>
                      <a:r>
                        <a:rPr lang="zh-CN" altLang="en-US" sz="1000" kern="0" spc="-10" dirty="0">
                          <a:solidFill>
                            <a:srgbClr val="000000">
                              <a:alpha val="100000"/>
                            </a:srgbClr>
                          </a:solidFill>
                          <a:latin typeface="+mn-lt"/>
                          <a:ea typeface="+mn-ea"/>
                          <a:cs typeface="+mn-ea"/>
                          <a:sym typeface="+mn-lt"/>
                        </a:rPr>
                        <a:t>化疗</a:t>
                      </a:r>
                      <a:r>
                        <a:rPr lang="en-US" altLang="zh-CN" sz="1000" kern="0" spc="-10" dirty="0">
                          <a:solidFill>
                            <a:srgbClr val="000000">
                              <a:alpha val="100000"/>
                            </a:srgbClr>
                          </a:solidFill>
                          <a:latin typeface="+mn-lt"/>
                          <a:ea typeface="+mn-ea"/>
                          <a:cs typeface="+mn-ea"/>
                          <a:sym typeface="+mn-lt"/>
                        </a:rPr>
                        <a:t>2</a:t>
                      </a:r>
                      <a:r>
                        <a:rPr lang="zh-CN" altLang="en-US" sz="1000" kern="0" spc="-10" dirty="0">
                          <a:solidFill>
                            <a:srgbClr val="000000">
                              <a:alpha val="100000"/>
                            </a:srgbClr>
                          </a:solidFill>
                          <a:latin typeface="+mn-lt"/>
                          <a:ea typeface="+mn-ea"/>
                          <a:cs typeface="+mn-ea"/>
                          <a:sym typeface="+mn-lt"/>
                        </a:rPr>
                        <a:t>月）</a:t>
                      </a:r>
                      <a:endParaRPr lang="zh-CN" altLang="en-US" sz="1000" kern="0" spc="-1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79</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0" algn="ctr" defTabSz="914400" rtl="0" eaLnBrk="0" fontAlgn="auto" latinLnBrk="0" hangingPunct="1">
                        <a:lnSpc>
                          <a:spcPct val="150000"/>
                        </a:lnSpc>
                        <a:spcBef>
                          <a:spcPts val="0"/>
                        </a:spcBef>
                        <a:spcAft>
                          <a:spcPts val="0"/>
                        </a:spcAft>
                        <a:buClrTx/>
                        <a:buSzTx/>
                        <a:buFontTx/>
                        <a:buNone/>
                        <a:defRPr/>
                      </a:pPr>
                      <a:r>
                        <a:rPr lang="en-US" altLang="zh-CN" sz="1000" i="0" kern="0" spc="30" dirty="0">
                          <a:solidFill>
                            <a:srgbClr val="000000">
                              <a:alpha val="100000"/>
                            </a:srgbClr>
                          </a:solidFill>
                          <a:latin typeface="+mn-lt"/>
                          <a:ea typeface="+mn-ea"/>
                          <a:cs typeface="+mn-ea"/>
                          <a:sym typeface="+mn-lt"/>
                        </a:rPr>
                        <a:t>EFS</a:t>
                      </a:r>
                      <a:endParaRPr lang="zh-CN" altLang="en-US" sz="1000" i="0" kern="0" spc="30" dirty="0">
                        <a:solidFill>
                          <a:srgbClr val="000000">
                            <a:alpha val="100000"/>
                          </a:srgbClr>
                        </a:solidFill>
                        <a:latin typeface="+mn-lt"/>
                        <a:ea typeface="+mn-ea"/>
                        <a:cs typeface="+mn-ea"/>
                        <a:sym typeface="+mn-lt"/>
                      </a:endParaRPr>
                    </a:p>
                    <a:p>
                      <a:pPr marL="0" algn="ctr" rtl="0" eaLnBrk="0">
                        <a:lnSpc>
                          <a:spcPct val="150000"/>
                        </a:lnSpc>
                        <a:spcBef>
                          <a:spcPts val="0"/>
                        </a:spcBef>
                      </a:pPr>
                      <a:r>
                        <a:rPr lang="zh-CN" altLang="en-US" sz="1000" i="0" kern="0" spc="0" dirty="0">
                          <a:solidFill>
                            <a:srgbClr val="000000">
                              <a:alpha val="100000"/>
                            </a:srgbClr>
                          </a:solidFill>
                          <a:latin typeface="+mn-lt"/>
                          <a:ea typeface="+mn-ea"/>
                          <a:cs typeface="+mn-ea"/>
                          <a:sym typeface="+mn-lt"/>
                        </a:rPr>
                        <a:t>（</a:t>
                      </a:r>
                      <a:r>
                        <a:rPr lang="en-US" altLang="zh-CN" sz="1000" i="0" kern="0" spc="0" dirty="0">
                          <a:solidFill>
                            <a:srgbClr val="000000">
                              <a:alpha val="100000"/>
                            </a:srgbClr>
                          </a:solidFill>
                          <a:latin typeface="+mn-lt"/>
                          <a:ea typeface="+mn-ea"/>
                          <a:cs typeface="+mn-ea"/>
                          <a:sym typeface="+mn-lt"/>
                        </a:rPr>
                        <a:t>13.0</a:t>
                      </a:r>
                      <a:r>
                        <a:rPr lang="zh-CN" altLang="en-US" sz="1000" i="0" kern="0" spc="0" dirty="0">
                          <a:solidFill>
                            <a:srgbClr val="000000">
                              <a:alpha val="100000"/>
                            </a:srgbClr>
                          </a:solidFill>
                          <a:latin typeface="+mn-lt"/>
                          <a:ea typeface="+mn-ea"/>
                          <a:cs typeface="+mn-ea"/>
                          <a:sym typeface="+mn-lt"/>
                        </a:rPr>
                        <a:t> </a:t>
                      </a:r>
                      <a:r>
                        <a:rPr lang="en-US" altLang="zh-CN" sz="1000" i="0" kern="0" spc="0" dirty="0">
                          <a:solidFill>
                            <a:srgbClr val="000000">
                              <a:alpha val="100000"/>
                            </a:srgbClr>
                          </a:solidFill>
                          <a:latin typeface="+mn-lt"/>
                          <a:ea typeface="+mn-ea"/>
                          <a:cs typeface="+mn-ea"/>
                          <a:sym typeface="+mn-lt"/>
                        </a:rPr>
                        <a:t>vs</a:t>
                      </a:r>
                      <a:r>
                        <a:rPr lang="zh-CN" altLang="en-US" sz="1000" i="0" kern="0" spc="0" dirty="0">
                          <a:solidFill>
                            <a:srgbClr val="000000">
                              <a:alpha val="100000"/>
                            </a:srgbClr>
                          </a:solidFill>
                          <a:latin typeface="+mn-lt"/>
                          <a:ea typeface="+mn-ea"/>
                          <a:cs typeface="+mn-ea"/>
                          <a:sym typeface="+mn-lt"/>
                        </a:rPr>
                        <a:t> </a:t>
                      </a:r>
                      <a:r>
                        <a:rPr lang="en-US" altLang="zh-CN" sz="1000" i="0" kern="0" spc="0" dirty="0">
                          <a:solidFill>
                            <a:srgbClr val="000000">
                              <a:alpha val="100000"/>
                            </a:srgbClr>
                          </a:solidFill>
                          <a:latin typeface="+mn-lt"/>
                          <a:ea typeface="+mn-ea"/>
                          <a:cs typeface="+mn-ea"/>
                          <a:sym typeface="+mn-lt"/>
                        </a:rPr>
                        <a:t>13.6</a:t>
                      </a:r>
                      <a:r>
                        <a:rPr lang="zh-CN" altLang="en-US" sz="1000" i="0" kern="0" spc="0" dirty="0">
                          <a:solidFill>
                            <a:srgbClr val="000000">
                              <a:alpha val="100000"/>
                            </a:srgbClr>
                          </a:solidFill>
                          <a:latin typeface="+mn-lt"/>
                          <a:ea typeface="+mn-ea"/>
                          <a:cs typeface="+mn-ea"/>
                          <a:sym typeface="+mn-lt"/>
                        </a:rPr>
                        <a:t>）</a:t>
                      </a:r>
                      <a:endParaRPr lang="zh-CN" altLang="en-US" sz="1000" i="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2">
                  <a:txBody>
                    <a:bodyPr/>
                    <a:lstStyle/>
                    <a:p>
                      <a:pPr marL="0" marR="0" lvl="0" indent="6350" algn="ctr" defTabSz="914400" rtl="0" eaLnBrk="0" fontAlgn="auto" latinLnBrk="0" hangingPunct="1">
                        <a:lnSpc>
                          <a:spcPct val="100000"/>
                        </a:lnSpc>
                        <a:spcBef>
                          <a:spcPts val="0"/>
                        </a:spcBef>
                        <a:spcAft>
                          <a:spcPts val="0"/>
                        </a:spcAft>
                        <a:buClrTx/>
                        <a:buSzTx/>
                        <a:buFontTx/>
                        <a:buNone/>
                        <a:defRPr/>
                      </a:pPr>
                      <a:r>
                        <a:rPr lang="en-US" altLang="zh-CN" sz="1000" b="1" i="1" kern="1200" dirty="0">
                          <a:solidFill>
                            <a:schemeClr val="tx1"/>
                          </a:solidFill>
                          <a:latin typeface="+mn-lt"/>
                          <a:ea typeface="+mn-ea"/>
                          <a:cs typeface="+mn-ea"/>
                          <a:sym typeface="+mn-lt"/>
                        </a:rPr>
                        <a:t>HR=0.99</a:t>
                      </a:r>
                      <a:endParaRPr lang="en-US" altLang="zh-CN" sz="1000" b="1" i="1" kern="1200" dirty="0">
                        <a:solidFill>
                          <a:schemeClr val="tx1"/>
                        </a:solidFill>
                        <a:latin typeface="+mn-lt"/>
                        <a:ea typeface="+mn-ea"/>
                        <a:cs typeface="+mn-ea"/>
                        <a:sym typeface="+mn-lt"/>
                      </a:endParaRPr>
                    </a:p>
                    <a:p>
                      <a:pPr marL="0" indent="6350" algn="ctr" rtl="0" eaLnBrk="0">
                        <a:lnSpc>
                          <a:spcPct val="100000"/>
                        </a:lnSpc>
                        <a:spcBef>
                          <a:spcPts val="0"/>
                        </a:spcBef>
                      </a:pPr>
                      <a:r>
                        <a:rPr lang="en-US" altLang="zh-CN" sz="1000" b="1" kern="0" spc="-20" dirty="0">
                          <a:solidFill>
                            <a:schemeClr val="tx1"/>
                          </a:solidFill>
                          <a:latin typeface="+mn-lt"/>
                          <a:ea typeface="+mn-ea"/>
                          <a:cs typeface="+mn-ea"/>
                          <a:sym typeface="+mn-lt"/>
                        </a:rPr>
                        <a:t>P=0.94</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62%</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en-US" sz="1000" dirty="0">
                          <a:latin typeface="+mn-lt"/>
                          <a:ea typeface="+mn-ea"/>
                          <a:cs typeface="+mn-ea"/>
                          <a:sym typeface="+mn-lt"/>
                        </a:rPr>
                        <a:t>/</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281681">
                <a:tc vMerge="1">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a:txBody>
                    <a:bodyPr/>
                    <a:lstStyle/>
                    <a:p>
                      <a:pPr marL="0" algn="ctr" rtl="0" eaLnBrk="0">
                        <a:lnSpc>
                          <a:spcPct val="100000"/>
                        </a:lnSpc>
                        <a:spcBef>
                          <a:spcPts val="0"/>
                        </a:spcBef>
                      </a:pPr>
                      <a:r>
                        <a:rPr lang="en-US" sz="1000" dirty="0">
                          <a:latin typeface="+mn-lt"/>
                          <a:ea typeface="+mn-ea"/>
                          <a:cs typeface="+mn-ea"/>
                          <a:sym typeface="+mn-lt"/>
                        </a:rPr>
                        <a:t>86</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a:txBody>
                    <a:bodyPr/>
                    <a:lstStyle/>
                    <a:p>
                      <a:pPr marL="0" algn="ctr" rtl="0" eaLnBrk="0">
                        <a:lnSpc>
                          <a:spcPct val="100000"/>
                        </a:lnSpc>
                        <a:spcBef>
                          <a:spcPts val="0"/>
                        </a:spcBef>
                      </a:pPr>
                      <a:r>
                        <a:rPr lang="en-US" sz="1000" dirty="0">
                          <a:latin typeface="+mn-lt"/>
                          <a:ea typeface="+mn-ea"/>
                          <a:cs typeface="+mn-ea"/>
                          <a:sym typeface="+mn-lt"/>
                        </a:rPr>
                        <a:t>58%</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bl>
          </a:graphicData>
        </a:graphic>
      </p:graphicFrame>
      <p:sp>
        <p:nvSpPr>
          <p:cNvPr id="10" name="内容占位符 4"/>
          <p:cNvSpPr txBox="1"/>
          <p:nvPr/>
        </p:nvSpPr>
        <p:spPr>
          <a:xfrm>
            <a:off x="196254" y="277609"/>
            <a:ext cx="11592426"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400" b="1" dirty="0">
                <a:solidFill>
                  <a:schemeClr val="tx1">
                    <a:lumMod val="75000"/>
                    <a:lumOff val="25000"/>
                  </a:schemeClr>
                </a:solidFill>
                <a:latin typeface="+mn-lt"/>
                <a:ea typeface="+mn-ea"/>
                <a:cs typeface="+mn-ea"/>
                <a:sym typeface="+mn-lt"/>
              </a:rPr>
              <a:t>小结</a:t>
            </a:r>
            <a:endParaRPr lang="zh-CN" altLang="en-US" sz="2400" b="1" dirty="0">
              <a:solidFill>
                <a:schemeClr val="tx1">
                  <a:lumMod val="75000"/>
                  <a:lumOff val="25000"/>
                </a:schemeClr>
              </a:solidFill>
              <a:latin typeface="+mn-lt"/>
              <a:ea typeface="+mn-ea"/>
              <a:cs typeface="+mn-ea"/>
              <a:sym typeface="+mn-lt"/>
            </a:endParaRPr>
          </a:p>
        </p:txBody>
      </p:sp>
      <p:sp>
        <p:nvSpPr>
          <p:cNvPr id="12" name="文本框 11"/>
          <p:cNvSpPr txBox="1"/>
          <p:nvPr/>
        </p:nvSpPr>
        <p:spPr>
          <a:xfrm>
            <a:off x="341386" y="763411"/>
            <a:ext cx="11723109" cy="1991379"/>
          </a:xfrm>
          <a:prstGeom prst="rect">
            <a:avLst/>
          </a:prstGeom>
          <a:noFill/>
        </p:spPr>
        <p:txBody>
          <a:bodyPr wrap="square">
            <a:spAutoFit/>
          </a:bodyPr>
          <a:lstStyle/>
          <a:p>
            <a:pPr marL="171450" indent="-171450">
              <a:lnSpc>
                <a:spcPct val="150000"/>
              </a:lnSpc>
              <a:buFont typeface="Wingdings" panose="05000000000000000000" pitchFamily="2" charset="2"/>
              <a:buChar char="Ø"/>
            </a:pPr>
            <a:r>
              <a:rPr lang="zh-CN" altLang="en-US" sz="1400" b="1" dirty="0">
                <a:solidFill>
                  <a:schemeClr val="tx1">
                    <a:lumMod val="75000"/>
                    <a:lumOff val="25000"/>
                  </a:schemeClr>
                </a:solidFill>
              </a:rPr>
              <a:t>可切除胰腺癌：与辅助化疗相比，</a:t>
            </a:r>
            <a:r>
              <a:rPr lang="zh-CN" altLang="en-US" sz="1400" dirty="0">
                <a:solidFill>
                  <a:schemeClr val="tx1">
                    <a:lumMod val="75000"/>
                    <a:lumOff val="25000"/>
                  </a:schemeClr>
                </a:solidFill>
              </a:rPr>
              <a:t> GS或AG序贯FOLFIRINOX</a:t>
            </a:r>
            <a:r>
              <a:rPr lang="zh-CN" altLang="en-US" sz="1400" b="1" dirty="0">
                <a:solidFill>
                  <a:schemeClr val="tx1">
                    <a:lumMod val="75000"/>
                    <a:lumOff val="25000"/>
                  </a:schemeClr>
                </a:solidFill>
              </a:rPr>
              <a:t>新辅助化疗可显著延长患者</a:t>
            </a:r>
            <a:r>
              <a:rPr lang="en-US" altLang="zh-CN" sz="1400" b="1" dirty="0">
                <a:solidFill>
                  <a:schemeClr val="tx1">
                    <a:lumMod val="75000"/>
                    <a:lumOff val="25000"/>
                  </a:schemeClr>
                </a:solidFill>
              </a:rPr>
              <a:t>EFS</a:t>
            </a:r>
            <a:r>
              <a:rPr lang="zh-CN" altLang="en-US" sz="1400" b="1" dirty="0">
                <a:solidFill>
                  <a:schemeClr val="tx1">
                    <a:lumMod val="75000"/>
                    <a:lumOff val="25000"/>
                  </a:schemeClr>
                </a:solidFill>
              </a:rPr>
              <a:t>及</a:t>
            </a:r>
            <a:r>
              <a:rPr lang="en-US" altLang="zh-CN" sz="1400" b="1" dirty="0">
                <a:solidFill>
                  <a:schemeClr val="tx1">
                    <a:lumMod val="75000"/>
                    <a:lumOff val="25000"/>
                  </a:schemeClr>
                </a:solidFill>
              </a:rPr>
              <a:t>OS</a:t>
            </a:r>
            <a:r>
              <a:rPr lang="zh-CN" altLang="en-US" sz="1400" dirty="0">
                <a:solidFill>
                  <a:schemeClr val="tx1">
                    <a:lumMod val="75000"/>
                    <a:lumOff val="25000"/>
                  </a:schemeClr>
                </a:solidFill>
              </a:rPr>
              <a:t>。</a:t>
            </a:r>
            <a:endParaRPr lang="en-US" altLang="zh-CN" sz="1400" dirty="0">
              <a:solidFill>
                <a:schemeClr val="tx1">
                  <a:lumMod val="75000"/>
                  <a:lumOff val="25000"/>
                </a:schemeClr>
              </a:solidFill>
            </a:endParaRPr>
          </a:p>
          <a:p>
            <a:pPr marL="171450" indent="-171450">
              <a:lnSpc>
                <a:spcPct val="150000"/>
              </a:lnSpc>
              <a:buFont typeface="Wingdings" panose="05000000000000000000" pitchFamily="2" charset="2"/>
              <a:buChar char="Ø"/>
            </a:pPr>
            <a:r>
              <a:rPr lang="zh-CN" altLang="en-US" sz="1400" b="1" dirty="0">
                <a:solidFill>
                  <a:schemeClr val="tx1">
                    <a:lumMod val="75000"/>
                    <a:lumOff val="25000"/>
                  </a:schemeClr>
                </a:solidFill>
              </a:rPr>
              <a:t>可切除或临界可切除胰腺癌：</a:t>
            </a:r>
            <a:endParaRPr lang="en-US" altLang="zh-CN" sz="1400" b="1" dirty="0">
              <a:solidFill>
                <a:schemeClr val="tx1">
                  <a:lumMod val="75000"/>
                  <a:lumOff val="25000"/>
                </a:schemeClr>
              </a:solidFill>
            </a:endParaRPr>
          </a:p>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cs typeface="+mn-ea"/>
              </a:rPr>
              <a:t>新辅助模式探索：</a:t>
            </a:r>
            <a:r>
              <a:rPr lang="en-US" altLang="zh-CN" sz="1400" dirty="0">
                <a:solidFill>
                  <a:schemeClr val="tx1">
                    <a:lumMod val="75000"/>
                    <a:lumOff val="25000"/>
                  </a:schemeClr>
                </a:solidFill>
                <a:cs typeface="+mn-ea"/>
              </a:rPr>
              <a:t>FOLFIRINOX</a:t>
            </a:r>
            <a:r>
              <a:rPr lang="zh-CN" altLang="en-US" sz="1400" dirty="0">
                <a:solidFill>
                  <a:schemeClr val="tx1">
                    <a:lumMod val="75000"/>
                    <a:lumOff val="25000"/>
                  </a:schemeClr>
                </a:solidFill>
                <a:cs typeface="+mn-ea"/>
              </a:rPr>
              <a:t>新辅助化疗与同步放化疗，生存结局相当</a:t>
            </a:r>
            <a:endParaRPr lang="en-US" altLang="zh-CN" sz="1400" dirty="0">
              <a:solidFill>
                <a:schemeClr val="tx1">
                  <a:lumMod val="75000"/>
                  <a:lumOff val="25000"/>
                </a:schemeClr>
              </a:solidFill>
              <a:cs typeface="+mn-ea"/>
            </a:endParaRPr>
          </a:p>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cs typeface="+mn-ea"/>
              </a:rPr>
              <a:t>新辅助化疗方案优化：</a:t>
            </a:r>
            <a:r>
              <a:rPr lang="en-US" altLang="zh-CN" sz="1400" dirty="0">
                <a:solidFill>
                  <a:schemeClr val="tx1">
                    <a:lumMod val="75000"/>
                    <a:lumOff val="25000"/>
                  </a:schemeClr>
                </a:solidFill>
                <a:cs typeface="+mn-ea"/>
              </a:rPr>
              <a:t>PAXG</a:t>
            </a:r>
            <a:r>
              <a:rPr lang="zh-CN" altLang="en-US" sz="1400" dirty="0">
                <a:solidFill>
                  <a:schemeClr val="tx1">
                    <a:lumMod val="75000"/>
                    <a:lumOff val="25000"/>
                  </a:schemeClr>
                </a:solidFill>
                <a:cs typeface="+mn-ea"/>
              </a:rPr>
              <a:t>较</a:t>
            </a:r>
            <a:r>
              <a:rPr lang="en-US" altLang="zh-CN" sz="1400" dirty="0">
                <a:solidFill>
                  <a:schemeClr val="tx1">
                    <a:lumMod val="75000"/>
                    <a:lumOff val="25000"/>
                  </a:schemeClr>
                </a:solidFill>
                <a:cs typeface="+mn-ea"/>
              </a:rPr>
              <a:t>FOLFIRINOX</a:t>
            </a:r>
            <a:r>
              <a:rPr lang="zh-CN" altLang="en-US" sz="1400" dirty="0">
                <a:solidFill>
                  <a:schemeClr val="tx1">
                    <a:lumMod val="75000"/>
                    <a:lumOff val="25000"/>
                  </a:schemeClr>
                </a:solidFill>
                <a:cs typeface="+mn-ea"/>
              </a:rPr>
              <a:t>显著延长</a:t>
            </a:r>
            <a:r>
              <a:rPr lang="en-US" altLang="zh-CN" sz="1400" dirty="0">
                <a:solidFill>
                  <a:schemeClr val="tx1">
                    <a:lumMod val="75000"/>
                    <a:lumOff val="25000"/>
                  </a:schemeClr>
                </a:solidFill>
                <a:cs typeface="+mn-ea"/>
              </a:rPr>
              <a:t>EFS</a:t>
            </a:r>
            <a:r>
              <a:rPr lang="zh-CN" altLang="en-US" sz="1400" dirty="0">
                <a:solidFill>
                  <a:schemeClr val="tx1">
                    <a:lumMod val="75000"/>
                    <a:lumOff val="25000"/>
                  </a:schemeClr>
                </a:solidFill>
                <a:cs typeface="+mn-ea"/>
              </a:rPr>
              <a:t>，耐受性良好</a:t>
            </a:r>
            <a:endParaRPr lang="en-US" altLang="zh-CN" sz="1400" dirty="0">
              <a:solidFill>
                <a:schemeClr val="tx1">
                  <a:lumMod val="75000"/>
                  <a:lumOff val="25000"/>
                </a:schemeClr>
              </a:solidFill>
              <a:cs typeface="+mn-ea"/>
            </a:endParaRPr>
          </a:p>
          <a:p>
            <a:pPr marL="285750" indent="-285750">
              <a:lnSpc>
                <a:spcPct val="150000"/>
              </a:lnSpc>
              <a:buFont typeface="Arial" panose="020B0604020202020204" pitchFamily="34" charset="0"/>
              <a:buChar char="•"/>
            </a:pPr>
            <a:r>
              <a:rPr lang="zh-CN" altLang="en-US" sz="1400" dirty="0">
                <a:solidFill>
                  <a:schemeClr val="tx1">
                    <a:lumMod val="75000"/>
                    <a:lumOff val="25000"/>
                  </a:schemeClr>
                </a:solidFill>
              </a:rPr>
              <a:t>新辅助化疗时长探讨：</a:t>
            </a:r>
            <a:r>
              <a:rPr lang="zh-CN" altLang="en-US" sz="1400" dirty="0">
                <a:solidFill>
                  <a:schemeClr val="tx1">
                    <a:lumMod val="75000"/>
                    <a:lumOff val="25000"/>
                  </a:schemeClr>
                </a:solidFill>
                <a:cs typeface="+mn-ea"/>
              </a:rPr>
              <a:t>长程 </a:t>
            </a:r>
            <a:r>
              <a:rPr lang="en-US" altLang="zh-CN" sz="1400" dirty="0">
                <a:solidFill>
                  <a:schemeClr val="tx1">
                    <a:lumMod val="75000"/>
                    <a:lumOff val="25000"/>
                  </a:schemeClr>
                </a:solidFill>
                <a:cs typeface="+mn-ea"/>
              </a:rPr>
              <a:t>(6</a:t>
            </a:r>
            <a:r>
              <a:rPr lang="zh-CN" altLang="en-US" sz="1400" dirty="0">
                <a:solidFill>
                  <a:schemeClr val="tx1">
                    <a:lumMod val="75000"/>
                    <a:lumOff val="25000"/>
                  </a:schemeClr>
                </a:solidFill>
                <a:cs typeface="+mn-ea"/>
              </a:rPr>
              <a:t>个月</a:t>
            </a:r>
            <a:r>
              <a:rPr lang="en-US" altLang="zh-CN" sz="1400" dirty="0">
                <a:solidFill>
                  <a:schemeClr val="tx1">
                    <a:lumMod val="75000"/>
                    <a:lumOff val="25000"/>
                  </a:schemeClr>
                </a:solidFill>
                <a:cs typeface="+mn-ea"/>
              </a:rPr>
              <a:t>) </a:t>
            </a:r>
            <a:r>
              <a:rPr lang="zh-CN" altLang="en-US" sz="1400" dirty="0">
                <a:solidFill>
                  <a:schemeClr val="tx1">
                    <a:lumMod val="75000"/>
                    <a:lumOff val="25000"/>
                  </a:schemeClr>
                </a:solidFill>
                <a:cs typeface="+mn-ea"/>
              </a:rPr>
              <a:t>与短程 </a:t>
            </a:r>
            <a:r>
              <a:rPr lang="en-US" altLang="zh-CN" sz="1400" dirty="0">
                <a:solidFill>
                  <a:schemeClr val="tx1">
                    <a:lumMod val="75000"/>
                    <a:lumOff val="25000"/>
                  </a:schemeClr>
                </a:solidFill>
                <a:cs typeface="+mn-ea"/>
              </a:rPr>
              <a:t>(4</a:t>
            </a:r>
            <a:r>
              <a:rPr lang="zh-CN" altLang="en-US" sz="1400" dirty="0">
                <a:solidFill>
                  <a:schemeClr val="tx1">
                    <a:lumMod val="75000"/>
                    <a:lumOff val="25000"/>
                  </a:schemeClr>
                </a:solidFill>
                <a:cs typeface="+mn-ea"/>
              </a:rPr>
              <a:t>个月</a:t>
            </a:r>
            <a:r>
              <a:rPr lang="en-US" altLang="zh-CN" sz="1400" dirty="0">
                <a:solidFill>
                  <a:schemeClr val="tx1">
                    <a:lumMod val="75000"/>
                    <a:lumOff val="25000"/>
                  </a:schemeClr>
                </a:solidFill>
                <a:cs typeface="+mn-ea"/>
              </a:rPr>
              <a:t>)EFS</a:t>
            </a:r>
            <a:r>
              <a:rPr lang="zh-CN" altLang="en-US" sz="1400" dirty="0">
                <a:solidFill>
                  <a:schemeClr val="tx1">
                    <a:lumMod val="75000"/>
                    <a:lumOff val="25000"/>
                  </a:schemeClr>
                </a:solidFill>
                <a:cs typeface="+mn-ea"/>
              </a:rPr>
              <a:t>无统计学差异，但治疗完成率更高</a:t>
            </a:r>
            <a:endParaRPr lang="en-US" altLang="zh-CN" sz="1400" dirty="0">
              <a:solidFill>
                <a:schemeClr val="tx1">
                  <a:lumMod val="75000"/>
                  <a:lumOff val="25000"/>
                </a:schemeClr>
              </a:solidFill>
              <a:highlight>
                <a:srgbClr val="00FF00"/>
              </a:highlight>
              <a:cs typeface="+mn-ea"/>
            </a:endParaRPr>
          </a:p>
          <a:p>
            <a:pPr marL="285750" indent="-285750">
              <a:lnSpc>
                <a:spcPct val="150000"/>
              </a:lnSpc>
              <a:buFont typeface="Wingdings" panose="05000000000000000000" pitchFamily="2" charset="2"/>
              <a:buChar char="Ø"/>
            </a:pPr>
            <a:r>
              <a:rPr lang="zh-CN" altLang="en-US" sz="1400" b="1" dirty="0">
                <a:solidFill>
                  <a:schemeClr val="tx1">
                    <a:lumMod val="75000"/>
                    <a:lumOff val="25000"/>
                  </a:schemeClr>
                </a:solidFill>
                <a:cs typeface="+mn-ea"/>
              </a:rPr>
              <a:t>不同强度新辅助化疗方案在可切除</a:t>
            </a:r>
            <a:r>
              <a:rPr lang="en-US" altLang="zh-CN" sz="1400" b="1" dirty="0">
                <a:solidFill>
                  <a:schemeClr val="tx1">
                    <a:lumMod val="75000"/>
                    <a:lumOff val="25000"/>
                  </a:schemeClr>
                </a:solidFill>
                <a:cs typeface="+mn-ea"/>
              </a:rPr>
              <a:t>PC</a:t>
            </a:r>
            <a:r>
              <a:rPr lang="zh-CN" altLang="en-US" sz="1400" b="1" dirty="0">
                <a:solidFill>
                  <a:schemeClr val="tx1">
                    <a:lumMod val="75000"/>
                    <a:lumOff val="25000"/>
                  </a:schemeClr>
                </a:solidFill>
                <a:cs typeface="+mn-ea"/>
              </a:rPr>
              <a:t>患者中疗效是否存在差异？如何平衡疗效及安全性优化或选择治疗方案？</a:t>
            </a:r>
            <a:endParaRPr lang="en-US" altLang="zh-CN" sz="1400" b="1" dirty="0">
              <a:solidFill>
                <a:schemeClr val="tx1">
                  <a:lumMod val="75000"/>
                  <a:lumOff val="25000"/>
                </a:schemeClr>
              </a:solidFill>
              <a:cs typeface="+mn-ea"/>
            </a:endParaRPr>
          </a:p>
        </p:txBody>
      </p:sp>
      <p:cxnSp>
        <p:nvCxnSpPr>
          <p:cNvPr id="20" name="直接连接符 19"/>
          <p:cNvCxnSpPr/>
          <p:nvPr/>
        </p:nvCxnSpPr>
        <p:spPr>
          <a:xfrm>
            <a:off x="11668495" y="6555988"/>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grpSp>
        <p:nvGrpSpPr>
          <p:cNvPr id="3" name="组合 2"/>
          <p:cNvGrpSpPr/>
          <p:nvPr/>
        </p:nvGrpSpPr>
        <p:grpSpPr>
          <a:xfrm>
            <a:off x="227624" y="3379438"/>
            <a:ext cx="792001" cy="3149372"/>
            <a:chOff x="227624" y="3379438"/>
            <a:chExt cx="792001" cy="3149372"/>
          </a:xfrm>
        </p:grpSpPr>
        <p:cxnSp>
          <p:nvCxnSpPr>
            <p:cNvPr id="5" name="直接连接符 4"/>
            <p:cNvCxnSpPr/>
            <p:nvPr/>
          </p:nvCxnSpPr>
          <p:spPr>
            <a:xfrm>
              <a:off x="227624" y="4086101"/>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cxnSp>
          <p:nvCxnSpPr>
            <p:cNvPr id="6" name="直接连接符 5"/>
            <p:cNvCxnSpPr/>
            <p:nvPr/>
          </p:nvCxnSpPr>
          <p:spPr>
            <a:xfrm>
              <a:off x="227625" y="4945083"/>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cxnSp>
          <p:nvCxnSpPr>
            <p:cNvPr id="7" name="直接连接符 6"/>
            <p:cNvCxnSpPr/>
            <p:nvPr/>
          </p:nvCxnSpPr>
          <p:spPr>
            <a:xfrm>
              <a:off x="227624" y="5610102"/>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sp>
          <p:nvSpPr>
            <p:cNvPr id="8" name="affirmative-check-mark_2301"/>
            <p:cNvSpPr>
              <a:spLocks noChangeAspect="1"/>
            </p:cNvSpPr>
            <p:nvPr/>
          </p:nvSpPr>
          <p:spPr>
            <a:xfrm>
              <a:off x="338534" y="3379438"/>
              <a:ext cx="468000" cy="467441"/>
            </a:xfrm>
            <a:custGeom>
              <a:avLst/>
              <a:gdLst>
                <a:gd name="connsiteX0" fmla="*/ 449984 w 578419"/>
                <a:gd name="connsiteY0" fmla="*/ 152373 h 577729"/>
                <a:gd name="connsiteX1" fmla="*/ 460750 w 578419"/>
                <a:gd name="connsiteY1" fmla="*/ 157745 h 577729"/>
                <a:gd name="connsiteX2" fmla="*/ 495202 w 578419"/>
                <a:gd name="connsiteY2" fmla="*/ 190697 h 577729"/>
                <a:gd name="connsiteX3" fmla="*/ 495202 w 578419"/>
                <a:gd name="connsiteY3" fmla="*/ 213620 h 577729"/>
                <a:gd name="connsiteX4" fmla="*/ 248298 w 578419"/>
                <a:gd name="connsiteY4" fmla="*/ 460039 h 577729"/>
                <a:gd name="connsiteX5" fmla="*/ 225330 w 578419"/>
                <a:gd name="connsiteY5" fmla="*/ 460039 h 577729"/>
                <a:gd name="connsiteX6" fmla="*/ 219588 w 578419"/>
                <a:gd name="connsiteY6" fmla="*/ 454309 h 577729"/>
                <a:gd name="connsiteX7" fmla="*/ 215282 w 578419"/>
                <a:gd name="connsiteY7" fmla="*/ 450011 h 577729"/>
                <a:gd name="connsiteX8" fmla="*/ 190879 w 578419"/>
                <a:gd name="connsiteY8" fmla="*/ 425655 h 577729"/>
                <a:gd name="connsiteX9" fmla="*/ 84652 w 578419"/>
                <a:gd name="connsiteY9" fmla="*/ 318205 h 577729"/>
                <a:gd name="connsiteX10" fmla="*/ 84652 w 578419"/>
                <a:gd name="connsiteY10" fmla="*/ 295282 h 577729"/>
                <a:gd name="connsiteX11" fmla="*/ 117669 w 578419"/>
                <a:gd name="connsiteY11" fmla="*/ 262330 h 577729"/>
                <a:gd name="connsiteX12" fmla="*/ 140636 w 578419"/>
                <a:gd name="connsiteY12" fmla="*/ 262330 h 577729"/>
                <a:gd name="connsiteX13" fmla="*/ 236814 w 578419"/>
                <a:gd name="connsiteY13" fmla="*/ 358320 h 577729"/>
                <a:gd name="connsiteX14" fmla="*/ 439218 w 578419"/>
                <a:gd name="connsiteY14" fmla="*/ 157745 h 577729"/>
                <a:gd name="connsiteX15" fmla="*/ 449984 w 578419"/>
                <a:gd name="connsiteY15" fmla="*/ 152373 h 577729"/>
                <a:gd name="connsiteX16" fmla="*/ 289927 w 578419"/>
                <a:gd name="connsiteY16" fmla="*/ 45874 h 577729"/>
                <a:gd name="connsiteX17" fmla="*/ 45929 w 578419"/>
                <a:gd name="connsiteY17" fmla="*/ 289581 h 577729"/>
                <a:gd name="connsiteX18" fmla="*/ 289927 w 578419"/>
                <a:gd name="connsiteY18" fmla="*/ 531855 h 577729"/>
                <a:gd name="connsiteX19" fmla="*/ 532490 w 578419"/>
                <a:gd name="connsiteY19" fmla="*/ 289581 h 577729"/>
                <a:gd name="connsiteX20" fmla="*/ 289927 w 578419"/>
                <a:gd name="connsiteY20" fmla="*/ 45874 h 577729"/>
                <a:gd name="connsiteX21" fmla="*/ 289927 w 578419"/>
                <a:gd name="connsiteY21" fmla="*/ 0 h 577729"/>
                <a:gd name="connsiteX22" fmla="*/ 578419 w 578419"/>
                <a:gd name="connsiteY22" fmla="*/ 289581 h 577729"/>
                <a:gd name="connsiteX23" fmla="*/ 289927 w 578419"/>
                <a:gd name="connsiteY23" fmla="*/ 577729 h 577729"/>
                <a:gd name="connsiteX24" fmla="*/ 0 w 578419"/>
                <a:gd name="connsiteY24" fmla="*/ 289581 h 577729"/>
                <a:gd name="connsiteX25" fmla="*/ 289927 w 578419"/>
                <a:gd name="connsiteY25" fmla="*/ 0 h 5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8419" h="577729">
                  <a:moveTo>
                    <a:pt x="449984" y="152373"/>
                  </a:moveTo>
                  <a:cubicBezTo>
                    <a:pt x="453931" y="152373"/>
                    <a:pt x="457879" y="154164"/>
                    <a:pt x="460750" y="157745"/>
                  </a:cubicBezTo>
                  <a:lnTo>
                    <a:pt x="495202" y="190697"/>
                  </a:lnTo>
                  <a:cubicBezTo>
                    <a:pt x="500944" y="196428"/>
                    <a:pt x="500944" y="207889"/>
                    <a:pt x="495202" y="213620"/>
                  </a:cubicBezTo>
                  <a:lnTo>
                    <a:pt x="248298" y="460039"/>
                  </a:lnTo>
                  <a:cubicBezTo>
                    <a:pt x="241121" y="465770"/>
                    <a:pt x="231072" y="465770"/>
                    <a:pt x="225330" y="460039"/>
                  </a:cubicBezTo>
                  <a:lnTo>
                    <a:pt x="219588" y="454309"/>
                  </a:lnTo>
                  <a:lnTo>
                    <a:pt x="215282" y="450011"/>
                  </a:lnTo>
                  <a:lnTo>
                    <a:pt x="190879" y="425655"/>
                  </a:lnTo>
                  <a:lnTo>
                    <a:pt x="84652" y="318205"/>
                  </a:lnTo>
                  <a:cubicBezTo>
                    <a:pt x="77475" y="312474"/>
                    <a:pt x="77475" y="302445"/>
                    <a:pt x="84652" y="295282"/>
                  </a:cubicBezTo>
                  <a:lnTo>
                    <a:pt x="117669" y="262330"/>
                  </a:lnTo>
                  <a:cubicBezTo>
                    <a:pt x="124846" y="256600"/>
                    <a:pt x="134895" y="256600"/>
                    <a:pt x="140636" y="262330"/>
                  </a:cubicBezTo>
                  <a:lnTo>
                    <a:pt x="236814" y="358320"/>
                  </a:lnTo>
                  <a:lnTo>
                    <a:pt x="439218" y="157745"/>
                  </a:lnTo>
                  <a:cubicBezTo>
                    <a:pt x="442089" y="154164"/>
                    <a:pt x="446036" y="152373"/>
                    <a:pt x="449984" y="152373"/>
                  </a:cubicBezTo>
                  <a:close/>
                  <a:moveTo>
                    <a:pt x="289927" y="45874"/>
                  </a:moveTo>
                  <a:cubicBezTo>
                    <a:pt x="155011" y="45874"/>
                    <a:pt x="45929" y="154826"/>
                    <a:pt x="45929" y="289581"/>
                  </a:cubicBezTo>
                  <a:cubicBezTo>
                    <a:pt x="45929" y="422903"/>
                    <a:pt x="155011" y="531855"/>
                    <a:pt x="289927" y="531855"/>
                  </a:cubicBezTo>
                  <a:cubicBezTo>
                    <a:pt x="423408" y="531855"/>
                    <a:pt x="532490" y="422903"/>
                    <a:pt x="532490" y="289581"/>
                  </a:cubicBezTo>
                  <a:cubicBezTo>
                    <a:pt x="532490" y="154826"/>
                    <a:pt x="423408" y="45874"/>
                    <a:pt x="289927" y="45874"/>
                  </a:cubicBezTo>
                  <a:close/>
                  <a:moveTo>
                    <a:pt x="289927" y="0"/>
                  </a:moveTo>
                  <a:cubicBezTo>
                    <a:pt x="449244" y="0"/>
                    <a:pt x="578419" y="129021"/>
                    <a:pt x="578419" y="289581"/>
                  </a:cubicBezTo>
                  <a:cubicBezTo>
                    <a:pt x="578419" y="448708"/>
                    <a:pt x="449244" y="577729"/>
                    <a:pt x="289927" y="577729"/>
                  </a:cubicBezTo>
                  <a:cubicBezTo>
                    <a:pt x="129175" y="577729"/>
                    <a:pt x="0" y="448708"/>
                    <a:pt x="0" y="289581"/>
                  </a:cubicBezTo>
                  <a:cubicBezTo>
                    <a:pt x="0" y="129021"/>
                    <a:pt x="129175" y="0"/>
                    <a:pt x="28992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confont-10889-5203228"/>
            <p:cNvSpPr>
              <a:spLocks noChangeAspect="1"/>
            </p:cNvSpPr>
            <p:nvPr/>
          </p:nvSpPr>
          <p:spPr>
            <a:xfrm>
              <a:off x="338534" y="5046318"/>
              <a:ext cx="468000" cy="468000"/>
            </a:xfrm>
            <a:custGeom>
              <a:avLst/>
              <a:gdLst>
                <a:gd name="T0" fmla="*/ 5827 w 9270"/>
                <a:gd name="T1" fmla="*/ 3018 h 9270"/>
                <a:gd name="T2" fmla="*/ 6126 w 9270"/>
                <a:gd name="T3" fmla="*/ 3142 h 9270"/>
                <a:gd name="T4" fmla="*/ 6252 w 9270"/>
                <a:gd name="T5" fmla="*/ 3440 h 9270"/>
                <a:gd name="T6" fmla="*/ 6126 w 9270"/>
                <a:gd name="T7" fmla="*/ 3740 h 9270"/>
                <a:gd name="T8" fmla="*/ 5231 w 9270"/>
                <a:gd name="T9" fmla="*/ 4635 h 9270"/>
                <a:gd name="T10" fmla="*/ 6126 w 9270"/>
                <a:gd name="T11" fmla="*/ 5527 h 9270"/>
                <a:gd name="T12" fmla="*/ 6252 w 9270"/>
                <a:gd name="T13" fmla="*/ 5823 h 9270"/>
                <a:gd name="T14" fmla="*/ 6126 w 9270"/>
                <a:gd name="T15" fmla="*/ 6122 h 9270"/>
                <a:gd name="T16" fmla="*/ 5827 w 9270"/>
                <a:gd name="T17" fmla="*/ 6246 h 9270"/>
                <a:gd name="T18" fmla="*/ 5530 w 9270"/>
                <a:gd name="T19" fmla="*/ 6123 h 9270"/>
                <a:gd name="T20" fmla="*/ 4635 w 9270"/>
                <a:gd name="T21" fmla="*/ 5231 h 9270"/>
                <a:gd name="T22" fmla="*/ 3743 w 9270"/>
                <a:gd name="T23" fmla="*/ 6123 h 9270"/>
                <a:gd name="T24" fmla="*/ 3443 w 9270"/>
                <a:gd name="T25" fmla="*/ 6246 h 9270"/>
                <a:gd name="T26" fmla="*/ 3145 w 9270"/>
                <a:gd name="T27" fmla="*/ 6123 h 9270"/>
                <a:gd name="T28" fmla="*/ 3022 w 9270"/>
                <a:gd name="T29" fmla="*/ 5827 h 9270"/>
                <a:gd name="T30" fmla="*/ 3143 w 9270"/>
                <a:gd name="T31" fmla="*/ 5527 h 9270"/>
                <a:gd name="T32" fmla="*/ 4039 w 9270"/>
                <a:gd name="T33" fmla="*/ 4635 h 9270"/>
                <a:gd name="T34" fmla="*/ 3143 w 9270"/>
                <a:gd name="T35" fmla="*/ 3740 h 9270"/>
                <a:gd name="T36" fmla="*/ 3022 w 9270"/>
                <a:gd name="T37" fmla="*/ 3444 h 9270"/>
                <a:gd name="T38" fmla="*/ 3145 w 9270"/>
                <a:gd name="T39" fmla="*/ 3144 h 9270"/>
                <a:gd name="T40" fmla="*/ 3443 w 9270"/>
                <a:gd name="T41" fmla="*/ 3019 h 9270"/>
                <a:gd name="T42" fmla="*/ 3743 w 9270"/>
                <a:gd name="T43" fmla="*/ 3144 h 9270"/>
                <a:gd name="T44" fmla="*/ 4635 w 9270"/>
                <a:gd name="T45" fmla="*/ 4039 h 9270"/>
                <a:gd name="T46" fmla="*/ 5530 w 9270"/>
                <a:gd name="T47" fmla="*/ 3144 h 9270"/>
                <a:gd name="T48" fmla="*/ 5827 w 9270"/>
                <a:gd name="T49" fmla="*/ 3019 h 9270"/>
                <a:gd name="T50" fmla="*/ 5827 w 9270"/>
                <a:gd name="T51" fmla="*/ 3018 h 9270"/>
                <a:gd name="T52" fmla="*/ 4635 w 9270"/>
                <a:gd name="T53" fmla="*/ 843 h 9270"/>
                <a:gd name="T54" fmla="*/ 3162 w 9270"/>
                <a:gd name="T55" fmla="*/ 1145 h 9270"/>
                <a:gd name="T56" fmla="*/ 1952 w 9270"/>
                <a:gd name="T57" fmla="*/ 1952 h 9270"/>
                <a:gd name="T58" fmla="*/ 1144 w 9270"/>
                <a:gd name="T59" fmla="*/ 3162 h 9270"/>
                <a:gd name="T60" fmla="*/ 843 w 9270"/>
                <a:gd name="T61" fmla="*/ 4635 h 9270"/>
                <a:gd name="T62" fmla="*/ 1144 w 9270"/>
                <a:gd name="T63" fmla="*/ 6108 h 9270"/>
                <a:gd name="T64" fmla="*/ 1952 w 9270"/>
                <a:gd name="T65" fmla="*/ 7318 h 9270"/>
                <a:gd name="T66" fmla="*/ 3162 w 9270"/>
                <a:gd name="T67" fmla="*/ 8125 h 9270"/>
                <a:gd name="T68" fmla="*/ 4635 w 9270"/>
                <a:gd name="T69" fmla="*/ 8427 h 9270"/>
                <a:gd name="T70" fmla="*/ 6108 w 9270"/>
                <a:gd name="T71" fmla="*/ 8125 h 9270"/>
                <a:gd name="T72" fmla="*/ 7318 w 9270"/>
                <a:gd name="T73" fmla="*/ 7318 h 9270"/>
                <a:gd name="T74" fmla="*/ 8126 w 9270"/>
                <a:gd name="T75" fmla="*/ 6108 h 9270"/>
                <a:gd name="T76" fmla="*/ 8427 w 9270"/>
                <a:gd name="T77" fmla="*/ 4635 h 9270"/>
                <a:gd name="T78" fmla="*/ 8126 w 9270"/>
                <a:gd name="T79" fmla="*/ 3162 h 9270"/>
                <a:gd name="T80" fmla="*/ 7318 w 9270"/>
                <a:gd name="T81" fmla="*/ 1952 h 9270"/>
                <a:gd name="T82" fmla="*/ 6108 w 9270"/>
                <a:gd name="T83" fmla="*/ 1145 h 9270"/>
                <a:gd name="T84" fmla="*/ 4635 w 9270"/>
                <a:gd name="T85" fmla="*/ 843 h 9270"/>
                <a:gd name="T86" fmla="*/ 4635 w 9270"/>
                <a:gd name="T87" fmla="*/ 0 h 9270"/>
                <a:gd name="T88" fmla="*/ 6437 w 9270"/>
                <a:gd name="T89" fmla="*/ 367 h 9270"/>
                <a:gd name="T90" fmla="*/ 7915 w 9270"/>
                <a:gd name="T91" fmla="*/ 1355 h 9270"/>
                <a:gd name="T92" fmla="*/ 8903 w 9270"/>
                <a:gd name="T93" fmla="*/ 2833 h 9270"/>
                <a:gd name="T94" fmla="*/ 9270 w 9270"/>
                <a:gd name="T95" fmla="*/ 4635 h 9270"/>
                <a:gd name="T96" fmla="*/ 8903 w 9270"/>
                <a:gd name="T97" fmla="*/ 6437 h 9270"/>
                <a:gd name="T98" fmla="*/ 7915 w 9270"/>
                <a:gd name="T99" fmla="*/ 7914 h 9270"/>
                <a:gd name="T100" fmla="*/ 6437 w 9270"/>
                <a:gd name="T101" fmla="*/ 8902 h 9270"/>
                <a:gd name="T102" fmla="*/ 4635 w 9270"/>
                <a:gd name="T103" fmla="*/ 9270 h 9270"/>
                <a:gd name="T104" fmla="*/ 2833 w 9270"/>
                <a:gd name="T105" fmla="*/ 8902 h 9270"/>
                <a:gd name="T106" fmla="*/ 1355 w 9270"/>
                <a:gd name="T107" fmla="*/ 7914 h 9270"/>
                <a:gd name="T108" fmla="*/ 367 w 9270"/>
                <a:gd name="T109" fmla="*/ 6437 h 9270"/>
                <a:gd name="T110" fmla="*/ 0 w 9270"/>
                <a:gd name="T111" fmla="*/ 4635 h 9270"/>
                <a:gd name="T112" fmla="*/ 367 w 9270"/>
                <a:gd name="T113" fmla="*/ 2833 h 9270"/>
                <a:gd name="T114" fmla="*/ 1355 w 9270"/>
                <a:gd name="T115" fmla="*/ 1355 h 9270"/>
                <a:gd name="T116" fmla="*/ 2833 w 9270"/>
                <a:gd name="T117" fmla="*/ 367 h 9270"/>
                <a:gd name="T118" fmla="*/ 4635 w 9270"/>
                <a:gd name="T119" fmla="*/ 0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70" h="9270">
                  <a:moveTo>
                    <a:pt x="5827" y="3018"/>
                  </a:moveTo>
                  <a:cubicBezTo>
                    <a:pt x="5943" y="3018"/>
                    <a:pt x="6043" y="3059"/>
                    <a:pt x="6126" y="3142"/>
                  </a:cubicBezTo>
                  <a:cubicBezTo>
                    <a:pt x="6210" y="3225"/>
                    <a:pt x="6252" y="3324"/>
                    <a:pt x="6252" y="3440"/>
                  </a:cubicBezTo>
                  <a:cubicBezTo>
                    <a:pt x="6252" y="3556"/>
                    <a:pt x="6210" y="3657"/>
                    <a:pt x="6126" y="3740"/>
                  </a:cubicBezTo>
                  <a:lnTo>
                    <a:pt x="5231" y="4635"/>
                  </a:lnTo>
                  <a:lnTo>
                    <a:pt x="6126" y="5527"/>
                  </a:lnTo>
                  <a:cubicBezTo>
                    <a:pt x="6210" y="5611"/>
                    <a:pt x="6252" y="5710"/>
                    <a:pt x="6252" y="5823"/>
                  </a:cubicBezTo>
                  <a:cubicBezTo>
                    <a:pt x="6252" y="5939"/>
                    <a:pt x="6210" y="6040"/>
                    <a:pt x="6126" y="6122"/>
                  </a:cubicBezTo>
                  <a:cubicBezTo>
                    <a:pt x="6043" y="6204"/>
                    <a:pt x="5943" y="6246"/>
                    <a:pt x="5827" y="6246"/>
                  </a:cubicBezTo>
                  <a:cubicBezTo>
                    <a:pt x="5710" y="6246"/>
                    <a:pt x="5612" y="6204"/>
                    <a:pt x="5530" y="6123"/>
                  </a:cubicBezTo>
                  <a:lnTo>
                    <a:pt x="4635" y="5231"/>
                  </a:lnTo>
                  <a:lnTo>
                    <a:pt x="3743" y="6123"/>
                  </a:lnTo>
                  <a:cubicBezTo>
                    <a:pt x="3662" y="6204"/>
                    <a:pt x="3562" y="6246"/>
                    <a:pt x="3443" y="6246"/>
                  </a:cubicBezTo>
                  <a:cubicBezTo>
                    <a:pt x="3327" y="6246"/>
                    <a:pt x="3228" y="6204"/>
                    <a:pt x="3145" y="6123"/>
                  </a:cubicBezTo>
                  <a:cubicBezTo>
                    <a:pt x="3063" y="6042"/>
                    <a:pt x="3022" y="5943"/>
                    <a:pt x="3022" y="5827"/>
                  </a:cubicBezTo>
                  <a:cubicBezTo>
                    <a:pt x="3022" y="5709"/>
                    <a:pt x="3062" y="5608"/>
                    <a:pt x="3143" y="5527"/>
                  </a:cubicBezTo>
                  <a:lnTo>
                    <a:pt x="4039" y="4635"/>
                  </a:lnTo>
                  <a:lnTo>
                    <a:pt x="3143" y="3740"/>
                  </a:lnTo>
                  <a:cubicBezTo>
                    <a:pt x="3062" y="3659"/>
                    <a:pt x="3022" y="3560"/>
                    <a:pt x="3022" y="3444"/>
                  </a:cubicBezTo>
                  <a:cubicBezTo>
                    <a:pt x="3022" y="3327"/>
                    <a:pt x="3063" y="3226"/>
                    <a:pt x="3145" y="3144"/>
                  </a:cubicBezTo>
                  <a:cubicBezTo>
                    <a:pt x="3228" y="3060"/>
                    <a:pt x="3327" y="3019"/>
                    <a:pt x="3443" y="3019"/>
                  </a:cubicBezTo>
                  <a:cubicBezTo>
                    <a:pt x="3560" y="3018"/>
                    <a:pt x="3659" y="3060"/>
                    <a:pt x="3743" y="3144"/>
                  </a:cubicBezTo>
                  <a:lnTo>
                    <a:pt x="4635" y="4039"/>
                  </a:lnTo>
                  <a:lnTo>
                    <a:pt x="5530" y="3144"/>
                  </a:lnTo>
                  <a:cubicBezTo>
                    <a:pt x="5614" y="3060"/>
                    <a:pt x="5713" y="3019"/>
                    <a:pt x="5827" y="3019"/>
                  </a:cubicBezTo>
                  <a:lnTo>
                    <a:pt x="5827" y="3018"/>
                  </a:lnTo>
                  <a:close/>
                  <a:moveTo>
                    <a:pt x="4635" y="843"/>
                  </a:moveTo>
                  <a:cubicBezTo>
                    <a:pt x="4121" y="843"/>
                    <a:pt x="3630" y="944"/>
                    <a:pt x="3162" y="1145"/>
                  </a:cubicBezTo>
                  <a:cubicBezTo>
                    <a:pt x="2694" y="1344"/>
                    <a:pt x="2290" y="1615"/>
                    <a:pt x="1952" y="1952"/>
                  </a:cubicBezTo>
                  <a:cubicBezTo>
                    <a:pt x="1614" y="2291"/>
                    <a:pt x="1345" y="2693"/>
                    <a:pt x="1144" y="3162"/>
                  </a:cubicBezTo>
                  <a:cubicBezTo>
                    <a:pt x="943" y="3629"/>
                    <a:pt x="843" y="4121"/>
                    <a:pt x="843" y="4635"/>
                  </a:cubicBezTo>
                  <a:cubicBezTo>
                    <a:pt x="843" y="5147"/>
                    <a:pt x="943" y="5639"/>
                    <a:pt x="1144" y="6108"/>
                  </a:cubicBezTo>
                  <a:cubicBezTo>
                    <a:pt x="1345" y="6577"/>
                    <a:pt x="1614" y="6979"/>
                    <a:pt x="1952" y="7318"/>
                  </a:cubicBezTo>
                  <a:cubicBezTo>
                    <a:pt x="2290" y="7655"/>
                    <a:pt x="2693" y="7924"/>
                    <a:pt x="3162" y="8125"/>
                  </a:cubicBezTo>
                  <a:cubicBezTo>
                    <a:pt x="3631" y="8326"/>
                    <a:pt x="4122" y="8427"/>
                    <a:pt x="4635" y="8427"/>
                  </a:cubicBezTo>
                  <a:cubicBezTo>
                    <a:pt x="5148" y="8427"/>
                    <a:pt x="5639" y="8326"/>
                    <a:pt x="6108" y="8125"/>
                  </a:cubicBezTo>
                  <a:cubicBezTo>
                    <a:pt x="6577" y="7924"/>
                    <a:pt x="6980" y="7655"/>
                    <a:pt x="7318" y="7318"/>
                  </a:cubicBezTo>
                  <a:cubicBezTo>
                    <a:pt x="7656" y="6979"/>
                    <a:pt x="7925" y="6577"/>
                    <a:pt x="8126" y="6108"/>
                  </a:cubicBezTo>
                  <a:cubicBezTo>
                    <a:pt x="8327" y="5639"/>
                    <a:pt x="8427" y="5147"/>
                    <a:pt x="8427" y="4635"/>
                  </a:cubicBezTo>
                  <a:cubicBezTo>
                    <a:pt x="8427" y="4121"/>
                    <a:pt x="8327" y="3630"/>
                    <a:pt x="8126" y="3162"/>
                  </a:cubicBezTo>
                  <a:cubicBezTo>
                    <a:pt x="7925" y="2693"/>
                    <a:pt x="7656" y="2291"/>
                    <a:pt x="7318" y="1952"/>
                  </a:cubicBezTo>
                  <a:cubicBezTo>
                    <a:pt x="6980" y="1615"/>
                    <a:pt x="6576" y="1344"/>
                    <a:pt x="6108" y="1145"/>
                  </a:cubicBezTo>
                  <a:cubicBezTo>
                    <a:pt x="5640" y="944"/>
                    <a:pt x="5149" y="843"/>
                    <a:pt x="4635" y="843"/>
                  </a:cubicBezTo>
                  <a:close/>
                  <a:moveTo>
                    <a:pt x="4635" y="0"/>
                  </a:moveTo>
                  <a:cubicBezTo>
                    <a:pt x="5265" y="0"/>
                    <a:pt x="5866" y="123"/>
                    <a:pt x="6437" y="367"/>
                  </a:cubicBezTo>
                  <a:cubicBezTo>
                    <a:pt x="7009" y="612"/>
                    <a:pt x="7502" y="941"/>
                    <a:pt x="7915" y="1355"/>
                  </a:cubicBezTo>
                  <a:cubicBezTo>
                    <a:pt x="8329" y="1768"/>
                    <a:pt x="8658" y="2261"/>
                    <a:pt x="8903" y="2833"/>
                  </a:cubicBezTo>
                  <a:cubicBezTo>
                    <a:pt x="9148" y="3404"/>
                    <a:pt x="9270" y="4005"/>
                    <a:pt x="9270" y="4635"/>
                  </a:cubicBezTo>
                  <a:cubicBezTo>
                    <a:pt x="9270" y="5265"/>
                    <a:pt x="9148" y="5865"/>
                    <a:pt x="8903" y="6437"/>
                  </a:cubicBezTo>
                  <a:cubicBezTo>
                    <a:pt x="8658" y="7009"/>
                    <a:pt x="8329" y="7501"/>
                    <a:pt x="7915" y="7914"/>
                  </a:cubicBezTo>
                  <a:cubicBezTo>
                    <a:pt x="7502" y="8329"/>
                    <a:pt x="7009" y="8658"/>
                    <a:pt x="6437" y="8902"/>
                  </a:cubicBezTo>
                  <a:cubicBezTo>
                    <a:pt x="5866" y="9146"/>
                    <a:pt x="5265" y="9270"/>
                    <a:pt x="4635" y="9270"/>
                  </a:cubicBezTo>
                  <a:cubicBezTo>
                    <a:pt x="4005" y="9270"/>
                    <a:pt x="3404" y="9146"/>
                    <a:pt x="2833" y="8902"/>
                  </a:cubicBezTo>
                  <a:cubicBezTo>
                    <a:pt x="2261" y="8658"/>
                    <a:pt x="1769" y="8329"/>
                    <a:pt x="1355" y="7914"/>
                  </a:cubicBezTo>
                  <a:cubicBezTo>
                    <a:pt x="941" y="7501"/>
                    <a:pt x="612" y="7009"/>
                    <a:pt x="367" y="6437"/>
                  </a:cubicBezTo>
                  <a:cubicBezTo>
                    <a:pt x="122" y="5865"/>
                    <a:pt x="0" y="5265"/>
                    <a:pt x="0" y="4635"/>
                  </a:cubicBezTo>
                  <a:cubicBezTo>
                    <a:pt x="0" y="4005"/>
                    <a:pt x="122" y="3404"/>
                    <a:pt x="367" y="2833"/>
                  </a:cubicBezTo>
                  <a:cubicBezTo>
                    <a:pt x="612" y="2261"/>
                    <a:pt x="941" y="1768"/>
                    <a:pt x="1355" y="1355"/>
                  </a:cubicBezTo>
                  <a:cubicBezTo>
                    <a:pt x="1769" y="941"/>
                    <a:pt x="2261" y="612"/>
                    <a:pt x="2833" y="367"/>
                  </a:cubicBezTo>
                  <a:cubicBezTo>
                    <a:pt x="3404" y="123"/>
                    <a:pt x="4005" y="0"/>
                    <a:pt x="46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ffirmative-check-mark_2301"/>
            <p:cNvSpPr>
              <a:spLocks noChangeAspect="1"/>
            </p:cNvSpPr>
            <p:nvPr/>
          </p:nvSpPr>
          <p:spPr>
            <a:xfrm>
              <a:off x="338534" y="4283679"/>
              <a:ext cx="468000" cy="467441"/>
            </a:xfrm>
            <a:custGeom>
              <a:avLst/>
              <a:gdLst>
                <a:gd name="connsiteX0" fmla="*/ 449984 w 578419"/>
                <a:gd name="connsiteY0" fmla="*/ 152373 h 577729"/>
                <a:gd name="connsiteX1" fmla="*/ 460750 w 578419"/>
                <a:gd name="connsiteY1" fmla="*/ 157745 h 577729"/>
                <a:gd name="connsiteX2" fmla="*/ 495202 w 578419"/>
                <a:gd name="connsiteY2" fmla="*/ 190697 h 577729"/>
                <a:gd name="connsiteX3" fmla="*/ 495202 w 578419"/>
                <a:gd name="connsiteY3" fmla="*/ 213620 h 577729"/>
                <a:gd name="connsiteX4" fmla="*/ 248298 w 578419"/>
                <a:gd name="connsiteY4" fmla="*/ 460039 h 577729"/>
                <a:gd name="connsiteX5" fmla="*/ 225330 w 578419"/>
                <a:gd name="connsiteY5" fmla="*/ 460039 h 577729"/>
                <a:gd name="connsiteX6" fmla="*/ 219588 w 578419"/>
                <a:gd name="connsiteY6" fmla="*/ 454309 h 577729"/>
                <a:gd name="connsiteX7" fmla="*/ 215282 w 578419"/>
                <a:gd name="connsiteY7" fmla="*/ 450011 h 577729"/>
                <a:gd name="connsiteX8" fmla="*/ 190879 w 578419"/>
                <a:gd name="connsiteY8" fmla="*/ 425655 h 577729"/>
                <a:gd name="connsiteX9" fmla="*/ 84652 w 578419"/>
                <a:gd name="connsiteY9" fmla="*/ 318205 h 577729"/>
                <a:gd name="connsiteX10" fmla="*/ 84652 w 578419"/>
                <a:gd name="connsiteY10" fmla="*/ 295282 h 577729"/>
                <a:gd name="connsiteX11" fmla="*/ 117669 w 578419"/>
                <a:gd name="connsiteY11" fmla="*/ 262330 h 577729"/>
                <a:gd name="connsiteX12" fmla="*/ 140636 w 578419"/>
                <a:gd name="connsiteY12" fmla="*/ 262330 h 577729"/>
                <a:gd name="connsiteX13" fmla="*/ 236814 w 578419"/>
                <a:gd name="connsiteY13" fmla="*/ 358320 h 577729"/>
                <a:gd name="connsiteX14" fmla="*/ 439218 w 578419"/>
                <a:gd name="connsiteY14" fmla="*/ 157745 h 577729"/>
                <a:gd name="connsiteX15" fmla="*/ 449984 w 578419"/>
                <a:gd name="connsiteY15" fmla="*/ 152373 h 577729"/>
                <a:gd name="connsiteX16" fmla="*/ 289927 w 578419"/>
                <a:gd name="connsiteY16" fmla="*/ 45874 h 577729"/>
                <a:gd name="connsiteX17" fmla="*/ 45929 w 578419"/>
                <a:gd name="connsiteY17" fmla="*/ 289581 h 577729"/>
                <a:gd name="connsiteX18" fmla="*/ 289927 w 578419"/>
                <a:gd name="connsiteY18" fmla="*/ 531855 h 577729"/>
                <a:gd name="connsiteX19" fmla="*/ 532490 w 578419"/>
                <a:gd name="connsiteY19" fmla="*/ 289581 h 577729"/>
                <a:gd name="connsiteX20" fmla="*/ 289927 w 578419"/>
                <a:gd name="connsiteY20" fmla="*/ 45874 h 577729"/>
                <a:gd name="connsiteX21" fmla="*/ 289927 w 578419"/>
                <a:gd name="connsiteY21" fmla="*/ 0 h 577729"/>
                <a:gd name="connsiteX22" fmla="*/ 578419 w 578419"/>
                <a:gd name="connsiteY22" fmla="*/ 289581 h 577729"/>
                <a:gd name="connsiteX23" fmla="*/ 289927 w 578419"/>
                <a:gd name="connsiteY23" fmla="*/ 577729 h 577729"/>
                <a:gd name="connsiteX24" fmla="*/ 0 w 578419"/>
                <a:gd name="connsiteY24" fmla="*/ 289581 h 577729"/>
                <a:gd name="connsiteX25" fmla="*/ 289927 w 578419"/>
                <a:gd name="connsiteY25" fmla="*/ 0 h 5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8419" h="577729">
                  <a:moveTo>
                    <a:pt x="449984" y="152373"/>
                  </a:moveTo>
                  <a:cubicBezTo>
                    <a:pt x="453931" y="152373"/>
                    <a:pt x="457879" y="154164"/>
                    <a:pt x="460750" y="157745"/>
                  </a:cubicBezTo>
                  <a:lnTo>
                    <a:pt x="495202" y="190697"/>
                  </a:lnTo>
                  <a:cubicBezTo>
                    <a:pt x="500944" y="196428"/>
                    <a:pt x="500944" y="207889"/>
                    <a:pt x="495202" y="213620"/>
                  </a:cubicBezTo>
                  <a:lnTo>
                    <a:pt x="248298" y="460039"/>
                  </a:lnTo>
                  <a:cubicBezTo>
                    <a:pt x="241121" y="465770"/>
                    <a:pt x="231072" y="465770"/>
                    <a:pt x="225330" y="460039"/>
                  </a:cubicBezTo>
                  <a:lnTo>
                    <a:pt x="219588" y="454309"/>
                  </a:lnTo>
                  <a:lnTo>
                    <a:pt x="215282" y="450011"/>
                  </a:lnTo>
                  <a:lnTo>
                    <a:pt x="190879" y="425655"/>
                  </a:lnTo>
                  <a:lnTo>
                    <a:pt x="84652" y="318205"/>
                  </a:lnTo>
                  <a:cubicBezTo>
                    <a:pt x="77475" y="312474"/>
                    <a:pt x="77475" y="302445"/>
                    <a:pt x="84652" y="295282"/>
                  </a:cubicBezTo>
                  <a:lnTo>
                    <a:pt x="117669" y="262330"/>
                  </a:lnTo>
                  <a:cubicBezTo>
                    <a:pt x="124846" y="256600"/>
                    <a:pt x="134895" y="256600"/>
                    <a:pt x="140636" y="262330"/>
                  </a:cubicBezTo>
                  <a:lnTo>
                    <a:pt x="236814" y="358320"/>
                  </a:lnTo>
                  <a:lnTo>
                    <a:pt x="439218" y="157745"/>
                  </a:lnTo>
                  <a:cubicBezTo>
                    <a:pt x="442089" y="154164"/>
                    <a:pt x="446036" y="152373"/>
                    <a:pt x="449984" y="152373"/>
                  </a:cubicBezTo>
                  <a:close/>
                  <a:moveTo>
                    <a:pt x="289927" y="45874"/>
                  </a:moveTo>
                  <a:cubicBezTo>
                    <a:pt x="155011" y="45874"/>
                    <a:pt x="45929" y="154826"/>
                    <a:pt x="45929" y="289581"/>
                  </a:cubicBezTo>
                  <a:cubicBezTo>
                    <a:pt x="45929" y="422903"/>
                    <a:pt x="155011" y="531855"/>
                    <a:pt x="289927" y="531855"/>
                  </a:cubicBezTo>
                  <a:cubicBezTo>
                    <a:pt x="423408" y="531855"/>
                    <a:pt x="532490" y="422903"/>
                    <a:pt x="532490" y="289581"/>
                  </a:cubicBezTo>
                  <a:cubicBezTo>
                    <a:pt x="532490" y="154826"/>
                    <a:pt x="423408" y="45874"/>
                    <a:pt x="289927" y="45874"/>
                  </a:cubicBezTo>
                  <a:close/>
                  <a:moveTo>
                    <a:pt x="289927" y="0"/>
                  </a:moveTo>
                  <a:cubicBezTo>
                    <a:pt x="449244" y="0"/>
                    <a:pt x="578419" y="129021"/>
                    <a:pt x="578419" y="289581"/>
                  </a:cubicBezTo>
                  <a:cubicBezTo>
                    <a:pt x="578419" y="448708"/>
                    <a:pt x="449244" y="577729"/>
                    <a:pt x="289927" y="577729"/>
                  </a:cubicBezTo>
                  <a:cubicBezTo>
                    <a:pt x="129175" y="577729"/>
                    <a:pt x="0" y="448708"/>
                    <a:pt x="0" y="289581"/>
                  </a:cubicBezTo>
                  <a:cubicBezTo>
                    <a:pt x="0" y="129021"/>
                    <a:pt x="129175" y="0"/>
                    <a:pt x="28992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ffirmative-check-mark_2301"/>
            <p:cNvSpPr>
              <a:spLocks noChangeAspect="1"/>
            </p:cNvSpPr>
            <p:nvPr/>
          </p:nvSpPr>
          <p:spPr>
            <a:xfrm>
              <a:off x="338534" y="5849325"/>
              <a:ext cx="468000" cy="467441"/>
            </a:xfrm>
            <a:custGeom>
              <a:avLst/>
              <a:gdLst>
                <a:gd name="connsiteX0" fmla="*/ 449984 w 578419"/>
                <a:gd name="connsiteY0" fmla="*/ 152373 h 577729"/>
                <a:gd name="connsiteX1" fmla="*/ 460750 w 578419"/>
                <a:gd name="connsiteY1" fmla="*/ 157745 h 577729"/>
                <a:gd name="connsiteX2" fmla="*/ 495202 w 578419"/>
                <a:gd name="connsiteY2" fmla="*/ 190697 h 577729"/>
                <a:gd name="connsiteX3" fmla="*/ 495202 w 578419"/>
                <a:gd name="connsiteY3" fmla="*/ 213620 h 577729"/>
                <a:gd name="connsiteX4" fmla="*/ 248298 w 578419"/>
                <a:gd name="connsiteY4" fmla="*/ 460039 h 577729"/>
                <a:gd name="connsiteX5" fmla="*/ 225330 w 578419"/>
                <a:gd name="connsiteY5" fmla="*/ 460039 h 577729"/>
                <a:gd name="connsiteX6" fmla="*/ 219588 w 578419"/>
                <a:gd name="connsiteY6" fmla="*/ 454309 h 577729"/>
                <a:gd name="connsiteX7" fmla="*/ 215282 w 578419"/>
                <a:gd name="connsiteY7" fmla="*/ 450011 h 577729"/>
                <a:gd name="connsiteX8" fmla="*/ 190879 w 578419"/>
                <a:gd name="connsiteY8" fmla="*/ 425655 h 577729"/>
                <a:gd name="connsiteX9" fmla="*/ 84652 w 578419"/>
                <a:gd name="connsiteY9" fmla="*/ 318205 h 577729"/>
                <a:gd name="connsiteX10" fmla="*/ 84652 w 578419"/>
                <a:gd name="connsiteY10" fmla="*/ 295282 h 577729"/>
                <a:gd name="connsiteX11" fmla="*/ 117669 w 578419"/>
                <a:gd name="connsiteY11" fmla="*/ 262330 h 577729"/>
                <a:gd name="connsiteX12" fmla="*/ 140636 w 578419"/>
                <a:gd name="connsiteY12" fmla="*/ 262330 h 577729"/>
                <a:gd name="connsiteX13" fmla="*/ 236814 w 578419"/>
                <a:gd name="connsiteY13" fmla="*/ 358320 h 577729"/>
                <a:gd name="connsiteX14" fmla="*/ 439218 w 578419"/>
                <a:gd name="connsiteY14" fmla="*/ 157745 h 577729"/>
                <a:gd name="connsiteX15" fmla="*/ 449984 w 578419"/>
                <a:gd name="connsiteY15" fmla="*/ 152373 h 577729"/>
                <a:gd name="connsiteX16" fmla="*/ 289927 w 578419"/>
                <a:gd name="connsiteY16" fmla="*/ 45874 h 577729"/>
                <a:gd name="connsiteX17" fmla="*/ 45929 w 578419"/>
                <a:gd name="connsiteY17" fmla="*/ 289581 h 577729"/>
                <a:gd name="connsiteX18" fmla="*/ 289927 w 578419"/>
                <a:gd name="connsiteY18" fmla="*/ 531855 h 577729"/>
                <a:gd name="connsiteX19" fmla="*/ 532490 w 578419"/>
                <a:gd name="connsiteY19" fmla="*/ 289581 h 577729"/>
                <a:gd name="connsiteX20" fmla="*/ 289927 w 578419"/>
                <a:gd name="connsiteY20" fmla="*/ 45874 h 577729"/>
                <a:gd name="connsiteX21" fmla="*/ 289927 w 578419"/>
                <a:gd name="connsiteY21" fmla="*/ 0 h 577729"/>
                <a:gd name="connsiteX22" fmla="*/ 578419 w 578419"/>
                <a:gd name="connsiteY22" fmla="*/ 289581 h 577729"/>
                <a:gd name="connsiteX23" fmla="*/ 289927 w 578419"/>
                <a:gd name="connsiteY23" fmla="*/ 577729 h 577729"/>
                <a:gd name="connsiteX24" fmla="*/ 0 w 578419"/>
                <a:gd name="connsiteY24" fmla="*/ 289581 h 577729"/>
                <a:gd name="connsiteX25" fmla="*/ 289927 w 578419"/>
                <a:gd name="connsiteY25" fmla="*/ 0 h 5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8419" h="577729">
                  <a:moveTo>
                    <a:pt x="449984" y="152373"/>
                  </a:moveTo>
                  <a:cubicBezTo>
                    <a:pt x="453931" y="152373"/>
                    <a:pt x="457879" y="154164"/>
                    <a:pt x="460750" y="157745"/>
                  </a:cubicBezTo>
                  <a:lnTo>
                    <a:pt x="495202" y="190697"/>
                  </a:lnTo>
                  <a:cubicBezTo>
                    <a:pt x="500944" y="196428"/>
                    <a:pt x="500944" y="207889"/>
                    <a:pt x="495202" y="213620"/>
                  </a:cubicBezTo>
                  <a:lnTo>
                    <a:pt x="248298" y="460039"/>
                  </a:lnTo>
                  <a:cubicBezTo>
                    <a:pt x="241121" y="465770"/>
                    <a:pt x="231072" y="465770"/>
                    <a:pt x="225330" y="460039"/>
                  </a:cubicBezTo>
                  <a:lnTo>
                    <a:pt x="219588" y="454309"/>
                  </a:lnTo>
                  <a:lnTo>
                    <a:pt x="215282" y="450011"/>
                  </a:lnTo>
                  <a:lnTo>
                    <a:pt x="190879" y="425655"/>
                  </a:lnTo>
                  <a:lnTo>
                    <a:pt x="84652" y="318205"/>
                  </a:lnTo>
                  <a:cubicBezTo>
                    <a:pt x="77475" y="312474"/>
                    <a:pt x="77475" y="302445"/>
                    <a:pt x="84652" y="295282"/>
                  </a:cubicBezTo>
                  <a:lnTo>
                    <a:pt x="117669" y="262330"/>
                  </a:lnTo>
                  <a:cubicBezTo>
                    <a:pt x="124846" y="256600"/>
                    <a:pt x="134895" y="256600"/>
                    <a:pt x="140636" y="262330"/>
                  </a:cubicBezTo>
                  <a:lnTo>
                    <a:pt x="236814" y="358320"/>
                  </a:lnTo>
                  <a:lnTo>
                    <a:pt x="439218" y="157745"/>
                  </a:lnTo>
                  <a:cubicBezTo>
                    <a:pt x="442089" y="154164"/>
                    <a:pt x="446036" y="152373"/>
                    <a:pt x="449984" y="152373"/>
                  </a:cubicBezTo>
                  <a:close/>
                  <a:moveTo>
                    <a:pt x="289927" y="45874"/>
                  </a:moveTo>
                  <a:cubicBezTo>
                    <a:pt x="155011" y="45874"/>
                    <a:pt x="45929" y="154826"/>
                    <a:pt x="45929" y="289581"/>
                  </a:cubicBezTo>
                  <a:cubicBezTo>
                    <a:pt x="45929" y="422903"/>
                    <a:pt x="155011" y="531855"/>
                    <a:pt x="289927" y="531855"/>
                  </a:cubicBezTo>
                  <a:cubicBezTo>
                    <a:pt x="423408" y="531855"/>
                    <a:pt x="532490" y="422903"/>
                    <a:pt x="532490" y="289581"/>
                  </a:cubicBezTo>
                  <a:cubicBezTo>
                    <a:pt x="532490" y="154826"/>
                    <a:pt x="423408" y="45874"/>
                    <a:pt x="289927" y="45874"/>
                  </a:cubicBezTo>
                  <a:close/>
                  <a:moveTo>
                    <a:pt x="289927" y="0"/>
                  </a:moveTo>
                  <a:cubicBezTo>
                    <a:pt x="449244" y="0"/>
                    <a:pt x="578419" y="129021"/>
                    <a:pt x="578419" y="289581"/>
                  </a:cubicBezTo>
                  <a:cubicBezTo>
                    <a:pt x="578419" y="448708"/>
                    <a:pt x="449244" y="577729"/>
                    <a:pt x="289927" y="577729"/>
                  </a:cubicBezTo>
                  <a:cubicBezTo>
                    <a:pt x="129175" y="577729"/>
                    <a:pt x="0" y="448708"/>
                    <a:pt x="0" y="289581"/>
                  </a:cubicBezTo>
                  <a:cubicBezTo>
                    <a:pt x="0" y="129021"/>
                    <a:pt x="129175" y="0"/>
                    <a:pt x="28992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直接连接符 1"/>
            <p:cNvCxnSpPr/>
            <p:nvPr/>
          </p:nvCxnSpPr>
          <p:spPr>
            <a:xfrm>
              <a:off x="227624" y="6528810"/>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109972" y="3110917"/>
            <a:ext cx="10042458" cy="690726"/>
            <a:chOff x="1074771" y="1058104"/>
            <a:chExt cx="10042458" cy="690726"/>
          </a:xfrm>
        </p:grpSpPr>
        <p:grpSp>
          <p:nvGrpSpPr>
            <p:cNvPr id="38" name="组合 37"/>
            <p:cNvGrpSpPr/>
            <p:nvPr/>
          </p:nvGrpSpPr>
          <p:grpSpPr>
            <a:xfrm>
              <a:off x="1074771" y="1058104"/>
              <a:ext cx="10042458" cy="690726"/>
              <a:chOff x="1594718" y="1801695"/>
              <a:chExt cx="8773964" cy="1152000"/>
            </a:xfrm>
          </p:grpSpPr>
          <p:sp>
            <p:nvSpPr>
              <p:cNvPr id="40" name="矩形: 圆角 39"/>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err="1">
                  <a:ln>
                    <a:noFill/>
                  </a:ln>
                  <a:solidFill>
                    <a:srgbClr val="001965"/>
                  </a:solidFill>
                  <a:effectLst/>
                  <a:uLnTx/>
                  <a:uFillTx/>
                  <a:cs typeface="+mn-ea"/>
                  <a:sym typeface="+mn-lt"/>
                </a:endParaRPr>
              </a:p>
            </p:txBody>
          </p:sp>
          <p:grpSp>
            <p:nvGrpSpPr>
              <p:cNvPr id="41" name="组合 40"/>
              <p:cNvGrpSpPr/>
              <p:nvPr/>
            </p:nvGrpSpPr>
            <p:grpSpPr>
              <a:xfrm>
                <a:off x="2052722" y="1801695"/>
                <a:ext cx="8315960" cy="1152000"/>
                <a:chOff x="2460560" y="1629056"/>
                <a:chExt cx="8315960" cy="1152000"/>
              </a:xfrm>
            </p:grpSpPr>
            <p:sp>
              <p:nvSpPr>
                <p:cNvPr id="43" name="任意多边形: 形状 42"/>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rgbClr val="001965"/>
                    </a:solidFill>
                    <a:effectLst/>
                    <a:uLnTx/>
                    <a:uFillTx/>
                    <a:cs typeface="+mn-ea"/>
                    <a:sym typeface="+mn-lt"/>
                  </a:endParaRPr>
                </a:p>
              </p:txBody>
            </p:sp>
            <p:sp>
              <p:nvSpPr>
                <p:cNvPr id="44"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rgbClr val="FFFFFF"/>
                    </a:solidFill>
                    <a:effectLst/>
                    <a:uLnTx/>
                    <a:uFillTx/>
                    <a:cs typeface="+mn-ea"/>
                    <a:sym typeface="+mn-lt"/>
                  </a:endParaRPr>
                </a:p>
              </p:txBody>
            </p:sp>
          </p:grpSp>
          <p:sp>
            <p:nvSpPr>
              <p:cNvPr id="42" name="文本框 41"/>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02</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39"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solidFill>
                    <a:schemeClr val="tx1">
                      <a:lumMod val="75000"/>
                      <a:lumOff val="25000"/>
                    </a:schemeClr>
                  </a:solidFill>
                  <a:cs typeface="+mn-ea"/>
                  <a:sym typeface="+mn-lt"/>
                </a:rPr>
                <a:t>局部进展</a:t>
              </a: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期胰腺癌：拨开治疗迷雾，跃升疗效新高度</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grpSp>
        <p:nvGrpSpPr>
          <p:cNvPr id="53" name="组合 52"/>
          <p:cNvGrpSpPr/>
          <p:nvPr/>
        </p:nvGrpSpPr>
        <p:grpSpPr>
          <a:xfrm>
            <a:off x="1109972" y="4220964"/>
            <a:ext cx="10042458" cy="690726"/>
            <a:chOff x="1074771" y="1058104"/>
            <a:chExt cx="10042458" cy="690726"/>
          </a:xfrm>
        </p:grpSpPr>
        <p:grpSp>
          <p:nvGrpSpPr>
            <p:cNvPr id="54" name="组合 53"/>
            <p:cNvGrpSpPr/>
            <p:nvPr/>
          </p:nvGrpSpPr>
          <p:grpSpPr>
            <a:xfrm>
              <a:off x="1074771" y="1058104"/>
              <a:ext cx="10042458" cy="690726"/>
              <a:chOff x="1594718" y="1801695"/>
              <a:chExt cx="8773964" cy="1152000"/>
            </a:xfrm>
          </p:grpSpPr>
          <p:sp>
            <p:nvSpPr>
              <p:cNvPr id="56" name="矩形: 圆角 55"/>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dirty="0" err="1">
                  <a:ln>
                    <a:noFill/>
                  </a:ln>
                  <a:solidFill>
                    <a:srgbClr val="001965"/>
                  </a:solidFill>
                  <a:effectLst/>
                  <a:uLnTx/>
                  <a:uFillTx/>
                  <a:cs typeface="+mn-ea"/>
                  <a:sym typeface="+mn-lt"/>
                </a:endParaRPr>
              </a:p>
            </p:txBody>
          </p:sp>
          <p:grpSp>
            <p:nvGrpSpPr>
              <p:cNvPr id="57" name="组合 56"/>
              <p:cNvGrpSpPr/>
              <p:nvPr/>
            </p:nvGrpSpPr>
            <p:grpSpPr>
              <a:xfrm>
                <a:off x="2052722" y="1801695"/>
                <a:ext cx="8315960" cy="1152000"/>
                <a:chOff x="2460560" y="1629056"/>
                <a:chExt cx="8315960" cy="1152000"/>
              </a:xfrm>
            </p:grpSpPr>
            <p:sp>
              <p:nvSpPr>
                <p:cNvPr id="59" name="任意多边形: 形状 58"/>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rgbClr val="001965"/>
                    </a:solidFill>
                    <a:effectLst/>
                    <a:uLnTx/>
                    <a:uFillTx/>
                    <a:cs typeface="+mn-ea"/>
                    <a:sym typeface="+mn-lt"/>
                  </a:endParaRPr>
                </a:p>
              </p:txBody>
            </p:sp>
            <p:sp>
              <p:nvSpPr>
                <p:cNvPr id="60"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i="0" u="none" strike="noStrike" kern="1200" cap="none" spc="0" normalizeH="0" baseline="0" noProof="0" dirty="0">
                    <a:ln>
                      <a:noFill/>
                    </a:ln>
                    <a:solidFill>
                      <a:srgbClr val="FFFFFF"/>
                    </a:solidFill>
                    <a:effectLst/>
                    <a:uLnTx/>
                    <a:uFillTx/>
                    <a:cs typeface="+mn-ea"/>
                    <a:sym typeface="+mn-lt"/>
                  </a:endParaRPr>
                </a:p>
              </p:txBody>
            </p:sp>
          </p:grpSp>
          <p:sp>
            <p:nvSpPr>
              <p:cNvPr id="58" name="文本框 57"/>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03</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55"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solidFill>
                    <a:schemeClr val="tx1">
                      <a:lumMod val="75000"/>
                      <a:lumOff val="25000"/>
                    </a:schemeClr>
                  </a:solidFill>
                  <a:cs typeface="+mn-ea"/>
                  <a:sym typeface="+mn-lt"/>
                </a:rPr>
                <a:t>转移性</a:t>
              </a: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胰腺癌：从“山穷水尽”到“百药争鸣”，靶向与免疫初见曙光</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5" name="Rectangle 4"/>
          <p:cNvSpPr/>
          <p:nvPr/>
        </p:nvSpPr>
        <p:spPr>
          <a:xfrm>
            <a:off x="68849" y="150471"/>
            <a:ext cx="1041123" cy="420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lumMod val="75000"/>
                    <a:lumOff val="25000"/>
                  </a:schemeClr>
                </a:solidFill>
                <a:cs typeface="+mn-ea"/>
                <a:sym typeface="+mn-lt"/>
              </a:rPr>
              <a:t>目录</a:t>
            </a:r>
            <a:endParaRPr lang="zh-CN" altLang="en-US" sz="2800" b="1" dirty="0">
              <a:solidFill>
                <a:schemeClr val="tx1">
                  <a:lumMod val="75000"/>
                  <a:lumOff val="25000"/>
                </a:schemeClr>
              </a:solidFill>
              <a:cs typeface="+mn-ea"/>
              <a:sym typeface="+mn-lt"/>
            </a:endParaRPr>
          </a:p>
        </p:txBody>
      </p:sp>
      <p:grpSp>
        <p:nvGrpSpPr>
          <p:cNvPr id="6" name="组合 1"/>
          <p:cNvGrpSpPr/>
          <p:nvPr/>
        </p:nvGrpSpPr>
        <p:grpSpPr>
          <a:xfrm>
            <a:off x="1109972" y="1894923"/>
            <a:ext cx="10042458" cy="690726"/>
            <a:chOff x="1074771" y="1058104"/>
            <a:chExt cx="10042458" cy="690726"/>
          </a:xfrm>
        </p:grpSpPr>
        <p:grpSp>
          <p:nvGrpSpPr>
            <p:cNvPr id="7" name="组合 2"/>
            <p:cNvGrpSpPr/>
            <p:nvPr/>
          </p:nvGrpSpPr>
          <p:grpSpPr>
            <a:xfrm>
              <a:off x="1074771" y="1058104"/>
              <a:ext cx="10042458" cy="690726"/>
              <a:chOff x="1594718" y="1801695"/>
              <a:chExt cx="8773964" cy="1152000"/>
            </a:xfrm>
          </p:grpSpPr>
          <p:sp>
            <p:nvSpPr>
              <p:cNvPr id="10" name="矩形: 圆角 4"/>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11" name="组合 5"/>
              <p:cNvGrpSpPr/>
              <p:nvPr/>
            </p:nvGrpSpPr>
            <p:grpSpPr>
              <a:xfrm>
                <a:off x="2052722" y="1801695"/>
                <a:ext cx="8315960" cy="1152000"/>
                <a:chOff x="2460560" y="1629056"/>
                <a:chExt cx="8315960" cy="1152000"/>
              </a:xfrm>
            </p:grpSpPr>
            <p:sp>
              <p:nvSpPr>
                <p:cNvPr id="13" name="任意多边形: 形状 7"/>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1965"/>
                    </a:solidFill>
                    <a:effectLst/>
                    <a:uLnTx/>
                    <a:uFillTx/>
                    <a:cs typeface="+mn-ea"/>
                    <a:sym typeface="+mn-lt"/>
                  </a:endParaRPr>
                </a:p>
              </p:txBody>
            </p:sp>
            <p:sp>
              <p:nvSpPr>
                <p:cNvPr id="14"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12" name="文本框 6"/>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01</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8"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可切除</a:t>
              </a:r>
              <a:r>
                <a:rPr kumimoji="0" lang="en-US" altLang="zh-CN" sz="2000" b="1" i="0" u="none" strike="noStrike" kern="1200" cap="none" spc="0" normalizeH="0" baseline="0" noProof="0" dirty="0">
                  <a:ln>
                    <a:noFill/>
                  </a:ln>
                  <a:solidFill>
                    <a:schemeClr val="tx1">
                      <a:lumMod val="75000"/>
                      <a:lumOff val="25000"/>
                    </a:schemeClr>
                  </a:solidFill>
                  <a:effectLst/>
                  <a:uLnTx/>
                  <a:uFillTx/>
                  <a:cs typeface="+mn-ea"/>
                  <a:sym typeface="+mn-lt"/>
                </a:rPr>
                <a:t>/</a:t>
              </a: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临界可切除胰腺癌：解锁手术之钥，新辅助治疗的突破与探索</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53"/>
                                        </p:tgtEl>
                                        <p:attrNameLst>
                                          <p:attrName>style.opacity</p:attrName>
                                        </p:attrNameLst>
                                      </p:cBhvr>
                                      <p:to>
                                        <p:strVal val="0.5"/>
                                      </p:to>
                                    </p:set>
                                    <p:animEffect filter="image" prLst="opacity: 0.5">
                                      <p:cBhvr rctx="IE">
                                        <p:cTn id="7" dur="indefinite"/>
                                        <p:tgtEl>
                                          <p:spTgt spid="53"/>
                                        </p:tgtEl>
                                      </p:cBhvr>
                                    </p:animEffect>
                                  </p:childTnLst>
                                </p:cTn>
                              </p:par>
                              <p:par>
                                <p:cTn id="8" presetID="9" presetClass="emph" presetSubtype="0" nodeType="withEffect">
                                  <p:stCondLst>
                                    <p:cond delay="0"/>
                                  </p:stCondLst>
                                  <p:childTnLst>
                                    <p:set>
                                      <p:cBhvr>
                                        <p:cTn id="9" dur="indefinite"/>
                                        <p:tgtEl>
                                          <p:spTgt spid="6"/>
                                        </p:tgtEl>
                                        <p:attrNameLst>
                                          <p:attrName>style.opacity</p:attrName>
                                        </p:attrNameLst>
                                      </p:cBhvr>
                                      <p:to>
                                        <p:strVal val="0.5"/>
                                      </p:to>
                                    </p:set>
                                    <p:animEffect filter="image" prLst="opacity: 0.5">
                                      <p:cBhvr rctx="IE">
                                        <p:cTn id="10"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9" y="115021"/>
            <a:ext cx="12041619" cy="732803"/>
          </a:xfrm>
        </p:spPr>
        <p:txBody>
          <a:bodyPr>
            <a:noAutofit/>
          </a:bodyPr>
          <a:lstStyle/>
          <a:p>
            <a:r>
              <a:rPr lang="zh-CN" altLang="en-US" sz="2400" b="1" dirty="0">
                <a:solidFill>
                  <a:schemeClr val="tx1">
                    <a:lumMod val="75000"/>
                    <a:lumOff val="25000"/>
                  </a:schemeClr>
                </a:solidFill>
                <a:latin typeface="+mn-lt"/>
                <a:ea typeface="+mn-ea"/>
                <a:cs typeface="+mn-ea"/>
                <a:sym typeface="+mn-lt"/>
              </a:rPr>
              <a:t>局部进展期胰腺癌以姑息化疗为主，方案参考转移性胰腺癌，亟需探索新治疗手段</a:t>
            </a:r>
            <a:endParaRPr lang="en-US" sz="2400" b="1" dirty="0">
              <a:solidFill>
                <a:schemeClr val="tx1">
                  <a:lumMod val="75000"/>
                  <a:lumOff val="25000"/>
                </a:schemeClr>
              </a:solidFill>
              <a:latin typeface="+mn-lt"/>
              <a:ea typeface="+mn-ea"/>
              <a:cs typeface="+mn-ea"/>
              <a:sym typeface="+mn-lt"/>
            </a:endParaRPr>
          </a:p>
        </p:txBody>
      </p:sp>
      <p:sp>
        <p:nvSpPr>
          <p:cNvPr id="76" name="textbox 956"/>
          <p:cNvSpPr/>
          <p:nvPr/>
        </p:nvSpPr>
        <p:spPr>
          <a:xfrm>
            <a:off x="20498" y="6441369"/>
            <a:ext cx="12148351" cy="404645"/>
          </a:xfrm>
          <a:prstGeom prst="rect">
            <a:avLst/>
          </a:prstGeom>
          <a:noFill/>
          <a:ln w="0" cap="flat">
            <a:noFill/>
            <a:prstDash val="solid"/>
            <a:miter lim="0"/>
          </a:ln>
        </p:spPr>
        <p:txBody>
          <a:bodyPr vert="horz" wrap="square" lIns="0" tIns="0" rIns="0" bIns="0"/>
          <a:lstStyle/>
          <a:p>
            <a:pPr marL="228600" indent="-228600" algn="l" rtl="0" eaLnBrk="0">
              <a:lnSpc>
                <a:spcPct val="80000"/>
              </a:lnSpc>
              <a:buFont typeface="+mj-lt"/>
              <a:buAutoNum type="arabicPeriod"/>
            </a:pPr>
            <a:endParaRPr sz="600" dirty="0">
              <a:cs typeface="+mn-ea"/>
              <a:sym typeface="+mn-lt"/>
            </a:endParaRPr>
          </a:p>
          <a:p>
            <a:pPr marL="22225" eaLnBrk="0">
              <a:lnSpc>
                <a:spcPct val="91000"/>
              </a:lnSpc>
            </a:pPr>
            <a:r>
              <a:rPr kumimoji="0" lang="en-US" altLang="zh-CN" sz="600" b="0" i="0" u="none" strike="noStrike" kern="0" cap="none" spc="0" normalizeH="0" baseline="0" noProof="0" dirty="0">
                <a:ln>
                  <a:noFill/>
                </a:ln>
                <a:solidFill>
                  <a:srgbClr val="000000">
                    <a:alpha val="100000"/>
                  </a:srgbClr>
                </a:solidFill>
                <a:effectLst/>
                <a:uLnTx/>
                <a:uFillTx/>
                <a:cs typeface="+mn-ea"/>
                <a:sym typeface="+mn-lt"/>
              </a:rPr>
              <a:t>1. </a:t>
            </a:r>
            <a:r>
              <a:rPr kumimoji="0" lang="zh-CN" altLang="en-US" sz="600" b="0" i="0" u="none" strike="noStrike" kern="0" cap="none" spc="0" normalizeH="0" baseline="0" noProof="0" dirty="0">
                <a:ln>
                  <a:noFill/>
                </a:ln>
                <a:solidFill>
                  <a:srgbClr val="000000">
                    <a:alpha val="100000"/>
                  </a:srgbClr>
                </a:solidFill>
                <a:effectLst/>
                <a:uLnTx/>
                <a:uFillTx/>
                <a:cs typeface="+mn-ea"/>
                <a:sym typeface="+mn-lt"/>
              </a:rPr>
              <a:t>中国抗癌协会</a:t>
            </a:r>
            <a:r>
              <a:rPr kumimoji="0" lang="en-US" altLang="zh-CN" sz="600" b="0" i="0" u="none" strike="noStrike" kern="0" cap="none" spc="0" normalizeH="0" baseline="0" noProof="0" dirty="0">
                <a:ln>
                  <a:noFill/>
                </a:ln>
                <a:solidFill>
                  <a:srgbClr val="000000">
                    <a:alpha val="100000"/>
                  </a:srgbClr>
                </a:solidFill>
                <a:effectLst/>
                <a:uLnTx/>
                <a:uFillTx/>
                <a:cs typeface="+mn-ea"/>
                <a:sym typeface="+mn-lt"/>
              </a:rPr>
              <a:t>.</a:t>
            </a:r>
            <a:r>
              <a:rPr kumimoji="0" lang="zh-CN" altLang="en-US" sz="600" b="0" i="0" u="none" strike="noStrike" kern="0" cap="none" spc="0" normalizeH="0" baseline="0" noProof="0" dirty="0">
                <a:ln>
                  <a:noFill/>
                </a:ln>
                <a:solidFill>
                  <a:srgbClr val="000000">
                    <a:alpha val="100000"/>
                  </a:srgbClr>
                </a:solidFill>
                <a:effectLst/>
                <a:uLnTx/>
                <a:uFillTx/>
                <a:cs typeface="+mn-ea"/>
                <a:sym typeface="+mn-lt"/>
              </a:rPr>
              <a:t>中国肿瘤整合诊治指南</a:t>
            </a:r>
            <a:r>
              <a:rPr kumimoji="0" lang="en-US" altLang="zh-CN" sz="600" b="0" i="0" u="none" strike="noStrike" kern="0" cap="none" spc="0" normalizeH="0" baseline="0" noProof="0" dirty="0">
                <a:ln>
                  <a:noFill/>
                </a:ln>
                <a:solidFill>
                  <a:srgbClr val="000000">
                    <a:alpha val="100000"/>
                  </a:srgbClr>
                </a:solidFill>
                <a:effectLst/>
                <a:uLnTx/>
                <a:uFillTx/>
                <a:cs typeface="+mn-ea"/>
                <a:sym typeface="+mn-lt"/>
              </a:rPr>
              <a:t>(CACA)2025</a:t>
            </a:r>
            <a:r>
              <a:rPr kumimoji="0" lang="zh-CN" altLang="en-US" sz="600" b="0" i="0" u="none" strike="noStrike" kern="0" cap="none" spc="0" normalizeH="0" baseline="0" noProof="0" dirty="0">
                <a:ln>
                  <a:noFill/>
                </a:ln>
                <a:solidFill>
                  <a:srgbClr val="000000">
                    <a:alpha val="100000"/>
                  </a:srgbClr>
                </a:solidFill>
                <a:effectLst/>
                <a:uLnTx/>
                <a:uFillTx/>
                <a:cs typeface="+mn-ea"/>
                <a:sym typeface="+mn-lt"/>
              </a:rPr>
              <a:t>版</a:t>
            </a:r>
            <a:r>
              <a:rPr kumimoji="0" lang="en-US" altLang="zh-CN" sz="600" b="0" i="0" u="none" strike="noStrike" kern="0" cap="none" spc="0" normalizeH="0" baseline="0" noProof="0" dirty="0">
                <a:ln>
                  <a:noFill/>
                </a:ln>
                <a:solidFill>
                  <a:srgbClr val="000000">
                    <a:alpha val="100000"/>
                  </a:srgbClr>
                </a:solidFill>
                <a:effectLst/>
                <a:uLnTx/>
                <a:uFillTx/>
                <a:cs typeface="+mn-ea"/>
                <a:sym typeface="+mn-lt"/>
              </a:rPr>
              <a:t>.    2. </a:t>
            </a:r>
            <a:r>
              <a:rPr kumimoji="0" lang="zh-CN" altLang="en-US" sz="600" b="0" i="0" u="none" strike="noStrike" kern="0" cap="none" spc="0" normalizeH="0" baseline="0" noProof="0" dirty="0">
                <a:ln>
                  <a:noFill/>
                </a:ln>
                <a:solidFill>
                  <a:srgbClr val="000000">
                    <a:alpha val="100000"/>
                  </a:srgbClr>
                </a:solidFill>
                <a:effectLst/>
                <a:uLnTx/>
                <a:uFillTx/>
                <a:cs typeface="+mn-ea"/>
                <a:sym typeface="+mn-lt"/>
              </a:rPr>
              <a:t>中国临床肿瘤学会（</a:t>
            </a:r>
            <a:r>
              <a:rPr kumimoji="0" lang="en-US" altLang="zh-CN" sz="600" b="0" i="0" u="none" strike="noStrike" kern="0" cap="none" spc="0" normalizeH="0" baseline="0" noProof="0" dirty="0">
                <a:ln>
                  <a:noFill/>
                </a:ln>
                <a:solidFill>
                  <a:srgbClr val="000000">
                    <a:alpha val="100000"/>
                  </a:srgbClr>
                </a:solidFill>
                <a:effectLst/>
                <a:uLnTx/>
                <a:uFillTx/>
                <a:cs typeface="+mn-ea"/>
                <a:sym typeface="+mn-lt"/>
              </a:rPr>
              <a:t>CSCO</a:t>
            </a:r>
            <a:r>
              <a:rPr kumimoji="0" lang="zh-CN" altLang="en-US" sz="600" b="0" i="0" u="none" strike="noStrike" kern="0" cap="none" spc="0" normalizeH="0" baseline="0" noProof="0" dirty="0">
                <a:ln>
                  <a:noFill/>
                </a:ln>
                <a:solidFill>
                  <a:srgbClr val="000000">
                    <a:alpha val="100000"/>
                  </a:srgbClr>
                </a:solidFill>
                <a:effectLst/>
                <a:uLnTx/>
                <a:uFillTx/>
                <a:cs typeface="+mn-ea"/>
                <a:sym typeface="+mn-lt"/>
              </a:rPr>
              <a:t>）胰腺癌诊疗指南</a:t>
            </a:r>
            <a:r>
              <a:rPr kumimoji="0" lang="en-US" altLang="zh-CN" sz="600" b="0" i="0" u="none" strike="noStrike" kern="0" cap="none" spc="0" normalizeH="0" baseline="0" noProof="0" dirty="0">
                <a:ln>
                  <a:noFill/>
                </a:ln>
                <a:solidFill>
                  <a:srgbClr val="000000">
                    <a:alpha val="100000"/>
                  </a:srgbClr>
                </a:solidFill>
                <a:effectLst/>
                <a:uLnTx/>
                <a:uFillTx/>
                <a:cs typeface="+mn-ea"/>
                <a:sym typeface="+mn-lt"/>
              </a:rPr>
              <a:t>2024</a:t>
            </a:r>
            <a:r>
              <a:rPr sz="600" kern="0" spc="-10" dirty="0">
                <a:solidFill>
                  <a:srgbClr val="212121">
                    <a:alpha val="100000"/>
                  </a:srgbClr>
                </a:solidFill>
                <a:cs typeface="+mn-ea"/>
                <a:sym typeface="+mn-lt"/>
              </a:rPr>
              <a:t>.</a:t>
            </a:r>
            <a:r>
              <a:rPr lang="en-US" sz="600" kern="0" spc="-10" dirty="0">
                <a:solidFill>
                  <a:srgbClr val="212121">
                    <a:alpha val="100000"/>
                  </a:srgbClr>
                </a:solidFill>
                <a:cs typeface="+mn-ea"/>
                <a:sym typeface="+mn-lt"/>
              </a:rPr>
              <a:t>     3. </a:t>
            </a:r>
            <a:r>
              <a:rPr kumimoji="0" lang="en-US" altLang="zh-CN" sz="600" b="0" i="0" u="none" strike="noStrike" kern="0" cap="none" spc="-10" normalizeH="0" baseline="0" noProof="0" dirty="0">
                <a:ln>
                  <a:noFill/>
                </a:ln>
                <a:solidFill>
                  <a:srgbClr val="000000">
                    <a:alpha val="100000"/>
                  </a:srgbClr>
                </a:solidFill>
                <a:effectLst/>
                <a:uLnTx/>
                <a:uFillTx/>
                <a:cs typeface="+mn-ea"/>
                <a:sym typeface="+mn-lt"/>
              </a:rPr>
              <a:t>NCCN</a:t>
            </a:r>
            <a:r>
              <a:rPr kumimoji="0" lang="zh-CN" altLang="en-US" sz="600" b="0" i="0" u="none" strike="noStrike" kern="0" cap="none" spc="-10" normalizeH="0" baseline="0" noProof="0" dirty="0">
                <a:ln>
                  <a:noFill/>
                </a:ln>
                <a:solidFill>
                  <a:srgbClr val="000000">
                    <a:alpha val="100000"/>
                  </a:srgbClr>
                </a:solidFill>
                <a:effectLst/>
                <a:uLnTx/>
                <a:uFillTx/>
                <a:cs typeface="+mn-ea"/>
                <a:sym typeface="+mn-lt"/>
              </a:rPr>
              <a:t>胰腺癌诊疗指南</a:t>
            </a:r>
            <a:r>
              <a:rPr kumimoji="0" lang="en-US" altLang="zh-CN" sz="600" b="0" i="0" u="none" strike="noStrike" kern="0" cap="none" spc="-10" normalizeH="0" baseline="0" noProof="0" dirty="0">
                <a:ln>
                  <a:noFill/>
                </a:ln>
                <a:solidFill>
                  <a:srgbClr val="000000">
                    <a:alpha val="100000"/>
                  </a:srgbClr>
                </a:solidFill>
                <a:effectLst/>
                <a:uLnTx/>
                <a:uFillTx/>
                <a:cs typeface="+mn-ea"/>
                <a:sym typeface="+mn-lt"/>
              </a:rPr>
              <a:t>2025.    4. </a:t>
            </a:r>
            <a:r>
              <a:rPr lang="en-US" sz="600" kern="0" dirty="0">
                <a:solidFill>
                  <a:srgbClr val="000000">
                    <a:alpha val="100000"/>
                  </a:srgbClr>
                </a:solidFill>
                <a:cs typeface="+mn-ea"/>
                <a:sym typeface="+mn-lt"/>
              </a:rPr>
              <a:t>JAMA. 2016 May 3;315(17):1844-53.   5. </a:t>
            </a:r>
            <a:r>
              <a:rPr lang="en-US" altLang="zh-CN" sz="600" kern="0" dirty="0" err="1">
                <a:solidFill>
                  <a:srgbClr val="000000">
                    <a:alpha val="100000"/>
                  </a:srgbClr>
                </a:solidFill>
                <a:cs typeface="+mn-ea"/>
                <a:sym typeface="+mn-lt"/>
              </a:rPr>
              <a:t>Okusaka</a:t>
            </a:r>
            <a:r>
              <a:rPr lang="en-US" altLang="zh-CN" sz="600" kern="0" dirty="0">
                <a:solidFill>
                  <a:srgbClr val="000000">
                    <a:alpha val="100000"/>
                  </a:srgbClr>
                </a:solidFill>
                <a:cs typeface="+mn-ea"/>
                <a:sym typeface="+mn-lt"/>
              </a:rPr>
              <a:t> T, et.al. J Cancer Res Clin Oncol. 2017 Jun;143(6):1053-1059. </a:t>
            </a:r>
            <a:r>
              <a:rPr lang="en-US" altLang="zh-CN" sz="600" kern="0" spc="-10" dirty="0">
                <a:solidFill>
                  <a:srgbClr val="000000">
                    <a:alpha val="100000"/>
                  </a:srgbClr>
                </a:solidFill>
                <a:cs typeface="+mn-ea"/>
                <a:sym typeface="+mn-lt"/>
              </a:rPr>
              <a:t>    6. </a:t>
            </a:r>
            <a:r>
              <a:rPr lang="en-US" altLang="zh-CN" sz="600" kern="0" dirty="0" err="1">
                <a:solidFill>
                  <a:srgbClr val="000000">
                    <a:alpha val="100000"/>
                  </a:srgbClr>
                </a:solidFill>
                <a:cs typeface="+mn-ea"/>
                <a:sym typeface="+mn-lt"/>
              </a:rPr>
              <a:t>Eur</a:t>
            </a:r>
            <a:r>
              <a:rPr lang="en-US" altLang="zh-CN" sz="600" kern="0" dirty="0">
                <a:solidFill>
                  <a:srgbClr val="000000">
                    <a:alpha val="100000"/>
                  </a:srgbClr>
                </a:solidFill>
                <a:cs typeface="+mn-ea"/>
                <a:sym typeface="+mn-lt"/>
              </a:rPr>
              <a:t> J Cancer. 2023 Mar:181:135-144.     7. J Clin Oncol. 2025 May 16:JCO2402210     8. Brown ZJ, et.al. Br J Surg. 2022 Dec 13;110(1):34-42.     9. S. </a:t>
            </a:r>
            <a:r>
              <a:rPr lang="en-US" altLang="zh-CN" sz="600" kern="0" dirty="0" err="1">
                <a:solidFill>
                  <a:srgbClr val="000000">
                    <a:alpha val="100000"/>
                  </a:srgbClr>
                </a:solidFill>
                <a:cs typeface="+mn-ea"/>
                <a:sym typeface="+mn-lt"/>
              </a:rPr>
              <a:t>Cascinu</a:t>
            </a:r>
            <a:r>
              <a:rPr lang="en-US" altLang="zh-CN" sz="600" kern="0" dirty="0">
                <a:solidFill>
                  <a:srgbClr val="000000">
                    <a:alpha val="100000"/>
                  </a:srgbClr>
                </a:solidFill>
                <a:cs typeface="+mn-ea"/>
                <a:sym typeface="+mn-lt"/>
              </a:rPr>
              <a:t> et al.</a:t>
            </a:r>
            <a:r>
              <a:rPr lang="zh-CN" altLang="en-US" sz="600" kern="0" dirty="0">
                <a:solidFill>
                  <a:srgbClr val="000000">
                    <a:alpha val="100000"/>
                  </a:srgbClr>
                </a:solidFill>
                <a:cs typeface="+mn-ea"/>
                <a:sym typeface="+mn-lt"/>
              </a:rPr>
              <a:t> </a:t>
            </a:r>
            <a:r>
              <a:rPr lang="en-US" altLang="zh-CN" sz="600" kern="0" dirty="0" err="1">
                <a:solidFill>
                  <a:srgbClr val="000000">
                    <a:alpha val="100000"/>
                  </a:srgbClr>
                </a:solidFill>
                <a:cs typeface="+mn-ea"/>
                <a:sym typeface="+mn-lt"/>
              </a:rPr>
              <a:t>Eur</a:t>
            </a:r>
            <a:r>
              <a:rPr lang="en-US" altLang="zh-CN" sz="600" kern="0" dirty="0">
                <a:solidFill>
                  <a:srgbClr val="000000">
                    <a:alpha val="100000"/>
                  </a:srgbClr>
                </a:solidFill>
                <a:cs typeface="+mn-ea"/>
                <a:sym typeface="+mn-lt"/>
              </a:rPr>
              <a:t> J Cancer. 2021 May:148:422-429. </a:t>
            </a:r>
            <a:r>
              <a:rPr lang="en-US" altLang="zh-CN" sz="600" kern="0" dirty="0" err="1">
                <a:solidFill>
                  <a:srgbClr val="000000">
                    <a:alpha val="100000"/>
                  </a:srgbClr>
                </a:solidFill>
                <a:cs typeface="+mn-ea"/>
                <a:sym typeface="+mn-lt"/>
              </a:rPr>
              <a:t>Epub</a:t>
            </a:r>
            <a:r>
              <a:rPr lang="en-US" altLang="zh-CN" sz="600" kern="0" dirty="0">
                <a:solidFill>
                  <a:srgbClr val="000000">
                    <a:alpha val="100000"/>
                  </a:srgbClr>
                </a:solidFill>
                <a:cs typeface="+mn-ea"/>
                <a:sym typeface="+mn-lt"/>
              </a:rPr>
              <a:t> 2021 Mar 31.   10. Masato </a:t>
            </a:r>
            <a:r>
              <a:rPr lang="en-US" altLang="zh-CN" sz="600" kern="0" dirty="0" err="1">
                <a:solidFill>
                  <a:srgbClr val="000000">
                    <a:alpha val="100000"/>
                  </a:srgbClr>
                </a:solidFill>
                <a:cs typeface="+mn-ea"/>
                <a:sym typeface="+mn-lt"/>
              </a:rPr>
              <a:t>Ozaka</a:t>
            </a:r>
            <a:r>
              <a:rPr lang="en-US" altLang="zh-CN" sz="600" kern="0" dirty="0">
                <a:solidFill>
                  <a:srgbClr val="000000">
                    <a:alpha val="100000"/>
                  </a:srgbClr>
                </a:solidFill>
                <a:cs typeface="+mn-ea"/>
                <a:sym typeface="+mn-lt"/>
              </a:rPr>
              <a:t> et al. </a:t>
            </a:r>
            <a:r>
              <a:rPr lang="en-US" altLang="zh-CN" sz="600" kern="0" dirty="0" err="1">
                <a:solidFill>
                  <a:srgbClr val="000000">
                    <a:alpha val="100000"/>
                  </a:srgbClr>
                </a:solidFill>
                <a:cs typeface="+mn-ea"/>
                <a:sym typeface="+mn-lt"/>
              </a:rPr>
              <a:t>Eur</a:t>
            </a:r>
            <a:r>
              <a:rPr lang="en-US" altLang="zh-CN" sz="600" kern="0" dirty="0">
                <a:solidFill>
                  <a:srgbClr val="000000">
                    <a:alpha val="100000"/>
                  </a:srgbClr>
                </a:solidFill>
                <a:cs typeface="+mn-ea"/>
                <a:sym typeface="+mn-lt"/>
              </a:rPr>
              <a:t> J Cancer. 2023 Mar:181:135-144. </a:t>
            </a:r>
            <a:r>
              <a:rPr lang="en-US" altLang="zh-CN" sz="600" kern="0" dirty="0" err="1">
                <a:solidFill>
                  <a:srgbClr val="000000">
                    <a:alpha val="100000"/>
                  </a:srgbClr>
                </a:solidFill>
                <a:cs typeface="+mn-ea"/>
                <a:sym typeface="+mn-lt"/>
              </a:rPr>
              <a:t>Epub</a:t>
            </a:r>
            <a:r>
              <a:rPr lang="en-US" altLang="zh-CN" sz="600" kern="0" dirty="0">
                <a:solidFill>
                  <a:srgbClr val="000000">
                    <a:alpha val="100000"/>
                  </a:srgbClr>
                </a:solidFill>
                <a:cs typeface="+mn-ea"/>
                <a:sym typeface="+mn-lt"/>
              </a:rPr>
              <a:t> 2022 Dec 27.    11. </a:t>
            </a:r>
            <a:r>
              <a:rPr lang="en-US" altLang="zh-CN" sz="600" kern="0" dirty="0" err="1">
                <a:solidFill>
                  <a:srgbClr val="000000">
                    <a:alpha val="100000"/>
                  </a:srgbClr>
                </a:solidFill>
                <a:cs typeface="+mn-ea"/>
                <a:sym typeface="+mn-lt"/>
              </a:rPr>
              <a:t>Ducreux</a:t>
            </a:r>
            <a:r>
              <a:rPr lang="en-US" altLang="zh-CN" sz="600" kern="0" dirty="0">
                <a:solidFill>
                  <a:srgbClr val="000000">
                    <a:alpha val="100000"/>
                  </a:srgbClr>
                </a:solidFill>
                <a:cs typeface="+mn-ea"/>
                <a:sym typeface="+mn-lt"/>
              </a:rPr>
              <a:t> M, et al. J Clin Oncol. Published online May 16, 2025. doi:10.1200/JCO-24-02210     12. </a:t>
            </a:r>
            <a:r>
              <a:rPr lang="en-US" altLang="zh-CN" sz="600" dirty="0">
                <a:cs typeface="+mn-ea"/>
                <a:sym typeface="+mn-lt"/>
              </a:rPr>
              <a:t>B. </a:t>
            </a:r>
            <a:r>
              <a:rPr lang="en-US" altLang="zh-CN" sz="600" dirty="0" err="1">
                <a:cs typeface="+mn-ea"/>
                <a:sym typeface="+mn-lt"/>
              </a:rPr>
              <a:t>Chauffert</a:t>
            </a:r>
            <a:r>
              <a:rPr lang="en-US" altLang="zh-CN" sz="600" dirty="0">
                <a:cs typeface="+mn-ea"/>
                <a:sym typeface="+mn-lt"/>
              </a:rPr>
              <a:t>,</a:t>
            </a:r>
            <a:r>
              <a:rPr lang="zh-CN" altLang="en-US" sz="600" dirty="0">
                <a:cs typeface="+mn-ea"/>
                <a:sym typeface="+mn-lt"/>
              </a:rPr>
              <a:t> </a:t>
            </a:r>
            <a:r>
              <a:rPr lang="en-US" altLang="zh-CN" sz="600" dirty="0">
                <a:cs typeface="+mn-ea"/>
                <a:sym typeface="+mn-lt"/>
              </a:rPr>
              <a:t>et</a:t>
            </a:r>
            <a:r>
              <a:rPr lang="zh-CN" altLang="en-US" sz="600" dirty="0">
                <a:cs typeface="+mn-ea"/>
                <a:sym typeface="+mn-lt"/>
              </a:rPr>
              <a:t> </a:t>
            </a:r>
            <a:r>
              <a:rPr lang="en-US" altLang="zh-CN" sz="600" dirty="0">
                <a:cs typeface="+mn-ea"/>
                <a:sym typeface="+mn-lt"/>
              </a:rPr>
              <a:t>al.</a:t>
            </a:r>
            <a:r>
              <a:rPr lang="zh-CN" altLang="en-US" sz="600" dirty="0">
                <a:cs typeface="+mn-ea"/>
                <a:sym typeface="+mn-lt"/>
              </a:rPr>
              <a:t> </a:t>
            </a:r>
            <a:r>
              <a:rPr lang="en-US" altLang="zh-CN" sz="600" dirty="0">
                <a:cs typeface="+mn-ea"/>
                <a:sym typeface="+mn-lt"/>
              </a:rPr>
              <a:t>Annals of Oncology 19: 1592–1599, 2008    13. Pascal </a:t>
            </a:r>
            <a:r>
              <a:rPr lang="en-US" altLang="zh-CN" sz="600" dirty="0" err="1">
                <a:cs typeface="+mn-ea"/>
                <a:sym typeface="+mn-lt"/>
              </a:rPr>
              <a:t>Hammel,et</a:t>
            </a:r>
            <a:r>
              <a:rPr lang="en-US" altLang="zh-CN" sz="600" dirty="0">
                <a:cs typeface="+mn-ea"/>
                <a:sym typeface="+mn-lt"/>
              </a:rPr>
              <a:t> al. JAMA. 2016;315(17):1844-1853.    14. </a:t>
            </a:r>
            <a:r>
              <a:rPr lang="en-US" altLang="zh-CN" sz="600" dirty="0" err="1">
                <a:cs typeface="+mn-ea"/>
                <a:sym typeface="+mn-lt"/>
              </a:rPr>
              <a:t>Fietkau</a:t>
            </a:r>
            <a:r>
              <a:rPr lang="en-US" altLang="zh-CN" sz="600" dirty="0">
                <a:cs typeface="+mn-ea"/>
                <a:sym typeface="+mn-lt"/>
              </a:rPr>
              <a:t>. ASCO 2022. </a:t>
            </a:r>
            <a:r>
              <a:rPr lang="en-US" altLang="zh-CN" sz="600" dirty="0" err="1">
                <a:cs typeface="+mn-ea"/>
                <a:sym typeface="+mn-lt"/>
              </a:rPr>
              <a:t>Abstr</a:t>
            </a:r>
            <a:r>
              <a:rPr lang="en-US" altLang="zh-CN" sz="600" dirty="0">
                <a:cs typeface="+mn-ea"/>
                <a:sym typeface="+mn-lt"/>
              </a:rPr>
              <a:t> 4008.    15. Vincent </a:t>
            </a:r>
            <a:r>
              <a:rPr lang="en-US" altLang="zh-CN" sz="600" dirty="0" err="1">
                <a:cs typeface="+mn-ea"/>
                <a:sym typeface="+mn-lt"/>
              </a:rPr>
              <a:t>J,et</a:t>
            </a:r>
            <a:r>
              <a:rPr lang="en-US" altLang="zh-CN" sz="600" dirty="0">
                <a:cs typeface="+mn-ea"/>
                <a:sym typeface="+mn-lt"/>
              </a:rPr>
              <a:t> al. 2025 ASCO Gl. Rapid Oral 675. </a:t>
            </a:r>
            <a:endParaRPr lang="en-US" altLang="zh-CN" sz="600" dirty="0">
              <a:cs typeface="+mn-ea"/>
              <a:sym typeface="+mn-lt"/>
            </a:endParaRPr>
          </a:p>
          <a:p>
            <a:pPr marL="22225" eaLnBrk="0">
              <a:lnSpc>
                <a:spcPct val="91000"/>
              </a:lnSpc>
            </a:pPr>
            <a:endParaRPr lang="en-US" altLang="zh-CN" sz="600" kern="0" dirty="0">
              <a:solidFill>
                <a:srgbClr val="000000">
                  <a:alpha val="100000"/>
                </a:srgbClr>
              </a:solidFill>
              <a:cs typeface="+mn-ea"/>
              <a:sym typeface="+mn-lt"/>
            </a:endParaRPr>
          </a:p>
        </p:txBody>
      </p:sp>
      <p:grpSp>
        <p:nvGrpSpPr>
          <p:cNvPr id="33" name="Group 32"/>
          <p:cNvGrpSpPr/>
          <p:nvPr/>
        </p:nvGrpSpPr>
        <p:grpSpPr>
          <a:xfrm>
            <a:off x="183919" y="1001420"/>
            <a:ext cx="11730265" cy="1266975"/>
            <a:chOff x="5867226" y="1318049"/>
            <a:chExt cx="5842550" cy="1815781"/>
          </a:xfrm>
        </p:grpSpPr>
        <p:sp>
          <p:nvSpPr>
            <p:cNvPr id="32" name="矩形: 圆角 37"/>
            <p:cNvSpPr/>
            <p:nvPr/>
          </p:nvSpPr>
          <p:spPr>
            <a:xfrm>
              <a:off x="5867226" y="1318049"/>
              <a:ext cx="5842550" cy="1815781"/>
            </a:xfrm>
            <a:prstGeom prst="roundRect">
              <a:avLst>
                <a:gd name="adj" fmla="val 0"/>
              </a:avLst>
            </a:prstGeom>
            <a:gradFill>
              <a:gsLst>
                <a:gs pos="56000">
                  <a:schemeClr val="accent1">
                    <a:alpha val="0"/>
                  </a:schemeClr>
                </a:gs>
                <a:gs pos="100000">
                  <a:schemeClr val="accent1">
                    <a:alpha val="10000"/>
                  </a:schemeClr>
                </a:gs>
              </a:gsLst>
              <a:lin ang="5400000" scaled="1"/>
            </a:gradFill>
            <a:ln w="6350">
              <a:gradFill flip="none" rotWithShape="1">
                <a:gsLst>
                  <a:gs pos="0">
                    <a:schemeClr val="accent1">
                      <a:alpha val="50000"/>
                    </a:schemeClr>
                  </a:gs>
                  <a:gs pos="100000">
                    <a:schemeClr val="accent1">
                      <a:alpha val="10000"/>
                    </a:schemeClr>
                  </a:gs>
                </a:gsLst>
                <a:lin ang="5400000" scaled="1"/>
                <a:tileRect/>
              </a:gradFill>
            </a:ln>
            <a:effectLst>
              <a:outerShdw blurRad="254000" dist="63500" dir="5400000" sx="80000" sy="80000" algn="t" rotWithShape="0">
                <a:schemeClr val="bg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FFFFF"/>
                </a:solidFill>
                <a:cs typeface="+mn-ea"/>
                <a:sym typeface="+mn-lt"/>
              </a:endParaRPr>
            </a:p>
          </p:txBody>
        </p:sp>
        <p:sp>
          <p:nvSpPr>
            <p:cNvPr id="8" name="TextBox 7"/>
            <p:cNvSpPr txBox="1"/>
            <p:nvPr/>
          </p:nvSpPr>
          <p:spPr>
            <a:xfrm>
              <a:off x="5867226" y="1409991"/>
              <a:ext cx="5842550" cy="1587938"/>
            </a:xfrm>
            <a:prstGeom prst="rect">
              <a:avLst/>
            </a:prstGeom>
            <a:noFill/>
          </p:spPr>
          <p:txBody>
            <a:bodyPr wrap="square">
              <a:spAutoFit/>
            </a:bodyPr>
            <a:lstStyle/>
            <a:p>
              <a:pPr marL="285750" indent="-285750">
                <a:spcAft>
                  <a:spcPts val="600"/>
                </a:spcAft>
                <a:buFont typeface="Wingdings" panose="05000000000000000000" pitchFamily="2" charset="2"/>
                <a:buChar char="v"/>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局部进展期胰腺癌（</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LAPC</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）约占</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，虽无远处转移，但因肿瘤局部浸润广泛合并周围重要血管受累，通常无法达到根治性切除。同时易合并疼痛，严重者影响患者生活质量。局部进展期胰腺癌预后差，</a:t>
              </a:r>
              <a:r>
                <a:rPr lang="en-US" altLang="zh-CN" sz="1400"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mOS</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约</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1</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年。</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285750" indent="-285750">
                <a:spcAft>
                  <a:spcPts val="600"/>
                </a:spcAft>
                <a:buFont typeface="Wingdings" panose="05000000000000000000" pitchFamily="2" charset="2"/>
                <a:buChar char="v"/>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姑息化疗</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LAPC</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主要治疗手段，</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方案参考转移性胰腺癌，</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根据体力状况选择化疗方案，</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但疗效有限。</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285750" indent="-285750">
                <a:spcAft>
                  <a:spcPts val="600"/>
                </a:spcAft>
                <a:buFont typeface="Wingdings" panose="05000000000000000000" pitchFamily="2" charset="2"/>
                <a:buChar char="v"/>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不同化疗方案对比研究，总生存无差异，且在化疗基础上联合放疗或靶向治疗</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III</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期研究均失败</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72" name="Group 71"/>
          <p:cNvGrpSpPr/>
          <p:nvPr/>
        </p:nvGrpSpPr>
        <p:grpSpPr>
          <a:xfrm>
            <a:off x="9038986" y="2990410"/>
            <a:ext cx="3053879" cy="2699010"/>
            <a:chOff x="401426" y="1034887"/>
            <a:chExt cx="1941553" cy="1840633"/>
          </a:xfrm>
        </p:grpSpPr>
        <p:sp>
          <p:nvSpPr>
            <p:cNvPr id="42" name="圆角矩形 63"/>
            <p:cNvSpPr/>
            <p:nvPr/>
          </p:nvSpPr>
          <p:spPr>
            <a:xfrm>
              <a:off x="406256" y="1034887"/>
              <a:ext cx="1931893" cy="1771249"/>
            </a:xfrm>
            <a:prstGeom prst="roundRect">
              <a:avLst>
                <a:gd name="adj" fmla="val 5530"/>
              </a:avLst>
            </a:prstGeom>
            <a:pattFill prst="wdUpDiag">
              <a:fgClr>
                <a:schemeClr val="bg1">
                  <a:lumMod val="95000"/>
                </a:schemeClr>
              </a:fgClr>
              <a:bgClr>
                <a:schemeClr val="bg1"/>
              </a:bgClr>
            </a:patt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cs typeface="+mn-ea"/>
                <a:sym typeface="+mn-lt"/>
              </a:endParaRPr>
            </a:p>
          </p:txBody>
        </p:sp>
        <p:sp>
          <p:nvSpPr>
            <p:cNvPr id="44" name="TextBox 43"/>
            <p:cNvSpPr txBox="1"/>
            <p:nvPr/>
          </p:nvSpPr>
          <p:spPr>
            <a:xfrm>
              <a:off x="412005" y="1526957"/>
              <a:ext cx="1930974" cy="1348563"/>
            </a:xfrm>
            <a:prstGeom prst="rect">
              <a:avLst/>
            </a:prstGeom>
            <a:noFill/>
          </p:spPr>
          <p:txBody>
            <a:bodyPr wrap="square" rtlCol="0">
              <a:spAutoFit/>
            </a:bodyPr>
            <a:lstStyle/>
            <a:p>
              <a:pPr>
                <a:lnSpc>
                  <a:spcPct val="150000"/>
                </a:lnSpc>
                <a:spcBef>
                  <a:spcPts val="600"/>
                </a:spcBef>
              </a:pPr>
              <a:r>
                <a:rPr lang="en-US" altLang="zh-CN" sz="1400" b="1" dirty="0">
                  <a:solidFill>
                    <a:schemeClr val="tx1">
                      <a:lumMod val="75000"/>
                      <a:lumOff val="25000"/>
                    </a:schemeClr>
                  </a:solidFill>
                  <a:cs typeface="+mn-ea"/>
                  <a:sym typeface="+mn-lt"/>
                </a:rPr>
                <a:t>1</a:t>
              </a:r>
              <a:r>
                <a:rPr lang="zh-CN" altLang="en-US" sz="1400" b="1" dirty="0">
                  <a:solidFill>
                    <a:schemeClr val="tx1">
                      <a:lumMod val="75000"/>
                      <a:lumOff val="25000"/>
                    </a:schemeClr>
                  </a:solidFill>
                  <a:cs typeface="+mn-ea"/>
                  <a:sym typeface="+mn-lt"/>
                </a:rPr>
                <a:t>、系统化疗方案优化？</a:t>
              </a:r>
              <a:endParaRPr lang="zh-CN" altLang="en-US" sz="1400" b="1" dirty="0">
                <a:solidFill>
                  <a:schemeClr val="tx1">
                    <a:lumMod val="75000"/>
                    <a:lumOff val="25000"/>
                  </a:schemeClr>
                </a:solidFill>
                <a:cs typeface="+mn-ea"/>
                <a:sym typeface="+mn-lt"/>
              </a:endParaRPr>
            </a:p>
            <a:p>
              <a:pPr>
                <a:lnSpc>
                  <a:spcPct val="150000"/>
                </a:lnSpc>
                <a:spcBef>
                  <a:spcPts val="600"/>
                </a:spcBef>
              </a:pPr>
              <a:r>
                <a:rPr lang="en-US" altLang="zh-CN" sz="1400" b="1" dirty="0">
                  <a:solidFill>
                    <a:schemeClr val="tx1">
                      <a:lumMod val="75000"/>
                      <a:lumOff val="25000"/>
                    </a:schemeClr>
                  </a:solidFill>
                  <a:cs typeface="+mn-ea"/>
                  <a:sym typeface="+mn-lt"/>
                </a:rPr>
                <a:t>2</a:t>
              </a:r>
              <a:r>
                <a:rPr lang="zh-CN" altLang="en-US" sz="1400" b="1" dirty="0">
                  <a:solidFill>
                    <a:schemeClr val="tx1">
                      <a:lumMod val="75000"/>
                      <a:lumOff val="25000"/>
                    </a:schemeClr>
                  </a:solidFill>
                  <a:cs typeface="+mn-ea"/>
                  <a:sym typeface="+mn-lt"/>
                </a:rPr>
                <a:t>、系统化疗联合局部治疗？</a:t>
              </a:r>
              <a:endParaRPr lang="en-US" altLang="zh-CN" sz="1400" b="1" dirty="0">
                <a:solidFill>
                  <a:schemeClr val="tx1">
                    <a:lumMod val="75000"/>
                    <a:lumOff val="25000"/>
                  </a:schemeClr>
                </a:solidFill>
                <a:cs typeface="+mn-ea"/>
                <a:sym typeface="+mn-lt"/>
              </a:endParaRPr>
            </a:p>
            <a:p>
              <a:pPr marL="285750" indent="-285750">
                <a:lnSpc>
                  <a:spcPct val="150000"/>
                </a:lnSpc>
                <a:spcBef>
                  <a:spcPts val="600"/>
                </a:spcBef>
                <a:buFont typeface="Arial" panose="020B0604020202020204" pitchFamily="34" charset="0"/>
                <a:buChar char="•"/>
              </a:pPr>
              <a:r>
                <a:rPr lang="zh-CN" altLang="en-US" sz="1400" b="1" dirty="0">
                  <a:solidFill>
                    <a:schemeClr val="tx1">
                      <a:lumMod val="75000"/>
                      <a:lumOff val="25000"/>
                    </a:schemeClr>
                  </a:solidFill>
                  <a:cs typeface="+mn-ea"/>
                  <a:sym typeface="+mn-lt"/>
                </a:rPr>
                <a:t>转化治疗</a:t>
              </a:r>
              <a:r>
                <a:rPr lang="en-US" altLang="zh-CN" sz="1400" b="1" dirty="0">
                  <a:solidFill>
                    <a:schemeClr val="tx1">
                      <a:lumMod val="75000"/>
                      <a:lumOff val="25000"/>
                    </a:schemeClr>
                  </a:solidFill>
                  <a:cs typeface="+mn-ea"/>
                  <a:sym typeface="+mn-lt"/>
                </a:rPr>
                <a:t>+</a:t>
              </a:r>
              <a:r>
                <a:rPr lang="zh-CN" altLang="en-US" sz="1400" b="1" dirty="0">
                  <a:solidFill>
                    <a:schemeClr val="tx1">
                      <a:lumMod val="75000"/>
                      <a:lumOff val="25000"/>
                    </a:schemeClr>
                  </a:solidFill>
                  <a:cs typeface="+mn-ea"/>
                  <a:sym typeface="+mn-lt"/>
                </a:rPr>
                <a:t>手术？</a:t>
              </a:r>
              <a:endParaRPr lang="en-US" altLang="zh-CN" sz="1400" b="1" dirty="0">
                <a:solidFill>
                  <a:schemeClr val="tx1">
                    <a:lumMod val="75000"/>
                    <a:lumOff val="25000"/>
                  </a:schemeClr>
                </a:solidFill>
                <a:cs typeface="+mn-ea"/>
                <a:sym typeface="+mn-lt"/>
              </a:endParaRPr>
            </a:p>
            <a:p>
              <a:pPr marL="285750" indent="-285750">
                <a:lnSpc>
                  <a:spcPct val="150000"/>
                </a:lnSpc>
                <a:spcBef>
                  <a:spcPts val="600"/>
                </a:spcBef>
                <a:buFont typeface="Arial" panose="020B0604020202020204" pitchFamily="34" charset="0"/>
                <a:buChar char="•"/>
              </a:pPr>
              <a:r>
                <a:rPr lang="zh-CN" altLang="en-US" sz="1400" b="1" dirty="0">
                  <a:solidFill>
                    <a:schemeClr val="tx1">
                      <a:lumMod val="75000"/>
                      <a:lumOff val="25000"/>
                    </a:schemeClr>
                  </a:solidFill>
                  <a:cs typeface="+mn-ea"/>
                  <a:sym typeface="+mn-lt"/>
                </a:rPr>
                <a:t>系统化疗</a:t>
              </a:r>
              <a:r>
                <a:rPr lang="en-US" altLang="zh-CN" sz="1400" b="1" dirty="0">
                  <a:solidFill>
                    <a:schemeClr val="tx1">
                      <a:lumMod val="75000"/>
                      <a:lumOff val="25000"/>
                    </a:schemeClr>
                  </a:solidFill>
                  <a:cs typeface="+mn-ea"/>
                  <a:sym typeface="+mn-lt"/>
                </a:rPr>
                <a:t>+</a:t>
              </a:r>
              <a:r>
                <a:rPr lang="zh-CN" altLang="en-US" sz="1400" b="1" dirty="0">
                  <a:solidFill>
                    <a:schemeClr val="tx1">
                      <a:lumMod val="75000"/>
                      <a:lumOff val="25000"/>
                    </a:schemeClr>
                  </a:solidFill>
                  <a:cs typeface="+mn-ea"/>
                  <a:sym typeface="+mn-lt"/>
                </a:rPr>
                <a:t>放疗？</a:t>
              </a:r>
              <a:endParaRPr lang="zh-CN" altLang="en-US" sz="1400" b="1" dirty="0">
                <a:solidFill>
                  <a:schemeClr val="tx1">
                    <a:lumMod val="75000"/>
                    <a:lumOff val="25000"/>
                  </a:schemeClr>
                </a:solidFill>
                <a:cs typeface="+mn-ea"/>
                <a:sym typeface="+mn-lt"/>
              </a:endParaRPr>
            </a:p>
            <a:p>
              <a:pPr>
                <a:lnSpc>
                  <a:spcPct val="150000"/>
                </a:lnSpc>
                <a:spcBef>
                  <a:spcPts val="600"/>
                </a:spcBef>
              </a:pPr>
              <a:r>
                <a:rPr lang="en-US" altLang="zh-CN" sz="1400" b="1" dirty="0">
                  <a:solidFill>
                    <a:schemeClr val="tx1">
                      <a:lumMod val="75000"/>
                      <a:lumOff val="25000"/>
                    </a:schemeClr>
                  </a:solidFill>
                  <a:cs typeface="+mn-ea"/>
                  <a:sym typeface="+mn-lt"/>
                </a:rPr>
                <a:t>3</a:t>
              </a:r>
              <a:r>
                <a:rPr lang="zh-CN" altLang="en-US" sz="1400" b="1" dirty="0">
                  <a:solidFill>
                    <a:schemeClr val="tx1">
                      <a:lumMod val="75000"/>
                      <a:lumOff val="25000"/>
                    </a:schemeClr>
                  </a:solidFill>
                  <a:cs typeface="+mn-ea"/>
                  <a:sym typeface="+mn-lt"/>
                </a:rPr>
                <a:t>、创新疗法如何破局？</a:t>
              </a:r>
              <a:endParaRPr lang="zh-CN" altLang="en-US" sz="1400" b="1" dirty="0">
                <a:solidFill>
                  <a:schemeClr val="tx1">
                    <a:lumMod val="75000"/>
                    <a:lumOff val="25000"/>
                  </a:schemeClr>
                </a:solidFill>
                <a:cs typeface="+mn-ea"/>
                <a:sym typeface="+mn-lt"/>
              </a:endParaRPr>
            </a:p>
          </p:txBody>
        </p:sp>
        <p:pic>
          <p:nvPicPr>
            <p:cNvPr id="45" name="Picture 44"/>
            <p:cNvPicPr>
              <a:picLocks noChangeAspect="1"/>
            </p:cNvPicPr>
            <p:nvPr/>
          </p:nvPicPr>
          <p:blipFill>
            <a:blip r:embed="rId1"/>
            <a:stretch>
              <a:fillRect/>
            </a:stretch>
          </p:blipFill>
          <p:spPr>
            <a:xfrm flipH="1">
              <a:off x="401426" y="1149096"/>
              <a:ext cx="424559" cy="323881"/>
            </a:xfrm>
            <a:prstGeom prst="rect">
              <a:avLst/>
            </a:prstGeom>
          </p:spPr>
        </p:pic>
      </p:grpSp>
      <p:grpSp>
        <p:nvGrpSpPr>
          <p:cNvPr id="7" name="组合 114"/>
          <p:cNvGrpSpPr/>
          <p:nvPr/>
        </p:nvGrpSpPr>
        <p:grpSpPr>
          <a:xfrm>
            <a:off x="143510" y="2545700"/>
            <a:ext cx="2252740" cy="1370941"/>
            <a:chOff x="3342975" y="1721973"/>
            <a:chExt cx="2074984" cy="1269792"/>
          </a:xfrm>
        </p:grpSpPr>
        <p:sp>
          <p:nvSpPr>
            <p:cNvPr id="9" name="矩形: 圆角 115"/>
            <p:cNvSpPr/>
            <p:nvPr/>
          </p:nvSpPr>
          <p:spPr>
            <a:xfrm>
              <a:off x="3675309" y="1815864"/>
              <a:ext cx="1519316" cy="275527"/>
            </a:xfrm>
            <a:prstGeom prst="roundRect">
              <a:avLst>
                <a:gd name="adj" fmla="val 2127"/>
              </a:avLst>
            </a:pr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kern="0" dirty="0">
                  <a:solidFill>
                    <a:schemeClr val="bg1"/>
                  </a:solidFill>
                  <a:cs typeface="+mn-ea"/>
                  <a:sym typeface="+mn-lt"/>
                </a:rPr>
                <a:t>2021</a:t>
              </a:r>
              <a:r>
                <a:rPr lang="zh-CN" altLang="en-US" sz="1000" b="1" kern="0" dirty="0">
                  <a:solidFill>
                    <a:schemeClr val="bg1"/>
                  </a:solidFill>
                  <a:cs typeface="+mn-ea"/>
                  <a:sym typeface="+mn-lt"/>
                </a:rPr>
                <a:t>年，</a:t>
              </a:r>
              <a:r>
                <a:rPr lang="en-US" altLang="zh-CN" sz="1000" b="1" kern="0" dirty="0">
                  <a:solidFill>
                    <a:schemeClr val="bg1"/>
                  </a:solidFill>
                  <a:cs typeface="+mn-ea"/>
                  <a:sym typeface="+mn-lt"/>
                </a:rPr>
                <a:t>AG vs Gem</a:t>
              </a:r>
              <a:endParaRPr lang="zh-CN" altLang="en-US" sz="1000" b="1" kern="0" dirty="0">
                <a:solidFill>
                  <a:schemeClr val="bg1"/>
                </a:solidFill>
                <a:cs typeface="+mn-ea"/>
                <a:sym typeface="+mn-lt"/>
              </a:endParaRPr>
            </a:p>
          </p:txBody>
        </p:sp>
        <p:grpSp>
          <p:nvGrpSpPr>
            <p:cNvPr id="10" name="组合 116"/>
            <p:cNvGrpSpPr/>
            <p:nvPr/>
          </p:nvGrpSpPr>
          <p:grpSpPr>
            <a:xfrm>
              <a:off x="3342975" y="1721973"/>
              <a:ext cx="2074984" cy="1269792"/>
              <a:chOff x="2430945" y="1517035"/>
              <a:chExt cx="2393392" cy="1686811"/>
            </a:xfrm>
          </p:grpSpPr>
          <p:grpSp>
            <p:nvGrpSpPr>
              <p:cNvPr id="11" name="组合 117"/>
              <p:cNvGrpSpPr/>
              <p:nvPr/>
            </p:nvGrpSpPr>
            <p:grpSpPr>
              <a:xfrm>
                <a:off x="2606534" y="1517035"/>
                <a:ext cx="2217803" cy="1686811"/>
                <a:chOff x="1235228" y="4210895"/>
                <a:chExt cx="2217803" cy="1686811"/>
              </a:xfrm>
            </p:grpSpPr>
            <p:grpSp>
              <p:nvGrpSpPr>
                <p:cNvPr id="13" name="组合 119"/>
                <p:cNvGrpSpPr/>
                <p:nvPr/>
              </p:nvGrpSpPr>
              <p:grpSpPr>
                <a:xfrm>
                  <a:off x="1325543" y="4725160"/>
                  <a:ext cx="2127488" cy="964256"/>
                  <a:chOff x="758902" y="4625008"/>
                  <a:chExt cx="2127488" cy="964256"/>
                </a:xfrm>
              </p:grpSpPr>
              <p:sp>
                <p:nvSpPr>
                  <p:cNvPr id="15" name="文本框 121"/>
                  <p:cNvSpPr txBox="1"/>
                  <p:nvPr/>
                </p:nvSpPr>
                <p:spPr>
                  <a:xfrm>
                    <a:off x="773862" y="4747784"/>
                    <a:ext cx="2112528" cy="841480"/>
                  </a:xfrm>
                  <a:prstGeom prst="rect">
                    <a:avLst/>
                  </a:prstGeom>
                  <a:noFill/>
                </p:spPr>
                <p:txBody>
                  <a:bodyPr wrap="square" lIns="0" tIns="45720" rIns="91440" bIns="45720" rtlCol="0">
                    <a:spAutoFit/>
                  </a:bodyPr>
                  <a:lstStyle/>
                  <a:p>
                    <a:pPr marL="36195" algn="ctr" eaLnBrk="0">
                      <a:lnSpc>
                        <a:spcPct val="98000"/>
                      </a:lnSpc>
                      <a:spcBef>
                        <a:spcPts val="160"/>
                      </a:spcBef>
                    </a:pPr>
                    <a:r>
                      <a:rPr lang="zh-CN" altLang="en-US" sz="1000" dirty="0">
                        <a:cs typeface="+mn-ea"/>
                        <a:sym typeface="+mn-lt"/>
                      </a:rPr>
                      <a:t>意大利</a:t>
                    </a:r>
                    <a:r>
                      <a:rPr lang="en-US" sz="1000" dirty="0">
                        <a:cs typeface="+mn-ea"/>
                        <a:sym typeface="+mn-lt"/>
                      </a:rPr>
                      <a:t>GISCAD </a:t>
                    </a:r>
                    <a:r>
                      <a:rPr lang="zh-CN" altLang="en-US" sz="1000" dirty="0">
                        <a:cs typeface="+mn-ea"/>
                        <a:sym typeface="+mn-lt"/>
                      </a:rPr>
                      <a:t>研究 </a:t>
                    </a:r>
                    <a:r>
                      <a:rPr lang="en-US" altLang="zh-CN" sz="1000" dirty="0">
                        <a:cs typeface="+mn-ea"/>
                        <a:sym typeface="+mn-lt"/>
                      </a:rPr>
                      <a:t>(</a:t>
                    </a:r>
                    <a:r>
                      <a:rPr lang="en-US" sz="1000" dirty="0">
                        <a:cs typeface="+mn-ea"/>
                        <a:sym typeface="+mn-lt"/>
                      </a:rPr>
                      <a:t>II</a:t>
                    </a:r>
                    <a:r>
                      <a:rPr lang="zh-CN" altLang="en-US" sz="1000" dirty="0">
                        <a:cs typeface="+mn-ea"/>
                        <a:sym typeface="+mn-lt"/>
                      </a:rPr>
                      <a:t>期</a:t>
                    </a:r>
                    <a:r>
                      <a:rPr lang="en-US" altLang="zh-CN" sz="1000" dirty="0">
                        <a:cs typeface="+mn-ea"/>
                        <a:sym typeface="+mn-lt"/>
                      </a:rPr>
                      <a:t>)</a:t>
                    </a:r>
                    <a:endParaRPr lang="en-US" altLang="zh-CN" sz="1000" dirty="0">
                      <a:cs typeface="+mn-ea"/>
                      <a:sym typeface="+mn-lt"/>
                    </a:endParaRPr>
                  </a:p>
                  <a:p>
                    <a:pPr marL="36195" algn="ctr" eaLnBrk="0">
                      <a:lnSpc>
                        <a:spcPct val="97000"/>
                      </a:lnSpc>
                    </a:pPr>
                    <a:r>
                      <a:rPr lang="en-US" altLang="zh-CN" sz="1200" b="1" kern="0" dirty="0">
                        <a:solidFill>
                          <a:schemeClr val="tx1">
                            <a:lumMod val="75000"/>
                            <a:lumOff val="25000"/>
                          </a:schemeClr>
                        </a:solidFill>
                        <a:highlight>
                          <a:srgbClr val="FFFF00"/>
                        </a:highlight>
                        <a:cs typeface="+mn-ea"/>
                        <a:sym typeface="+mn-lt"/>
                      </a:rPr>
                      <a:t>AG vs Gem</a:t>
                    </a:r>
                    <a:endParaRPr lang="en-US" altLang="zh-CN" sz="1200" b="1" dirty="0">
                      <a:solidFill>
                        <a:schemeClr val="tx1">
                          <a:lumMod val="75000"/>
                          <a:lumOff val="25000"/>
                        </a:schemeClr>
                      </a:solidFill>
                      <a:highlight>
                        <a:srgbClr val="FFFF00"/>
                      </a:highlight>
                      <a:cs typeface="+mn-ea"/>
                      <a:sym typeface="+mn-lt"/>
                    </a:endParaRPr>
                  </a:p>
                  <a:p>
                    <a:pPr marL="36195" algn="ctr" eaLnBrk="0">
                      <a:lnSpc>
                        <a:spcPct val="85000"/>
                      </a:lnSpc>
                      <a:spcBef>
                        <a:spcPts val="5"/>
                      </a:spcBef>
                    </a:pPr>
                    <a:r>
                      <a:rPr lang="en-US" sz="1000" dirty="0">
                        <a:cs typeface="+mn-ea"/>
                        <a:sym typeface="+mn-lt"/>
                      </a:rPr>
                      <a:t>mOS</a:t>
                    </a:r>
                    <a:r>
                      <a:rPr lang="zh-CN" altLang="en-US" sz="1000" dirty="0">
                        <a:cs typeface="+mn-ea"/>
                        <a:sym typeface="+mn-lt"/>
                      </a:rPr>
                      <a:t>：</a:t>
                    </a:r>
                    <a:r>
                      <a:rPr lang="en-US" sz="1000" dirty="0">
                        <a:cs typeface="+mn-ea"/>
                        <a:sym typeface="+mn-lt"/>
                      </a:rPr>
                      <a:t>12.7m </a:t>
                    </a:r>
                    <a:r>
                      <a:rPr lang="en-US" altLang="zh-CN" sz="1000" dirty="0">
                        <a:cs typeface="+mn-ea"/>
                        <a:sym typeface="+mn-lt"/>
                      </a:rPr>
                      <a:t>vs 10.6m</a:t>
                    </a:r>
                    <a:endParaRPr lang="en-US" altLang="zh-CN" sz="1000" dirty="0">
                      <a:cs typeface="+mn-ea"/>
                      <a:sym typeface="+mn-lt"/>
                    </a:endParaRPr>
                  </a:p>
                  <a:p>
                    <a:pPr marL="36195" algn="ctr" eaLnBrk="0">
                      <a:lnSpc>
                        <a:spcPct val="85000"/>
                      </a:lnSpc>
                      <a:spcBef>
                        <a:spcPts val="5"/>
                      </a:spcBef>
                    </a:pPr>
                    <a:r>
                      <a:rPr lang="en-US" altLang="zh-CN" sz="1000" dirty="0">
                        <a:cs typeface="+mn-ea"/>
                        <a:sym typeface="+mn-lt"/>
                      </a:rPr>
                      <a:t> HR 0.72</a:t>
                    </a:r>
                    <a:r>
                      <a:rPr lang="zh-CN" altLang="en-US" sz="1000" dirty="0">
                        <a:cs typeface="+mn-ea"/>
                        <a:sym typeface="+mn-lt"/>
                      </a:rPr>
                      <a:t>，</a:t>
                    </a:r>
                    <a:r>
                      <a:rPr lang="en-US" altLang="zh-CN" sz="1000" dirty="0">
                        <a:cs typeface="+mn-ea"/>
                        <a:sym typeface="+mn-lt"/>
                      </a:rPr>
                      <a:t>p=0.075</a:t>
                    </a:r>
                    <a:endParaRPr lang="en-US" sz="1000" dirty="0">
                      <a:cs typeface="+mn-ea"/>
                      <a:sym typeface="+mn-lt"/>
                    </a:endParaRPr>
                  </a:p>
                </p:txBody>
              </p:sp>
              <p:grpSp>
                <p:nvGrpSpPr>
                  <p:cNvPr id="17" name="组合 122"/>
                  <p:cNvGrpSpPr/>
                  <p:nvPr/>
                </p:nvGrpSpPr>
                <p:grpSpPr>
                  <a:xfrm>
                    <a:off x="758902" y="4625008"/>
                    <a:ext cx="1901570" cy="107578"/>
                    <a:chOff x="758902" y="4538367"/>
                    <a:chExt cx="1901570" cy="107578"/>
                  </a:xfrm>
                </p:grpSpPr>
                <p:cxnSp>
                  <p:nvCxnSpPr>
                    <p:cNvPr id="18" name="直接连接符 123"/>
                    <p:cNvCxnSpPr/>
                    <p:nvPr/>
                  </p:nvCxnSpPr>
                  <p:spPr>
                    <a:xfrm>
                      <a:off x="865454" y="4601466"/>
                      <a:ext cx="179501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椭圆 124"/>
                    <p:cNvSpPr/>
                    <p:nvPr/>
                  </p:nvSpPr>
                  <p:spPr>
                    <a:xfrm>
                      <a:off x="758902" y="4538367"/>
                      <a:ext cx="107576" cy="107578"/>
                    </a:xfrm>
                    <a:prstGeom prst="ellipse">
                      <a:avLst/>
                    </a:prstGeom>
                    <a:solidFill>
                      <a:schemeClr val="bg1"/>
                    </a:solidFill>
                    <a:ln>
                      <a:solidFill>
                        <a:schemeClr val="bg1">
                          <a:lumMod val="50000"/>
                        </a:schemeClr>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14" name="矩形: 圆角 120"/>
                <p:cNvSpPr/>
                <p:nvPr/>
              </p:nvSpPr>
              <p:spPr>
                <a:xfrm>
                  <a:off x="1235228" y="4210895"/>
                  <a:ext cx="2128505" cy="168681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12" name="矩形: 圆角 118"/>
              <p:cNvSpPr/>
              <p:nvPr/>
            </p:nvSpPr>
            <p:spPr>
              <a:xfrm>
                <a:off x="2430945" y="1517035"/>
                <a:ext cx="151530" cy="979422"/>
              </a:xfrm>
              <a:prstGeom prst="roundRect">
                <a:avLst/>
              </a:pr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grpSp>
        <p:nvGrpSpPr>
          <p:cNvPr id="21" name="组合 147"/>
          <p:cNvGrpSpPr/>
          <p:nvPr/>
        </p:nvGrpSpPr>
        <p:grpSpPr>
          <a:xfrm>
            <a:off x="3291020" y="2544380"/>
            <a:ext cx="2274016" cy="1356690"/>
            <a:chOff x="3342975" y="1721973"/>
            <a:chExt cx="2043612" cy="1256592"/>
          </a:xfrm>
        </p:grpSpPr>
        <p:sp>
          <p:nvSpPr>
            <p:cNvPr id="27" name="矩形: 圆角 148"/>
            <p:cNvSpPr/>
            <p:nvPr/>
          </p:nvSpPr>
          <p:spPr>
            <a:xfrm>
              <a:off x="3675309" y="1815864"/>
              <a:ext cx="1519316" cy="275527"/>
            </a:xfrm>
            <a:prstGeom prst="roundRect">
              <a:avLst>
                <a:gd name="adj" fmla="val 2127"/>
              </a:avLst>
            </a:prstGeom>
            <a:solidFill>
              <a:schemeClr val="tx1">
                <a:lumMod val="65000"/>
                <a:lumOff val="3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dirty="0">
                  <a:cs typeface="+mn-ea"/>
                  <a:sym typeface="+mn-lt"/>
                </a:rPr>
                <a:t>2022</a:t>
              </a:r>
              <a:r>
                <a:rPr lang="zh-CN" altLang="en-US" sz="1000" b="1" dirty="0">
                  <a:cs typeface="+mn-ea"/>
                  <a:sym typeface="+mn-lt"/>
                </a:rPr>
                <a:t>年，</a:t>
              </a:r>
              <a:r>
                <a:rPr lang="en-US" altLang="zh-CN" sz="1000" b="1" dirty="0" err="1">
                  <a:cs typeface="+mn-ea"/>
                  <a:sym typeface="+mn-lt"/>
                </a:rPr>
                <a:t>mFFX</a:t>
              </a:r>
              <a:r>
                <a:rPr lang="en-US" altLang="zh-CN" sz="1000" b="1" dirty="0">
                  <a:cs typeface="+mn-ea"/>
                  <a:sym typeface="+mn-lt"/>
                </a:rPr>
                <a:t> vs AG</a:t>
              </a:r>
              <a:endParaRPr lang="zh-CN" altLang="en-US" sz="1000" b="1" dirty="0">
                <a:cs typeface="+mn-ea"/>
                <a:sym typeface="+mn-lt"/>
              </a:endParaRPr>
            </a:p>
          </p:txBody>
        </p:sp>
        <p:grpSp>
          <p:nvGrpSpPr>
            <p:cNvPr id="28" name="组合 149"/>
            <p:cNvGrpSpPr/>
            <p:nvPr/>
          </p:nvGrpSpPr>
          <p:grpSpPr>
            <a:xfrm>
              <a:off x="3342975" y="1721973"/>
              <a:ext cx="2043612" cy="1256592"/>
              <a:chOff x="2430945" y="1517035"/>
              <a:chExt cx="2357205" cy="1669276"/>
            </a:xfrm>
          </p:grpSpPr>
          <p:grpSp>
            <p:nvGrpSpPr>
              <p:cNvPr id="29" name="组合 150"/>
              <p:cNvGrpSpPr/>
              <p:nvPr/>
            </p:nvGrpSpPr>
            <p:grpSpPr>
              <a:xfrm>
                <a:off x="2606535" y="1517035"/>
                <a:ext cx="2181615" cy="1669276"/>
                <a:chOff x="1235229" y="4210895"/>
                <a:chExt cx="2181615" cy="1669276"/>
              </a:xfrm>
            </p:grpSpPr>
            <p:grpSp>
              <p:nvGrpSpPr>
                <p:cNvPr id="34" name="组合 152"/>
                <p:cNvGrpSpPr/>
                <p:nvPr/>
              </p:nvGrpSpPr>
              <p:grpSpPr>
                <a:xfrm>
                  <a:off x="1337541" y="4753644"/>
                  <a:ext cx="1983658" cy="1003144"/>
                  <a:chOff x="770900" y="4653492"/>
                  <a:chExt cx="1983658" cy="1003144"/>
                </a:xfrm>
              </p:grpSpPr>
              <p:sp>
                <p:nvSpPr>
                  <p:cNvPr id="36" name="文本框 154"/>
                  <p:cNvSpPr txBox="1"/>
                  <p:nvPr/>
                </p:nvSpPr>
                <p:spPr>
                  <a:xfrm>
                    <a:off x="846949" y="4747781"/>
                    <a:ext cx="1907609" cy="908855"/>
                  </a:xfrm>
                  <a:prstGeom prst="rect">
                    <a:avLst/>
                  </a:prstGeom>
                  <a:noFill/>
                </p:spPr>
                <p:txBody>
                  <a:bodyPr wrap="square" lIns="0" tIns="45720" rIns="91440" bIns="45720" rtlCol="0">
                    <a:spAutoFit/>
                  </a:bodyPr>
                  <a:lstStyle/>
                  <a:p>
                    <a:pPr algn="ctr"/>
                    <a:r>
                      <a:rPr lang="zh-CN" altLang="en-US" sz="1000" dirty="0">
                        <a:cs typeface="+mn-ea"/>
                        <a:sym typeface="+mn-lt"/>
                      </a:rPr>
                      <a:t>日本</a:t>
                    </a:r>
                    <a:r>
                      <a:rPr lang="en-US" altLang="zh-CN" sz="1000" dirty="0">
                        <a:cs typeface="+mn-ea"/>
                        <a:sym typeface="+mn-lt"/>
                      </a:rPr>
                      <a:t>JCOG-1407</a:t>
                    </a:r>
                    <a:r>
                      <a:rPr lang="zh-CN" altLang="en-US" sz="1000" dirty="0">
                        <a:cs typeface="+mn-ea"/>
                        <a:sym typeface="+mn-lt"/>
                      </a:rPr>
                      <a:t>研究</a:t>
                    </a:r>
                    <a:r>
                      <a:rPr lang="en-US" altLang="zh-CN" sz="1000" dirty="0">
                        <a:cs typeface="+mn-ea"/>
                        <a:sym typeface="+mn-lt"/>
                      </a:rPr>
                      <a:t>(II</a:t>
                    </a:r>
                    <a:r>
                      <a:rPr lang="zh-CN" altLang="en-US" sz="1000" dirty="0">
                        <a:cs typeface="+mn-ea"/>
                        <a:sym typeface="+mn-lt"/>
                      </a:rPr>
                      <a:t>期</a:t>
                    </a:r>
                    <a:r>
                      <a:rPr lang="en-US" altLang="zh-CN" sz="1000" dirty="0">
                        <a:cs typeface="+mn-ea"/>
                        <a:sym typeface="+mn-lt"/>
                      </a:rPr>
                      <a:t>)</a:t>
                    </a:r>
                    <a:r>
                      <a:rPr lang="zh-CN" altLang="en-US" sz="1000" dirty="0">
                        <a:cs typeface="+mn-ea"/>
                        <a:sym typeface="+mn-lt"/>
                      </a:rPr>
                      <a:t>：</a:t>
                    </a:r>
                    <a:endParaRPr lang="en-US" altLang="zh-CN" sz="1000" dirty="0">
                      <a:cs typeface="+mn-ea"/>
                      <a:sym typeface="+mn-lt"/>
                    </a:endParaRPr>
                  </a:p>
                  <a:p>
                    <a:pPr algn="ctr"/>
                    <a:r>
                      <a:rPr lang="en-US" altLang="zh-CN" sz="1200" b="1" dirty="0" err="1">
                        <a:solidFill>
                          <a:schemeClr val="tx1">
                            <a:lumMod val="75000"/>
                            <a:lumOff val="25000"/>
                          </a:schemeClr>
                        </a:solidFill>
                        <a:highlight>
                          <a:srgbClr val="FFFF00"/>
                        </a:highlight>
                        <a:cs typeface="+mn-ea"/>
                        <a:sym typeface="+mn-lt"/>
                      </a:rPr>
                      <a:t>mFOLFIRINOX</a:t>
                    </a:r>
                    <a:r>
                      <a:rPr lang="zh-CN" altLang="en-US" sz="1200" b="1" dirty="0">
                        <a:solidFill>
                          <a:schemeClr val="tx1">
                            <a:lumMod val="75000"/>
                            <a:lumOff val="25000"/>
                          </a:schemeClr>
                        </a:solidFill>
                        <a:highlight>
                          <a:srgbClr val="FFFF00"/>
                        </a:highlight>
                        <a:cs typeface="+mn-ea"/>
                        <a:sym typeface="+mn-lt"/>
                      </a:rPr>
                      <a:t> </a:t>
                    </a:r>
                    <a:r>
                      <a:rPr lang="en-US" altLang="zh-CN" sz="1200" b="1" dirty="0">
                        <a:solidFill>
                          <a:schemeClr val="tx1">
                            <a:lumMod val="75000"/>
                            <a:lumOff val="25000"/>
                          </a:schemeClr>
                        </a:solidFill>
                        <a:highlight>
                          <a:srgbClr val="FFFF00"/>
                        </a:highlight>
                        <a:cs typeface="+mn-ea"/>
                        <a:sym typeface="+mn-lt"/>
                      </a:rPr>
                      <a:t>vs AG</a:t>
                    </a:r>
                    <a:endParaRPr lang="en-US" altLang="zh-CN" sz="1200" b="1" dirty="0">
                      <a:solidFill>
                        <a:schemeClr val="tx1">
                          <a:lumMod val="75000"/>
                          <a:lumOff val="25000"/>
                        </a:schemeClr>
                      </a:solidFill>
                      <a:highlight>
                        <a:srgbClr val="FFFF00"/>
                      </a:highlight>
                      <a:cs typeface="+mn-ea"/>
                      <a:sym typeface="+mn-lt"/>
                    </a:endParaRPr>
                  </a:p>
                  <a:p>
                    <a:pPr algn="ctr"/>
                    <a:r>
                      <a:rPr lang="en-US" altLang="zh-CN" sz="1000" dirty="0">
                        <a:cs typeface="+mn-ea"/>
                        <a:sym typeface="+mn-lt"/>
                      </a:rPr>
                      <a:t>mOS 23.0m vs 21.3m</a:t>
                    </a:r>
                    <a:endParaRPr lang="en-US" altLang="zh-CN" sz="1000" dirty="0">
                      <a:cs typeface="+mn-ea"/>
                      <a:sym typeface="+mn-lt"/>
                    </a:endParaRPr>
                  </a:p>
                  <a:p>
                    <a:pPr algn="ctr"/>
                    <a:r>
                      <a:rPr lang="en-US" altLang="zh-CN" sz="1000" dirty="0">
                        <a:cs typeface="+mn-ea"/>
                        <a:sym typeface="+mn-lt"/>
                      </a:rPr>
                      <a:t> p </a:t>
                    </a:r>
                    <a:r>
                      <a:rPr lang="zh-CN" altLang="en-US" sz="1000" dirty="0">
                        <a:cs typeface="+mn-ea"/>
                        <a:sym typeface="+mn-lt"/>
                      </a:rPr>
                      <a:t>＞</a:t>
                    </a:r>
                    <a:r>
                      <a:rPr lang="en-US" altLang="zh-CN" sz="1000" dirty="0">
                        <a:cs typeface="+mn-ea"/>
                        <a:sym typeface="+mn-lt"/>
                      </a:rPr>
                      <a:t>0.05</a:t>
                    </a:r>
                    <a:endParaRPr lang="en-US" altLang="zh-CN" sz="1000" dirty="0">
                      <a:cs typeface="+mn-ea"/>
                      <a:sym typeface="+mn-lt"/>
                    </a:endParaRPr>
                  </a:p>
                </p:txBody>
              </p:sp>
              <p:grpSp>
                <p:nvGrpSpPr>
                  <p:cNvPr id="37" name="组合 155"/>
                  <p:cNvGrpSpPr/>
                  <p:nvPr/>
                </p:nvGrpSpPr>
                <p:grpSpPr>
                  <a:xfrm>
                    <a:off x="770900" y="4653492"/>
                    <a:ext cx="1889572" cy="107578"/>
                    <a:chOff x="770900" y="4566851"/>
                    <a:chExt cx="1889572" cy="107578"/>
                  </a:xfrm>
                </p:grpSpPr>
                <p:cxnSp>
                  <p:nvCxnSpPr>
                    <p:cNvPr id="38" name="直接连接符 156"/>
                    <p:cNvCxnSpPr/>
                    <p:nvPr/>
                  </p:nvCxnSpPr>
                  <p:spPr>
                    <a:xfrm>
                      <a:off x="865454" y="4601466"/>
                      <a:ext cx="179501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椭圆 157"/>
                    <p:cNvSpPr/>
                    <p:nvPr/>
                  </p:nvSpPr>
                  <p:spPr>
                    <a:xfrm>
                      <a:off x="770900" y="4566851"/>
                      <a:ext cx="107575" cy="107578"/>
                    </a:xfrm>
                    <a:prstGeom prst="ellipse">
                      <a:avLst/>
                    </a:prstGeom>
                    <a:solidFill>
                      <a:schemeClr val="bg1"/>
                    </a:solidFill>
                    <a:ln>
                      <a:solidFill>
                        <a:schemeClr val="bg1">
                          <a:lumMod val="50000"/>
                        </a:schemeClr>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35" name="矩形: 圆角 153"/>
                <p:cNvSpPr/>
                <p:nvPr/>
              </p:nvSpPr>
              <p:spPr>
                <a:xfrm>
                  <a:off x="1235229" y="4210895"/>
                  <a:ext cx="2181615" cy="1669276"/>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30" name="矩形: 圆角 151"/>
              <p:cNvSpPr/>
              <p:nvPr/>
            </p:nvSpPr>
            <p:spPr>
              <a:xfrm>
                <a:off x="2430945" y="1517035"/>
                <a:ext cx="151530" cy="979422"/>
              </a:xfrm>
              <a:prstGeom prst="roundRect">
                <a:avLst/>
              </a:prstGeom>
              <a:solidFill>
                <a:schemeClr val="tx1">
                  <a:lumMod val="65000"/>
                  <a:lumOff val="3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grpSp>
        <p:nvGrpSpPr>
          <p:cNvPr id="41" name="组合 19"/>
          <p:cNvGrpSpPr/>
          <p:nvPr/>
        </p:nvGrpSpPr>
        <p:grpSpPr>
          <a:xfrm>
            <a:off x="6465047" y="2561779"/>
            <a:ext cx="2430752" cy="1329276"/>
            <a:chOff x="3296972" y="1721973"/>
            <a:chExt cx="2403944" cy="1231202"/>
          </a:xfrm>
        </p:grpSpPr>
        <p:sp>
          <p:nvSpPr>
            <p:cNvPr id="43" name="矩形: 圆角 20"/>
            <p:cNvSpPr/>
            <p:nvPr/>
          </p:nvSpPr>
          <p:spPr>
            <a:xfrm>
              <a:off x="3606746" y="1795294"/>
              <a:ext cx="1857103" cy="282886"/>
            </a:xfrm>
            <a:prstGeom prst="roundRect">
              <a:avLst>
                <a:gd name="adj" fmla="val 2127"/>
              </a:avLst>
            </a:prstGeom>
            <a:solidFill>
              <a:schemeClr val="tx1">
                <a:lumMod val="65000"/>
                <a:lumOff val="3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dirty="0">
                  <a:cs typeface="+mn-ea"/>
                  <a:sym typeface="+mn-lt"/>
                </a:rPr>
                <a:t>2023</a:t>
              </a:r>
              <a:r>
                <a:rPr lang="zh-CN" altLang="en-US" sz="1000" b="1" dirty="0">
                  <a:cs typeface="+mn-ea"/>
                  <a:sym typeface="+mn-lt"/>
                </a:rPr>
                <a:t>年，</a:t>
              </a:r>
              <a:r>
                <a:rPr lang="en-US" altLang="zh-CN" sz="1000" b="1" dirty="0">
                  <a:cs typeface="+mn-ea"/>
                  <a:sym typeface="+mn-lt"/>
                </a:rPr>
                <a:t>FFX vs GEM</a:t>
              </a:r>
              <a:endParaRPr lang="zh-CN" altLang="en-US" sz="1000" b="1" dirty="0">
                <a:cs typeface="+mn-ea"/>
                <a:sym typeface="+mn-lt"/>
              </a:endParaRPr>
            </a:p>
          </p:txBody>
        </p:sp>
        <p:grpSp>
          <p:nvGrpSpPr>
            <p:cNvPr id="46" name="组合 22"/>
            <p:cNvGrpSpPr/>
            <p:nvPr/>
          </p:nvGrpSpPr>
          <p:grpSpPr>
            <a:xfrm>
              <a:off x="3296972" y="1721973"/>
              <a:ext cx="2403944" cy="1231202"/>
              <a:chOff x="2377883" y="1517035"/>
              <a:chExt cx="2772830" cy="1635547"/>
            </a:xfrm>
          </p:grpSpPr>
          <p:grpSp>
            <p:nvGrpSpPr>
              <p:cNvPr id="47" name="组合 23"/>
              <p:cNvGrpSpPr/>
              <p:nvPr/>
            </p:nvGrpSpPr>
            <p:grpSpPr>
              <a:xfrm>
                <a:off x="2606532" y="1517035"/>
                <a:ext cx="2544181" cy="1635547"/>
                <a:chOff x="1235226" y="4210895"/>
                <a:chExt cx="2544181" cy="1635547"/>
              </a:xfrm>
            </p:grpSpPr>
            <p:grpSp>
              <p:nvGrpSpPr>
                <p:cNvPr id="49" name="组合 25"/>
                <p:cNvGrpSpPr/>
                <p:nvPr/>
              </p:nvGrpSpPr>
              <p:grpSpPr>
                <a:xfrm>
                  <a:off x="1348688" y="4725160"/>
                  <a:ext cx="2430719" cy="1007120"/>
                  <a:chOff x="782047" y="4625008"/>
                  <a:chExt cx="2430719" cy="1007120"/>
                </a:xfrm>
              </p:grpSpPr>
              <p:sp>
                <p:nvSpPr>
                  <p:cNvPr id="51" name="文本框 27"/>
                  <p:cNvSpPr txBox="1"/>
                  <p:nvPr/>
                </p:nvSpPr>
                <p:spPr>
                  <a:xfrm>
                    <a:off x="799613" y="4723273"/>
                    <a:ext cx="2413153" cy="908855"/>
                  </a:xfrm>
                  <a:prstGeom prst="rect">
                    <a:avLst/>
                  </a:prstGeom>
                  <a:noFill/>
                </p:spPr>
                <p:txBody>
                  <a:bodyPr wrap="square" lIns="0" tIns="45720" rIns="91440" bIns="45720" rtlCol="0">
                    <a:spAutoFit/>
                  </a:bodyPr>
                  <a:lstStyle/>
                  <a:p>
                    <a:pPr algn="ctr"/>
                    <a:r>
                      <a:rPr lang="zh-CN" altLang="en-US" sz="1000" dirty="0">
                        <a:cs typeface="+mn-ea"/>
                        <a:sym typeface="+mn-lt"/>
                      </a:rPr>
                      <a:t>法国</a:t>
                    </a:r>
                    <a:r>
                      <a:rPr lang="en-US" altLang="zh-CN" sz="1000" dirty="0">
                        <a:cs typeface="+mn-ea"/>
                        <a:sym typeface="+mn-lt"/>
                      </a:rPr>
                      <a:t>NEOPAN</a:t>
                    </a:r>
                    <a:r>
                      <a:rPr lang="zh-CN" altLang="en-US" sz="1000" dirty="0">
                        <a:cs typeface="+mn-ea"/>
                        <a:sym typeface="+mn-lt"/>
                      </a:rPr>
                      <a:t>研究</a:t>
                    </a:r>
                    <a:r>
                      <a:rPr lang="en-US" altLang="zh-CN" sz="1000" dirty="0">
                        <a:cs typeface="+mn-ea"/>
                        <a:sym typeface="+mn-lt"/>
                      </a:rPr>
                      <a:t>(III</a:t>
                    </a:r>
                    <a:r>
                      <a:rPr lang="zh-CN" altLang="en-US" sz="1000" dirty="0">
                        <a:cs typeface="+mn-ea"/>
                        <a:sym typeface="+mn-lt"/>
                      </a:rPr>
                      <a:t>期</a:t>
                    </a:r>
                    <a:r>
                      <a:rPr lang="en-US" altLang="zh-CN" sz="1000" dirty="0">
                        <a:cs typeface="+mn-ea"/>
                        <a:sym typeface="+mn-lt"/>
                      </a:rPr>
                      <a:t>)</a:t>
                    </a:r>
                    <a:r>
                      <a:rPr lang="zh-CN" altLang="en-US" sz="1000" dirty="0">
                        <a:cs typeface="+mn-ea"/>
                        <a:sym typeface="+mn-lt"/>
                      </a:rPr>
                      <a:t>：</a:t>
                    </a:r>
                    <a:endParaRPr lang="en-US" altLang="zh-CN" sz="1000" dirty="0">
                      <a:cs typeface="+mn-ea"/>
                      <a:sym typeface="+mn-lt"/>
                    </a:endParaRPr>
                  </a:p>
                  <a:p>
                    <a:pPr algn="ctr"/>
                    <a:r>
                      <a:rPr lang="en-US" altLang="zh-CN" sz="1200" b="1" dirty="0">
                        <a:solidFill>
                          <a:schemeClr val="tx1">
                            <a:lumMod val="75000"/>
                            <a:lumOff val="25000"/>
                          </a:schemeClr>
                        </a:solidFill>
                        <a:highlight>
                          <a:srgbClr val="FFFF00"/>
                        </a:highlight>
                        <a:cs typeface="+mn-ea"/>
                        <a:sym typeface="+mn-lt"/>
                      </a:rPr>
                      <a:t>FOLFIRINOX vs Gem</a:t>
                    </a:r>
                    <a:endParaRPr lang="en-US" altLang="zh-CN" sz="1200" b="1" dirty="0">
                      <a:solidFill>
                        <a:schemeClr val="tx1">
                          <a:lumMod val="75000"/>
                          <a:lumOff val="25000"/>
                        </a:schemeClr>
                      </a:solidFill>
                      <a:highlight>
                        <a:srgbClr val="FFFF00"/>
                      </a:highlight>
                      <a:cs typeface="+mn-ea"/>
                      <a:sym typeface="+mn-lt"/>
                    </a:endParaRPr>
                  </a:p>
                  <a:p>
                    <a:pPr algn="ctr"/>
                    <a:r>
                      <a:rPr lang="en-US" altLang="zh-CN" sz="1000" dirty="0">
                        <a:cs typeface="+mn-ea"/>
                        <a:sym typeface="+mn-lt"/>
                      </a:rPr>
                      <a:t>mOS 15.7m vs 15.4m</a:t>
                    </a:r>
                    <a:endParaRPr lang="en-US" altLang="zh-CN" sz="1000" dirty="0">
                      <a:cs typeface="+mn-ea"/>
                      <a:sym typeface="+mn-lt"/>
                    </a:endParaRPr>
                  </a:p>
                  <a:p>
                    <a:pPr algn="ctr"/>
                    <a:r>
                      <a:rPr lang="en-US" altLang="zh-CN" sz="1000" dirty="0">
                        <a:cs typeface="+mn-ea"/>
                        <a:sym typeface="+mn-lt"/>
                      </a:rPr>
                      <a:t> HR 1.02</a:t>
                    </a:r>
                    <a:r>
                      <a:rPr lang="zh-CN" altLang="en-US" sz="1000" dirty="0">
                        <a:cs typeface="+mn-ea"/>
                        <a:sym typeface="+mn-lt"/>
                      </a:rPr>
                      <a:t>，</a:t>
                    </a:r>
                    <a:r>
                      <a:rPr lang="en-US" altLang="zh-CN" sz="1000" dirty="0">
                        <a:cs typeface="+mn-ea"/>
                        <a:sym typeface="+mn-lt"/>
                      </a:rPr>
                      <a:t>P=0.95</a:t>
                    </a:r>
                    <a:endParaRPr lang="zh-CN" altLang="en-US" sz="1000" dirty="0">
                      <a:cs typeface="+mn-ea"/>
                      <a:sym typeface="+mn-lt"/>
                    </a:endParaRPr>
                  </a:p>
                </p:txBody>
              </p:sp>
              <p:grpSp>
                <p:nvGrpSpPr>
                  <p:cNvPr id="52" name="组合 28"/>
                  <p:cNvGrpSpPr/>
                  <p:nvPr/>
                </p:nvGrpSpPr>
                <p:grpSpPr>
                  <a:xfrm>
                    <a:off x="782047" y="4625008"/>
                    <a:ext cx="2175668" cy="112895"/>
                    <a:chOff x="782047" y="4538367"/>
                    <a:chExt cx="2175668" cy="112895"/>
                  </a:xfrm>
                </p:grpSpPr>
                <p:cxnSp>
                  <p:nvCxnSpPr>
                    <p:cNvPr id="53" name="直接连接符 29"/>
                    <p:cNvCxnSpPr/>
                    <p:nvPr/>
                  </p:nvCxnSpPr>
                  <p:spPr>
                    <a:xfrm>
                      <a:off x="865454" y="4601466"/>
                      <a:ext cx="2092261" cy="158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4" name="椭圆 35"/>
                    <p:cNvSpPr/>
                    <p:nvPr/>
                  </p:nvSpPr>
                  <p:spPr>
                    <a:xfrm>
                      <a:off x="782047" y="4538367"/>
                      <a:ext cx="82494" cy="112895"/>
                    </a:xfrm>
                    <a:prstGeom prst="ellipse">
                      <a:avLst/>
                    </a:prstGeom>
                    <a:solidFill>
                      <a:schemeClr val="bg1"/>
                    </a:solidFill>
                    <a:ln>
                      <a:solidFill>
                        <a:schemeClr val="tx1">
                          <a:lumMod val="50000"/>
                          <a:lumOff val="50000"/>
                        </a:schemeClr>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50" name="矩形: 圆角 26"/>
                <p:cNvSpPr/>
                <p:nvPr/>
              </p:nvSpPr>
              <p:spPr>
                <a:xfrm>
                  <a:off x="1235226" y="4210895"/>
                  <a:ext cx="2450101" cy="1635547"/>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48" name="矩形: 圆角 24"/>
              <p:cNvSpPr/>
              <p:nvPr/>
            </p:nvSpPr>
            <p:spPr>
              <a:xfrm>
                <a:off x="2377883" y="1517035"/>
                <a:ext cx="191901" cy="979422"/>
              </a:xfrm>
              <a:prstGeom prst="roundRect">
                <a:avLst/>
              </a:prstGeom>
              <a:solidFill>
                <a:schemeClr val="tx1">
                  <a:lumMod val="65000"/>
                  <a:lumOff val="3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grpSp>
        <p:nvGrpSpPr>
          <p:cNvPr id="61" name="组合 136"/>
          <p:cNvGrpSpPr/>
          <p:nvPr/>
        </p:nvGrpSpPr>
        <p:grpSpPr>
          <a:xfrm>
            <a:off x="143510" y="4079580"/>
            <a:ext cx="2026519" cy="1307658"/>
            <a:chOff x="3342975" y="1721973"/>
            <a:chExt cx="2431173" cy="1269792"/>
          </a:xfrm>
        </p:grpSpPr>
        <p:sp>
          <p:nvSpPr>
            <p:cNvPr id="62" name="矩形: 圆角 137"/>
            <p:cNvSpPr/>
            <p:nvPr/>
          </p:nvSpPr>
          <p:spPr>
            <a:xfrm>
              <a:off x="3578104" y="1815865"/>
              <a:ext cx="2015899" cy="274353"/>
            </a:xfrm>
            <a:prstGeom prst="roundRect">
              <a:avLst>
                <a:gd name="adj" fmla="val 2127"/>
              </a:avLst>
            </a:prstGeom>
            <a:solidFill>
              <a:srgbClr val="0070C0"/>
            </a:solidFill>
            <a:ln>
              <a:noFill/>
            </a:ln>
            <a:effectLst>
              <a:outerShdw blurRad="177800" dist="38100" dir="5400000" algn="t" rotWithShape="0">
                <a:schemeClr val="tx1">
                  <a:lumMod val="95000"/>
                  <a:lumOff val="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dirty="0">
                  <a:cs typeface="+mn-ea"/>
                  <a:sym typeface="+mn-lt"/>
                </a:rPr>
                <a:t>2008</a:t>
              </a:r>
              <a:r>
                <a:rPr lang="zh-CN" altLang="en-US" sz="1000" b="1" dirty="0">
                  <a:cs typeface="+mn-ea"/>
                  <a:sym typeface="+mn-lt"/>
                </a:rPr>
                <a:t>年，诱导放化疗</a:t>
              </a:r>
              <a:endParaRPr lang="zh-CN" altLang="en-US" sz="1000" b="1" dirty="0">
                <a:cs typeface="+mn-ea"/>
                <a:sym typeface="+mn-lt"/>
              </a:endParaRPr>
            </a:p>
          </p:txBody>
        </p:sp>
        <p:grpSp>
          <p:nvGrpSpPr>
            <p:cNvPr id="63" name="组合 138"/>
            <p:cNvGrpSpPr/>
            <p:nvPr/>
          </p:nvGrpSpPr>
          <p:grpSpPr>
            <a:xfrm>
              <a:off x="3342975" y="1721973"/>
              <a:ext cx="2431173" cy="1269792"/>
              <a:chOff x="2430945" y="1517035"/>
              <a:chExt cx="2804238" cy="1686811"/>
            </a:xfrm>
          </p:grpSpPr>
          <p:grpSp>
            <p:nvGrpSpPr>
              <p:cNvPr id="64" name="组合 139"/>
              <p:cNvGrpSpPr/>
              <p:nvPr/>
            </p:nvGrpSpPr>
            <p:grpSpPr>
              <a:xfrm>
                <a:off x="2606533" y="1517035"/>
                <a:ext cx="2628650" cy="1686811"/>
                <a:chOff x="1235227" y="4210895"/>
                <a:chExt cx="2628650" cy="1686811"/>
              </a:xfrm>
            </p:grpSpPr>
            <p:grpSp>
              <p:nvGrpSpPr>
                <p:cNvPr id="66" name="组合 141"/>
                <p:cNvGrpSpPr/>
                <p:nvPr/>
              </p:nvGrpSpPr>
              <p:grpSpPr>
                <a:xfrm>
                  <a:off x="1314809" y="4725160"/>
                  <a:ext cx="2549068" cy="1035908"/>
                  <a:chOff x="748168" y="4625008"/>
                  <a:chExt cx="2549068" cy="1035908"/>
                </a:xfrm>
              </p:grpSpPr>
              <p:sp>
                <p:nvSpPr>
                  <p:cNvPr id="68" name="文本框 143"/>
                  <p:cNvSpPr txBox="1"/>
                  <p:nvPr/>
                </p:nvSpPr>
                <p:spPr>
                  <a:xfrm>
                    <a:off x="748168" y="4747780"/>
                    <a:ext cx="2549068" cy="913136"/>
                  </a:xfrm>
                  <a:prstGeom prst="rect">
                    <a:avLst/>
                  </a:prstGeom>
                  <a:noFill/>
                </p:spPr>
                <p:txBody>
                  <a:bodyPr wrap="square" lIns="0" tIns="45720" rIns="91440" bIns="45720" rtlCol="0">
                    <a:spAutoFit/>
                  </a:bodyPr>
                  <a:lstStyle/>
                  <a:p>
                    <a:pPr algn="ctr"/>
                    <a:r>
                      <a:rPr lang="zh-CN" altLang="en-US" sz="1000" dirty="0">
                        <a:cs typeface="+mn-ea"/>
                        <a:sym typeface="+mn-lt"/>
                      </a:rPr>
                      <a:t>法国</a:t>
                    </a:r>
                    <a:r>
                      <a:rPr lang="en-US" altLang="zh-CN" sz="1000" dirty="0">
                        <a:cs typeface="+mn-ea"/>
                        <a:sym typeface="+mn-lt"/>
                      </a:rPr>
                      <a:t>FFCD/SFRO</a:t>
                    </a:r>
                    <a:r>
                      <a:rPr lang="zh-CN" altLang="en-US" sz="1000" dirty="0">
                        <a:cs typeface="+mn-ea"/>
                        <a:sym typeface="+mn-lt"/>
                      </a:rPr>
                      <a:t>研究</a:t>
                    </a:r>
                    <a:r>
                      <a:rPr lang="en-US" altLang="zh-CN" sz="1000" dirty="0">
                        <a:cs typeface="+mn-ea"/>
                        <a:sym typeface="+mn-lt"/>
                      </a:rPr>
                      <a:t>(III</a:t>
                    </a:r>
                    <a:r>
                      <a:rPr lang="zh-CN" altLang="en-US" sz="1000" dirty="0">
                        <a:cs typeface="+mn-ea"/>
                        <a:sym typeface="+mn-lt"/>
                      </a:rPr>
                      <a:t>期</a:t>
                    </a:r>
                    <a:r>
                      <a:rPr lang="en-US" altLang="zh-CN" sz="1000" dirty="0">
                        <a:cs typeface="+mn-ea"/>
                        <a:sym typeface="+mn-lt"/>
                      </a:rPr>
                      <a:t>)</a:t>
                    </a:r>
                    <a:endParaRPr lang="zh-CN" altLang="en-US" sz="1000" dirty="0">
                      <a:cs typeface="+mn-ea"/>
                      <a:sym typeface="+mn-lt"/>
                    </a:endParaRPr>
                  </a:p>
                  <a:p>
                    <a:pPr algn="ctr"/>
                    <a:r>
                      <a:rPr lang="zh-CN" altLang="en-US" sz="1000" dirty="0">
                        <a:cs typeface="+mn-ea"/>
                        <a:sym typeface="+mn-lt"/>
                      </a:rPr>
                      <a:t>诱导放化疗 </a:t>
                    </a:r>
                    <a:r>
                      <a:rPr lang="en-US" altLang="zh-CN" sz="1000" dirty="0">
                        <a:cs typeface="+mn-ea"/>
                        <a:sym typeface="+mn-lt"/>
                      </a:rPr>
                      <a:t>vs </a:t>
                    </a:r>
                    <a:r>
                      <a:rPr lang="zh-CN" altLang="en-US" sz="1000" dirty="0">
                        <a:cs typeface="+mn-ea"/>
                        <a:sym typeface="+mn-lt"/>
                      </a:rPr>
                      <a:t>化疗</a:t>
                    </a:r>
                    <a:endParaRPr lang="zh-CN" altLang="en-US" sz="1000" dirty="0">
                      <a:cs typeface="+mn-ea"/>
                      <a:sym typeface="+mn-lt"/>
                    </a:endParaRPr>
                  </a:p>
                  <a:p>
                    <a:pPr algn="ctr"/>
                    <a:r>
                      <a:rPr lang="en-US" altLang="zh-CN" sz="1000" dirty="0">
                        <a:cs typeface="+mn-ea"/>
                        <a:sym typeface="+mn-lt"/>
                      </a:rPr>
                      <a:t>mOS</a:t>
                    </a:r>
                    <a:r>
                      <a:rPr lang="zh-CN" altLang="en-US" sz="1000" dirty="0">
                        <a:cs typeface="+mn-ea"/>
                        <a:sym typeface="+mn-lt"/>
                      </a:rPr>
                      <a:t>：</a:t>
                    </a:r>
                    <a:r>
                      <a:rPr lang="en-US" altLang="zh-CN" sz="1000" dirty="0">
                        <a:cs typeface="+mn-ea"/>
                        <a:sym typeface="+mn-lt"/>
                      </a:rPr>
                      <a:t>9.5m vs 8.6m</a:t>
                    </a:r>
                    <a:endParaRPr lang="en-US" altLang="zh-CN" sz="1000" dirty="0">
                      <a:cs typeface="+mn-ea"/>
                      <a:sym typeface="+mn-lt"/>
                    </a:endParaRPr>
                  </a:p>
                  <a:p>
                    <a:pPr algn="ctr"/>
                    <a:r>
                      <a:rPr lang="en-US" altLang="zh-CN" sz="1000" dirty="0">
                        <a:cs typeface="+mn-ea"/>
                        <a:sym typeface="+mn-lt"/>
                      </a:rPr>
                      <a:t>HR 1.03</a:t>
                    </a:r>
                    <a:r>
                      <a:rPr lang="zh-CN" altLang="en-US" sz="1000" dirty="0">
                        <a:cs typeface="+mn-ea"/>
                        <a:sym typeface="+mn-lt"/>
                      </a:rPr>
                      <a:t>，</a:t>
                    </a:r>
                    <a:r>
                      <a:rPr lang="en-US" altLang="zh-CN" sz="1000" dirty="0">
                        <a:cs typeface="+mn-ea"/>
                        <a:sym typeface="+mn-lt"/>
                      </a:rPr>
                      <a:t>P = 0.83</a:t>
                    </a:r>
                    <a:endParaRPr lang="zh-CN" altLang="en-US" sz="1000" dirty="0">
                      <a:solidFill>
                        <a:srgbClr val="C00000"/>
                      </a:solidFill>
                      <a:cs typeface="+mn-ea"/>
                      <a:sym typeface="+mn-lt"/>
                    </a:endParaRPr>
                  </a:p>
                </p:txBody>
              </p:sp>
              <p:grpSp>
                <p:nvGrpSpPr>
                  <p:cNvPr id="69" name="组合 144"/>
                  <p:cNvGrpSpPr/>
                  <p:nvPr/>
                </p:nvGrpSpPr>
                <p:grpSpPr>
                  <a:xfrm>
                    <a:off x="758902" y="4625008"/>
                    <a:ext cx="1901570" cy="107578"/>
                    <a:chOff x="758902" y="4538367"/>
                    <a:chExt cx="1901570" cy="107578"/>
                  </a:xfrm>
                </p:grpSpPr>
                <p:cxnSp>
                  <p:nvCxnSpPr>
                    <p:cNvPr id="70" name="直接连接符 145"/>
                    <p:cNvCxnSpPr/>
                    <p:nvPr/>
                  </p:nvCxnSpPr>
                  <p:spPr>
                    <a:xfrm>
                      <a:off x="865454" y="4601466"/>
                      <a:ext cx="1795018"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椭圆 146"/>
                    <p:cNvSpPr/>
                    <p:nvPr/>
                  </p:nvSpPr>
                  <p:spPr>
                    <a:xfrm>
                      <a:off x="758902" y="4538367"/>
                      <a:ext cx="107576" cy="107578"/>
                    </a:xfrm>
                    <a:prstGeom prst="ellipse">
                      <a:avLst/>
                    </a:prstGeom>
                    <a:solidFill>
                      <a:schemeClr val="bg1"/>
                    </a:solidFill>
                    <a:ln>
                      <a:solidFill>
                        <a:schemeClr val="accent1"/>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67" name="矩形: 圆角 142"/>
                <p:cNvSpPr/>
                <p:nvPr/>
              </p:nvSpPr>
              <p:spPr>
                <a:xfrm>
                  <a:off x="1235227" y="4210895"/>
                  <a:ext cx="2532983" cy="168681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65" name="矩形: 圆角 140"/>
              <p:cNvSpPr/>
              <p:nvPr/>
            </p:nvSpPr>
            <p:spPr>
              <a:xfrm>
                <a:off x="2430945" y="1517035"/>
                <a:ext cx="151530" cy="979422"/>
              </a:xfrm>
              <a:prstGeom prst="roundRect">
                <a:avLst/>
              </a:prstGeom>
              <a:solidFill>
                <a:srgbClr val="0070C0"/>
              </a:solidFill>
              <a:ln>
                <a:no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74" name="乘号 277"/>
          <p:cNvSpPr/>
          <p:nvPr/>
        </p:nvSpPr>
        <p:spPr>
          <a:xfrm>
            <a:off x="1988505" y="5260440"/>
            <a:ext cx="204148" cy="211703"/>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chemeClr val="tx1">
                  <a:lumMod val="75000"/>
                </a:schemeClr>
              </a:solidFill>
              <a:effectLst/>
              <a:uLnTx/>
              <a:uFillTx/>
              <a:cs typeface="+mn-ea"/>
              <a:sym typeface="+mn-lt"/>
            </a:endParaRPr>
          </a:p>
        </p:txBody>
      </p:sp>
      <p:grpSp>
        <p:nvGrpSpPr>
          <p:cNvPr id="75" name="Group 74"/>
          <p:cNvGrpSpPr/>
          <p:nvPr/>
        </p:nvGrpSpPr>
        <p:grpSpPr>
          <a:xfrm>
            <a:off x="2280985" y="4085127"/>
            <a:ext cx="2152773" cy="2238893"/>
            <a:chOff x="410763" y="3499896"/>
            <a:chExt cx="2152773" cy="2238893"/>
          </a:xfrm>
        </p:grpSpPr>
        <p:grpSp>
          <p:nvGrpSpPr>
            <p:cNvPr id="77" name="Group 76"/>
            <p:cNvGrpSpPr/>
            <p:nvPr/>
          </p:nvGrpSpPr>
          <p:grpSpPr>
            <a:xfrm>
              <a:off x="410763" y="3499896"/>
              <a:ext cx="2152773" cy="2238893"/>
              <a:chOff x="410763" y="3499896"/>
              <a:chExt cx="2152773" cy="2238893"/>
            </a:xfrm>
          </p:grpSpPr>
          <p:grpSp>
            <p:nvGrpSpPr>
              <p:cNvPr id="79" name="组合 113"/>
              <p:cNvGrpSpPr/>
              <p:nvPr/>
            </p:nvGrpSpPr>
            <p:grpSpPr>
              <a:xfrm>
                <a:off x="410763" y="3499896"/>
                <a:ext cx="2152773" cy="2238893"/>
                <a:chOff x="3334544" y="1666734"/>
                <a:chExt cx="2582636" cy="2174062"/>
              </a:xfrm>
            </p:grpSpPr>
            <p:sp>
              <p:nvSpPr>
                <p:cNvPr id="82" name="矩形: 圆角 41"/>
                <p:cNvSpPr/>
                <p:nvPr/>
              </p:nvSpPr>
              <p:spPr>
                <a:xfrm>
                  <a:off x="3637219" y="1695838"/>
                  <a:ext cx="1952614" cy="317659"/>
                </a:xfrm>
                <a:prstGeom prst="roundRect">
                  <a:avLst>
                    <a:gd name="adj" fmla="val 2127"/>
                  </a:avLst>
                </a:prstGeom>
                <a:solidFill>
                  <a:srgbClr val="0070BF"/>
                </a:solidFill>
                <a:ln>
                  <a:noFill/>
                </a:ln>
                <a:effectLst>
                  <a:outerShdw blurRad="177800" dist="38100" dir="5400000" algn="t" rotWithShape="0">
                    <a:schemeClr val="tx1">
                      <a:lumMod val="95000"/>
                      <a:lumOff val="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000" b="1" dirty="0">
                      <a:cs typeface="+mn-ea"/>
                      <a:sym typeface="+mn-lt"/>
                    </a:rPr>
                    <a:t>2016</a:t>
                  </a:r>
                  <a:r>
                    <a:rPr lang="zh-CN" altLang="en-US" sz="1000" b="1" dirty="0">
                      <a:cs typeface="+mn-ea"/>
                      <a:sym typeface="+mn-lt"/>
                    </a:rPr>
                    <a:t>年，序贯放化疗</a:t>
                  </a:r>
                  <a:endParaRPr lang="zh-CN" altLang="en-US" sz="1000" b="1" dirty="0">
                    <a:cs typeface="+mn-ea"/>
                    <a:sym typeface="+mn-lt"/>
                  </a:endParaRPr>
                </a:p>
              </p:txBody>
            </p:sp>
            <p:grpSp>
              <p:nvGrpSpPr>
                <p:cNvPr id="83" name="组合 55"/>
                <p:cNvGrpSpPr/>
                <p:nvPr/>
              </p:nvGrpSpPr>
              <p:grpSpPr>
                <a:xfrm>
                  <a:off x="3334544" y="1666734"/>
                  <a:ext cx="2582636" cy="2174062"/>
                  <a:chOff x="2421221" y="1443655"/>
                  <a:chExt cx="2978944" cy="2888055"/>
                </a:xfrm>
              </p:grpSpPr>
              <p:grpSp>
                <p:nvGrpSpPr>
                  <p:cNvPr id="84" name="组合 56"/>
                  <p:cNvGrpSpPr/>
                  <p:nvPr/>
                </p:nvGrpSpPr>
                <p:grpSpPr>
                  <a:xfrm>
                    <a:off x="2597782" y="1443655"/>
                    <a:ext cx="2802383" cy="2888055"/>
                    <a:chOff x="1226476" y="4137515"/>
                    <a:chExt cx="2802383" cy="2888055"/>
                  </a:xfrm>
                </p:grpSpPr>
                <p:grpSp>
                  <p:nvGrpSpPr>
                    <p:cNvPr id="87" name="组合 58"/>
                    <p:cNvGrpSpPr/>
                    <p:nvPr/>
                  </p:nvGrpSpPr>
                  <p:grpSpPr>
                    <a:xfrm>
                      <a:off x="1226476" y="4615032"/>
                      <a:ext cx="2802383" cy="2197672"/>
                      <a:chOff x="659835" y="4514880"/>
                      <a:chExt cx="2802383" cy="2197672"/>
                    </a:xfrm>
                  </p:grpSpPr>
                  <p:sp>
                    <p:nvSpPr>
                      <p:cNvPr id="89" name="文本框 60"/>
                      <p:cNvSpPr txBox="1"/>
                      <p:nvPr/>
                    </p:nvSpPr>
                    <p:spPr>
                      <a:xfrm>
                        <a:off x="659835" y="4608368"/>
                        <a:ext cx="2802383" cy="2104184"/>
                      </a:xfrm>
                      <a:prstGeom prst="rect">
                        <a:avLst/>
                      </a:prstGeom>
                      <a:noFill/>
                    </p:spPr>
                    <p:txBody>
                      <a:bodyPr wrap="square" lIns="0" tIns="45720" rIns="91440" bIns="45720" rtlCol="0">
                        <a:spAutoFit/>
                      </a:bodyPr>
                      <a:lstStyle/>
                      <a:p>
                        <a:pPr algn="ctr"/>
                        <a:r>
                          <a:rPr lang="zh-CN" altLang="en-US" sz="1000" dirty="0">
                            <a:cs typeface="+mn-ea"/>
                            <a:sym typeface="+mn-lt"/>
                          </a:rPr>
                          <a:t>欧洲</a:t>
                        </a:r>
                        <a:r>
                          <a:rPr lang="en-US" altLang="zh-CN" sz="1000" dirty="0">
                            <a:cs typeface="+mn-ea"/>
                            <a:sym typeface="+mn-lt"/>
                          </a:rPr>
                          <a:t>LAP07</a:t>
                        </a:r>
                        <a:r>
                          <a:rPr lang="zh-CN" altLang="en-US" sz="1000" dirty="0">
                            <a:cs typeface="+mn-ea"/>
                            <a:sym typeface="+mn-lt"/>
                          </a:rPr>
                          <a:t>研究（</a:t>
                        </a:r>
                        <a:r>
                          <a:rPr lang="en-US" altLang="zh-CN" sz="1000" dirty="0">
                            <a:cs typeface="+mn-ea"/>
                            <a:sym typeface="+mn-lt"/>
                          </a:rPr>
                          <a:t>III</a:t>
                        </a:r>
                        <a:r>
                          <a:rPr lang="zh-CN" altLang="en-US" sz="1000" dirty="0">
                            <a:cs typeface="+mn-ea"/>
                            <a:sym typeface="+mn-lt"/>
                          </a:rPr>
                          <a:t>期）</a:t>
                        </a:r>
                        <a:endParaRPr lang="zh-CN" altLang="en-US" sz="1000" dirty="0">
                          <a:cs typeface="+mn-ea"/>
                          <a:sym typeface="+mn-lt"/>
                        </a:endParaRPr>
                      </a:p>
                      <a:p>
                        <a:pPr algn="ctr"/>
                        <a:r>
                          <a:rPr lang="en-US" altLang="zh-CN" sz="1000" dirty="0">
                            <a:cs typeface="+mn-ea"/>
                            <a:sym typeface="+mn-lt"/>
                          </a:rPr>
                          <a:t>1</a:t>
                        </a:r>
                        <a:r>
                          <a:rPr lang="zh-CN" altLang="en-US" sz="1000" dirty="0">
                            <a:cs typeface="+mn-ea"/>
                            <a:sym typeface="+mn-lt"/>
                          </a:rPr>
                          <a:t>、诱导化疗</a:t>
                        </a:r>
                        <a:r>
                          <a:rPr lang="en-US" altLang="zh-CN" sz="1000" dirty="0">
                            <a:cs typeface="+mn-ea"/>
                            <a:sym typeface="+mn-lt"/>
                          </a:rPr>
                          <a:t>+</a:t>
                        </a:r>
                        <a:r>
                          <a:rPr lang="zh-CN" altLang="en-US" sz="1000" dirty="0">
                            <a:cs typeface="+mn-ea"/>
                            <a:sym typeface="+mn-lt"/>
                          </a:rPr>
                          <a:t>放化疗 </a:t>
                        </a:r>
                        <a:r>
                          <a:rPr lang="en-US" altLang="zh-CN" sz="1000" dirty="0">
                            <a:cs typeface="+mn-ea"/>
                            <a:sym typeface="+mn-lt"/>
                          </a:rPr>
                          <a:t>vs </a:t>
                        </a:r>
                        <a:r>
                          <a:rPr lang="zh-CN" altLang="en-US" sz="1000" dirty="0">
                            <a:cs typeface="+mn-ea"/>
                            <a:sym typeface="+mn-lt"/>
                          </a:rPr>
                          <a:t>化疗：</a:t>
                        </a:r>
                        <a:r>
                          <a:rPr lang="en-US" altLang="zh-CN" sz="1000" dirty="0">
                            <a:cs typeface="+mn-ea"/>
                            <a:sym typeface="+mn-lt"/>
                          </a:rPr>
                          <a:t>mOS</a:t>
                        </a:r>
                        <a:r>
                          <a:rPr lang="zh-CN" altLang="en-US" sz="1000" dirty="0">
                            <a:cs typeface="+mn-ea"/>
                            <a:sym typeface="+mn-lt"/>
                          </a:rPr>
                          <a:t>：</a:t>
                        </a:r>
                        <a:r>
                          <a:rPr lang="en-US" altLang="zh-CN" sz="1000" dirty="0">
                            <a:cs typeface="+mn-ea"/>
                            <a:sym typeface="+mn-lt"/>
                          </a:rPr>
                          <a:t>16.5m vs 15.2m</a:t>
                        </a:r>
                        <a:endParaRPr lang="en-US" altLang="zh-CN" sz="1000" dirty="0">
                          <a:cs typeface="+mn-ea"/>
                          <a:sym typeface="+mn-lt"/>
                        </a:endParaRPr>
                      </a:p>
                      <a:p>
                        <a:pPr algn="ctr"/>
                        <a:r>
                          <a:rPr lang="en-US" altLang="zh-CN" sz="1000" dirty="0">
                            <a:cs typeface="+mn-ea"/>
                            <a:sym typeface="+mn-lt"/>
                          </a:rPr>
                          <a:t>HR 1.03</a:t>
                        </a:r>
                        <a:r>
                          <a:rPr lang="zh-CN" altLang="en-US" sz="1000" dirty="0">
                            <a:cs typeface="+mn-ea"/>
                            <a:sym typeface="+mn-lt"/>
                          </a:rPr>
                          <a:t>，</a:t>
                        </a:r>
                        <a:r>
                          <a:rPr lang="en-US" altLang="zh-CN" sz="1000" dirty="0">
                            <a:cs typeface="+mn-ea"/>
                            <a:sym typeface="+mn-lt"/>
                          </a:rPr>
                          <a:t>P = 0.83</a:t>
                        </a:r>
                        <a:endParaRPr lang="en-US" altLang="zh-CN" sz="1000" dirty="0">
                          <a:cs typeface="+mn-ea"/>
                          <a:sym typeface="+mn-lt"/>
                        </a:endParaRPr>
                      </a:p>
                      <a:p>
                        <a:pPr algn="ctr"/>
                        <a:endParaRPr lang="en-US" altLang="zh-CN" sz="1000" dirty="0">
                          <a:cs typeface="+mn-ea"/>
                          <a:sym typeface="+mn-lt"/>
                        </a:endParaRPr>
                      </a:p>
                      <a:p>
                        <a:pPr algn="ctr"/>
                        <a:endParaRPr lang="en-US" altLang="zh-CN" sz="1000" dirty="0">
                          <a:cs typeface="+mn-ea"/>
                          <a:sym typeface="+mn-lt"/>
                        </a:endParaRPr>
                      </a:p>
                      <a:p>
                        <a:pPr algn="ctr"/>
                        <a:endParaRPr lang="en-US" altLang="zh-CN" sz="1000" dirty="0">
                          <a:cs typeface="+mn-ea"/>
                          <a:sym typeface="+mn-lt"/>
                        </a:endParaRPr>
                      </a:p>
                      <a:p>
                        <a:pPr algn="ctr"/>
                        <a:r>
                          <a:rPr lang="en-US" altLang="zh-CN" sz="1000" dirty="0">
                            <a:cs typeface="+mn-ea"/>
                            <a:sym typeface="+mn-lt"/>
                          </a:rPr>
                          <a:t>2</a:t>
                        </a:r>
                        <a:r>
                          <a:rPr lang="zh-CN" altLang="en-US" sz="1000" dirty="0">
                            <a:cs typeface="+mn-ea"/>
                            <a:sym typeface="+mn-lt"/>
                          </a:rPr>
                          <a:t>、厄洛替尼</a:t>
                        </a:r>
                        <a:r>
                          <a:rPr lang="en-US" altLang="zh-CN" sz="1000" dirty="0">
                            <a:cs typeface="+mn-ea"/>
                            <a:sym typeface="+mn-lt"/>
                          </a:rPr>
                          <a:t>+</a:t>
                        </a:r>
                        <a:r>
                          <a:rPr lang="zh-CN" altLang="en-US" sz="1000" dirty="0">
                            <a:cs typeface="+mn-ea"/>
                            <a:sym typeface="+mn-lt"/>
                          </a:rPr>
                          <a:t>化疗 </a:t>
                        </a:r>
                        <a:r>
                          <a:rPr lang="en-US" altLang="zh-CN" sz="1000" dirty="0">
                            <a:cs typeface="+mn-ea"/>
                            <a:sym typeface="+mn-lt"/>
                          </a:rPr>
                          <a:t>vs </a:t>
                        </a:r>
                        <a:r>
                          <a:rPr lang="zh-CN" altLang="en-US" sz="1000" dirty="0">
                            <a:cs typeface="+mn-ea"/>
                            <a:sym typeface="+mn-lt"/>
                          </a:rPr>
                          <a:t>化疗：</a:t>
                        </a:r>
                        <a:endParaRPr lang="en-US" altLang="zh-CN" sz="1000" dirty="0">
                          <a:cs typeface="+mn-ea"/>
                          <a:sym typeface="+mn-lt"/>
                        </a:endParaRPr>
                      </a:p>
                      <a:p>
                        <a:pPr algn="ctr"/>
                        <a:r>
                          <a:rPr lang="en-US" altLang="zh-CN" sz="1000" dirty="0">
                            <a:cs typeface="+mn-ea"/>
                            <a:sym typeface="+mn-lt"/>
                          </a:rPr>
                          <a:t>mOS</a:t>
                        </a:r>
                        <a:r>
                          <a:rPr lang="zh-CN" altLang="en-US" sz="1000" dirty="0">
                            <a:cs typeface="+mn-ea"/>
                            <a:sym typeface="+mn-lt"/>
                          </a:rPr>
                          <a:t>：</a:t>
                        </a:r>
                        <a:r>
                          <a:rPr lang="en-US" altLang="zh-CN" sz="1000" dirty="0">
                            <a:cs typeface="+mn-ea"/>
                            <a:sym typeface="+mn-lt"/>
                          </a:rPr>
                          <a:t>11.9m vs13.6m</a:t>
                        </a:r>
                        <a:endParaRPr lang="en-US" altLang="zh-CN" sz="1000" dirty="0">
                          <a:cs typeface="+mn-ea"/>
                          <a:sym typeface="+mn-lt"/>
                        </a:endParaRPr>
                      </a:p>
                      <a:p>
                        <a:pPr algn="ctr"/>
                        <a:r>
                          <a:rPr lang="en-US" altLang="zh-CN" sz="1000" dirty="0">
                            <a:cs typeface="+mn-ea"/>
                            <a:sym typeface="+mn-lt"/>
                          </a:rPr>
                          <a:t>HR 1.2</a:t>
                        </a:r>
                        <a:r>
                          <a:rPr lang="zh-CN" altLang="en-US" sz="1000" dirty="0">
                            <a:cs typeface="+mn-ea"/>
                            <a:sym typeface="+mn-lt"/>
                          </a:rPr>
                          <a:t>，</a:t>
                        </a:r>
                        <a:r>
                          <a:rPr lang="en-US" altLang="zh-CN" sz="1000" dirty="0">
                            <a:cs typeface="+mn-ea"/>
                            <a:sym typeface="+mn-lt"/>
                          </a:rPr>
                          <a:t>P = 0.09</a:t>
                        </a:r>
                        <a:endParaRPr lang="en-US" altLang="zh-CN" sz="1000" dirty="0">
                          <a:cs typeface="+mn-ea"/>
                          <a:sym typeface="+mn-lt"/>
                        </a:endParaRPr>
                      </a:p>
                    </p:txBody>
                  </p:sp>
                  <p:grpSp>
                    <p:nvGrpSpPr>
                      <p:cNvPr id="90" name="组合 62"/>
                      <p:cNvGrpSpPr/>
                      <p:nvPr/>
                    </p:nvGrpSpPr>
                    <p:grpSpPr>
                      <a:xfrm>
                        <a:off x="745203" y="4514880"/>
                        <a:ext cx="1901569" cy="107578"/>
                        <a:chOff x="745203" y="4428239"/>
                        <a:chExt cx="1901569" cy="107578"/>
                      </a:xfrm>
                    </p:grpSpPr>
                    <p:cxnSp>
                      <p:nvCxnSpPr>
                        <p:cNvPr id="91" name="直接连接符 63"/>
                        <p:cNvCxnSpPr/>
                        <p:nvPr/>
                      </p:nvCxnSpPr>
                      <p:spPr>
                        <a:xfrm>
                          <a:off x="851754" y="4491338"/>
                          <a:ext cx="1795018" cy="0"/>
                        </a:xfrm>
                        <a:prstGeom prst="line">
                          <a:avLst/>
                        </a:prstGeom>
                        <a:ln>
                          <a:solidFill>
                            <a:srgbClr val="0070BF"/>
                          </a:solidFill>
                        </a:ln>
                      </p:spPr>
                      <p:style>
                        <a:lnRef idx="1">
                          <a:schemeClr val="accent3"/>
                        </a:lnRef>
                        <a:fillRef idx="0">
                          <a:schemeClr val="accent3"/>
                        </a:fillRef>
                        <a:effectRef idx="0">
                          <a:schemeClr val="accent3"/>
                        </a:effectRef>
                        <a:fontRef idx="minor">
                          <a:schemeClr val="tx1"/>
                        </a:fontRef>
                      </p:style>
                    </p:cxnSp>
                    <p:sp>
                      <p:nvSpPr>
                        <p:cNvPr id="92" name="椭圆 64"/>
                        <p:cNvSpPr/>
                        <p:nvPr/>
                      </p:nvSpPr>
                      <p:spPr>
                        <a:xfrm>
                          <a:off x="745203" y="4428239"/>
                          <a:ext cx="107576" cy="107578"/>
                        </a:xfrm>
                        <a:prstGeom prst="ellipse">
                          <a:avLst/>
                        </a:prstGeom>
                        <a:solidFill>
                          <a:schemeClr val="bg1"/>
                        </a:solidFill>
                        <a:ln>
                          <a:solidFill>
                            <a:schemeClr val="bg1">
                              <a:lumMod val="50000"/>
                            </a:schemeClr>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88" name="矩形: 圆角 59"/>
                    <p:cNvSpPr/>
                    <p:nvPr/>
                  </p:nvSpPr>
                  <p:spPr>
                    <a:xfrm>
                      <a:off x="1235228" y="4137515"/>
                      <a:ext cx="2740910" cy="2888055"/>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85" name="矩形: 圆角 57"/>
                  <p:cNvSpPr/>
                  <p:nvPr/>
                </p:nvSpPr>
                <p:spPr>
                  <a:xfrm>
                    <a:off x="2430945" y="1517035"/>
                    <a:ext cx="151530" cy="979422"/>
                  </a:xfrm>
                  <a:prstGeom prst="roundRect">
                    <a:avLst/>
                  </a:prstGeom>
                  <a:solidFill>
                    <a:srgbClr val="0070BF"/>
                  </a:solidFill>
                  <a:ln>
                    <a:no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sp>
                <p:nvSpPr>
                  <p:cNvPr id="86" name="矩形: 圆角 57"/>
                  <p:cNvSpPr/>
                  <p:nvPr/>
                </p:nvSpPr>
                <p:spPr>
                  <a:xfrm>
                    <a:off x="2421221" y="2826470"/>
                    <a:ext cx="151530" cy="979422"/>
                  </a:xfrm>
                  <a:prstGeom prst="roundRect">
                    <a:avLst/>
                  </a:prstGeom>
                  <a:solidFill>
                    <a:srgbClr val="0F9ED5"/>
                  </a:solidFill>
                  <a:ln>
                    <a:solidFill>
                      <a:srgbClr val="0F9ED5"/>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80" name="乘号 278"/>
              <p:cNvSpPr/>
              <p:nvPr/>
            </p:nvSpPr>
            <p:spPr>
              <a:xfrm>
                <a:off x="2279991" y="5164170"/>
                <a:ext cx="174468" cy="210390"/>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chemeClr val="tx1">
                      <a:lumMod val="75000"/>
                    </a:schemeClr>
                  </a:solidFill>
                  <a:effectLst/>
                  <a:uLnTx/>
                  <a:uFillTx/>
                  <a:cs typeface="+mn-ea"/>
                  <a:sym typeface="+mn-lt"/>
                </a:endParaRPr>
              </a:p>
            </p:txBody>
          </p:sp>
          <p:sp>
            <p:nvSpPr>
              <p:cNvPr id="81" name="乘号 280"/>
              <p:cNvSpPr/>
              <p:nvPr/>
            </p:nvSpPr>
            <p:spPr>
              <a:xfrm>
                <a:off x="2264429" y="4412131"/>
                <a:ext cx="182157" cy="220777"/>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dirty="0">
                  <a:ln>
                    <a:noFill/>
                  </a:ln>
                  <a:solidFill>
                    <a:schemeClr val="tx1">
                      <a:lumMod val="75000"/>
                    </a:schemeClr>
                  </a:solidFill>
                  <a:effectLst/>
                  <a:uLnTx/>
                  <a:uFillTx/>
                  <a:cs typeface="+mn-ea"/>
                  <a:sym typeface="+mn-lt"/>
                </a:endParaRPr>
              </a:p>
            </p:txBody>
          </p:sp>
        </p:grpSp>
        <p:sp>
          <p:nvSpPr>
            <p:cNvPr id="78" name="矩形: 圆角 41"/>
            <p:cNvSpPr/>
            <p:nvPr/>
          </p:nvSpPr>
          <p:spPr>
            <a:xfrm>
              <a:off x="676882" y="4716107"/>
              <a:ext cx="1627614" cy="286343"/>
            </a:xfrm>
            <a:prstGeom prst="roundRect">
              <a:avLst>
                <a:gd name="adj" fmla="val 2127"/>
              </a:avLst>
            </a:prstGeom>
            <a:solidFill>
              <a:srgbClr val="0F9ED5"/>
            </a:solidFill>
            <a:ln>
              <a:noFill/>
            </a:ln>
            <a:effectLst>
              <a:outerShdw blurRad="177800" dist="38100" dir="5400000" algn="t" rotWithShape="0">
                <a:schemeClr val="tx1">
                  <a:lumMod val="95000"/>
                  <a:lumOff val="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1000" b="1" dirty="0">
                  <a:cs typeface="+mn-ea"/>
                  <a:sym typeface="+mn-lt"/>
                </a:rPr>
                <a:t>     厄洛替尼维持治疗</a:t>
              </a:r>
              <a:endParaRPr lang="zh-CN" altLang="en-US" sz="1000" b="1" dirty="0">
                <a:cs typeface="+mn-ea"/>
                <a:sym typeface="+mn-lt"/>
              </a:endParaRPr>
            </a:p>
          </p:txBody>
        </p:sp>
      </p:grpSp>
      <p:grpSp>
        <p:nvGrpSpPr>
          <p:cNvPr id="93" name="Group 92"/>
          <p:cNvGrpSpPr/>
          <p:nvPr/>
        </p:nvGrpSpPr>
        <p:grpSpPr>
          <a:xfrm>
            <a:off x="4621934" y="4098166"/>
            <a:ext cx="2051436" cy="1362953"/>
            <a:chOff x="3047485" y="3499896"/>
            <a:chExt cx="2051436" cy="1362953"/>
          </a:xfrm>
        </p:grpSpPr>
        <p:grpSp>
          <p:nvGrpSpPr>
            <p:cNvPr id="95" name="组合 125"/>
            <p:cNvGrpSpPr/>
            <p:nvPr/>
          </p:nvGrpSpPr>
          <p:grpSpPr>
            <a:xfrm>
              <a:off x="3047485" y="3499896"/>
              <a:ext cx="1924417" cy="1274135"/>
              <a:chOff x="3342975" y="1721973"/>
              <a:chExt cx="2080710" cy="1275811"/>
            </a:xfrm>
          </p:grpSpPr>
          <p:sp>
            <p:nvSpPr>
              <p:cNvPr id="96" name="矩形: 圆角 126"/>
              <p:cNvSpPr/>
              <p:nvPr/>
            </p:nvSpPr>
            <p:spPr>
              <a:xfrm>
                <a:off x="3620499" y="1758031"/>
                <a:ext cx="1765221" cy="277045"/>
              </a:xfrm>
              <a:prstGeom prst="roundRect">
                <a:avLst>
                  <a:gd name="adj" fmla="val 2127"/>
                </a:avLst>
              </a:prstGeom>
              <a:solidFill>
                <a:srgbClr val="0070BF"/>
              </a:solidFill>
              <a:ln>
                <a:noFill/>
              </a:ln>
              <a:effectLst>
                <a:outerShdw blurRad="177800" dist="38100" dir="5400000" algn="t" rotWithShape="0">
                  <a:schemeClr val="tx1">
                    <a:lumMod val="95000"/>
                    <a:lumOff val="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dirty="0">
                    <a:cs typeface="+mn-ea"/>
                    <a:sym typeface="+mn-lt"/>
                  </a:rPr>
                  <a:t>2021</a:t>
                </a:r>
                <a:r>
                  <a:rPr lang="zh-CN" altLang="en-US" sz="1000" b="1" dirty="0">
                    <a:cs typeface="+mn-ea"/>
                    <a:sym typeface="+mn-lt"/>
                  </a:rPr>
                  <a:t>年，序贯放化疗 </a:t>
                </a:r>
                <a:endParaRPr lang="zh-CN" altLang="en-US" sz="1000" b="1" dirty="0">
                  <a:cs typeface="+mn-ea"/>
                  <a:sym typeface="+mn-lt"/>
                </a:endParaRPr>
              </a:p>
            </p:txBody>
          </p:sp>
          <p:grpSp>
            <p:nvGrpSpPr>
              <p:cNvPr id="97" name="组合 127"/>
              <p:cNvGrpSpPr/>
              <p:nvPr/>
            </p:nvGrpSpPr>
            <p:grpSpPr>
              <a:xfrm>
                <a:off x="3342975" y="1721973"/>
                <a:ext cx="2080710" cy="1275811"/>
                <a:chOff x="2430944" y="1517034"/>
                <a:chExt cx="2399995" cy="1694807"/>
              </a:xfrm>
            </p:grpSpPr>
            <p:grpSp>
              <p:nvGrpSpPr>
                <p:cNvPr id="98" name="组合 128"/>
                <p:cNvGrpSpPr/>
                <p:nvPr/>
              </p:nvGrpSpPr>
              <p:grpSpPr>
                <a:xfrm>
                  <a:off x="2606533" y="1517034"/>
                  <a:ext cx="2224406" cy="1694807"/>
                  <a:chOff x="1235227" y="4210894"/>
                  <a:chExt cx="2224406" cy="1694807"/>
                </a:xfrm>
              </p:grpSpPr>
              <p:grpSp>
                <p:nvGrpSpPr>
                  <p:cNvPr id="100" name="组合 130"/>
                  <p:cNvGrpSpPr/>
                  <p:nvPr/>
                </p:nvGrpSpPr>
                <p:grpSpPr>
                  <a:xfrm>
                    <a:off x="1305490" y="4740359"/>
                    <a:ext cx="2149260" cy="1051195"/>
                    <a:chOff x="738849" y="4640207"/>
                    <a:chExt cx="2149260" cy="1051195"/>
                  </a:xfrm>
                </p:grpSpPr>
                <p:sp>
                  <p:nvSpPr>
                    <p:cNvPr id="102" name="文本框 132"/>
                    <p:cNvSpPr txBox="1"/>
                    <p:nvPr/>
                  </p:nvSpPr>
                  <p:spPr>
                    <a:xfrm>
                      <a:off x="738849" y="4749799"/>
                      <a:ext cx="2149260" cy="941603"/>
                    </a:xfrm>
                    <a:prstGeom prst="rect">
                      <a:avLst/>
                    </a:prstGeom>
                    <a:noFill/>
                  </p:spPr>
                  <p:txBody>
                    <a:bodyPr wrap="square" lIns="0" tIns="45720" rIns="91440" bIns="45720" rtlCol="0">
                      <a:spAutoFit/>
                    </a:bodyPr>
                    <a:lstStyle/>
                    <a:p>
                      <a:pPr algn="ctr" fontAlgn="ctr"/>
                      <a:r>
                        <a:rPr lang="zh-CN" altLang="en-US" sz="1000" dirty="0">
                          <a:solidFill>
                            <a:srgbClr val="000000"/>
                          </a:solidFill>
                          <a:cs typeface="+mn-ea"/>
                          <a:sym typeface="+mn-lt"/>
                        </a:rPr>
                        <a:t>德国</a:t>
                      </a:r>
                      <a:r>
                        <a:rPr lang="en-US" altLang="zh-CN" sz="1000" dirty="0">
                          <a:solidFill>
                            <a:srgbClr val="000000"/>
                          </a:solidFill>
                          <a:cs typeface="+mn-ea"/>
                          <a:sym typeface="+mn-lt"/>
                        </a:rPr>
                        <a:t>CONKO-007</a:t>
                      </a:r>
                      <a:r>
                        <a:rPr lang="zh-CN" altLang="en-US" sz="1000" dirty="0">
                          <a:solidFill>
                            <a:srgbClr val="000000"/>
                          </a:solidFill>
                          <a:cs typeface="+mn-ea"/>
                          <a:sym typeface="+mn-lt"/>
                        </a:rPr>
                        <a:t>研究</a:t>
                      </a:r>
                      <a:r>
                        <a:rPr lang="en-US" altLang="zh-CN" sz="1000" dirty="0">
                          <a:solidFill>
                            <a:srgbClr val="000000"/>
                          </a:solidFill>
                          <a:cs typeface="+mn-ea"/>
                          <a:sym typeface="+mn-lt"/>
                        </a:rPr>
                        <a:t>(III</a:t>
                      </a:r>
                      <a:r>
                        <a:rPr lang="zh-CN" altLang="en-US" sz="1000" dirty="0">
                          <a:solidFill>
                            <a:srgbClr val="000000"/>
                          </a:solidFill>
                          <a:cs typeface="+mn-ea"/>
                          <a:sym typeface="+mn-lt"/>
                        </a:rPr>
                        <a:t>期</a:t>
                      </a:r>
                      <a:r>
                        <a:rPr lang="en-US" altLang="zh-CN" sz="1000" dirty="0">
                          <a:solidFill>
                            <a:srgbClr val="000000"/>
                          </a:solidFill>
                          <a:cs typeface="+mn-ea"/>
                          <a:sym typeface="+mn-lt"/>
                        </a:rPr>
                        <a:t>)</a:t>
                      </a:r>
                      <a:endParaRPr lang="en-US" altLang="zh-CN" sz="1000" dirty="0">
                        <a:solidFill>
                          <a:srgbClr val="000000"/>
                        </a:solidFill>
                        <a:cs typeface="+mn-ea"/>
                        <a:sym typeface="+mn-lt"/>
                      </a:endParaRPr>
                    </a:p>
                    <a:p>
                      <a:pPr algn="ctr" fontAlgn="ctr"/>
                      <a:r>
                        <a:rPr lang="zh-CN" altLang="en-US" sz="1000" dirty="0">
                          <a:solidFill>
                            <a:srgbClr val="000000"/>
                          </a:solidFill>
                          <a:cs typeface="+mn-ea"/>
                          <a:sym typeface="+mn-lt"/>
                        </a:rPr>
                        <a:t>诱导化疗</a:t>
                      </a:r>
                      <a:r>
                        <a:rPr lang="en-US" altLang="zh-CN" sz="1000" dirty="0">
                          <a:solidFill>
                            <a:srgbClr val="000000"/>
                          </a:solidFill>
                          <a:cs typeface="+mn-ea"/>
                          <a:sym typeface="+mn-lt"/>
                        </a:rPr>
                        <a:t>+</a:t>
                      </a:r>
                      <a:r>
                        <a:rPr lang="zh-CN" altLang="en-US" sz="1000" dirty="0">
                          <a:solidFill>
                            <a:srgbClr val="000000"/>
                          </a:solidFill>
                          <a:cs typeface="+mn-ea"/>
                          <a:sym typeface="+mn-lt"/>
                        </a:rPr>
                        <a:t>放化疗 </a:t>
                      </a:r>
                      <a:r>
                        <a:rPr lang="en-US" altLang="zh-CN" sz="1000" dirty="0">
                          <a:solidFill>
                            <a:srgbClr val="000000"/>
                          </a:solidFill>
                          <a:cs typeface="+mn-ea"/>
                          <a:sym typeface="+mn-lt"/>
                        </a:rPr>
                        <a:t>vs </a:t>
                      </a:r>
                      <a:r>
                        <a:rPr lang="zh-CN" altLang="en-US" sz="1000" dirty="0">
                          <a:solidFill>
                            <a:srgbClr val="000000"/>
                          </a:solidFill>
                          <a:cs typeface="+mn-ea"/>
                          <a:sym typeface="+mn-lt"/>
                        </a:rPr>
                        <a:t>化疗</a:t>
                      </a:r>
                      <a:endParaRPr lang="en-US" altLang="zh-CN" sz="1000" dirty="0">
                        <a:solidFill>
                          <a:srgbClr val="000000"/>
                        </a:solidFill>
                        <a:cs typeface="+mn-ea"/>
                        <a:sym typeface="+mn-lt"/>
                      </a:endParaRPr>
                    </a:p>
                    <a:p>
                      <a:pPr algn="ctr" fontAlgn="ctr"/>
                      <a:r>
                        <a:rPr lang="en-US" altLang="zh-CN" sz="1000" dirty="0">
                          <a:solidFill>
                            <a:srgbClr val="000000"/>
                          </a:solidFill>
                          <a:cs typeface="+mn-ea"/>
                          <a:sym typeface="+mn-lt"/>
                        </a:rPr>
                        <a:t>mOS</a:t>
                      </a:r>
                      <a:r>
                        <a:rPr lang="zh-CN" altLang="en-US" sz="1000" dirty="0">
                          <a:solidFill>
                            <a:srgbClr val="000000"/>
                          </a:solidFill>
                          <a:cs typeface="+mn-ea"/>
                          <a:sym typeface="+mn-lt"/>
                        </a:rPr>
                        <a:t>：</a:t>
                      </a:r>
                      <a:r>
                        <a:rPr lang="en-US" altLang="zh-CN" sz="1000" dirty="0">
                          <a:solidFill>
                            <a:srgbClr val="000000"/>
                          </a:solidFill>
                          <a:cs typeface="+mn-ea"/>
                          <a:sym typeface="+mn-lt"/>
                        </a:rPr>
                        <a:t>15m vs 15m</a:t>
                      </a:r>
                      <a:endParaRPr lang="en-US" altLang="zh-CN" sz="1000" dirty="0">
                        <a:solidFill>
                          <a:srgbClr val="000000"/>
                        </a:solidFill>
                        <a:cs typeface="+mn-ea"/>
                        <a:sym typeface="+mn-lt"/>
                      </a:endParaRPr>
                    </a:p>
                    <a:p>
                      <a:pPr algn="ctr" fontAlgn="ctr"/>
                      <a:r>
                        <a:rPr lang="en-US" altLang="zh-CN" sz="1000" dirty="0">
                          <a:solidFill>
                            <a:srgbClr val="000000"/>
                          </a:solidFill>
                          <a:cs typeface="+mn-ea"/>
                          <a:sym typeface="+mn-lt"/>
                        </a:rPr>
                        <a:t>HR 0.98</a:t>
                      </a:r>
                      <a:r>
                        <a:rPr lang="zh-CN" altLang="en-US" sz="1000" dirty="0">
                          <a:solidFill>
                            <a:srgbClr val="000000"/>
                          </a:solidFill>
                          <a:cs typeface="+mn-ea"/>
                          <a:sym typeface="+mn-lt"/>
                        </a:rPr>
                        <a:t>，</a:t>
                      </a:r>
                      <a:r>
                        <a:rPr lang="en-US" altLang="zh-CN" sz="1000" dirty="0">
                          <a:solidFill>
                            <a:srgbClr val="000000"/>
                          </a:solidFill>
                          <a:cs typeface="+mn-ea"/>
                          <a:sym typeface="+mn-lt"/>
                        </a:rPr>
                        <a:t>P = 0.71</a:t>
                      </a:r>
                      <a:endParaRPr lang="en-US" altLang="zh-CN" sz="1000" dirty="0">
                        <a:solidFill>
                          <a:srgbClr val="000000"/>
                        </a:solidFill>
                        <a:cs typeface="+mn-ea"/>
                        <a:sym typeface="+mn-lt"/>
                      </a:endParaRPr>
                    </a:p>
                  </p:txBody>
                </p:sp>
                <p:grpSp>
                  <p:nvGrpSpPr>
                    <p:cNvPr id="103" name="组合 133"/>
                    <p:cNvGrpSpPr/>
                    <p:nvPr/>
                  </p:nvGrpSpPr>
                  <p:grpSpPr>
                    <a:xfrm>
                      <a:off x="759319" y="4640207"/>
                      <a:ext cx="1901153" cy="107578"/>
                      <a:chOff x="759319" y="4553566"/>
                      <a:chExt cx="1901153" cy="107578"/>
                    </a:xfrm>
                  </p:grpSpPr>
                  <p:cxnSp>
                    <p:nvCxnSpPr>
                      <p:cNvPr id="104" name="直接连接符 134"/>
                      <p:cNvCxnSpPr/>
                      <p:nvPr/>
                    </p:nvCxnSpPr>
                    <p:spPr>
                      <a:xfrm>
                        <a:off x="865454" y="4601466"/>
                        <a:ext cx="1795018" cy="0"/>
                      </a:xfrm>
                      <a:prstGeom prst="line">
                        <a:avLst/>
                      </a:prstGeom>
                      <a:solidFill>
                        <a:schemeClr val="tx1">
                          <a:lumMod val="50000"/>
                          <a:lumOff val="50000"/>
                        </a:schemeClr>
                      </a:solidFill>
                      <a:ln>
                        <a:solidFill>
                          <a:srgbClr val="0070BF"/>
                        </a:solidFill>
                      </a:ln>
                    </p:spPr>
                    <p:style>
                      <a:lnRef idx="1">
                        <a:schemeClr val="accent1"/>
                      </a:lnRef>
                      <a:fillRef idx="0">
                        <a:schemeClr val="accent1"/>
                      </a:fillRef>
                      <a:effectRef idx="0">
                        <a:schemeClr val="accent1"/>
                      </a:effectRef>
                      <a:fontRef idx="minor">
                        <a:schemeClr val="tx1"/>
                      </a:fontRef>
                    </p:style>
                  </p:cxnSp>
                  <p:sp>
                    <p:nvSpPr>
                      <p:cNvPr id="105" name="椭圆 135"/>
                      <p:cNvSpPr/>
                      <p:nvPr/>
                    </p:nvSpPr>
                    <p:spPr>
                      <a:xfrm>
                        <a:off x="759319" y="4553566"/>
                        <a:ext cx="107576" cy="107578"/>
                      </a:xfrm>
                      <a:prstGeom prst="ellipse">
                        <a:avLst/>
                      </a:prstGeom>
                      <a:noFill/>
                      <a:ln>
                        <a:solidFill>
                          <a:srgbClr val="0070BF"/>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101" name="矩形: 圆角 131"/>
                  <p:cNvSpPr/>
                  <p:nvPr/>
                </p:nvSpPr>
                <p:spPr>
                  <a:xfrm>
                    <a:off x="1235227" y="4210894"/>
                    <a:ext cx="2224406" cy="1694807"/>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99" name="矩形: 圆角 129"/>
                <p:cNvSpPr/>
                <p:nvPr/>
              </p:nvSpPr>
              <p:spPr>
                <a:xfrm>
                  <a:off x="2430944" y="1517034"/>
                  <a:ext cx="151530" cy="979422"/>
                </a:xfrm>
                <a:prstGeom prst="roundRect">
                  <a:avLst/>
                </a:prstGeom>
                <a:solidFill>
                  <a:srgbClr val="0070BF"/>
                </a:solidFill>
                <a:ln>
                  <a:no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94" name="乘号 279"/>
            <p:cNvSpPr/>
            <p:nvPr/>
          </p:nvSpPr>
          <p:spPr>
            <a:xfrm>
              <a:off x="4850954" y="4611064"/>
              <a:ext cx="247967" cy="251785"/>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chemeClr val="tx1">
                    <a:lumMod val="75000"/>
                  </a:schemeClr>
                </a:solidFill>
                <a:effectLst/>
                <a:uLnTx/>
                <a:uFillTx/>
                <a:cs typeface="+mn-ea"/>
                <a:sym typeface="+mn-lt"/>
              </a:endParaRPr>
            </a:p>
          </p:txBody>
        </p:sp>
      </p:grpSp>
      <p:grpSp>
        <p:nvGrpSpPr>
          <p:cNvPr id="106" name="组合 160"/>
          <p:cNvGrpSpPr/>
          <p:nvPr/>
        </p:nvGrpSpPr>
        <p:grpSpPr>
          <a:xfrm>
            <a:off x="6675445" y="4098167"/>
            <a:ext cx="2220355" cy="1301305"/>
            <a:chOff x="3342975" y="1721973"/>
            <a:chExt cx="2280556" cy="1263622"/>
          </a:xfrm>
        </p:grpSpPr>
        <p:sp>
          <p:nvSpPr>
            <p:cNvPr id="107" name="矩形: 圆角 161"/>
            <p:cNvSpPr/>
            <p:nvPr/>
          </p:nvSpPr>
          <p:spPr>
            <a:xfrm>
              <a:off x="3636774" y="1757374"/>
              <a:ext cx="1830124" cy="268237"/>
            </a:xfrm>
            <a:prstGeom prst="roundRect">
              <a:avLst>
                <a:gd name="adj" fmla="val 2127"/>
              </a:avLst>
            </a:prstGeom>
            <a:solidFill>
              <a:srgbClr val="0F9ED5"/>
            </a:solidFill>
            <a:ln>
              <a:noFill/>
            </a:ln>
            <a:effectLst>
              <a:outerShdw blurRad="177800" dist="38100" dir="5400000" algn="t" rotWithShape="0">
                <a:schemeClr val="tx1">
                  <a:lumMod val="95000"/>
                  <a:lumOff val="5000"/>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00" b="1" dirty="0">
                  <a:cs typeface="+mn-ea"/>
                  <a:sym typeface="+mn-lt"/>
                </a:rPr>
                <a:t>2025</a:t>
              </a:r>
              <a:r>
                <a:rPr lang="zh-CN" altLang="en-US" sz="1000" b="1" dirty="0">
                  <a:cs typeface="+mn-ea"/>
                  <a:sym typeface="+mn-lt"/>
                </a:rPr>
                <a:t>年，</a:t>
              </a:r>
              <a:r>
                <a:rPr lang="en-US" altLang="zh-CN" sz="1000" b="1" dirty="0" err="1">
                  <a:cs typeface="+mn-ea"/>
                  <a:sym typeface="+mn-lt"/>
                </a:rPr>
                <a:t>Pamrevlumab</a:t>
              </a:r>
              <a:endParaRPr lang="zh-CN" altLang="en-US" sz="1000" b="1" dirty="0">
                <a:cs typeface="+mn-ea"/>
                <a:sym typeface="+mn-lt"/>
              </a:endParaRPr>
            </a:p>
          </p:txBody>
        </p:sp>
        <p:grpSp>
          <p:nvGrpSpPr>
            <p:cNvPr id="108" name="组合 162"/>
            <p:cNvGrpSpPr/>
            <p:nvPr/>
          </p:nvGrpSpPr>
          <p:grpSpPr>
            <a:xfrm>
              <a:off x="3342975" y="1721973"/>
              <a:ext cx="2280556" cy="1263622"/>
              <a:chOff x="2430945" y="1517034"/>
              <a:chExt cx="2630509" cy="1678615"/>
            </a:xfrm>
          </p:grpSpPr>
          <p:grpSp>
            <p:nvGrpSpPr>
              <p:cNvPr id="109" name="组合 163"/>
              <p:cNvGrpSpPr/>
              <p:nvPr/>
            </p:nvGrpSpPr>
            <p:grpSpPr>
              <a:xfrm>
                <a:off x="2606534" y="1517034"/>
                <a:ext cx="2454920" cy="1678615"/>
                <a:chOff x="1235228" y="4210894"/>
                <a:chExt cx="2454920" cy="1678615"/>
              </a:xfrm>
            </p:grpSpPr>
            <p:grpSp>
              <p:nvGrpSpPr>
                <p:cNvPr id="111" name="组合 165"/>
                <p:cNvGrpSpPr/>
                <p:nvPr/>
              </p:nvGrpSpPr>
              <p:grpSpPr>
                <a:xfrm>
                  <a:off x="1302258" y="4725160"/>
                  <a:ext cx="2387890" cy="1164349"/>
                  <a:chOff x="735617" y="4625008"/>
                  <a:chExt cx="2387890" cy="1164349"/>
                </a:xfrm>
              </p:grpSpPr>
              <p:sp>
                <p:nvSpPr>
                  <p:cNvPr id="113" name="文本框 167"/>
                  <p:cNvSpPr txBox="1"/>
                  <p:nvPr/>
                </p:nvSpPr>
                <p:spPr>
                  <a:xfrm>
                    <a:off x="735617" y="4677714"/>
                    <a:ext cx="2387890" cy="1111643"/>
                  </a:xfrm>
                  <a:prstGeom prst="rect">
                    <a:avLst/>
                  </a:prstGeom>
                  <a:noFill/>
                </p:spPr>
                <p:txBody>
                  <a:bodyPr wrap="square" lIns="0" tIns="45720" rIns="91440" bIns="45720" rtlCol="0">
                    <a:spAutoFit/>
                  </a:bodyPr>
                  <a:lstStyle/>
                  <a:p>
                    <a:pPr algn="ctr"/>
                    <a:r>
                      <a:rPr lang="zh-CN" altLang="en-US" sz="1000" dirty="0">
                        <a:cs typeface="+mn-ea"/>
                        <a:sym typeface="+mn-lt"/>
                      </a:rPr>
                      <a:t>全球</a:t>
                    </a:r>
                    <a:r>
                      <a:rPr lang="en-US" altLang="zh-CN" sz="1000" dirty="0">
                        <a:cs typeface="+mn-ea"/>
                        <a:sym typeface="+mn-lt"/>
                      </a:rPr>
                      <a:t>LAPIS</a:t>
                    </a:r>
                    <a:r>
                      <a:rPr lang="zh-CN" altLang="en-US" sz="1000" dirty="0">
                        <a:cs typeface="+mn-ea"/>
                        <a:sym typeface="+mn-lt"/>
                      </a:rPr>
                      <a:t>研究</a:t>
                    </a:r>
                    <a:r>
                      <a:rPr lang="en-US" altLang="zh-CN" sz="1000" dirty="0">
                        <a:cs typeface="+mn-ea"/>
                        <a:sym typeface="+mn-lt"/>
                      </a:rPr>
                      <a:t>(III</a:t>
                    </a:r>
                    <a:r>
                      <a:rPr lang="zh-CN" altLang="en-US" sz="1000" dirty="0">
                        <a:cs typeface="+mn-ea"/>
                        <a:sym typeface="+mn-lt"/>
                      </a:rPr>
                      <a:t>期</a:t>
                    </a:r>
                    <a:r>
                      <a:rPr lang="en-US" altLang="zh-CN" sz="1000" dirty="0">
                        <a:cs typeface="+mn-ea"/>
                        <a:sym typeface="+mn-lt"/>
                      </a:rPr>
                      <a:t>)</a:t>
                    </a:r>
                    <a:r>
                      <a:rPr lang="zh-CN" altLang="en-US" sz="1000" dirty="0">
                        <a:cs typeface="+mn-ea"/>
                        <a:sym typeface="+mn-lt"/>
                      </a:rPr>
                      <a:t>：</a:t>
                    </a:r>
                    <a:endParaRPr lang="en-US" altLang="zh-CN" sz="1000" dirty="0">
                      <a:cs typeface="+mn-ea"/>
                      <a:sym typeface="+mn-lt"/>
                    </a:endParaRPr>
                  </a:p>
                  <a:p>
                    <a:pPr algn="ctr"/>
                    <a:r>
                      <a:rPr lang="zh-CN" altLang="en-US" sz="1000" dirty="0">
                        <a:cs typeface="+mn-ea"/>
                        <a:sym typeface="+mn-lt"/>
                      </a:rPr>
                      <a:t>结缔组织生长因子单克隆抗体</a:t>
                    </a:r>
                    <a:endParaRPr lang="zh-CN" altLang="en-US" sz="1000" dirty="0">
                      <a:cs typeface="+mn-ea"/>
                      <a:sym typeface="+mn-lt"/>
                    </a:endParaRPr>
                  </a:p>
                  <a:p>
                    <a:pPr algn="ctr"/>
                    <a:r>
                      <a:rPr lang="en-US" altLang="zh-CN" sz="1000" dirty="0">
                        <a:cs typeface="+mn-ea"/>
                        <a:sym typeface="+mn-lt"/>
                      </a:rPr>
                      <a:t>Pam+</a:t>
                    </a:r>
                    <a:r>
                      <a:rPr lang="zh-CN" altLang="en-US" sz="1000" dirty="0">
                        <a:cs typeface="+mn-ea"/>
                        <a:sym typeface="+mn-lt"/>
                      </a:rPr>
                      <a:t>化疗 </a:t>
                    </a:r>
                    <a:r>
                      <a:rPr lang="en-US" altLang="zh-CN" sz="1000" dirty="0">
                        <a:cs typeface="+mn-ea"/>
                        <a:sym typeface="+mn-lt"/>
                      </a:rPr>
                      <a:t>vs </a:t>
                    </a:r>
                    <a:r>
                      <a:rPr lang="zh-CN" altLang="en-US" sz="1000" dirty="0">
                        <a:cs typeface="+mn-ea"/>
                        <a:sym typeface="+mn-lt"/>
                      </a:rPr>
                      <a:t>化疗</a:t>
                    </a:r>
                    <a:endParaRPr lang="zh-CN" altLang="en-US" sz="1000" dirty="0">
                      <a:cs typeface="+mn-ea"/>
                      <a:sym typeface="+mn-lt"/>
                    </a:endParaRPr>
                  </a:p>
                  <a:p>
                    <a:pPr algn="ctr"/>
                    <a:r>
                      <a:rPr lang="en-US" altLang="zh-CN" sz="1000" dirty="0">
                        <a:cs typeface="+mn-ea"/>
                        <a:sym typeface="+mn-lt"/>
                      </a:rPr>
                      <a:t>mOS</a:t>
                    </a:r>
                    <a:r>
                      <a:rPr lang="zh-CN" altLang="en-US" sz="1000" dirty="0">
                        <a:cs typeface="+mn-ea"/>
                        <a:sym typeface="+mn-lt"/>
                      </a:rPr>
                      <a:t>：</a:t>
                    </a:r>
                    <a:r>
                      <a:rPr lang="en-US" altLang="zh-CN" sz="1000" dirty="0">
                        <a:cs typeface="+mn-ea"/>
                        <a:sym typeface="+mn-lt"/>
                      </a:rPr>
                      <a:t>17.3m vs 17.9m</a:t>
                    </a:r>
                    <a:endParaRPr lang="en-US" altLang="zh-CN" sz="1000" dirty="0">
                      <a:cs typeface="+mn-ea"/>
                      <a:sym typeface="+mn-lt"/>
                    </a:endParaRPr>
                  </a:p>
                  <a:p>
                    <a:pPr algn="ctr"/>
                    <a:r>
                      <a:rPr lang="en-US" altLang="zh-CN" sz="1000" dirty="0">
                        <a:cs typeface="+mn-ea"/>
                        <a:sym typeface="+mn-lt"/>
                      </a:rPr>
                      <a:t>HR 1.08</a:t>
                    </a:r>
                    <a:r>
                      <a:rPr lang="zh-CN" altLang="en-US" sz="1000" dirty="0">
                        <a:cs typeface="+mn-ea"/>
                        <a:sym typeface="+mn-lt"/>
                      </a:rPr>
                      <a:t>，</a:t>
                    </a:r>
                    <a:r>
                      <a:rPr lang="en-US" altLang="zh-CN" sz="1000" dirty="0">
                        <a:cs typeface="+mn-ea"/>
                        <a:sym typeface="+mn-lt"/>
                      </a:rPr>
                      <a:t>p=0.55</a:t>
                    </a:r>
                    <a:endParaRPr lang="en-US" altLang="zh-CN" sz="1000" dirty="0">
                      <a:cs typeface="+mn-ea"/>
                      <a:sym typeface="+mn-lt"/>
                    </a:endParaRPr>
                  </a:p>
                </p:txBody>
              </p:sp>
              <p:grpSp>
                <p:nvGrpSpPr>
                  <p:cNvPr id="114" name="组合 168"/>
                  <p:cNvGrpSpPr/>
                  <p:nvPr/>
                </p:nvGrpSpPr>
                <p:grpSpPr>
                  <a:xfrm>
                    <a:off x="758902" y="4625008"/>
                    <a:ext cx="1901570" cy="107578"/>
                    <a:chOff x="758902" y="4538367"/>
                    <a:chExt cx="1901570" cy="107578"/>
                  </a:xfrm>
                </p:grpSpPr>
                <p:cxnSp>
                  <p:nvCxnSpPr>
                    <p:cNvPr id="115" name="直接连接符 169"/>
                    <p:cNvCxnSpPr/>
                    <p:nvPr/>
                  </p:nvCxnSpPr>
                  <p:spPr>
                    <a:xfrm>
                      <a:off x="865454" y="4601466"/>
                      <a:ext cx="179501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椭圆 170"/>
                    <p:cNvSpPr/>
                    <p:nvPr/>
                  </p:nvSpPr>
                  <p:spPr>
                    <a:xfrm>
                      <a:off x="758902" y="4538367"/>
                      <a:ext cx="107576" cy="107578"/>
                    </a:xfrm>
                    <a:prstGeom prst="ellipse">
                      <a:avLst/>
                    </a:prstGeom>
                    <a:solidFill>
                      <a:schemeClr val="bg1"/>
                    </a:solidFill>
                    <a:ln>
                      <a:solidFill>
                        <a:schemeClr val="bg1">
                          <a:lumMod val="50000"/>
                        </a:schemeClr>
                      </a:solid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112" name="矩形: 圆角 166"/>
                <p:cNvSpPr/>
                <p:nvPr/>
              </p:nvSpPr>
              <p:spPr>
                <a:xfrm>
                  <a:off x="1235228" y="4210894"/>
                  <a:ext cx="2387889" cy="1635814"/>
                </a:xfrm>
                <a:prstGeom prst="roundRect">
                  <a:avLst>
                    <a:gd name="adj" fmla="val 2534"/>
                  </a:avLst>
                </a:prstGeom>
                <a:noFill/>
                <a:ln w="6350">
                  <a:solidFill>
                    <a:schemeClr val="bg1">
                      <a:lumMod val="50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sp>
            <p:nvSpPr>
              <p:cNvPr id="110" name="矩形: 圆角 164"/>
              <p:cNvSpPr/>
              <p:nvPr/>
            </p:nvSpPr>
            <p:spPr>
              <a:xfrm>
                <a:off x="2430945" y="1517035"/>
                <a:ext cx="151530" cy="979422"/>
              </a:xfrm>
              <a:prstGeom prst="roundRect">
                <a:avLst/>
              </a:prstGeom>
              <a:solidFill>
                <a:srgbClr val="0F9ED5"/>
              </a:solidFill>
              <a:ln>
                <a:noFill/>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00" dirty="0">
                  <a:cs typeface="+mn-ea"/>
                  <a:sym typeface="+mn-lt"/>
                </a:endParaRPr>
              </a:p>
            </p:txBody>
          </p:sp>
        </p:grpSp>
      </p:grpSp>
      <p:sp>
        <p:nvSpPr>
          <p:cNvPr id="117" name="乘号 279"/>
          <p:cNvSpPr/>
          <p:nvPr/>
        </p:nvSpPr>
        <p:spPr>
          <a:xfrm>
            <a:off x="8679234" y="5183414"/>
            <a:ext cx="273145" cy="226404"/>
          </a:xfrm>
          <a:prstGeom prst="mathMultiply">
            <a:avLst/>
          </a:prstGeom>
          <a:solidFill>
            <a:srgbClr val="C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schemeClr>
              </a:solidFill>
              <a:effectLst/>
              <a:uLnTx/>
              <a:uFillTx/>
              <a:cs typeface="+mn-ea"/>
              <a:sym typeface="+mn-lt"/>
            </a:endParaRPr>
          </a:p>
        </p:txBody>
      </p:sp>
      <p:sp>
        <p:nvSpPr>
          <p:cNvPr id="3" name="TextBox 43"/>
          <p:cNvSpPr txBox="1"/>
          <p:nvPr/>
        </p:nvSpPr>
        <p:spPr>
          <a:xfrm>
            <a:off x="9641171" y="3248645"/>
            <a:ext cx="2102522" cy="338554"/>
          </a:xfrm>
          <a:prstGeom prst="rect">
            <a:avLst/>
          </a:prstGeom>
          <a:noFill/>
        </p:spPr>
        <p:txBody>
          <a:bodyPr wrap="square" rtlCol="0">
            <a:spAutoFit/>
          </a:bodyPr>
          <a:lstStyle/>
          <a:p>
            <a:pPr>
              <a:spcBef>
                <a:spcPts val="600"/>
              </a:spcBef>
            </a:pPr>
            <a:r>
              <a:rPr lang="en-US" altLang="zh-CN" sz="1600" b="1" dirty="0">
                <a:solidFill>
                  <a:schemeClr val="tx1">
                    <a:lumMod val="75000"/>
                    <a:lumOff val="25000"/>
                  </a:schemeClr>
                </a:solidFill>
                <a:cs typeface="+mn-ea"/>
                <a:sym typeface="+mn-lt"/>
              </a:rPr>
              <a:t>LAPC</a:t>
            </a:r>
            <a:r>
              <a:rPr lang="zh-CN" altLang="en-US" sz="1600" b="1" dirty="0">
                <a:solidFill>
                  <a:schemeClr val="tx1">
                    <a:lumMod val="75000"/>
                    <a:lumOff val="25000"/>
                  </a:schemeClr>
                </a:solidFill>
                <a:cs typeface="+mn-ea"/>
                <a:sym typeface="+mn-lt"/>
              </a:rPr>
              <a:t>研究探索方向：</a:t>
            </a:r>
            <a:endParaRPr lang="zh-CN" altLang="en-US" sz="1600" b="1" dirty="0">
              <a:solidFill>
                <a:schemeClr val="tx1">
                  <a:lumMod val="75000"/>
                  <a:lumOff val="25000"/>
                </a:schemeClr>
              </a:solidFill>
              <a:cs typeface="+mn-ea"/>
              <a:sym typeface="+mn-lt"/>
            </a:endParaRPr>
          </a:p>
        </p:txBody>
      </p:sp>
      <p:sp>
        <p:nvSpPr>
          <p:cNvPr id="4" name="文本框 3"/>
          <p:cNvSpPr txBox="1"/>
          <p:nvPr/>
        </p:nvSpPr>
        <p:spPr>
          <a:xfrm>
            <a:off x="6509836" y="3669717"/>
            <a:ext cx="1983235" cy="369332"/>
          </a:xfrm>
          <a:prstGeom prst="rect">
            <a:avLst/>
          </a:prstGeom>
          <a:noFill/>
        </p:spPr>
        <p:txBody>
          <a:bodyPr wrap="none" rtlCol="0">
            <a:spAutoFit/>
          </a:bodyPr>
          <a:lstStyle/>
          <a:p>
            <a:r>
              <a:rPr kumimoji="1" lang="zh-CN" altLang="en-US" b="1" dirty="0">
                <a:solidFill>
                  <a:srgbClr val="00B050"/>
                </a:solidFill>
              </a:rPr>
              <a:t>√ </a:t>
            </a:r>
            <a:r>
              <a:rPr kumimoji="1" lang="en-US" altLang="zh-CN" sz="1100" b="1" dirty="0">
                <a:solidFill>
                  <a:schemeClr val="tx1">
                    <a:lumMod val="75000"/>
                    <a:lumOff val="25000"/>
                  </a:schemeClr>
                </a:solidFill>
              </a:rPr>
              <a:t>PFS</a:t>
            </a:r>
            <a:r>
              <a:rPr kumimoji="1" lang="zh-CN" altLang="en-US" sz="1100" b="1" dirty="0">
                <a:solidFill>
                  <a:schemeClr val="tx1">
                    <a:lumMod val="75000"/>
                    <a:lumOff val="25000"/>
                  </a:schemeClr>
                </a:solidFill>
              </a:rPr>
              <a:t>达终点，但</a:t>
            </a:r>
            <a:r>
              <a:rPr kumimoji="1" lang="en-US" altLang="zh-CN" sz="1100" b="1" dirty="0">
                <a:solidFill>
                  <a:srgbClr val="FF0000"/>
                </a:solidFill>
              </a:rPr>
              <a:t>OS</a:t>
            </a:r>
            <a:r>
              <a:rPr kumimoji="1" lang="zh-CN" altLang="en-US" sz="1100" b="1" dirty="0">
                <a:solidFill>
                  <a:srgbClr val="FF0000"/>
                </a:solidFill>
              </a:rPr>
              <a:t>无获益</a:t>
            </a:r>
            <a:endParaRPr kumimoji="1" lang="zh-CN" altLang="en-US" sz="1100" b="1" dirty="0">
              <a:solidFill>
                <a:srgbClr val="FF0000"/>
              </a:solidFill>
            </a:endParaRPr>
          </a:p>
        </p:txBody>
      </p:sp>
      <p:sp>
        <p:nvSpPr>
          <p:cNvPr id="5" name="文本框 4"/>
          <p:cNvSpPr txBox="1"/>
          <p:nvPr/>
        </p:nvSpPr>
        <p:spPr>
          <a:xfrm>
            <a:off x="3680852" y="3653713"/>
            <a:ext cx="1362874" cy="369332"/>
          </a:xfrm>
          <a:prstGeom prst="rect">
            <a:avLst/>
          </a:prstGeom>
          <a:noFill/>
        </p:spPr>
        <p:txBody>
          <a:bodyPr wrap="none" rtlCol="0">
            <a:spAutoFit/>
          </a:bodyPr>
          <a:lstStyle/>
          <a:p>
            <a:r>
              <a:rPr kumimoji="1" lang="zh-CN" altLang="en-US" b="1" dirty="0">
                <a:solidFill>
                  <a:srgbClr val="00B050"/>
                </a:solidFill>
              </a:rPr>
              <a:t>√ </a:t>
            </a:r>
            <a:r>
              <a:rPr kumimoji="1" lang="en-US" altLang="zh-CN" sz="1100" b="1" dirty="0">
                <a:solidFill>
                  <a:schemeClr val="tx1">
                    <a:lumMod val="75000"/>
                    <a:lumOff val="25000"/>
                  </a:schemeClr>
                </a:solidFill>
              </a:rPr>
              <a:t>1</a:t>
            </a:r>
            <a:r>
              <a:rPr kumimoji="1" lang="zh-CN" altLang="en-US" sz="1100" b="1" dirty="0">
                <a:solidFill>
                  <a:schemeClr val="tx1">
                    <a:lumMod val="75000"/>
                    <a:lumOff val="25000"/>
                  </a:schemeClr>
                </a:solidFill>
              </a:rPr>
              <a:t>年</a:t>
            </a:r>
            <a:r>
              <a:rPr kumimoji="1" lang="en-US" altLang="zh-CN" sz="1100" b="1" dirty="0">
                <a:solidFill>
                  <a:schemeClr val="tx1">
                    <a:lumMod val="75000"/>
                    <a:lumOff val="25000"/>
                  </a:schemeClr>
                </a:solidFill>
              </a:rPr>
              <a:t>OS</a:t>
            </a:r>
            <a:r>
              <a:rPr kumimoji="1" lang="zh-CN" altLang="en-US" sz="1100" b="1" dirty="0">
                <a:solidFill>
                  <a:schemeClr val="tx1">
                    <a:lumMod val="75000"/>
                    <a:lumOff val="25000"/>
                  </a:schemeClr>
                </a:solidFill>
              </a:rPr>
              <a:t>率达终点</a:t>
            </a:r>
            <a:endParaRPr kumimoji="1" lang="zh-CN" altLang="en-US" sz="1100" b="1" dirty="0">
              <a:solidFill>
                <a:srgbClr val="FF0000"/>
              </a:solidFill>
            </a:endParaRPr>
          </a:p>
        </p:txBody>
      </p:sp>
      <p:sp>
        <p:nvSpPr>
          <p:cNvPr id="6" name="文本框 5"/>
          <p:cNvSpPr txBox="1"/>
          <p:nvPr/>
        </p:nvSpPr>
        <p:spPr>
          <a:xfrm>
            <a:off x="462304" y="3625343"/>
            <a:ext cx="1638590" cy="369332"/>
          </a:xfrm>
          <a:prstGeom prst="rect">
            <a:avLst/>
          </a:prstGeom>
          <a:noFill/>
        </p:spPr>
        <p:txBody>
          <a:bodyPr wrap="none" rtlCol="0">
            <a:spAutoFit/>
          </a:bodyPr>
          <a:lstStyle/>
          <a:p>
            <a:r>
              <a:rPr kumimoji="1" lang="zh-CN" altLang="en-US" b="1" dirty="0">
                <a:solidFill>
                  <a:srgbClr val="00B050"/>
                </a:solidFill>
              </a:rPr>
              <a:t>√ </a:t>
            </a:r>
            <a:r>
              <a:rPr kumimoji="1" lang="en-US" altLang="zh-CN" sz="1100" b="1" dirty="0">
                <a:solidFill>
                  <a:schemeClr val="tx1">
                    <a:lumMod val="75000"/>
                    <a:lumOff val="25000"/>
                  </a:schemeClr>
                </a:solidFill>
              </a:rPr>
              <a:t>3</a:t>
            </a:r>
            <a:r>
              <a:rPr kumimoji="1" lang="zh-CN" altLang="en-US" sz="1100" b="1" dirty="0">
                <a:solidFill>
                  <a:schemeClr val="tx1">
                    <a:lumMod val="75000"/>
                    <a:lumOff val="25000"/>
                  </a:schemeClr>
                </a:solidFill>
              </a:rPr>
              <a:t>周期后</a:t>
            </a:r>
            <a:r>
              <a:rPr kumimoji="1" lang="en-US" altLang="zh-CN" sz="1100" b="1" dirty="0">
                <a:solidFill>
                  <a:schemeClr val="tx1">
                    <a:lumMod val="75000"/>
                    <a:lumOff val="25000"/>
                  </a:schemeClr>
                </a:solidFill>
              </a:rPr>
              <a:t>PD</a:t>
            </a:r>
            <a:r>
              <a:rPr kumimoji="1" lang="zh-CN" altLang="en-US" sz="1100" b="1" dirty="0">
                <a:solidFill>
                  <a:schemeClr val="tx1">
                    <a:lumMod val="75000"/>
                    <a:lumOff val="25000"/>
                  </a:schemeClr>
                </a:solidFill>
              </a:rPr>
              <a:t>率达终点</a:t>
            </a:r>
            <a:endParaRPr kumimoji="1" lang="zh-CN" altLang="en-US" sz="11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277746" y="3438839"/>
            <a:ext cx="3190099" cy="2611422"/>
            <a:chOff x="4400021" y="3882828"/>
            <a:chExt cx="3190099" cy="2611422"/>
          </a:xfrm>
        </p:grpSpPr>
        <p:pic>
          <p:nvPicPr>
            <p:cNvPr id="34" name="图片 33"/>
            <p:cNvPicPr>
              <a:picLocks noChangeAspect="1"/>
            </p:cNvPicPr>
            <p:nvPr/>
          </p:nvPicPr>
          <p:blipFill>
            <a:blip r:embed="rId1"/>
            <a:stretch>
              <a:fillRect/>
            </a:stretch>
          </p:blipFill>
          <p:spPr>
            <a:xfrm>
              <a:off x="4400021" y="3986832"/>
              <a:ext cx="3190099" cy="2507418"/>
            </a:xfrm>
            <a:prstGeom prst="rect">
              <a:avLst/>
            </a:prstGeom>
          </p:spPr>
        </p:pic>
        <p:sp>
          <p:nvSpPr>
            <p:cNvPr id="59" name="文本框 58"/>
            <p:cNvSpPr txBox="1"/>
            <p:nvPr/>
          </p:nvSpPr>
          <p:spPr>
            <a:xfrm>
              <a:off x="5812678" y="3882828"/>
              <a:ext cx="690083" cy="264688"/>
            </a:xfrm>
            <a:prstGeom prst="rect">
              <a:avLst/>
            </a:prstGeom>
            <a:noFill/>
          </p:spPr>
          <p:txBody>
            <a:bodyPr wrap="square">
              <a:spAutoFit/>
            </a:bodyPr>
            <a:lstStyle/>
            <a:p>
              <a:pPr>
                <a:lnSpc>
                  <a:spcPct val="80000"/>
                </a:lnSpc>
                <a:buNone/>
              </a:pPr>
              <a:r>
                <a:rPr lang="en-US" altLang="zh-CN" sz="1400" b="1" kern="120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mOS</a:t>
              </a:r>
              <a:endParaRPr lang="en-US" altLang="zh-CN" sz="1400" b="1" kern="120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p:txBody>
        </p:sp>
        <p:sp>
          <p:nvSpPr>
            <p:cNvPr id="60" name="矩形 5044"/>
            <p:cNvSpPr/>
            <p:nvPr/>
          </p:nvSpPr>
          <p:spPr>
            <a:xfrm rot="16200000">
              <a:off x="3754358" y="4841900"/>
              <a:ext cx="1727077" cy="214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900" b="1" dirty="0">
                  <a:solidFill>
                    <a:schemeClr val="tx1"/>
                  </a:solidFill>
                  <a:cs typeface="+mn-ea"/>
                  <a:sym typeface="+mn-lt"/>
                </a:rPr>
                <a:t>OS(</a:t>
              </a:r>
              <a:r>
                <a:rPr lang="zh-CN" altLang="en-US" sz="900" b="1" dirty="0">
                  <a:solidFill>
                    <a:schemeClr val="tx1"/>
                  </a:solidFill>
                  <a:cs typeface="+mn-ea"/>
                  <a:sym typeface="+mn-lt"/>
                </a:rPr>
                <a:t>概率</a:t>
              </a:r>
              <a:r>
                <a:rPr lang="en-US" altLang="zh-CN" sz="900" b="1" dirty="0">
                  <a:solidFill>
                    <a:schemeClr val="tx1"/>
                  </a:solidFill>
                  <a:cs typeface="+mn-ea"/>
                  <a:sym typeface="+mn-lt"/>
                </a:rPr>
                <a:t>)</a:t>
              </a:r>
              <a:endParaRPr lang="zh-CN" altLang="en-US" sz="900" b="1" dirty="0">
                <a:solidFill>
                  <a:schemeClr val="tx1"/>
                </a:solidFill>
                <a:cs typeface="+mn-ea"/>
                <a:sym typeface="+mn-lt"/>
              </a:endParaRPr>
            </a:p>
          </p:txBody>
        </p:sp>
        <p:sp>
          <p:nvSpPr>
            <p:cNvPr id="61" name="矩形 5043"/>
            <p:cNvSpPr/>
            <p:nvPr/>
          </p:nvSpPr>
          <p:spPr>
            <a:xfrm>
              <a:off x="5311249" y="6008173"/>
              <a:ext cx="1751534" cy="17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时间（月）</a:t>
              </a:r>
              <a:endParaRPr lang="zh-CN" altLang="en-US" sz="900" b="1" dirty="0">
                <a:solidFill>
                  <a:schemeClr val="tx1"/>
                </a:solidFill>
                <a:cs typeface="+mn-ea"/>
                <a:sym typeface="+mn-lt"/>
              </a:endParaRPr>
            </a:p>
          </p:txBody>
        </p:sp>
      </p:grpSp>
      <p:grpSp>
        <p:nvGrpSpPr>
          <p:cNvPr id="28" name="组合 27"/>
          <p:cNvGrpSpPr/>
          <p:nvPr/>
        </p:nvGrpSpPr>
        <p:grpSpPr>
          <a:xfrm>
            <a:off x="449213" y="3429000"/>
            <a:ext cx="3236120" cy="2542736"/>
            <a:chOff x="556731" y="3943600"/>
            <a:chExt cx="3236120" cy="2542736"/>
          </a:xfrm>
        </p:grpSpPr>
        <p:pic>
          <p:nvPicPr>
            <p:cNvPr id="33" name="图片 32"/>
            <p:cNvPicPr>
              <a:picLocks noChangeAspect="1"/>
            </p:cNvPicPr>
            <p:nvPr/>
          </p:nvPicPr>
          <p:blipFill>
            <a:blip r:embed="rId2"/>
            <a:stretch>
              <a:fillRect/>
            </a:stretch>
          </p:blipFill>
          <p:spPr>
            <a:xfrm>
              <a:off x="556731" y="3963971"/>
              <a:ext cx="3236120" cy="2522365"/>
            </a:xfrm>
            <a:prstGeom prst="rect">
              <a:avLst/>
            </a:prstGeom>
          </p:spPr>
        </p:pic>
        <p:sp>
          <p:nvSpPr>
            <p:cNvPr id="55" name="矩形 5044"/>
            <p:cNvSpPr/>
            <p:nvPr/>
          </p:nvSpPr>
          <p:spPr>
            <a:xfrm rot="16200000">
              <a:off x="-77017" y="4841901"/>
              <a:ext cx="1727079" cy="214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900" b="1" dirty="0">
                  <a:solidFill>
                    <a:schemeClr val="tx1"/>
                  </a:solidFill>
                  <a:cs typeface="+mn-ea"/>
                  <a:sym typeface="+mn-lt"/>
                </a:rPr>
                <a:t>PFS(</a:t>
              </a:r>
              <a:r>
                <a:rPr lang="zh-CN" altLang="en-US" sz="900" b="1" dirty="0">
                  <a:solidFill>
                    <a:schemeClr val="tx1"/>
                  </a:solidFill>
                  <a:cs typeface="+mn-ea"/>
                  <a:sym typeface="+mn-lt"/>
                </a:rPr>
                <a:t>概率</a:t>
              </a:r>
              <a:r>
                <a:rPr lang="en-US" altLang="zh-CN" sz="900" b="1" dirty="0">
                  <a:solidFill>
                    <a:schemeClr val="tx1"/>
                  </a:solidFill>
                  <a:cs typeface="+mn-ea"/>
                  <a:sym typeface="+mn-lt"/>
                </a:rPr>
                <a:t>)</a:t>
              </a:r>
              <a:endParaRPr lang="zh-CN" altLang="en-US" sz="900" b="1" dirty="0">
                <a:solidFill>
                  <a:schemeClr val="tx1"/>
                </a:solidFill>
                <a:cs typeface="+mn-ea"/>
                <a:sym typeface="+mn-lt"/>
              </a:endParaRPr>
            </a:p>
          </p:txBody>
        </p:sp>
        <p:sp>
          <p:nvSpPr>
            <p:cNvPr id="56" name="矩形 5043"/>
            <p:cNvSpPr/>
            <p:nvPr/>
          </p:nvSpPr>
          <p:spPr>
            <a:xfrm>
              <a:off x="1522475" y="6031032"/>
              <a:ext cx="1669142" cy="17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时间（月）</a:t>
              </a:r>
              <a:endParaRPr lang="zh-CN" altLang="en-US" sz="900" b="1" dirty="0">
                <a:solidFill>
                  <a:schemeClr val="tx1"/>
                </a:solidFill>
                <a:cs typeface="+mn-ea"/>
                <a:sym typeface="+mn-lt"/>
              </a:endParaRPr>
            </a:p>
          </p:txBody>
        </p:sp>
        <p:sp>
          <p:nvSpPr>
            <p:cNvPr id="58" name="文本框 57"/>
            <p:cNvSpPr txBox="1"/>
            <p:nvPr/>
          </p:nvSpPr>
          <p:spPr>
            <a:xfrm>
              <a:off x="1802784" y="3943600"/>
              <a:ext cx="1021667" cy="264688"/>
            </a:xfrm>
            <a:prstGeom prst="rect">
              <a:avLst/>
            </a:prstGeom>
            <a:noFill/>
          </p:spPr>
          <p:txBody>
            <a:bodyPr wrap="square">
              <a:spAutoFit/>
            </a:bodyPr>
            <a:lstStyle/>
            <a:p>
              <a:pPr>
                <a:lnSpc>
                  <a:spcPct val="80000"/>
                </a:lnSpc>
                <a:buNone/>
              </a:pPr>
              <a:r>
                <a:rPr lang="en-US" altLang="zh-CN" sz="1400" b="1" kern="120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mPFS</a:t>
              </a:r>
              <a:endParaRPr lang="en-US" altLang="zh-CN" sz="1400" b="1" kern="120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p:txBody>
        </p:sp>
      </p:grpSp>
      <p:graphicFrame>
        <p:nvGraphicFramePr>
          <p:cNvPr id="53" name="表格 52"/>
          <p:cNvGraphicFramePr>
            <a:graphicFrameLocks noGrp="1"/>
          </p:cNvGraphicFramePr>
          <p:nvPr/>
        </p:nvGraphicFramePr>
        <p:xfrm>
          <a:off x="2017471" y="3850588"/>
          <a:ext cx="1747829" cy="806413"/>
        </p:xfrm>
        <a:graphic>
          <a:graphicData uri="http://schemas.openxmlformats.org/drawingml/2006/table">
            <a:tbl>
              <a:tblPr firstRow="1" bandRow="1">
                <a:tableStyleId>{5C22544A-7EE6-4342-B048-85BDC9FD1C3A}</a:tableStyleId>
              </a:tblPr>
              <a:tblGrid>
                <a:gridCol w="522653"/>
                <a:gridCol w="556751"/>
                <a:gridCol w="668425"/>
              </a:tblGrid>
              <a:tr h="255938">
                <a:tc>
                  <a:txBody>
                    <a:bodyPr/>
                    <a:lstStyle/>
                    <a:p>
                      <a:pPr>
                        <a:lnSpc>
                          <a:spcPct val="80000"/>
                        </a:lnSpc>
                        <a:buNone/>
                      </a:pPr>
                      <a:endParaRPr lang="zh-CN" altLang="en-US" sz="700" b="1" dirty="0">
                        <a:solidFill>
                          <a:srgbClr val="000000"/>
                        </a:solidFill>
                        <a:effectLst/>
                        <a:latin typeface="+mn-lt"/>
                        <a:ea typeface="+mn-ea"/>
                        <a:cs typeface="+mn-ea"/>
                        <a:sym typeface="+mn-lt"/>
                      </a:endParaRPr>
                    </a:p>
                  </a:txBody>
                  <a:tcPr marL="0" marR="0" marT="0" marB="0" anchor="ctr"/>
                </a:tc>
                <a:tc>
                  <a:txBody>
                    <a:bodyPr/>
                    <a:lstStyle/>
                    <a:p>
                      <a:pPr algn="ctr">
                        <a:lnSpc>
                          <a:spcPct val="80000"/>
                        </a:lnSpc>
                        <a:buNone/>
                      </a:pPr>
                      <a:r>
                        <a:rPr lang="en-US" altLang="zh-CN" sz="700" b="1" dirty="0">
                          <a:solidFill>
                            <a:schemeClr val="bg1"/>
                          </a:solidFill>
                          <a:effectLst/>
                          <a:latin typeface="+mn-lt"/>
                          <a:ea typeface="+mn-ea"/>
                          <a:cs typeface="+mn-ea"/>
                          <a:sym typeface="+mn-lt"/>
                        </a:rPr>
                        <a:t>FOLFIRINOX</a:t>
                      </a:r>
                      <a:endParaRPr lang="en-US" altLang="zh-CN" sz="700" b="1" dirty="0">
                        <a:solidFill>
                          <a:schemeClr val="bg1"/>
                        </a:solidFill>
                        <a:effectLst/>
                        <a:latin typeface="+mn-lt"/>
                        <a:ea typeface="+mn-ea"/>
                        <a:cs typeface="+mn-ea"/>
                        <a:sym typeface="+mn-lt"/>
                      </a:endParaRPr>
                    </a:p>
                    <a:p>
                      <a:pPr algn="ctr">
                        <a:lnSpc>
                          <a:spcPct val="80000"/>
                        </a:lnSpc>
                        <a:buNone/>
                      </a:pPr>
                      <a:r>
                        <a:rPr lang="en-US" altLang="zh-CN" sz="700" b="1" dirty="0">
                          <a:solidFill>
                            <a:schemeClr val="bg1"/>
                          </a:solidFill>
                          <a:effectLst/>
                          <a:latin typeface="+mn-lt"/>
                          <a:ea typeface="+mn-ea"/>
                          <a:cs typeface="+mn-ea"/>
                          <a:sym typeface="+mn-lt"/>
                        </a:rPr>
                        <a:t>(n=85)</a:t>
                      </a:r>
                      <a:endParaRPr lang="zh-CN" altLang="en-US" sz="700" b="1" dirty="0">
                        <a:solidFill>
                          <a:schemeClr val="bg1"/>
                        </a:solidFill>
                        <a:effectLst/>
                        <a:latin typeface="+mn-lt"/>
                        <a:ea typeface="+mn-ea"/>
                        <a:cs typeface="+mn-ea"/>
                        <a:sym typeface="+mn-lt"/>
                      </a:endParaRPr>
                    </a:p>
                  </a:txBody>
                  <a:tcPr marL="0" marR="0" marT="0" marB="0" anchor="ctr"/>
                </a:tc>
                <a:tc>
                  <a:txBody>
                    <a:bodyPr/>
                    <a:lstStyle/>
                    <a:p>
                      <a:pPr algn="ctr">
                        <a:lnSpc>
                          <a:spcPct val="80000"/>
                        </a:lnSpc>
                        <a:buNone/>
                      </a:pPr>
                      <a:r>
                        <a:rPr lang="en-US" altLang="zh-CN" sz="700" b="1" dirty="0">
                          <a:solidFill>
                            <a:schemeClr val="bg1"/>
                          </a:solidFill>
                          <a:effectLst/>
                          <a:latin typeface="+mn-lt"/>
                          <a:ea typeface="+mn-ea"/>
                          <a:cs typeface="+mn-ea"/>
                          <a:sym typeface="+mn-lt"/>
                        </a:rPr>
                        <a:t>Gem</a:t>
                      </a:r>
                      <a:endParaRPr lang="en-US" altLang="zh-CN" sz="700" b="1" dirty="0">
                        <a:solidFill>
                          <a:schemeClr val="bg1"/>
                        </a:solidFill>
                        <a:effectLst/>
                        <a:latin typeface="+mn-lt"/>
                        <a:ea typeface="+mn-ea"/>
                        <a:cs typeface="+mn-ea"/>
                        <a:sym typeface="+mn-lt"/>
                      </a:endParaRPr>
                    </a:p>
                    <a:p>
                      <a:pPr algn="ctr">
                        <a:lnSpc>
                          <a:spcPct val="80000"/>
                        </a:lnSpc>
                        <a:buNone/>
                      </a:pPr>
                      <a:r>
                        <a:rPr lang="en-US" altLang="zh-CN" sz="700" b="1" dirty="0">
                          <a:solidFill>
                            <a:schemeClr val="bg1"/>
                          </a:solidFill>
                          <a:effectLst/>
                          <a:latin typeface="+mn-lt"/>
                          <a:ea typeface="+mn-ea"/>
                          <a:cs typeface="+mn-ea"/>
                          <a:sym typeface="+mn-lt"/>
                        </a:rPr>
                        <a:t>(n=86)</a:t>
                      </a:r>
                      <a:endParaRPr lang="zh-CN" altLang="en-US" sz="700" b="1" dirty="0">
                        <a:solidFill>
                          <a:schemeClr val="bg1"/>
                        </a:solidFill>
                        <a:effectLst/>
                        <a:latin typeface="+mn-lt"/>
                        <a:ea typeface="+mn-ea"/>
                        <a:cs typeface="+mn-ea"/>
                        <a:sym typeface="+mn-lt"/>
                      </a:endParaRPr>
                    </a:p>
                  </a:txBody>
                  <a:tcPr marL="0" marR="0" marT="0" marB="0" anchor="ctr"/>
                </a:tc>
              </a:tr>
              <a:tr h="270404">
                <a:tc>
                  <a:txBody>
                    <a:bodyPr/>
                    <a:lstStyle/>
                    <a:p>
                      <a:pPr>
                        <a:lnSpc>
                          <a:spcPct val="80000"/>
                        </a:lnSpc>
                        <a:buNone/>
                      </a:pPr>
                      <a:r>
                        <a:rPr lang="en-US" altLang="zh-CN" sz="1000" b="1" kern="1200" dirty="0" err="1">
                          <a:solidFill>
                            <a:srgbClr val="C00000"/>
                          </a:solidFill>
                          <a:effectLst/>
                          <a:latin typeface="+mn-lt"/>
                          <a:ea typeface="+mn-ea"/>
                          <a:cs typeface="+mn-ea"/>
                          <a:sym typeface="+mn-lt"/>
                        </a:rPr>
                        <a:t>mPFS</a:t>
                      </a:r>
                      <a:endParaRPr lang="en-US" altLang="zh-CN" sz="1000" b="1" kern="1200" dirty="0">
                        <a:solidFill>
                          <a:srgbClr val="C00000"/>
                        </a:solidFill>
                        <a:effectLst/>
                        <a:latin typeface="+mn-lt"/>
                        <a:ea typeface="+mn-ea"/>
                        <a:cs typeface="+mn-ea"/>
                        <a:sym typeface="+mn-lt"/>
                      </a:endParaRPr>
                    </a:p>
                    <a:p>
                      <a:pPr>
                        <a:lnSpc>
                          <a:spcPct val="80000"/>
                        </a:lnSpc>
                        <a:buNone/>
                      </a:pPr>
                      <a:r>
                        <a:rPr lang="en-US" altLang="zh-CN" sz="700" b="0" dirty="0">
                          <a:effectLst/>
                          <a:latin typeface="+mn-lt"/>
                          <a:ea typeface="+mn-ea"/>
                          <a:cs typeface="+mn-ea"/>
                          <a:sym typeface="+mn-lt"/>
                        </a:rPr>
                        <a:t>(95%CI)</a:t>
                      </a:r>
                      <a:endParaRPr lang="zh-CN" altLang="en-US" sz="700" b="0" dirty="0">
                        <a:effectLst/>
                        <a:latin typeface="+mn-lt"/>
                        <a:ea typeface="+mn-ea"/>
                        <a:cs typeface="+mn-ea"/>
                        <a:sym typeface="+mn-lt"/>
                      </a:endParaRPr>
                    </a:p>
                  </a:txBody>
                  <a:tcPr marL="0" marR="0" marT="0" marB="0" anchor="ctr">
                    <a:noFill/>
                  </a:tcPr>
                </a:tc>
                <a:tc>
                  <a:txBody>
                    <a:bodyPr/>
                    <a:lstStyle/>
                    <a:p>
                      <a:pPr algn="ctr">
                        <a:lnSpc>
                          <a:spcPct val="80000"/>
                        </a:lnSpc>
                        <a:buNone/>
                      </a:pPr>
                      <a:r>
                        <a:rPr lang="en-US" altLang="zh-CN" sz="1000" b="1" dirty="0">
                          <a:solidFill>
                            <a:srgbClr val="C00000"/>
                          </a:solidFill>
                          <a:effectLst/>
                          <a:latin typeface="+mn-lt"/>
                          <a:ea typeface="+mn-ea"/>
                          <a:cs typeface="+mn-ea"/>
                          <a:sym typeface="+mn-lt"/>
                        </a:rPr>
                        <a:t>9.7</a:t>
                      </a:r>
                      <a:endParaRPr lang="en-US" altLang="zh-CN" sz="1000" b="1" dirty="0">
                        <a:solidFill>
                          <a:srgbClr val="C00000"/>
                        </a:solidFill>
                        <a:effectLst/>
                        <a:latin typeface="+mn-lt"/>
                        <a:ea typeface="+mn-ea"/>
                        <a:cs typeface="+mn-ea"/>
                        <a:sym typeface="+mn-lt"/>
                      </a:endParaRPr>
                    </a:p>
                    <a:p>
                      <a:pPr algn="ctr">
                        <a:lnSpc>
                          <a:spcPct val="80000"/>
                        </a:lnSpc>
                        <a:buNone/>
                      </a:pPr>
                      <a:r>
                        <a:rPr lang="en-US" altLang="zh-CN" sz="800" b="0" dirty="0">
                          <a:effectLst/>
                          <a:latin typeface="+mn-lt"/>
                          <a:ea typeface="+mn-ea"/>
                          <a:cs typeface="+mn-ea"/>
                          <a:sym typeface="+mn-lt"/>
                        </a:rPr>
                        <a:t>(7.0</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11.7)</a:t>
                      </a:r>
                      <a:endParaRPr lang="zh-CN" altLang="en-US" sz="800" b="0" dirty="0">
                        <a:effectLst/>
                        <a:latin typeface="+mn-lt"/>
                        <a:ea typeface="+mn-ea"/>
                        <a:cs typeface="+mn-ea"/>
                        <a:sym typeface="+mn-lt"/>
                      </a:endParaRPr>
                    </a:p>
                  </a:txBody>
                  <a:tcPr marL="0" marR="0" marT="0" marB="0" anchor="ctr">
                    <a:noFill/>
                  </a:tcPr>
                </a:tc>
                <a:tc>
                  <a:txBody>
                    <a:bodyPr/>
                    <a:lstStyle/>
                    <a:p>
                      <a:pPr algn="ctr">
                        <a:lnSpc>
                          <a:spcPct val="80000"/>
                        </a:lnSpc>
                        <a:buNone/>
                      </a:pPr>
                      <a:r>
                        <a:rPr lang="en-US" altLang="zh-CN" sz="1000" b="1" dirty="0">
                          <a:solidFill>
                            <a:srgbClr val="C00000"/>
                          </a:solidFill>
                          <a:effectLst/>
                          <a:latin typeface="+mn-lt"/>
                          <a:ea typeface="+mn-ea"/>
                          <a:cs typeface="+mn-ea"/>
                          <a:sym typeface="+mn-lt"/>
                        </a:rPr>
                        <a:t>7.7</a:t>
                      </a:r>
                      <a:endParaRPr lang="en-US" altLang="zh-CN" sz="1000" b="1" dirty="0">
                        <a:solidFill>
                          <a:srgbClr val="C00000"/>
                        </a:solidFill>
                        <a:effectLst/>
                        <a:latin typeface="+mn-lt"/>
                        <a:ea typeface="+mn-ea"/>
                        <a:cs typeface="+mn-ea"/>
                        <a:sym typeface="+mn-lt"/>
                      </a:endParaRPr>
                    </a:p>
                    <a:p>
                      <a:pPr algn="ctr">
                        <a:lnSpc>
                          <a:spcPct val="80000"/>
                        </a:lnSpc>
                        <a:buNone/>
                      </a:pPr>
                      <a:r>
                        <a:rPr lang="en-US" altLang="zh-CN" sz="800" b="0" dirty="0">
                          <a:effectLst/>
                          <a:latin typeface="+mn-lt"/>
                          <a:ea typeface="+mn-ea"/>
                          <a:cs typeface="+mn-ea"/>
                          <a:sym typeface="+mn-lt"/>
                        </a:rPr>
                        <a:t>(6.2</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9.2)</a:t>
                      </a:r>
                      <a:endParaRPr lang="zh-CN" altLang="en-US" sz="800" b="0" dirty="0">
                        <a:effectLst/>
                        <a:latin typeface="+mn-lt"/>
                        <a:ea typeface="+mn-ea"/>
                        <a:cs typeface="+mn-ea"/>
                        <a:sym typeface="+mn-lt"/>
                      </a:endParaRPr>
                    </a:p>
                  </a:txBody>
                  <a:tcPr marL="0" marR="0" marT="0" marB="0" anchor="ctr">
                    <a:noFill/>
                  </a:tcPr>
                </a:tc>
              </a:tr>
              <a:tr h="127968">
                <a:tc>
                  <a:txBody>
                    <a:bodyPr/>
                    <a:lstStyle/>
                    <a:p>
                      <a:pPr>
                        <a:lnSpc>
                          <a:spcPct val="80000"/>
                        </a:lnSpc>
                        <a:buNone/>
                      </a:pPr>
                      <a:r>
                        <a:rPr lang="en-US" altLang="zh-CN" sz="700" b="0" i="0" kern="1200">
                          <a:solidFill>
                            <a:schemeClr val="dk1"/>
                          </a:solidFill>
                          <a:effectLst/>
                          <a:latin typeface="+mn-lt"/>
                          <a:ea typeface="+mn-ea"/>
                          <a:cs typeface="+mn-ea"/>
                          <a:sym typeface="+mn-lt"/>
                        </a:rPr>
                        <a:t>HR(95%CI)</a:t>
                      </a:r>
                      <a:endParaRPr lang="zh-CN" altLang="en-US" sz="700" b="0">
                        <a:effectLst/>
                        <a:latin typeface="+mn-lt"/>
                        <a:ea typeface="+mn-ea"/>
                        <a:cs typeface="+mn-ea"/>
                        <a:sym typeface="+mn-lt"/>
                      </a:endParaRPr>
                    </a:p>
                  </a:txBody>
                  <a:tcPr marL="0" marR="0" marT="0" marB="0" anchor="ctr">
                    <a:noFill/>
                  </a:tcPr>
                </a:tc>
                <a:tc gridSpan="2">
                  <a:txBody>
                    <a:bodyPr/>
                    <a:lstStyle/>
                    <a:p>
                      <a:pPr algn="ctr">
                        <a:lnSpc>
                          <a:spcPct val="80000"/>
                        </a:lnSpc>
                        <a:buNone/>
                      </a:pPr>
                      <a:r>
                        <a:rPr lang="en-US" altLang="zh-CN" sz="800" b="0" dirty="0">
                          <a:effectLst/>
                          <a:latin typeface="+mn-lt"/>
                          <a:ea typeface="+mn-ea"/>
                          <a:cs typeface="+mn-ea"/>
                          <a:sym typeface="+mn-lt"/>
                        </a:rPr>
                        <a:t>0.7(0.5</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1.0)</a:t>
                      </a:r>
                      <a:endParaRPr lang="zh-CN" altLang="en-US" sz="800" b="0" dirty="0">
                        <a:effectLst/>
                        <a:latin typeface="+mn-lt"/>
                        <a:ea typeface="+mn-ea"/>
                        <a:cs typeface="+mn-ea"/>
                        <a:sym typeface="+mn-lt"/>
                      </a:endParaRPr>
                    </a:p>
                  </a:txBody>
                  <a:tcPr marL="0" marR="0" marT="0" marB="0" anchor="ctr">
                    <a:noFill/>
                  </a:tcPr>
                </a:tc>
                <a:tc hMerge="1">
                  <a:tcPr marL="0" marR="0" marT="0" marB="0" anchor="ctr">
                    <a:noFill/>
                  </a:tcPr>
                </a:tc>
              </a:tr>
              <a:tr h="152103">
                <a:tc>
                  <a:txBody>
                    <a:bodyPr/>
                    <a:lstStyle/>
                    <a:p>
                      <a:pPr>
                        <a:lnSpc>
                          <a:spcPct val="80000"/>
                        </a:lnSpc>
                        <a:buNone/>
                      </a:pPr>
                      <a:r>
                        <a:rPr lang="en-US" altLang="zh-CN" sz="700" b="0" i="0" kern="1200" dirty="0">
                          <a:solidFill>
                            <a:schemeClr val="dk1"/>
                          </a:solidFill>
                          <a:effectLst/>
                          <a:latin typeface="+mn-lt"/>
                          <a:ea typeface="+mn-ea"/>
                          <a:cs typeface="+mn-ea"/>
                          <a:sym typeface="+mn-lt"/>
                        </a:rPr>
                        <a:t>log rank P</a:t>
                      </a:r>
                      <a:endParaRPr lang="zh-CN" altLang="en-US" sz="700" b="0" dirty="0">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noFill/>
                  </a:tcPr>
                </a:tc>
                <a:tc gridSpan="2">
                  <a:txBody>
                    <a:bodyPr/>
                    <a:lstStyle/>
                    <a:p>
                      <a:pPr algn="ctr">
                        <a:lnSpc>
                          <a:spcPct val="80000"/>
                        </a:lnSpc>
                        <a:buNone/>
                      </a:pPr>
                      <a:r>
                        <a:rPr lang="en-US" altLang="zh-CN" sz="1000" b="1" dirty="0">
                          <a:solidFill>
                            <a:srgbClr val="C00000"/>
                          </a:solidFill>
                          <a:effectLst/>
                          <a:latin typeface="+mn-lt"/>
                          <a:ea typeface="+mn-ea"/>
                          <a:cs typeface="+mn-ea"/>
                          <a:sym typeface="+mn-lt"/>
                        </a:rPr>
                        <a:t>0.04</a:t>
                      </a:r>
                      <a:endParaRPr lang="zh-CN" altLang="en-US" sz="1000" b="1" dirty="0">
                        <a:solidFill>
                          <a:srgbClr val="C00000"/>
                        </a:solidFill>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noFill/>
                  </a:tcPr>
                </a:tc>
                <a:tc hMerge="1">
                  <a:tcPr marL="0" marR="0" marT="0" marB="0" anchor="ctr">
                    <a:lnB w="12700" cap="flat" cmpd="sng" algn="ctr">
                      <a:solidFill>
                        <a:srgbClr val="382285"/>
                      </a:solidFill>
                      <a:prstDash val="solid"/>
                      <a:round/>
                      <a:headEnd type="none" w="med" len="med"/>
                      <a:tailEnd type="none" w="med" len="med"/>
                    </a:lnB>
                    <a:noFill/>
                  </a:tcPr>
                </a:tc>
              </a:tr>
            </a:tbl>
          </a:graphicData>
        </a:graphic>
      </p:graphicFrame>
      <p:graphicFrame>
        <p:nvGraphicFramePr>
          <p:cNvPr id="54" name="表格 53"/>
          <p:cNvGraphicFramePr>
            <a:graphicFrameLocks noGrp="1"/>
          </p:cNvGraphicFramePr>
          <p:nvPr/>
        </p:nvGraphicFramePr>
        <p:xfrm>
          <a:off x="5933264" y="3811570"/>
          <a:ext cx="1751534" cy="806413"/>
        </p:xfrm>
        <a:graphic>
          <a:graphicData uri="http://schemas.openxmlformats.org/drawingml/2006/table">
            <a:tbl>
              <a:tblPr firstRow="1" bandRow="1">
                <a:tableStyleId>{5C22544A-7EE6-4342-B048-85BDC9FD1C3A}</a:tableStyleId>
              </a:tblPr>
              <a:tblGrid>
                <a:gridCol w="523761"/>
                <a:gridCol w="557931"/>
                <a:gridCol w="669842"/>
              </a:tblGrid>
              <a:tr h="255937">
                <a:tc>
                  <a:txBody>
                    <a:bodyPr/>
                    <a:lstStyle/>
                    <a:p>
                      <a:pPr>
                        <a:lnSpc>
                          <a:spcPct val="80000"/>
                        </a:lnSpc>
                        <a:buNone/>
                      </a:pPr>
                      <a:endParaRPr lang="zh-CN" altLang="en-US" sz="700" b="1" dirty="0">
                        <a:solidFill>
                          <a:srgbClr val="000000"/>
                        </a:solidFill>
                        <a:effectLst/>
                        <a:latin typeface="+mn-lt"/>
                        <a:ea typeface="+mn-ea"/>
                        <a:cs typeface="+mn-ea"/>
                        <a:sym typeface="+mn-lt"/>
                      </a:endParaRPr>
                    </a:p>
                  </a:txBody>
                  <a:tcPr marL="0" marR="0" marT="0" marB="0" anchor="ctr"/>
                </a:tc>
                <a:tc>
                  <a:txBody>
                    <a:bodyPr/>
                    <a:lstStyle/>
                    <a:p>
                      <a:pPr algn="ctr">
                        <a:lnSpc>
                          <a:spcPct val="80000"/>
                        </a:lnSpc>
                        <a:buNone/>
                      </a:pPr>
                      <a:r>
                        <a:rPr lang="en-US" altLang="zh-CN" sz="700" b="1" dirty="0">
                          <a:solidFill>
                            <a:schemeClr val="bg1"/>
                          </a:solidFill>
                          <a:effectLst/>
                          <a:latin typeface="+mn-lt"/>
                          <a:ea typeface="+mn-ea"/>
                          <a:cs typeface="+mn-ea"/>
                          <a:sym typeface="+mn-lt"/>
                        </a:rPr>
                        <a:t>FOLFIRINOX</a:t>
                      </a:r>
                      <a:endParaRPr lang="en-US" altLang="zh-CN" sz="700" b="1" dirty="0">
                        <a:solidFill>
                          <a:schemeClr val="bg1"/>
                        </a:solidFill>
                        <a:effectLst/>
                        <a:latin typeface="+mn-lt"/>
                        <a:ea typeface="+mn-ea"/>
                        <a:cs typeface="+mn-ea"/>
                        <a:sym typeface="+mn-lt"/>
                      </a:endParaRPr>
                    </a:p>
                    <a:p>
                      <a:pPr algn="ctr">
                        <a:lnSpc>
                          <a:spcPct val="80000"/>
                        </a:lnSpc>
                        <a:buNone/>
                      </a:pPr>
                      <a:r>
                        <a:rPr lang="en-US" altLang="zh-CN" sz="700" b="1" dirty="0">
                          <a:solidFill>
                            <a:schemeClr val="bg1"/>
                          </a:solidFill>
                          <a:effectLst/>
                          <a:latin typeface="+mn-lt"/>
                          <a:ea typeface="+mn-ea"/>
                          <a:cs typeface="+mn-ea"/>
                          <a:sym typeface="+mn-lt"/>
                        </a:rPr>
                        <a:t>(n=85)</a:t>
                      </a:r>
                      <a:endParaRPr lang="zh-CN" altLang="en-US" sz="700" b="1" dirty="0">
                        <a:solidFill>
                          <a:schemeClr val="bg1"/>
                        </a:solidFill>
                        <a:effectLst/>
                        <a:latin typeface="+mn-lt"/>
                        <a:ea typeface="+mn-ea"/>
                        <a:cs typeface="+mn-ea"/>
                        <a:sym typeface="+mn-lt"/>
                      </a:endParaRPr>
                    </a:p>
                  </a:txBody>
                  <a:tcPr marL="0" marR="0" marT="0" marB="0" anchor="ctr"/>
                </a:tc>
                <a:tc>
                  <a:txBody>
                    <a:bodyPr/>
                    <a:lstStyle/>
                    <a:p>
                      <a:pPr algn="ctr">
                        <a:lnSpc>
                          <a:spcPct val="80000"/>
                        </a:lnSpc>
                        <a:buNone/>
                      </a:pPr>
                      <a:r>
                        <a:rPr lang="en-US" altLang="zh-CN" sz="700" b="1" dirty="0">
                          <a:solidFill>
                            <a:schemeClr val="bg1"/>
                          </a:solidFill>
                          <a:effectLst/>
                          <a:latin typeface="+mn-lt"/>
                          <a:ea typeface="+mn-ea"/>
                          <a:cs typeface="+mn-ea"/>
                          <a:sym typeface="+mn-lt"/>
                        </a:rPr>
                        <a:t>Gem</a:t>
                      </a:r>
                      <a:endParaRPr lang="en-US" altLang="zh-CN" sz="700" b="1" dirty="0">
                        <a:solidFill>
                          <a:schemeClr val="bg1"/>
                        </a:solidFill>
                        <a:effectLst/>
                        <a:latin typeface="+mn-lt"/>
                        <a:ea typeface="+mn-ea"/>
                        <a:cs typeface="+mn-ea"/>
                        <a:sym typeface="+mn-lt"/>
                      </a:endParaRPr>
                    </a:p>
                    <a:p>
                      <a:pPr algn="ctr">
                        <a:lnSpc>
                          <a:spcPct val="80000"/>
                        </a:lnSpc>
                        <a:buNone/>
                      </a:pPr>
                      <a:r>
                        <a:rPr lang="en-US" altLang="zh-CN" sz="700" b="1" dirty="0">
                          <a:solidFill>
                            <a:schemeClr val="bg1"/>
                          </a:solidFill>
                          <a:effectLst/>
                          <a:latin typeface="+mn-lt"/>
                          <a:ea typeface="+mn-ea"/>
                          <a:cs typeface="+mn-ea"/>
                          <a:sym typeface="+mn-lt"/>
                        </a:rPr>
                        <a:t>(n=86)</a:t>
                      </a:r>
                      <a:endParaRPr lang="zh-CN" altLang="en-US" sz="700" b="1" dirty="0">
                        <a:solidFill>
                          <a:schemeClr val="bg1"/>
                        </a:solidFill>
                        <a:effectLst/>
                        <a:latin typeface="+mn-lt"/>
                        <a:ea typeface="+mn-ea"/>
                        <a:cs typeface="+mn-ea"/>
                        <a:sym typeface="+mn-lt"/>
                      </a:endParaRPr>
                    </a:p>
                  </a:txBody>
                  <a:tcPr marL="0" marR="0" marT="0" marB="0" anchor="ctr"/>
                </a:tc>
              </a:tr>
              <a:tr h="270404">
                <a:tc>
                  <a:txBody>
                    <a:bodyPr/>
                    <a:lstStyle/>
                    <a:p>
                      <a:pPr>
                        <a:lnSpc>
                          <a:spcPct val="80000"/>
                        </a:lnSpc>
                        <a:buNone/>
                      </a:pPr>
                      <a:r>
                        <a:rPr lang="en-US" altLang="zh-CN" sz="1000" b="1" kern="1200" dirty="0" err="1">
                          <a:solidFill>
                            <a:srgbClr val="C00000"/>
                          </a:solidFill>
                          <a:effectLst/>
                          <a:latin typeface="+mn-lt"/>
                          <a:ea typeface="+mn-ea"/>
                          <a:cs typeface="+mn-ea"/>
                          <a:sym typeface="+mn-lt"/>
                        </a:rPr>
                        <a:t>mOS</a:t>
                      </a:r>
                      <a:endParaRPr lang="en-US" altLang="zh-CN" sz="1000" b="1" kern="1200" dirty="0">
                        <a:solidFill>
                          <a:srgbClr val="C00000"/>
                        </a:solidFill>
                        <a:effectLst/>
                        <a:latin typeface="+mn-lt"/>
                        <a:ea typeface="+mn-ea"/>
                        <a:cs typeface="+mn-ea"/>
                        <a:sym typeface="+mn-lt"/>
                      </a:endParaRPr>
                    </a:p>
                    <a:p>
                      <a:pPr>
                        <a:lnSpc>
                          <a:spcPct val="80000"/>
                        </a:lnSpc>
                        <a:buNone/>
                      </a:pPr>
                      <a:r>
                        <a:rPr lang="en-US" altLang="zh-CN" sz="700" b="0" dirty="0">
                          <a:effectLst/>
                          <a:latin typeface="+mn-lt"/>
                          <a:ea typeface="+mn-ea"/>
                          <a:cs typeface="+mn-ea"/>
                          <a:sym typeface="+mn-lt"/>
                        </a:rPr>
                        <a:t>(95%CI)</a:t>
                      </a:r>
                      <a:endParaRPr lang="zh-CN" altLang="en-US" sz="700" b="0" dirty="0">
                        <a:effectLst/>
                        <a:latin typeface="+mn-lt"/>
                        <a:ea typeface="+mn-ea"/>
                        <a:cs typeface="+mn-ea"/>
                        <a:sym typeface="+mn-lt"/>
                      </a:endParaRPr>
                    </a:p>
                  </a:txBody>
                  <a:tcPr marL="0" marR="0" marT="0" marB="0" anchor="ctr">
                    <a:noFill/>
                  </a:tcPr>
                </a:tc>
                <a:tc>
                  <a:txBody>
                    <a:bodyPr/>
                    <a:lstStyle/>
                    <a:p>
                      <a:pPr algn="ctr">
                        <a:lnSpc>
                          <a:spcPct val="80000"/>
                        </a:lnSpc>
                        <a:buNone/>
                      </a:pPr>
                      <a:r>
                        <a:rPr lang="en-US" altLang="zh-CN" sz="1000" b="1" dirty="0">
                          <a:solidFill>
                            <a:srgbClr val="C00000"/>
                          </a:solidFill>
                          <a:effectLst/>
                          <a:latin typeface="+mn-lt"/>
                          <a:ea typeface="+mn-ea"/>
                          <a:cs typeface="+mn-ea"/>
                          <a:sym typeface="+mn-lt"/>
                        </a:rPr>
                        <a:t>15.7</a:t>
                      </a:r>
                      <a:endParaRPr lang="en-US" altLang="zh-CN" sz="1000" b="1" dirty="0">
                        <a:solidFill>
                          <a:srgbClr val="C00000"/>
                        </a:solidFill>
                        <a:effectLst/>
                        <a:latin typeface="+mn-lt"/>
                        <a:ea typeface="+mn-ea"/>
                        <a:cs typeface="+mn-ea"/>
                        <a:sym typeface="+mn-lt"/>
                      </a:endParaRPr>
                    </a:p>
                    <a:p>
                      <a:pPr algn="ctr">
                        <a:lnSpc>
                          <a:spcPct val="80000"/>
                        </a:lnSpc>
                        <a:buNone/>
                      </a:pPr>
                      <a:r>
                        <a:rPr lang="en-US" altLang="zh-CN" sz="800" b="0" dirty="0">
                          <a:effectLst/>
                          <a:latin typeface="+mn-lt"/>
                          <a:ea typeface="+mn-ea"/>
                          <a:cs typeface="+mn-ea"/>
                          <a:sym typeface="+mn-lt"/>
                        </a:rPr>
                        <a:t>(11.9</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20.4)</a:t>
                      </a:r>
                      <a:endParaRPr lang="zh-CN" altLang="en-US" sz="800" b="0" dirty="0">
                        <a:effectLst/>
                        <a:latin typeface="+mn-lt"/>
                        <a:ea typeface="+mn-ea"/>
                        <a:cs typeface="+mn-ea"/>
                        <a:sym typeface="+mn-lt"/>
                      </a:endParaRPr>
                    </a:p>
                  </a:txBody>
                  <a:tcPr marL="0" marR="0" marT="0" marB="0" anchor="ctr">
                    <a:noFill/>
                  </a:tcPr>
                </a:tc>
                <a:tc>
                  <a:txBody>
                    <a:bodyPr/>
                    <a:lstStyle/>
                    <a:p>
                      <a:pPr algn="ctr">
                        <a:lnSpc>
                          <a:spcPct val="80000"/>
                        </a:lnSpc>
                        <a:buNone/>
                      </a:pPr>
                      <a:r>
                        <a:rPr lang="en-US" altLang="zh-CN" sz="1000" b="1" dirty="0">
                          <a:solidFill>
                            <a:srgbClr val="C00000"/>
                          </a:solidFill>
                          <a:effectLst/>
                          <a:latin typeface="+mn-lt"/>
                          <a:ea typeface="+mn-ea"/>
                          <a:cs typeface="+mn-ea"/>
                          <a:sym typeface="+mn-lt"/>
                        </a:rPr>
                        <a:t>15.4</a:t>
                      </a:r>
                      <a:endParaRPr lang="en-US" altLang="zh-CN" sz="1000" b="1" dirty="0">
                        <a:solidFill>
                          <a:srgbClr val="C00000"/>
                        </a:solidFill>
                        <a:effectLst/>
                        <a:latin typeface="+mn-lt"/>
                        <a:ea typeface="+mn-ea"/>
                        <a:cs typeface="+mn-ea"/>
                        <a:sym typeface="+mn-lt"/>
                      </a:endParaRPr>
                    </a:p>
                    <a:p>
                      <a:pPr algn="ctr">
                        <a:lnSpc>
                          <a:spcPct val="80000"/>
                        </a:lnSpc>
                        <a:buNone/>
                      </a:pPr>
                      <a:r>
                        <a:rPr lang="en-US" altLang="zh-CN" sz="800" b="0" dirty="0">
                          <a:effectLst/>
                          <a:latin typeface="+mn-lt"/>
                          <a:ea typeface="+mn-ea"/>
                          <a:cs typeface="+mn-ea"/>
                          <a:sym typeface="+mn-lt"/>
                        </a:rPr>
                        <a:t>(11.7</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18.6)</a:t>
                      </a:r>
                      <a:endParaRPr lang="zh-CN" altLang="en-US" sz="800" b="0" dirty="0">
                        <a:effectLst/>
                        <a:latin typeface="+mn-lt"/>
                        <a:ea typeface="+mn-ea"/>
                        <a:cs typeface="+mn-ea"/>
                        <a:sym typeface="+mn-lt"/>
                      </a:endParaRPr>
                    </a:p>
                  </a:txBody>
                  <a:tcPr marL="0" marR="0" marT="0" marB="0" anchor="ctr">
                    <a:noFill/>
                  </a:tcPr>
                </a:tc>
              </a:tr>
              <a:tr h="127969">
                <a:tc>
                  <a:txBody>
                    <a:bodyPr/>
                    <a:lstStyle/>
                    <a:p>
                      <a:pPr>
                        <a:lnSpc>
                          <a:spcPct val="80000"/>
                        </a:lnSpc>
                        <a:buNone/>
                      </a:pPr>
                      <a:r>
                        <a:rPr lang="en-US" altLang="zh-CN" sz="700" b="0" i="0" kern="1200">
                          <a:solidFill>
                            <a:schemeClr val="dk1"/>
                          </a:solidFill>
                          <a:effectLst/>
                          <a:latin typeface="+mn-lt"/>
                          <a:ea typeface="+mn-ea"/>
                          <a:cs typeface="+mn-ea"/>
                          <a:sym typeface="+mn-lt"/>
                        </a:rPr>
                        <a:t>HR(95%CI)</a:t>
                      </a:r>
                      <a:endParaRPr lang="zh-CN" altLang="en-US" sz="700" b="0">
                        <a:effectLst/>
                        <a:latin typeface="+mn-lt"/>
                        <a:ea typeface="+mn-ea"/>
                        <a:cs typeface="+mn-ea"/>
                        <a:sym typeface="+mn-lt"/>
                      </a:endParaRPr>
                    </a:p>
                  </a:txBody>
                  <a:tcPr marL="0" marR="0" marT="0" marB="0" anchor="ctr">
                    <a:noFill/>
                  </a:tcPr>
                </a:tc>
                <a:tc gridSpan="2">
                  <a:txBody>
                    <a:bodyPr/>
                    <a:lstStyle/>
                    <a:p>
                      <a:pPr algn="ctr">
                        <a:lnSpc>
                          <a:spcPct val="80000"/>
                        </a:lnSpc>
                        <a:buNone/>
                      </a:pPr>
                      <a:r>
                        <a:rPr lang="en-US" altLang="zh-CN" sz="800" b="0" dirty="0">
                          <a:effectLst/>
                          <a:latin typeface="+mn-lt"/>
                          <a:ea typeface="+mn-ea"/>
                          <a:cs typeface="+mn-ea"/>
                          <a:sym typeface="+mn-lt"/>
                        </a:rPr>
                        <a:t>1.02(0.73</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1.43)</a:t>
                      </a:r>
                      <a:endParaRPr lang="zh-CN" altLang="en-US" sz="800" b="0" dirty="0">
                        <a:effectLst/>
                        <a:latin typeface="+mn-lt"/>
                        <a:ea typeface="+mn-ea"/>
                        <a:cs typeface="+mn-ea"/>
                        <a:sym typeface="+mn-lt"/>
                      </a:endParaRPr>
                    </a:p>
                  </a:txBody>
                  <a:tcPr marL="0" marR="0" marT="0" marB="0" anchor="ctr">
                    <a:noFill/>
                  </a:tcPr>
                </a:tc>
                <a:tc hMerge="1">
                  <a:tcPr marL="0" marR="0" marT="0" marB="0" anchor="ctr">
                    <a:noFill/>
                  </a:tcPr>
                </a:tc>
              </a:tr>
              <a:tr h="152103">
                <a:tc>
                  <a:txBody>
                    <a:bodyPr/>
                    <a:lstStyle/>
                    <a:p>
                      <a:pPr>
                        <a:lnSpc>
                          <a:spcPct val="80000"/>
                        </a:lnSpc>
                        <a:buNone/>
                      </a:pPr>
                      <a:r>
                        <a:rPr lang="en-US" altLang="zh-CN" sz="700" b="0" i="0" kern="1200" dirty="0">
                          <a:solidFill>
                            <a:schemeClr val="dk1"/>
                          </a:solidFill>
                          <a:effectLst/>
                          <a:latin typeface="+mn-lt"/>
                          <a:ea typeface="+mn-ea"/>
                          <a:cs typeface="+mn-ea"/>
                          <a:sym typeface="+mn-lt"/>
                        </a:rPr>
                        <a:t>log rank P</a:t>
                      </a:r>
                      <a:endParaRPr lang="zh-CN" altLang="en-US" sz="700" b="0" dirty="0">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noFill/>
                  </a:tcPr>
                </a:tc>
                <a:tc gridSpan="2">
                  <a:txBody>
                    <a:bodyPr/>
                    <a:lstStyle/>
                    <a:p>
                      <a:pPr algn="ctr">
                        <a:lnSpc>
                          <a:spcPct val="80000"/>
                        </a:lnSpc>
                        <a:buNone/>
                      </a:pPr>
                      <a:r>
                        <a:rPr lang="en-US" altLang="zh-CN" sz="1000" b="1" dirty="0">
                          <a:solidFill>
                            <a:srgbClr val="C00000"/>
                          </a:solidFill>
                          <a:effectLst/>
                          <a:latin typeface="+mn-lt"/>
                          <a:ea typeface="+mn-ea"/>
                          <a:cs typeface="+mn-ea"/>
                          <a:sym typeface="+mn-lt"/>
                        </a:rPr>
                        <a:t>0.95</a:t>
                      </a:r>
                      <a:endParaRPr lang="zh-CN" altLang="en-US" sz="1000" b="1" dirty="0">
                        <a:solidFill>
                          <a:srgbClr val="C00000"/>
                        </a:solidFill>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noFill/>
                  </a:tcPr>
                </a:tc>
                <a:tc hMerge="1">
                  <a:tcPr marL="0" marR="0" marT="0" marB="0" anchor="ctr">
                    <a:lnB w="12700" cap="flat" cmpd="sng" algn="ctr">
                      <a:solidFill>
                        <a:srgbClr val="382285"/>
                      </a:solidFill>
                      <a:prstDash val="solid"/>
                      <a:round/>
                      <a:headEnd type="none" w="med" len="med"/>
                      <a:tailEnd type="none" w="med" len="med"/>
                    </a:lnB>
                    <a:noFill/>
                  </a:tcPr>
                </a:tc>
              </a:tr>
            </a:tbl>
          </a:graphicData>
        </a:graphic>
      </p:graphicFrame>
      <p:grpSp>
        <p:nvGrpSpPr>
          <p:cNvPr id="70" name="组合 69"/>
          <p:cNvGrpSpPr/>
          <p:nvPr/>
        </p:nvGrpSpPr>
        <p:grpSpPr>
          <a:xfrm>
            <a:off x="8399535" y="3534465"/>
            <a:ext cx="2843956" cy="1876312"/>
            <a:chOff x="8250692" y="3949705"/>
            <a:chExt cx="3241722" cy="2450738"/>
          </a:xfrm>
        </p:grpSpPr>
        <p:pic>
          <p:nvPicPr>
            <p:cNvPr id="35" name="图片 34"/>
            <p:cNvPicPr>
              <a:picLocks noChangeAspect="1"/>
            </p:cNvPicPr>
            <p:nvPr/>
          </p:nvPicPr>
          <p:blipFill>
            <a:blip r:embed="rId3"/>
            <a:stretch>
              <a:fillRect/>
            </a:stretch>
          </p:blipFill>
          <p:spPr>
            <a:xfrm>
              <a:off x="8282940" y="4127066"/>
              <a:ext cx="3209474" cy="2273377"/>
            </a:xfrm>
            <a:prstGeom prst="rect">
              <a:avLst/>
            </a:prstGeom>
          </p:spPr>
        </p:pic>
        <p:sp>
          <p:nvSpPr>
            <p:cNvPr id="65" name="文本框 64"/>
            <p:cNvSpPr txBox="1"/>
            <p:nvPr/>
          </p:nvSpPr>
          <p:spPr>
            <a:xfrm>
              <a:off x="8830144" y="4375452"/>
              <a:ext cx="2472219" cy="305220"/>
            </a:xfrm>
            <a:prstGeom prst="rect">
              <a:avLst/>
            </a:prstGeom>
            <a:noFill/>
          </p:spPr>
          <p:txBody>
            <a:bodyPr wrap="square">
              <a:spAutoFit/>
            </a:bodyPr>
            <a:lstStyle/>
            <a:p>
              <a:pPr algn="ctr"/>
              <a:r>
                <a:rPr lang="zh-CN" altLang="en-US" sz="1100" dirty="0">
                  <a:cs typeface="+mn-ea"/>
                  <a:sym typeface="+mn-lt"/>
                </a:rPr>
                <a:t>生活质量两组间无显著差异</a:t>
              </a:r>
              <a:endParaRPr lang="zh-CN" altLang="en-US" sz="1100" dirty="0">
                <a:cs typeface="+mn-ea"/>
                <a:sym typeface="+mn-lt"/>
              </a:endParaRPr>
            </a:p>
          </p:txBody>
        </p:sp>
        <p:sp>
          <p:nvSpPr>
            <p:cNvPr id="67" name="矩形 5044"/>
            <p:cNvSpPr/>
            <p:nvPr/>
          </p:nvSpPr>
          <p:spPr>
            <a:xfrm rot="16200000">
              <a:off x="7546046" y="5106502"/>
              <a:ext cx="1624136" cy="214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整体生活质量评分</a:t>
              </a:r>
              <a:endParaRPr lang="zh-CN" altLang="en-US" sz="900" b="1" dirty="0">
                <a:solidFill>
                  <a:schemeClr val="tx1"/>
                </a:solidFill>
                <a:cs typeface="+mn-ea"/>
                <a:sym typeface="+mn-lt"/>
              </a:endParaRPr>
            </a:p>
          </p:txBody>
        </p:sp>
        <p:sp>
          <p:nvSpPr>
            <p:cNvPr id="68" name="矩形 5043"/>
            <p:cNvSpPr/>
            <p:nvPr/>
          </p:nvSpPr>
          <p:spPr>
            <a:xfrm>
              <a:off x="9115903" y="6221304"/>
              <a:ext cx="1751534" cy="179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时间（月）</a:t>
              </a:r>
              <a:endParaRPr lang="zh-CN" altLang="en-US" sz="900" b="1" dirty="0">
                <a:solidFill>
                  <a:schemeClr val="tx1"/>
                </a:solidFill>
                <a:cs typeface="+mn-ea"/>
                <a:sym typeface="+mn-lt"/>
              </a:endParaRPr>
            </a:p>
          </p:txBody>
        </p:sp>
        <p:sp>
          <p:nvSpPr>
            <p:cNvPr id="69" name="文本框 68"/>
            <p:cNvSpPr txBox="1"/>
            <p:nvPr/>
          </p:nvSpPr>
          <p:spPr>
            <a:xfrm>
              <a:off x="9322350" y="4028759"/>
              <a:ext cx="1435427" cy="240066"/>
            </a:xfrm>
            <a:prstGeom prst="rect">
              <a:avLst/>
            </a:prstGeom>
            <a:solidFill>
              <a:schemeClr val="bg1"/>
            </a:solidFill>
          </p:spPr>
          <p:txBody>
            <a:bodyPr wrap="square">
              <a:spAutoFit/>
            </a:bodyPr>
            <a:lstStyle/>
            <a:p>
              <a:pPr>
                <a:lnSpc>
                  <a:spcPct val="80000"/>
                </a:lnSpc>
                <a:buNone/>
              </a:pPr>
              <a:endParaRPr lang="en-US" altLang="zh-CN" sz="1200" b="1" kern="1200" dirty="0">
                <a:effectLst/>
                <a:cs typeface="+mn-ea"/>
                <a:sym typeface="+mn-lt"/>
              </a:endParaRPr>
            </a:p>
          </p:txBody>
        </p:sp>
        <p:sp>
          <p:nvSpPr>
            <p:cNvPr id="66" name="文本框 65"/>
            <p:cNvSpPr txBox="1"/>
            <p:nvPr/>
          </p:nvSpPr>
          <p:spPr>
            <a:xfrm>
              <a:off x="9351803" y="3949705"/>
              <a:ext cx="1132105" cy="280084"/>
            </a:xfrm>
            <a:prstGeom prst="rect">
              <a:avLst/>
            </a:prstGeom>
            <a:noFill/>
          </p:spPr>
          <p:txBody>
            <a:bodyPr wrap="square">
              <a:spAutoFit/>
            </a:bodyPr>
            <a:lstStyle/>
            <a:p>
              <a:pPr>
                <a:lnSpc>
                  <a:spcPct val="80000"/>
                </a:lnSpc>
                <a:buNone/>
              </a:pPr>
              <a:r>
                <a:rPr lang="zh-CN" altLang="en-US" sz="1200" b="1" dirty="0">
                  <a:cs typeface="+mn-ea"/>
                  <a:sym typeface="+mn-lt"/>
                </a:rPr>
                <a:t>生活质量</a:t>
              </a:r>
              <a:endParaRPr lang="en-US" altLang="zh-CN" sz="1200" b="1" kern="1200" dirty="0">
                <a:effectLst/>
                <a:cs typeface="+mn-ea"/>
                <a:sym typeface="+mn-lt"/>
              </a:endParaRPr>
            </a:p>
          </p:txBody>
        </p:sp>
      </p:grpSp>
      <p:sp>
        <p:nvSpPr>
          <p:cNvPr id="72" name="文本框 71"/>
          <p:cNvSpPr txBox="1"/>
          <p:nvPr/>
        </p:nvSpPr>
        <p:spPr>
          <a:xfrm>
            <a:off x="260569" y="6072784"/>
            <a:ext cx="4604508" cy="646331"/>
          </a:xfrm>
          <a:prstGeom prst="rect">
            <a:avLst/>
          </a:prstGeom>
          <a:noFill/>
        </p:spPr>
        <p:txBody>
          <a:bodyPr wrap="square">
            <a:spAutoFit/>
          </a:bodyPr>
          <a:lstStyle/>
          <a:p>
            <a:pPr marL="285750" indent="-285750">
              <a:buFont typeface="Wingdings" panose="05000000000000000000" pitchFamily="2" charset="2"/>
              <a:buChar char="Ø"/>
            </a:pPr>
            <a:r>
              <a:rPr lang="en-US" altLang="zh-CN" sz="1200" dirty="0">
                <a:cs typeface="+mn-ea"/>
                <a:sym typeface="+mn-lt"/>
              </a:rPr>
              <a:t>FOLFIRINOX</a:t>
            </a:r>
            <a:r>
              <a:rPr lang="zh-CN" altLang="en-US" sz="1200" dirty="0">
                <a:cs typeface="+mn-ea"/>
                <a:sym typeface="+mn-lt"/>
              </a:rPr>
              <a:t> </a:t>
            </a:r>
            <a:r>
              <a:rPr lang="en-US" altLang="zh-CN" sz="1200" dirty="0">
                <a:cs typeface="+mn-ea"/>
                <a:sym typeface="+mn-lt"/>
              </a:rPr>
              <a:t>vs. GEM</a:t>
            </a:r>
            <a:r>
              <a:rPr lang="zh-CN" altLang="en-US" sz="1200" dirty="0">
                <a:cs typeface="+mn-ea"/>
                <a:sym typeface="+mn-lt"/>
              </a:rPr>
              <a:t> </a:t>
            </a:r>
            <a:r>
              <a:rPr lang="en-US" altLang="zh-CN" sz="1200" b="1" dirty="0">
                <a:solidFill>
                  <a:srgbClr val="FF0000"/>
                </a:solidFill>
                <a:latin typeface="微软雅黑" panose="020B0503020204020204" pitchFamily="34" charset="-122"/>
                <a:ea typeface="微软雅黑" panose="020B0503020204020204" pitchFamily="34" charset="-122"/>
                <a:cs typeface="+mn-ea"/>
                <a:sym typeface="+mn-lt"/>
              </a:rPr>
              <a:t>ORR</a:t>
            </a:r>
            <a:r>
              <a:rPr lang="zh-CN" altLang="en-US" sz="1200" b="1" dirty="0">
                <a:solidFill>
                  <a:srgbClr val="FF0000"/>
                </a:solidFill>
                <a:latin typeface="微软雅黑" panose="020B0503020204020204" pitchFamily="34" charset="-122"/>
                <a:ea typeface="微软雅黑" panose="020B0503020204020204" pitchFamily="34" charset="-122"/>
                <a:cs typeface="+mn-ea"/>
                <a:sym typeface="+mn-lt"/>
              </a:rPr>
              <a:t>：</a:t>
            </a:r>
            <a:r>
              <a:rPr lang="en-US" altLang="zh-CN" sz="1200" b="1" dirty="0">
                <a:solidFill>
                  <a:srgbClr val="FF0000"/>
                </a:solidFill>
                <a:latin typeface="微软雅黑" panose="020B0503020204020204" pitchFamily="34" charset="-122"/>
                <a:ea typeface="微软雅黑" panose="020B0503020204020204" pitchFamily="34" charset="-122"/>
                <a:cs typeface="+mn-ea"/>
                <a:sym typeface="+mn-lt"/>
              </a:rPr>
              <a:t>42.4% vs 15.1%</a:t>
            </a:r>
            <a:endParaRPr lang="en-US" altLang="zh-CN" sz="1200" b="1" dirty="0">
              <a:solidFill>
                <a:srgbClr val="FF0000"/>
              </a:solidFill>
              <a:latin typeface="微软雅黑" panose="020B0503020204020204" pitchFamily="34" charset="-122"/>
              <a:ea typeface="微软雅黑" panose="020B0503020204020204" pitchFamily="34" charset="-122"/>
              <a:cs typeface="+mn-ea"/>
              <a:sym typeface="+mn-lt"/>
            </a:endParaRPr>
          </a:p>
          <a:p>
            <a:pPr marL="285750" indent="-285750" algn="just">
              <a:buFont typeface="Wingdings" panose="05000000000000000000" pitchFamily="2" charset="2"/>
              <a:buChar char="Ø"/>
            </a:pPr>
            <a:r>
              <a:rPr lang="en-US" altLang="zh-CN" sz="1200" b="1" dirty="0">
                <a:solidFill>
                  <a:srgbClr val="0070C0"/>
                </a:solidFill>
                <a:cs typeface="+mn-ea"/>
                <a:sym typeface="+mn-lt"/>
              </a:rPr>
              <a:t>5.3% </a:t>
            </a:r>
            <a:r>
              <a:rPr lang="zh-CN" altLang="en-US" sz="1200" b="1" dirty="0">
                <a:solidFill>
                  <a:srgbClr val="0070C0"/>
                </a:solidFill>
                <a:cs typeface="+mn-ea"/>
                <a:sym typeface="+mn-lt"/>
              </a:rPr>
              <a:t>患者（</a:t>
            </a:r>
            <a:r>
              <a:rPr lang="en-US" altLang="zh-CN" sz="1200" b="1" dirty="0">
                <a:solidFill>
                  <a:srgbClr val="0070C0"/>
                </a:solidFill>
                <a:cs typeface="+mn-ea"/>
                <a:sym typeface="+mn-lt"/>
              </a:rPr>
              <a:t>9/169</a:t>
            </a:r>
            <a:r>
              <a:rPr lang="zh-CN" altLang="en-US" sz="1200" b="1" dirty="0">
                <a:solidFill>
                  <a:srgbClr val="0070C0"/>
                </a:solidFill>
                <a:cs typeface="+mn-ea"/>
                <a:sym typeface="+mn-lt"/>
              </a:rPr>
              <a:t>）化疗后接受手术：</a:t>
            </a:r>
            <a:r>
              <a:rPr lang="en-US" altLang="zh-CN" sz="1200" dirty="0">
                <a:cs typeface="+mn-ea"/>
                <a:sym typeface="+mn-lt"/>
              </a:rPr>
              <a:t>FOLFIRINOX</a:t>
            </a:r>
            <a:r>
              <a:rPr lang="zh-CN" altLang="en-US" sz="1200" dirty="0">
                <a:cs typeface="+mn-ea"/>
                <a:sym typeface="+mn-lt"/>
              </a:rPr>
              <a:t>组</a:t>
            </a:r>
            <a:r>
              <a:rPr lang="en-US" altLang="zh-CN" sz="1200" dirty="0">
                <a:cs typeface="+mn-ea"/>
                <a:sym typeface="+mn-lt"/>
              </a:rPr>
              <a:t>5</a:t>
            </a:r>
            <a:r>
              <a:rPr lang="zh-CN" altLang="en-US" sz="1200" dirty="0">
                <a:cs typeface="+mn-ea"/>
                <a:sym typeface="+mn-lt"/>
              </a:rPr>
              <a:t>例（</a:t>
            </a:r>
            <a:r>
              <a:rPr lang="en-US" altLang="zh-CN" sz="1200" dirty="0">
                <a:cs typeface="+mn-ea"/>
                <a:sym typeface="+mn-lt"/>
              </a:rPr>
              <a:t>5.9%</a:t>
            </a:r>
            <a:r>
              <a:rPr lang="zh-CN" altLang="en-US" sz="1200" dirty="0">
                <a:cs typeface="+mn-ea"/>
                <a:sym typeface="+mn-lt"/>
              </a:rPr>
              <a:t>），</a:t>
            </a:r>
            <a:r>
              <a:rPr lang="en-US" altLang="zh-CN" sz="1200" dirty="0">
                <a:cs typeface="+mn-ea"/>
                <a:sym typeface="+mn-lt"/>
              </a:rPr>
              <a:t>GEM</a:t>
            </a:r>
            <a:r>
              <a:rPr lang="zh-CN" altLang="en-US" sz="1200" dirty="0">
                <a:cs typeface="+mn-ea"/>
                <a:sym typeface="+mn-lt"/>
              </a:rPr>
              <a:t>组</a:t>
            </a:r>
            <a:r>
              <a:rPr lang="en-US" altLang="zh-CN" sz="1200" dirty="0">
                <a:cs typeface="+mn-ea"/>
                <a:sym typeface="+mn-lt"/>
              </a:rPr>
              <a:t>4</a:t>
            </a:r>
            <a:r>
              <a:rPr lang="zh-CN" altLang="en-US" sz="1200" dirty="0">
                <a:cs typeface="+mn-ea"/>
                <a:sym typeface="+mn-lt"/>
              </a:rPr>
              <a:t>例（</a:t>
            </a:r>
            <a:r>
              <a:rPr lang="en-US" altLang="zh-CN" sz="1200" dirty="0">
                <a:cs typeface="+mn-ea"/>
                <a:sym typeface="+mn-lt"/>
              </a:rPr>
              <a:t>4.7%</a:t>
            </a:r>
            <a:r>
              <a:rPr lang="zh-CN" altLang="en-US" sz="1200" dirty="0">
                <a:cs typeface="+mn-ea"/>
                <a:sym typeface="+mn-lt"/>
              </a:rPr>
              <a:t>），</a:t>
            </a:r>
            <a:r>
              <a:rPr lang="zh-CN" altLang="en-US" sz="1200" b="1" dirty="0">
                <a:solidFill>
                  <a:srgbClr val="0070C0"/>
                </a:solidFill>
                <a:cs typeface="+mn-ea"/>
                <a:sym typeface="+mn-lt"/>
              </a:rPr>
              <a:t>两组</a:t>
            </a:r>
            <a:r>
              <a:rPr lang="en-US" altLang="zh-CN" sz="1200" b="1" dirty="0">
                <a:solidFill>
                  <a:srgbClr val="0070C0"/>
                </a:solidFill>
                <a:cs typeface="+mn-ea"/>
                <a:sym typeface="+mn-lt"/>
              </a:rPr>
              <a:t>R0</a:t>
            </a:r>
            <a:r>
              <a:rPr lang="zh-CN" altLang="en-US" sz="1200" b="1" dirty="0">
                <a:solidFill>
                  <a:srgbClr val="0070C0"/>
                </a:solidFill>
                <a:cs typeface="+mn-ea"/>
                <a:sym typeface="+mn-lt"/>
              </a:rPr>
              <a:t>切除率均不足</a:t>
            </a:r>
            <a:r>
              <a:rPr lang="en-US" altLang="zh-CN" sz="1200" b="1" dirty="0">
                <a:solidFill>
                  <a:srgbClr val="0070C0"/>
                </a:solidFill>
                <a:cs typeface="+mn-ea"/>
                <a:sym typeface="+mn-lt"/>
              </a:rPr>
              <a:t>6%</a:t>
            </a:r>
            <a:endParaRPr lang="en-US" altLang="zh-CN" sz="1200" dirty="0">
              <a:cs typeface="+mn-ea"/>
              <a:sym typeface="+mn-lt"/>
            </a:endParaRPr>
          </a:p>
        </p:txBody>
      </p:sp>
      <p:sp>
        <p:nvSpPr>
          <p:cNvPr id="74" name="文本框 73"/>
          <p:cNvSpPr txBox="1"/>
          <p:nvPr/>
        </p:nvSpPr>
        <p:spPr>
          <a:xfrm>
            <a:off x="260567" y="588684"/>
            <a:ext cx="12009968" cy="400110"/>
          </a:xfrm>
          <a:prstGeom prst="rect">
            <a:avLst/>
          </a:prstGeom>
          <a:noFill/>
        </p:spPr>
        <p:txBody>
          <a:bodyPr wrap="square">
            <a:spAutoFit/>
          </a:bodyPr>
          <a:lstStyle/>
          <a:p>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FOLFIRINOX</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方案较</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GEM</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单药显著延长</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PFS</a:t>
            </a:r>
            <a:r>
              <a:rPr lang="zh-CN" altLang="en-US" sz="2000" b="1"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rPr>
              <a:t>（</a:t>
            </a:r>
            <a:r>
              <a:rPr lang="en-US" altLang="zh-CN" sz="2000" b="1"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rPr>
              <a:t>9.7</a:t>
            </a:r>
            <a:r>
              <a:rPr lang="zh-CN" altLang="en-US" sz="2000" b="1"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rPr>
              <a:t> </a:t>
            </a:r>
            <a:r>
              <a:rPr lang="en-US" altLang="zh-CN" sz="2000" b="1"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rPr>
              <a:t>vs. 7.7</a:t>
            </a:r>
            <a:r>
              <a:rPr lang="zh-CN" altLang="en-US" sz="2000" b="1"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rPr>
              <a:t>月）</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ORR</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提高了</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27.3%</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，但</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OS</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rPr>
              <a:t>无进一步获益</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6" name="组合 25"/>
          <p:cNvGrpSpPr/>
          <p:nvPr/>
        </p:nvGrpSpPr>
        <p:grpSpPr>
          <a:xfrm>
            <a:off x="141275" y="1215563"/>
            <a:ext cx="11643073" cy="5660448"/>
            <a:chOff x="120455" y="1451709"/>
            <a:chExt cx="11643073" cy="5660448"/>
          </a:xfrm>
        </p:grpSpPr>
        <p:sp>
          <p:nvSpPr>
            <p:cNvPr id="71" name="矩形: 圆角 88"/>
            <p:cNvSpPr/>
            <p:nvPr/>
          </p:nvSpPr>
          <p:spPr bwMode="auto">
            <a:xfrm>
              <a:off x="260568" y="1451709"/>
              <a:ext cx="11502960" cy="2009330"/>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grpSp>
          <p:nvGrpSpPr>
            <p:cNvPr id="52" name="组合 51"/>
            <p:cNvGrpSpPr/>
            <p:nvPr/>
          </p:nvGrpSpPr>
          <p:grpSpPr>
            <a:xfrm>
              <a:off x="342653" y="1539002"/>
              <a:ext cx="11335481" cy="1928626"/>
              <a:chOff x="664755" y="1402281"/>
              <a:chExt cx="11335481" cy="1928626"/>
            </a:xfrm>
          </p:grpSpPr>
          <p:sp>
            <p:nvSpPr>
              <p:cNvPr id="9" name="圆角矩形 19"/>
              <p:cNvSpPr/>
              <p:nvPr/>
            </p:nvSpPr>
            <p:spPr>
              <a:xfrm>
                <a:off x="752647" y="1843829"/>
                <a:ext cx="2081323" cy="1057544"/>
              </a:xfrm>
              <a:prstGeom prst="roundRect">
                <a:avLst>
                  <a:gd name="adj" fmla="val 7341"/>
                </a:avLst>
              </a:prstGeom>
              <a:solidFill>
                <a:schemeClr val="bg1">
                  <a:lumMod val="95000"/>
                </a:schemeClr>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lnSpc>
                    <a:spcPct val="120000"/>
                  </a:lnSpc>
                </a:pPr>
                <a:endParaRPr lang="zh-CN" altLang="en-US" sz="1200" dirty="0">
                  <a:solidFill>
                    <a:prstClr val="white"/>
                  </a:solidFill>
                  <a:cs typeface="+mn-ea"/>
                  <a:sym typeface="+mn-lt"/>
                </a:endParaRPr>
              </a:p>
            </p:txBody>
          </p:sp>
          <p:sp>
            <p:nvSpPr>
              <p:cNvPr id="6" name="矩形: 圆角 5"/>
              <p:cNvSpPr/>
              <p:nvPr/>
            </p:nvSpPr>
            <p:spPr bwMode="auto">
              <a:xfrm>
                <a:off x="10259493" y="1693280"/>
                <a:ext cx="1740743" cy="1247911"/>
              </a:xfrm>
              <a:prstGeom prst="roundRect">
                <a:avLst/>
              </a:prstGeom>
              <a:solidFill>
                <a:schemeClr val="bg1">
                  <a:lumMod val="95000"/>
                </a:schemeClr>
              </a:solidFill>
              <a:ln w="6350" cap="flat" cmpd="sng">
                <a:solidFill>
                  <a:schemeClr val="bg1">
                    <a:lumMod val="75000"/>
                  </a:schemeClr>
                </a:solidFill>
                <a:prstDash val="dash"/>
                <a:bevel/>
              </a:ln>
            </p:spPr>
            <p:txBody>
              <a:bodyPr rtlCol="0" anchor="ctr"/>
              <a:lstStyle/>
              <a:p>
                <a:pPr algn="ctr"/>
                <a:endParaRPr lang="zh-CN" altLang="en-US">
                  <a:cs typeface="+mn-ea"/>
                  <a:sym typeface="+mn-lt"/>
                </a:endParaRPr>
              </a:p>
            </p:txBody>
          </p:sp>
          <p:sp>
            <p:nvSpPr>
              <p:cNvPr id="7" name="Rectangle 10"/>
              <p:cNvSpPr>
                <a:spLocks noChangeArrowheads="1"/>
              </p:cNvSpPr>
              <p:nvPr/>
            </p:nvSpPr>
            <p:spPr bwMode="auto">
              <a:xfrm>
                <a:off x="10322773" y="1799273"/>
                <a:ext cx="1614181" cy="624000"/>
              </a:xfrm>
              <a:prstGeom prst="rect">
                <a:avLst/>
              </a:prstGeom>
              <a:noFill/>
              <a:ln w="9525">
                <a:noFill/>
                <a:miter lim="800000"/>
              </a:ln>
            </p:spPr>
            <p:txBody>
              <a:bodyPr lIns="0" tIns="0" rIns="0" bIns="0"/>
              <a:lstStyle/>
              <a:p>
                <a:pPr marL="144145" indent="-144145">
                  <a:lnSpc>
                    <a:spcPct val="150000"/>
                  </a:lnSpc>
                  <a:buFont typeface="Arial" panose="020B0604020202020204" pitchFamily="34" charset="0"/>
                  <a:buChar char="•"/>
                </a:pPr>
                <a:r>
                  <a:rPr lang="zh-CN" altLang="en-US" sz="1100" b="1" dirty="0">
                    <a:solidFill>
                      <a:schemeClr val="tx1">
                        <a:lumMod val="75000"/>
                        <a:lumOff val="25000"/>
                      </a:schemeClr>
                    </a:solidFill>
                    <a:highlight>
                      <a:srgbClr val="FFFF00"/>
                    </a:highlight>
                    <a:cs typeface="+mn-ea"/>
                    <a:sym typeface="+mn-lt"/>
                  </a:rPr>
                  <a:t>主要终点</a:t>
                </a:r>
                <a:r>
                  <a:rPr lang="en-US" sz="1100" b="1" dirty="0">
                    <a:solidFill>
                      <a:schemeClr val="tx1">
                        <a:lumMod val="75000"/>
                        <a:lumOff val="25000"/>
                      </a:schemeClr>
                    </a:solidFill>
                    <a:highlight>
                      <a:srgbClr val="FFFF00"/>
                    </a:highlight>
                    <a:cs typeface="+mn-ea"/>
                    <a:sym typeface="+mn-lt"/>
                  </a:rPr>
                  <a:t>:  PFS</a:t>
                </a:r>
                <a:endParaRPr lang="en-US" sz="1100" b="1" dirty="0">
                  <a:solidFill>
                    <a:schemeClr val="tx1">
                      <a:lumMod val="75000"/>
                      <a:lumOff val="25000"/>
                    </a:schemeClr>
                  </a:solidFill>
                  <a:highlight>
                    <a:srgbClr val="FFFF00"/>
                  </a:highlight>
                  <a:cs typeface="+mn-ea"/>
                  <a:sym typeface="+mn-lt"/>
                </a:endParaRPr>
              </a:p>
              <a:p>
                <a:pPr marL="144145" indent="-144145">
                  <a:lnSpc>
                    <a:spcPct val="150000"/>
                  </a:lnSpc>
                  <a:buFont typeface="Arial" panose="020B0604020202020204" pitchFamily="34" charset="0"/>
                  <a:buChar char="•"/>
                </a:pPr>
                <a:r>
                  <a:rPr lang="zh-CN" altLang="en-US" sz="1100" b="1" dirty="0">
                    <a:solidFill>
                      <a:schemeClr val="tx1">
                        <a:lumMod val="75000"/>
                        <a:lumOff val="25000"/>
                      </a:schemeClr>
                    </a:solidFill>
                    <a:cs typeface="+mn-ea"/>
                    <a:sym typeface="+mn-lt"/>
                  </a:rPr>
                  <a:t>次要终点</a:t>
                </a:r>
                <a:r>
                  <a:rPr lang="en-US" sz="1100" b="1" dirty="0">
                    <a:solidFill>
                      <a:schemeClr val="tx1">
                        <a:lumMod val="75000"/>
                        <a:lumOff val="25000"/>
                      </a:schemeClr>
                    </a:solidFill>
                    <a:cs typeface="+mn-ea"/>
                    <a:sym typeface="+mn-lt"/>
                  </a:rPr>
                  <a:t>: </a:t>
                </a:r>
                <a:r>
                  <a:rPr lang="en-US" sz="1100" dirty="0">
                    <a:solidFill>
                      <a:schemeClr val="tx1">
                        <a:lumMod val="75000"/>
                        <a:lumOff val="25000"/>
                      </a:schemeClr>
                    </a:solidFill>
                    <a:cs typeface="+mn-ea"/>
                    <a:sym typeface="+mn-lt"/>
                  </a:rPr>
                  <a:t>OS</a:t>
                </a:r>
                <a:r>
                  <a:rPr lang="zh-CN" altLang="en-US" sz="1100" dirty="0">
                    <a:solidFill>
                      <a:schemeClr val="tx1">
                        <a:lumMod val="75000"/>
                        <a:lumOff val="25000"/>
                      </a:schemeClr>
                    </a:solidFill>
                    <a:cs typeface="+mn-ea"/>
                    <a:sym typeface="+mn-lt"/>
                  </a:rPr>
                  <a:t>、</a:t>
                </a:r>
                <a:r>
                  <a:rPr lang="en-US" altLang="zh-CN" sz="1100" dirty="0">
                    <a:solidFill>
                      <a:schemeClr val="tx1">
                        <a:lumMod val="75000"/>
                        <a:lumOff val="25000"/>
                      </a:schemeClr>
                    </a:solidFill>
                    <a:cs typeface="+mn-ea"/>
                    <a:sym typeface="+mn-lt"/>
                  </a:rPr>
                  <a:t>TTP</a:t>
                </a:r>
                <a:r>
                  <a:rPr lang="zh-CN" altLang="en-US" sz="1100" dirty="0">
                    <a:solidFill>
                      <a:schemeClr val="tx1">
                        <a:lumMod val="75000"/>
                        <a:lumOff val="25000"/>
                      </a:schemeClr>
                    </a:solidFill>
                    <a:cs typeface="+mn-ea"/>
                    <a:sym typeface="+mn-lt"/>
                  </a:rPr>
                  <a:t>（至治疗失败时间）、生活质量、安全性</a:t>
                </a:r>
                <a:endParaRPr lang="en-US" sz="1100" dirty="0">
                  <a:solidFill>
                    <a:schemeClr val="tx1">
                      <a:lumMod val="75000"/>
                      <a:lumOff val="25000"/>
                    </a:schemeClr>
                  </a:solidFill>
                  <a:cs typeface="+mn-ea"/>
                  <a:sym typeface="+mn-lt"/>
                </a:endParaRPr>
              </a:p>
            </p:txBody>
          </p:sp>
          <p:sp>
            <p:nvSpPr>
              <p:cNvPr id="10" name="圆角矩形 20"/>
              <p:cNvSpPr/>
              <p:nvPr/>
            </p:nvSpPr>
            <p:spPr>
              <a:xfrm>
                <a:off x="8243495" y="1843827"/>
                <a:ext cx="1879300" cy="967107"/>
              </a:xfrm>
              <a:prstGeom prst="roundRect">
                <a:avLst>
                  <a:gd name="adj" fmla="val 7341"/>
                </a:avLst>
              </a:prstGeom>
              <a:solidFill>
                <a:schemeClr val="bg1">
                  <a:lumMod val="65000"/>
                </a:schemeClr>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lnSpc>
                    <a:spcPct val="120000"/>
                  </a:lnSpc>
                </a:pPr>
                <a:endParaRPr lang="zh-CN" altLang="en-US" sz="1200" dirty="0">
                  <a:solidFill>
                    <a:schemeClr val="tx1">
                      <a:lumMod val="75000"/>
                      <a:lumOff val="25000"/>
                    </a:schemeClr>
                  </a:solidFill>
                  <a:cs typeface="+mn-ea"/>
                  <a:sym typeface="+mn-lt"/>
                </a:endParaRPr>
              </a:p>
            </p:txBody>
          </p:sp>
          <p:sp>
            <p:nvSpPr>
              <p:cNvPr id="11" name="圆角矩形 22"/>
              <p:cNvSpPr/>
              <p:nvPr/>
            </p:nvSpPr>
            <p:spPr>
              <a:xfrm>
                <a:off x="4335473" y="1402281"/>
                <a:ext cx="3154034" cy="828000"/>
              </a:xfrm>
              <a:prstGeom prst="roundRect">
                <a:avLst>
                  <a:gd name="adj" fmla="val 7341"/>
                </a:avLst>
              </a:prstGeom>
              <a:solidFill>
                <a:srgbClr val="0070C0"/>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lnSpc>
                    <a:spcPct val="120000"/>
                  </a:lnSpc>
                </a:pPr>
                <a:endParaRPr lang="zh-CN" altLang="en-US" sz="1200" dirty="0">
                  <a:solidFill>
                    <a:prstClr val="white"/>
                  </a:solidFill>
                  <a:cs typeface="+mn-ea"/>
                  <a:sym typeface="+mn-lt"/>
                </a:endParaRPr>
              </a:p>
            </p:txBody>
          </p:sp>
          <p:cxnSp>
            <p:nvCxnSpPr>
              <p:cNvPr id="12" name="肘形连接符 33"/>
              <p:cNvCxnSpPr/>
              <p:nvPr/>
            </p:nvCxnSpPr>
            <p:spPr>
              <a:xfrm flipV="1">
                <a:off x="3288313" y="1811531"/>
                <a:ext cx="1052963" cy="421557"/>
              </a:xfrm>
              <a:prstGeom prst="bentConnector3">
                <a:avLst>
                  <a:gd name="adj1" fmla="val 27566"/>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肘形连接符 34"/>
              <p:cNvCxnSpPr/>
              <p:nvPr/>
            </p:nvCxnSpPr>
            <p:spPr>
              <a:xfrm>
                <a:off x="2831847" y="2237682"/>
                <a:ext cx="1484881" cy="566762"/>
              </a:xfrm>
              <a:prstGeom prst="bentConnector3">
                <a:avLst>
                  <a:gd name="adj1" fmla="val 5000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圆角矩形 35"/>
              <p:cNvSpPr/>
              <p:nvPr/>
            </p:nvSpPr>
            <p:spPr>
              <a:xfrm>
                <a:off x="4330257" y="2402914"/>
                <a:ext cx="3159250" cy="828000"/>
              </a:xfrm>
              <a:prstGeom prst="roundRect">
                <a:avLst>
                  <a:gd name="adj" fmla="val 7341"/>
                </a:avLst>
              </a:prstGeom>
              <a:solidFill>
                <a:srgbClr val="CC0505"/>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lnSpc>
                    <a:spcPct val="120000"/>
                  </a:lnSpc>
                </a:pPr>
                <a:endParaRPr lang="zh-CN" altLang="en-US" sz="1200" dirty="0">
                  <a:solidFill>
                    <a:prstClr val="white"/>
                  </a:solidFill>
                  <a:cs typeface="+mn-ea"/>
                  <a:sym typeface="+mn-lt"/>
                </a:endParaRPr>
              </a:p>
            </p:txBody>
          </p:sp>
          <p:cxnSp>
            <p:nvCxnSpPr>
              <p:cNvPr id="15" name="肘形连接符 36"/>
              <p:cNvCxnSpPr>
                <a:endCxn id="22" idx="1"/>
              </p:cNvCxnSpPr>
              <p:nvPr/>
            </p:nvCxnSpPr>
            <p:spPr>
              <a:xfrm>
                <a:off x="7464959" y="1807285"/>
                <a:ext cx="778538" cy="501871"/>
              </a:xfrm>
              <a:prstGeom prst="bentConnector3">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肘形连接符 37"/>
              <p:cNvCxnSpPr/>
              <p:nvPr/>
            </p:nvCxnSpPr>
            <p:spPr>
              <a:xfrm flipV="1">
                <a:off x="7478487" y="2329542"/>
                <a:ext cx="765008" cy="481393"/>
              </a:xfrm>
              <a:prstGeom prst="bentConnector3">
                <a:avLst>
                  <a:gd name="adj1" fmla="val 50000"/>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9"/>
              <p:cNvSpPr txBox="1">
                <a:spLocks noChangeArrowheads="1"/>
              </p:cNvSpPr>
              <p:nvPr/>
            </p:nvSpPr>
            <p:spPr bwMode="auto">
              <a:xfrm>
                <a:off x="2831754" y="1932433"/>
                <a:ext cx="735517" cy="293607"/>
              </a:xfrm>
              <a:prstGeom prst="rect">
                <a:avLst/>
              </a:prstGeom>
              <a:noFill/>
              <a:ln w="9525">
                <a:noFill/>
                <a:miter lim="800000"/>
              </a:ln>
            </p:spPr>
            <p:txBody>
              <a:bodyPr wrap="square">
                <a:spAutoFit/>
              </a:bodyPr>
              <a:lstStyle/>
              <a:p>
                <a:pPr marL="0" lvl="1">
                  <a:lnSpc>
                    <a:spcPct val="120000"/>
                  </a:lnSpc>
                  <a:buClr>
                    <a:srgbClr val="FFFFFF"/>
                  </a:buClr>
                </a:pPr>
                <a:r>
                  <a:rPr lang="en-US" altLang="zh-CN" sz="1200" dirty="0">
                    <a:cs typeface="+mn-ea"/>
                    <a:sym typeface="+mn-lt"/>
                  </a:rPr>
                  <a:t>N=171</a:t>
                </a:r>
                <a:endParaRPr lang="en-US" sz="1200" dirty="0">
                  <a:cs typeface="+mn-ea"/>
                  <a:sym typeface="+mn-lt"/>
                </a:endParaRPr>
              </a:p>
            </p:txBody>
          </p:sp>
          <p:sp>
            <p:nvSpPr>
              <p:cNvPr id="18" name="Text Box 8"/>
              <p:cNvSpPr txBox="1">
                <a:spLocks noChangeArrowheads="1"/>
              </p:cNvSpPr>
              <p:nvPr/>
            </p:nvSpPr>
            <p:spPr bwMode="auto">
              <a:xfrm>
                <a:off x="664755" y="1782617"/>
                <a:ext cx="2205726" cy="1090491"/>
              </a:xfrm>
              <a:prstGeom prst="rect">
                <a:avLst/>
              </a:prstGeom>
              <a:noFill/>
              <a:ln w="9525">
                <a:noFill/>
                <a:miter lim="800000"/>
              </a:ln>
            </p:spPr>
            <p:txBody>
              <a:bodyPr wrap="square">
                <a:spAutoFit/>
              </a:bodyPr>
              <a:lstStyle/>
              <a:p>
                <a:pPr marL="401320" indent="-285750">
                  <a:lnSpc>
                    <a:spcPct val="120000"/>
                  </a:lnSpc>
                  <a:buClr>
                    <a:schemeClr val="tx1"/>
                  </a:buClr>
                  <a:buFont typeface="Arial" panose="020B0604020202020204" pitchFamily="34" charset="0"/>
                  <a:buChar char="•"/>
                  <a:defRPr/>
                </a:pPr>
                <a:r>
                  <a:rPr lang="zh-CN" altLang="en-US" sz="1100" b="1" dirty="0">
                    <a:solidFill>
                      <a:schemeClr val="tx1">
                        <a:lumMod val="75000"/>
                        <a:lumOff val="25000"/>
                      </a:schemeClr>
                    </a:solidFill>
                    <a:cs typeface="+mn-ea"/>
                    <a:sym typeface="+mn-lt"/>
                  </a:rPr>
                  <a:t>经组织学或细胞学确诊的</a:t>
                </a:r>
                <a:r>
                  <a:rPr lang="zh-CN" altLang="en-US" sz="1100" b="1" dirty="0">
                    <a:solidFill>
                      <a:schemeClr val="tx1">
                        <a:lumMod val="75000"/>
                        <a:lumOff val="25000"/>
                      </a:schemeClr>
                    </a:solidFill>
                    <a:highlight>
                      <a:srgbClr val="FFFF00"/>
                    </a:highlight>
                    <a:cs typeface="+mn-ea"/>
                    <a:sym typeface="+mn-lt"/>
                  </a:rPr>
                  <a:t>局部进展期胰腺癌</a:t>
                </a:r>
                <a:r>
                  <a:rPr lang="zh-CN" altLang="en-US" sz="1100" b="1" dirty="0">
                    <a:solidFill>
                      <a:schemeClr val="tx1">
                        <a:lumMod val="75000"/>
                        <a:lumOff val="25000"/>
                      </a:schemeClr>
                    </a:solidFill>
                    <a:cs typeface="+mn-ea"/>
                    <a:sym typeface="+mn-lt"/>
                  </a:rPr>
                  <a:t>患者</a:t>
                </a:r>
                <a:endParaRPr lang="en-US" altLang="zh-CN" sz="1100" b="1" dirty="0">
                  <a:solidFill>
                    <a:schemeClr val="tx1">
                      <a:lumMod val="75000"/>
                      <a:lumOff val="25000"/>
                    </a:schemeClr>
                  </a:solidFill>
                  <a:cs typeface="+mn-ea"/>
                  <a:sym typeface="+mn-lt"/>
                </a:endParaRPr>
              </a:p>
              <a:p>
                <a:pPr marL="401320" indent="-285750">
                  <a:lnSpc>
                    <a:spcPct val="120000"/>
                  </a:lnSpc>
                  <a:buClr>
                    <a:schemeClr val="tx1"/>
                  </a:buClr>
                  <a:buFont typeface="Arial" panose="020B0604020202020204" pitchFamily="34" charset="0"/>
                  <a:buChar char="•"/>
                  <a:defRPr/>
                </a:pPr>
                <a:r>
                  <a:rPr lang="zh-CN" altLang="en-US" sz="1100" b="1" dirty="0">
                    <a:solidFill>
                      <a:schemeClr val="tx1">
                        <a:lumMod val="75000"/>
                        <a:lumOff val="25000"/>
                      </a:schemeClr>
                    </a:solidFill>
                    <a:cs typeface="+mn-ea"/>
                    <a:sym typeface="+mn-lt"/>
                  </a:rPr>
                  <a:t>未接受过化疗</a:t>
                </a:r>
                <a:endParaRPr lang="en-US" altLang="zh-CN" sz="1100" b="1" dirty="0">
                  <a:solidFill>
                    <a:schemeClr val="tx1">
                      <a:lumMod val="75000"/>
                      <a:lumOff val="25000"/>
                    </a:schemeClr>
                  </a:solidFill>
                  <a:cs typeface="+mn-ea"/>
                  <a:sym typeface="+mn-lt"/>
                </a:endParaRPr>
              </a:p>
              <a:p>
                <a:pPr marL="401320" indent="-285750">
                  <a:lnSpc>
                    <a:spcPct val="120000"/>
                  </a:lnSpc>
                  <a:buClr>
                    <a:schemeClr val="tx1"/>
                  </a:buClr>
                  <a:buFont typeface="Arial" panose="020B0604020202020204" pitchFamily="34" charset="0"/>
                  <a:buChar char="•"/>
                  <a:defRPr/>
                </a:pPr>
                <a:r>
                  <a:rPr lang="en-US" altLang="zh-CN" sz="1100" b="1" dirty="0">
                    <a:solidFill>
                      <a:schemeClr val="tx1">
                        <a:lumMod val="75000"/>
                        <a:lumOff val="25000"/>
                      </a:schemeClr>
                    </a:solidFill>
                    <a:cs typeface="+mn-ea"/>
                    <a:sym typeface="+mn-lt"/>
                  </a:rPr>
                  <a:t>ECOG PS ≤ 1</a:t>
                </a:r>
                <a:endParaRPr lang="en-US" altLang="zh-CN" sz="1100" b="1" dirty="0">
                  <a:solidFill>
                    <a:schemeClr val="tx1">
                      <a:lumMod val="75000"/>
                      <a:lumOff val="25000"/>
                    </a:schemeClr>
                  </a:solidFill>
                  <a:cs typeface="+mn-ea"/>
                  <a:sym typeface="+mn-lt"/>
                </a:endParaRPr>
              </a:p>
              <a:p>
                <a:pPr marL="401320" indent="-285750">
                  <a:lnSpc>
                    <a:spcPct val="120000"/>
                  </a:lnSpc>
                  <a:buClr>
                    <a:schemeClr val="tx1"/>
                  </a:buClr>
                  <a:buFont typeface="Arial" panose="020B0604020202020204" pitchFamily="34" charset="0"/>
                  <a:buChar char="•"/>
                  <a:defRPr/>
                </a:pPr>
                <a:r>
                  <a:rPr lang="zh-CN" altLang="en-US" sz="1100" b="1" dirty="0">
                    <a:solidFill>
                      <a:schemeClr val="tx1">
                        <a:lumMod val="75000"/>
                        <a:lumOff val="25000"/>
                      </a:schemeClr>
                    </a:solidFill>
                    <a:cs typeface="+mn-ea"/>
                    <a:sym typeface="+mn-lt"/>
                  </a:rPr>
                  <a:t>年龄 ≥</a:t>
                </a:r>
                <a:r>
                  <a:rPr lang="en-US" altLang="zh-CN" sz="1100" b="1" dirty="0">
                    <a:solidFill>
                      <a:schemeClr val="tx1">
                        <a:lumMod val="75000"/>
                        <a:lumOff val="25000"/>
                      </a:schemeClr>
                    </a:solidFill>
                    <a:cs typeface="+mn-ea"/>
                    <a:sym typeface="+mn-lt"/>
                  </a:rPr>
                  <a:t>18</a:t>
                </a:r>
                <a:r>
                  <a:rPr lang="zh-CN" altLang="en-US" sz="1100" b="1" dirty="0">
                    <a:solidFill>
                      <a:schemeClr val="tx1">
                        <a:lumMod val="75000"/>
                        <a:lumOff val="25000"/>
                      </a:schemeClr>
                    </a:solidFill>
                    <a:cs typeface="+mn-ea"/>
                    <a:sym typeface="+mn-lt"/>
                  </a:rPr>
                  <a:t>岁</a:t>
                </a:r>
                <a:endParaRPr lang="en-US" altLang="zh-CN" sz="1100" b="1" dirty="0">
                  <a:solidFill>
                    <a:schemeClr val="tx1">
                      <a:lumMod val="75000"/>
                      <a:lumOff val="25000"/>
                    </a:schemeClr>
                  </a:solidFill>
                  <a:cs typeface="+mn-ea"/>
                  <a:sym typeface="+mn-lt"/>
                </a:endParaRPr>
              </a:p>
            </p:txBody>
          </p:sp>
          <p:sp>
            <p:nvSpPr>
              <p:cNvPr id="19" name="TextBox 19"/>
              <p:cNvSpPr txBox="1"/>
              <p:nvPr/>
            </p:nvSpPr>
            <p:spPr>
              <a:xfrm>
                <a:off x="733800" y="1458968"/>
                <a:ext cx="2781443" cy="461665"/>
              </a:xfrm>
              <a:prstGeom prst="rect">
                <a:avLst/>
              </a:prstGeom>
              <a:noFill/>
            </p:spPr>
            <p:txBody>
              <a:bodyPr wrap="square" rtlCol="0">
                <a:spAutoFit/>
              </a:bodyPr>
              <a:lstStyle/>
              <a:p>
                <a:r>
                  <a:rPr lang="zh-CN" altLang="en-US" sz="1200" b="1" dirty="0">
                    <a:solidFill>
                      <a:schemeClr val="tx1">
                        <a:lumMod val="75000"/>
                        <a:lumOff val="25000"/>
                      </a:schemeClr>
                    </a:solidFill>
                    <a:cs typeface="+mn-ea"/>
                    <a:sym typeface="+mn-lt"/>
                  </a:rPr>
                  <a:t>研究设计：</a:t>
                </a:r>
                <a:r>
                  <a:rPr lang="zh-CN" altLang="en-US" sz="1200" b="1" dirty="0">
                    <a:solidFill>
                      <a:schemeClr val="tx1">
                        <a:lumMod val="75000"/>
                        <a:lumOff val="25000"/>
                      </a:schemeClr>
                    </a:solidFill>
                    <a:latin typeface="+mj-ea"/>
                    <a:ea typeface="+mj-ea"/>
                    <a:cs typeface="+mn-ea"/>
                    <a:sym typeface="+mn-lt"/>
                  </a:rPr>
                  <a:t>多中心、随机、</a:t>
                </a:r>
                <a:r>
                  <a:rPr lang="en-US" altLang="zh-CN" sz="1200" b="1" dirty="0">
                    <a:solidFill>
                      <a:schemeClr val="tx1">
                        <a:lumMod val="75000"/>
                        <a:lumOff val="25000"/>
                      </a:schemeClr>
                    </a:solidFill>
                    <a:latin typeface="+mj-ea"/>
                    <a:ea typeface="+mj-ea"/>
                    <a:cs typeface="+mn-ea"/>
                    <a:sym typeface="+mn-lt"/>
                  </a:rPr>
                  <a:t>III</a:t>
                </a:r>
                <a:r>
                  <a:rPr lang="zh-CN" altLang="en-US" sz="1200" b="1" dirty="0">
                    <a:solidFill>
                      <a:schemeClr val="tx1">
                        <a:lumMod val="75000"/>
                        <a:lumOff val="25000"/>
                      </a:schemeClr>
                    </a:solidFill>
                    <a:latin typeface="+mj-ea"/>
                    <a:ea typeface="+mj-ea"/>
                    <a:cs typeface="+mn-ea"/>
                    <a:sym typeface="+mn-lt"/>
                  </a:rPr>
                  <a:t>期研究</a:t>
                </a:r>
                <a:endParaRPr kumimoji="1" lang="zh-CN" altLang="en-US" sz="1200" b="1" dirty="0">
                  <a:solidFill>
                    <a:schemeClr val="tx1">
                      <a:lumMod val="75000"/>
                      <a:lumOff val="25000"/>
                    </a:schemeClr>
                  </a:solidFill>
                  <a:latin typeface="+mj-ea"/>
                  <a:ea typeface="+mj-ea"/>
                </a:endParaRPr>
              </a:p>
              <a:p>
                <a:endParaRPr lang="en-US" sz="1200" b="1" dirty="0">
                  <a:cs typeface="+mn-ea"/>
                  <a:sym typeface="+mn-lt"/>
                </a:endParaRPr>
              </a:p>
            </p:txBody>
          </p:sp>
          <p:sp>
            <p:nvSpPr>
              <p:cNvPr id="20" name="矩形 19"/>
              <p:cNvSpPr/>
              <p:nvPr/>
            </p:nvSpPr>
            <p:spPr>
              <a:xfrm>
                <a:off x="4385026" y="1417420"/>
                <a:ext cx="3076713" cy="769441"/>
              </a:xfrm>
              <a:prstGeom prst="rect">
                <a:avLst/>
              </a:prstGeom>
            </p:spPr>
            <p:txBody>
              <a:bodyPr wrap="square">
                <a:spAutoFit/>
              </a:bodyPr>
              <a:lstStyle/>
              <a:p>
                <a:pPr algn="ctr"/>
                <a:r>
                  <a:rPr lang="en-US" altLang="zh-CN" sz="1100" b="1" dirty="0">
                    <a:solidFill>
                      <a:schemeClr val="bg1"/>
                    </a:solidFill>
                    <a:cs typeface="+mn-ea"/>
                    <a:sym typeface="+mn-lt"/>
                  </a:rPr>
                  <a:t>FOLFIRINOX 6</a:t>
                </a:r>
                <a:r>
                  <a:rPr lang="zh-CN" altLang="en-US" sz="1100" b="1" dirty="0">
                    <a:solidFill>
                      <a:schemeClr val="bg1"/>
                    </a:solidFill>
                    <a:cs typeface="+mn-ea"/>
                    <a:sym typeface="+mn-lt"/>
                  </a:rPr>
                  <a:t>个月</a:t>
                </a:r>
                <a:endParaRPr lang="en-US" altLang="zh-CN" sz="1100" b="1" dirty="0">
                  <a:solidFill>
                    <a:schemeClr val="bg1"/>
                  </a:solidFill>
                  <a:cs typeface="+mn-ea"/>
                  <a:sym typeface="+mn-lt"/>
                </a:endParaRPr>
              </a:p>
              <a:p>
                <a:pPr algn="ctr"/>
                <a:r>
                  <a:rPr lang="zh-CN" altLang="en-US" sz="1100" dirty="0">
                    <a:solidFill>
                      <a:schemeClr val="bg1"/>
                    </a:solidFill>
                    <a:cs typeface="+mn-ea"/>
                    <a:sym typeface="+mn-lt"/>
                  </a:rPr>
                  <a:t>奥沙利铂</a:t>
                </a:r>
                <a:r>
                  <a:rPr lang="en-US" altLang="zh-CN" sz="1100" dirty="0">
                    <a:solidFill>
                      <a:schemeClr val="bg1"/>
                    </a:solidFill>
                    <a:cs typeface="+mn-ea"/>
                    <a:sym typeface="+mn-lt"/>
                  </a:rPr>
                  <a:t>85 mg/m²</a:t>
                </a:r>
                <a:r>
                  <a:rPr lang="zh-CN" altLang="en-US" sz="1100" dirty="0">
                    <a:solidFill>
                      <a:schemeClr val="bg1"/>
                    </a:solidFill>
                    <a:cs typeface="+mn-ea"/>
                    <a:sym typeface="+mn-lt"/>
                  </a:rPr>
                  <a:t>，伊立替康</a:t>
                </a:r>
                <a:r>
                  <a:rPr lang="en-US" altLang="zh-CN" sz="1100" dirty="0">
                    <a:solidFill>
                      <a:schemeClr val="bg1"/>
                    </a:solidFill>
                    <a:cs typeface="+mn-ea"/>
                    <a:sym typeface="+mn-lt"/>
                  </a:rPr>
                  <a:t>180 mg/m²</a:t>
                </a:r>
                <a:r>
                  <a:rPr lang="zh-CN" altLang="en-US" sz="1100" dirty="0">
                    <a:solidFill>
                      <a:schemeClr val="bg1"/>
                    </a:solidFill>
                    <a:cs typeface="+mn-ea"/>
                    <a:sym typeface="+mn-lt"/>
                  </a:rPr>
                  <a:t>，亚叶酸钙</a:t>
                </a:r>
                <a:r>
                  <a:rPr lang="en-US" altLang="zh-CN" sz="1100" dirty="0">
                    <a:solidFill>
                      <a:schemeClr val="bg1"/>
                    </a:solidFill>
                    <a:cs typeface="+mn-ea"/>
                    <a:sym typeface="+mn-lt"/>
                  </a:rPr>
                  <a:t>400 mg/m²</a:t>
                </a:r>
                <a:r>
                  <a:rPr lang="zh-CN" altLang="en-US" sz="1100" dirty="0">
                    <a:solidFill>
                      <a:schemeClr val="bg1"/>
                    </a:solidFill>
                    <a:cs typeface="+mn-ea"/>
                    <a:sym typeface="+mn-lt"/>
                  </a:rPr>
                  <a:t>，氟尿嘧啶</a:t>
                </a:r>
                <a:r>
                  <a:rPr lang="en-US" altLang="zh-CN" sz="1100" dirty="0">
                    <a:solidFill>
                      <a:schemeClr val="bg1"/>
                    </a:solidFill>
                    <a:cs typeface="+mn-ea"/>
                    <a:sym typeface="+mn-lt"/>
                  </a:rPr>
                  <a:t>2400 mg/m²</a:t>
                </a:r>
                <a:r>
                  <a:rPr lang="zh-CN" altLang="en-US" sz="1100" dirty="0">
                    <a:solidFill>
                      <a:schemeClr val="bg1"/>
                    </a:solidFill>
                    <a:cs typeface="+mn-ea"/>
                    <a:sym typeface="+mn-lt"/>
                  </a:rPr>
                  <a:t>，每</a:t>
                </a:r>
                <a:r>
                  <a:rPr lang="en-US" altLang="zh-CN" sz="1100" dirty="0">
                    <a:solidFill>
                      <a:schemeClr val="bg1"/>
                    </a:solidFill>
                    <a:cs typeface="+mn-ea"/>
                    <a:sym typeface="+mn-lt"/>
                  </a:rPr>
                  <a:t>2</a:t>
                </a:r>
                <a:r>
                  <a:rPr lang="zh-CN" altLang="en-US" sz="1100" dirty="0">
                    <a:solidFill>
                      <a:schemeClr val="bg1"/>
                    </a:solidFill>
                    <a:cs typeface="+mn-ea"/>
                    <a:sym typeface="+mn-lt"/>
                  </a:rPr>
                  <a:t>周一次</a:t>
                </a:r>
                <a:endParaRPr lang="en-US" altLang="zh-CN" sz="1100" dirty="0">
                  <a:solidFill>
                    <a:schemeClr val="bg1"/>
                  </a:solidFill>
                  <a:cs typeface="+mn-ea"/>
                  <a:sym typeface="+mn-lt"/>
                </a:endParaRPr>
              </a:p>
            </p:txBody>
          </p:sp>
          <p:sp>
            <p:nvSpPr>
              <p:cNvPr id="21" name="矩形 20"/>
              <p:cNvSpPr/>
              <p:nvPr/>
            </p:nvSpPr>
            <p:spPr>
              <a:xfrm>
                <a:off x="4534413" y="2469697"/>
                <a:ext cx="2712861" cy="684226"/>
              </a:xfrm>
              <a:prstGeom prst="rect">
                <a:avLst/>
              </a:prstGeom>
            </p:spPr>
            <p:txBody>
              <a:bodyPr wrap="square">
                <a:spAutoFit/>
              </a:bodyPr>
              <a:lstStyle/>
              <a:p>
                <a:pPr algn="ctr">
                  <a:lnSpc>
                    <a:spcPct val="120000"/>
                  </a:lnSpc>
                </a:pPr>
                <a:r>
                  <a:rPr lang="zh-CN" altLang="en-US" sz="1100" b="1" dirty="0">
                    <a:solidFill>
                      <a:schemeClr val="bg1"/>
                    </a:solidFill>
                    <a:cs typeface="+mn-ea"/>
                    <a:sym typeface="+mn-lt"/>
                  </a:rPr>
                  <a:t>吉西他滨（</a:t>
                </a:r>
                <a:r>
                  <a:rPr lang="en-US" altLang="zh-CN" sz="1100" b="1" dirty="0">
                    <a:solidFill>
                      <a:schemeClr val="bg1"/>
                    </a:solidFill>
                    <a:cs typeface="+mn-ea"/>
                    <a:sym typeface="+mn-lt"/>
                  </a:rPr>
                  <a:t>Gem</a:t>
                </a:r>
                <a:r>
                  <a:rPr lang="zh-CN" altLang="en-US" sz="1100" b="1" dirty="0">
                    <a:solidFill>
                      <a:schemeClr val="bg1"/>
                    </a:solidFill>
                    <a:cs typeface="+mn-ea"/>
                    <a:sym typeface="+mn-lt"/>
                  </a:rPr>
                  <a:t>）</a:t>
                </a:r>
                <a:r>
                  <a:rPr lang="en-US" altLang="zh-CN" sz="1100" b="1" dirty="0">
                    <a:solidFill>
                      <a:schemeClr val="bg1"/>
                    </a:solidFill>
                    <a:cs typeface="+mn-ea"/>
                    <a:sym typeface="+mn-lt"/>
                  </a:rPr>
                  <a:t>6</a:t>
                </a:r>
                <a:r>
                  <a:rPr lang="zh-CN" altLang="en-US" sz="1100" b="1" dirty="0">
                    <a:solidFill>
                      <a:schemeClr val="bg1"/>
                    </a:solidFill>
                    <a:cs typeface="+mn-ea"/>
                    <a:sym typeface="+mn-lt"/>
                  </a:rPr>
                  <a:t>个月</a:t>
                </a:r>
                <a:endParaRPr lang="zh-CN" altLang="en-US" sz="1100" b="1" dirty="0">
                  <a:solidFill>
                    <a:schemeClr val="bg1"/>
                  </a:solidFill>
                  <a:cs typeface="+mn-ea"/>
                  <a:sym typeface="+mn-lt"/>
                </a:endParaRPr>
              </a:p>
              <a:p>
                <a:pPr algn="ctr">
                  <a:lnSpc>
                    <a:spcPct val="120000"/>
                  </a:lnSpc>
                </a:pPr>
                <a:r>
                  <a:rPr lang="en-US" altLang="zh-CN" sz="1100" dirty="0">
                    <a:solidFill>
                      <a:schemeClr val="bg1"/>
                    </a:solidFill>
                    <a:cs typeface="+mn-ea"/>
                    <a:sym typeface="+mn-lt"/>
                  </a:rPr>
                  <a:t>1000 mg/m</a:t>
                </a:r>
                <a:r>
                  <a:rPr lang="en-US" altLang="zh-CN" sz="1100" baseline="30000" dirty="0">
                    <a:solidFill>
                      <a:schemeClr val="bg1"/>
                    </a:solidFill>
                    <a:cs typeface="+mn-ea"/>
                    <a:sym typeface="+mn-lt"/>
                  </a:rPr>
                  <a:t>2</a:t>
                </a:r>
                <a:r>
                  <a:rPr lang="en-US" altLang="zh-CN" sz="1100" dirty="0">
                    <a:solidFill>
                      <a:schemeClr val="bg1"/>
                    </a:solidFill>
                    <a:cs typeface="+mn-ea"/>
                    <a:sym typeface="+mn-lt"/>
                  </a:rPr>
                  <a:t> IV</a:t>
                </a:r>
                <a:r>
                  <a:rPr lang="zh-CN" altLang="en-US" sz="1100" dirty="0">
                    <a:solidFill>
                      <a:schemeClr val="bg1"/>
                    </a:solidFill>
                    <a:cs typeface="+mn-ea"/>
                    <a:sym typeface="+mn-lt"/>
                  </a:rPr>
                  <a:t>，每周一次，</a:t>
                </a:r>
                <a:r>
                  <a:rPr lang="en-US" altLang="zh-CN" sz="1100" dirty="0" err="1">
                    <a:solidFill>
                      <a:schemeClr val="bg1"/>
                    </a:solidFill>
                    <a:cs typeface="+mn-ea"/>
                    <a:sym typeface="+mn-lt"/>
                  </a:rPr>
                  <a:t>qw</a:t>
                </a:r>
                <a:r>
                  <a:rPr lang="en-US" altLang="zh-CN" sz="1100" dirty="0">
                    <a:solidFill>
                      <a:schemeClr val="bg1"/>
                    </a:solidFill>
                    <a:cs typeface="+mn-ea"/>
                    <a:sym typeface="+mn-lt"/>
                  </a:rPr>
                  <a:t> 7/8</a:t>
                </a:r>
                <a:r>
                  <a:rPr lang="zh-CN" altLang="en-US" sz="1100" dirty="0">
                    <a:solidFill>
                      <a:schemeClr val="bg1"/>
                    </a:solidFill>
                    <a:cs typeface="+mn-ea"/>
                    <a:sym typeface="+mn-lt"/>
                  </a:rPr>
                  <a:t>， </a:t>
                </a:r>
                <a:endParaRPr lang="en-US" altLang="zh-CN" sz="1100" dirty="0">
                  <a:solidFill>
                    <a:schemeClr val="bg1"/>
                  </a:solidFill>
                  <a:cs typeface="+mn-ea"/>
                  <a:sym typeface="+mn-lt"/>
                </a:endParaRPr>
              </a:p>
              <a:p>
                <a:pPr algn="ctr">
                  <a:lnSpc>
                    <a:spcPct val="120000"/>
                  </a:lnSpc>
                </a:pPr>
                <a:r>
                  <a:rPr lang="zh-CN" altLang="en-US" sz="1100" dirty="0">
                    <a:solidFill>
                      <a:schemeClr val="bg1"/>
                    </a:solidFill>
                    <a:cs typeface="+mn-ea"/>
                    <a:sym typeface="+mn-lt"/>
                  </a:rPr>
                  <a:t>然后转为</a:t>
                </a:r>
                <a:r>
                  <a:rPr lang="en-US" altLang="zh-CN" sz="1100" dirty="0" err="1">
                    <a:solidFill>
                      <a:schemeClr val="bg1"/>
                    </a:solidFill>
                    <a:cs typeface="+mn-ea"/>
                    <a:sym typeface="+mn-lt"/>
                  </a:rPr>
                  <a:t>qw</a:t>
                </a:r>
                <a:r>
                  <a:rPr lang="en-US" altLang="zh-CN" sz="1100" dirty="0">
                    <a:solidFill>
                      <a:schemeClr val="bg1"/>
                    </a:solidFill>
                    <a:cs typeface="+mn-ea"/>
                    <a:sym typeface="+mn-lt"/>
                  </a:rPr>
                  <a:t> 3/4</a:t>
                </a:r>
                <a:endParaRPr lang="en-US" altLang="zh-CN" sz="1100" dirty="0">
                  <a:solidFill>
                    <a:schemeClr val="bg1"/>
                  </a:solidFill>
                  <a:cs typeface="+mn-ea"/>
                  <a:sym typeface="+mn-lt"/>
                </a:endParaRPr>
              </a:p>
            </p:txBody>
          </p:sp>
          <p:sp>
            <p:nvSpPr>
              <p:cNvPr id="22" name="矩形 21"/>
              <p:cNvSpPr/>
              <p:nvPr/>
            </p:nvSpPr>
            <p:spPr>
              <a:xfrm>
                <a:off x="8243497" y="1943767"/>
                <a:ext cx="1879298" cy="730777"/>
              </a:xfrm>
              <a:prstGeom prst="rect">
                <a:avLst/>
              </a:prstGeom>
            </p:spPr>
            <p:txBody>
              <a:bodyPr wrap="square">
                <a:spAutoFit/>
              </a:bodyPr>
              <a:lstStyle/>
              <a:p>
                <a:pPr marL="285750" indent="-285750">
                  <a:lnSpc>
                    <a:spcPct val="130000"/>
                  </a:lnSpc>
                  <a:buFont typeface="Arial" panose="020B0604020202020204" pitchFamily="34" charset="0"/>
                  <a:buChar char="•"/>
                </a:pPr>
                <a:r>
                  <a:rPr lang="zh-CN" altLang="en-US" sz="1100" b="1" dirty="0">
                    <a:solidFill>
                      <a:schemeClr val="bg1"/>
                    </a:solidFill>
                    <a:cs typeface="+mn-ea"/>
                    <a:sym typeface="+mn-lt"/>
                  </a:rPr>
                  <a:t>治疗直至进展或不能接受的</a:t>
                </a:r>
                <a:r>
                  <a:rPr lang="en-US" altLang="zh-CN" sz="1100" b="1" dirty="0">
                    <a:solidFill>
                      <a:schemeClr val="bg1"/>
                    </a:solidFill>
                    <a:cs typeface="+mn-ea"/>
                    <a:sym typeface="+mn-lt"/>
                  </a:rPr>
                  <a:t>AE</a:t>
                </a:r>
                <a:r>
                  <a:rPr lang="zh-CN" altLang="en-US" sz="1100" b="1" dirty="0">
                    <a:solidFill>
                      <a:schemeClr val="bg1"/>
                    </a:solidFill>
                    <a:cs typeface="+mn-ea"/>
                    <a:sym typeface="+mn-lt"/>
                  </a:rPr>
                  <a:t>事件</a:t>
                </a:r>
                <a:endParaRPr lang="zh-CN" altLang="en-US" sz="1100" b="1" dirty="0">
                  <a:solidFill>
                    <a:schemeClr val="bg1"/>
                  </a:solidFill>
                  <a:cs typeface="+mn-ea"/>
                  <a:sym typeface="+mn-lt"/>
                </a:endParaRPr>
              </a:p>
              <a:p>
                <a:pPr marL="285750" indent="-285750">
                  <a:lnSpc>
                    <a:spcPct val="130000"/>
                  </a:lnSpc>
                  <a:buFont typeface="Arial" panose="020B0604020202020204" pitchFamily="34" charset="0"/>
                  <a:buChar char="•"/>
                </a:pPr>
                <a:r>
                  <a:rPr lang="zh-CN" altLang="en-US" sz="1100" b="1" dirty="0">
                    <a:solidFill>
                      <a:schemeClr val="bg1"/>
                    </a:solidFill>
                    <a:cs typeface="+mn-ea"/>
                    <a:sym typeface="+mn-lt"/>
                  </a:rPr>
                  <a:t>每</a:t>
                </a:r>
                <a:r>
                  <a:rPr lang="en-US" altLang="zh-CN" sz="1100" b="1" dirty="0">
                    <a:solidFill>
                      <a:schemeClr val="bg1"/>
                    </a:solidFill>
                    <a:cs typeface="+mn-ea"/>
                    <a:sym typeface="+mn-lt"/>
                  </a:rPr>
                  <a:t>8</a:t>
                </a:r>
                <a:r>
                  <a:rPr lang="zh-CN" altLang="en-US" sz="1100" b="1" dirty="0">
                    <a:solidFill>
                      <a:schemeClr val="bg1"/>
                    </a:solidFill>
                    <a:cs typeface="+mn-ea"/>
                    <a:sym typeface="+mn-lt"/>
                  </a:rPr>
                  <a:t>周进行</a:t>
                </a:r>
                <a:r>
                  <a:rPr lang="en-US" altLang="zh-CN" sz="1100" b="1" dirty="0">
                    <a:solidFill>
                      <a:schemeClr val="bg1"/>
                    </a:solidFill>
                    <a:cs typeface="+mn-ea"/>
                    <a:sym typeface="+mn-lt"/>
                  </a:rPr>
                  <a:t>CT</a:t>
                </a:r>
                <a:r>
                  <a:rPr lang="zh-CN" altLang="en-US" sz="1100" b="1" dirty="0">
                    <a:solidFill>
                      <a:schemeClr val="bg1"/>
                    </a:solidFill>
                    <a:cs typeface="+mn-ea"/>
                    <a:sym typeface="+mn-lt"/>
                  </a:rPr>
                  <a:t>扫描</a:t>
                </a:r>
                <a:endParaRPr lang="zh-CN" altLang="en-US" sz="1100" b="1" dirty="0">
                  <a:solidFill>
                    <a:schemeClr val="bg1"/>
                  </a:solidFill>
                  <a:cs typeface="+mn-ea"/>
                  <a:sym typeface="+mn-lt"/>
                </a:endParaRPr>
              </a:p>
            </p:txBody>
          </p:sp>
          <p:sp>
            <p:nvSpPr>
              <p:cNvPr id="23" name="椭圆 22"/>
              <p:cNvSpPr>
                <a:spLocks noChangeAspect="1"/>
              </p:cNvSpPr>
              <p:nvPr/>
            </p:nvSpPr>
            <p:spPr bwMode="auto">
              <a:xfrm>
                <a:off x="3353557" y="2056755"/>
                <a:ext cx="468000" cy="467747"/>
              </a:xfrm>
              <a:prstGeom prst="ellipse">
                <a:avLst/>
              </a:prstGeom>
              <a:solidFill>
                <a:schemeClr val="bg2">
                  <a:lumMod val="60000"/>
                  <a:lumOff val="40000"/>
                  <a:alpha val="99000"/>
                </a:schemeClr>
              </a:solidFill>
              <a:ln w="6350" cap="flat" cmpd="sng">
                <a:noFill/>
                <a:prstDash val="dash"/>
                <a:bevel/>
              </a:ln>
            </p:spPr>
            <p:txBody>
              <a:bodyPr rtlCol="0" anchor="ctr"/>
              <a:lstStyle/>
              <a:p>
                <a:pPr algn="ctr"/>
                <a:endParaRPr lang="zh-CN" altLang="en-US" sz="1200">
                  <a:cs typeface="+mn-ea"/>
                  <a:sym typeface="+mn-lt"/>
                </a:endParaRPr>
              </a:p>
            </p:txBody>
          </p:sp>
          <p:sp>
            <p:nvSpPr>
              <p:cNvPr id="24" name="矩形 23"/>
              <p:cNvSpPr/>
              <p:nvPr/>
            </p:nvSpPr>
            <p:spPr>
              <a:xfrm>
                <a:off x="3388453" y="2128921"/>
                <a:ext cx="405880" cy="276999"/>
              </a:xfrm>
              <a:prstGeom prst="rect">
                <a:avLst/>
              </a:prstGeom>
            </p:spPr>
            <p:txBody>
              <a:bodyPr wrap="none">
                <a:spAutoFit/>
              </a:bodyPr>
              <a:lstStyle/>
              <a:p>
                <a:r>
                  <a:rPr lang="en-US" altLang="zh-CN" sz="1200" b="1" dirty="0">
                    <a:solidFill>
                      <a:schemeClr val="tx1">
                        <a:lumMod val="75000"/>
                        <a:lumOff val="25000"/>
                      </a:schemeClr>
                    </a:solidFill>
                    <a:cs typeface="+mn-ea"/>
                    <a:sym typeface="+mn-lt"/>
                  </a:rPr>
                  <a:t>1:1</a:t>
                </a:r>
                <a:endParaRPr lang="zh-CN" altLang="en-US" sz="1200" b="1" dirty="0">
                  <a:solidFill>
                    <a:schemeClr val="tx1">
                      <a:lumMod val="75000"/>
                      <a:lumOff val="25000"/>
                    </a:schemeClr>
                  </a:solidFill>
                  <a:cs typeface="+mn-ea"/>
                  <a:sym typeface="+mn-lt"/>
                </a:endParaRPr>
              </a:p>
            </p:txBody>
          </p:sp>
          <p:sp>
            <p:nvSpPr>
              <p:cNvPr id="25" name="文本框 24"/>
              <p:cNvSpPr txBox="1"/>
              <p:nvPr/>
            </p:nvSpPr>
            <p:spPr>
              <a:xfrm>
                <a:off x="7759494" y="2813138"/>
                <a:ext cx="2584371" cy="430887"/>
              </a:xfrm>
              <a:prstGeom prst="rect">
                <a:avLst/>
              </a:prstGeom>
              <a:noFill/>
            </p:spPr>
            <p:txBody>
              <a:bodyPr wrap="square">
                <a:spAutoFit/>
              </a:bodyPr>
              <a:lstStyle/>
              <a:p>
                <a:pPr marL="285750" indent="-285750">
                  <a:buFont typeface="Arial" panose="020B0604020202020204" pitchFamily="34" charset="0"/>
                  <a:buChar char="•"/>
                </a:pPr>
                <a:r>
                  <a:rPr lang="zh-CN" altLang="en-US" sz="1100" dirty="0">
                    <a:cs typeface="+mn-ea"/>
                    <a:sym typeface="+mn-lt"/>
                  </a:rPr>
                  <a:t>入组时间：</a:t>
                </a:r>
                <a:r>
                  <a:rPr lang="en-US" altLang="zh-CN" sz="1100" dirty="0">
                    <a:cs typeface="+mn-ea"/>
                    <a:sym typeface="+mn-lt"/>
                  </a:rPr>
                  <a:t>2015</a:t>
                </a:r>
                <a:r>
                  <a:rPr lang="zh-CN" altLang="en-US" sz="1100" dirty="0">
                    <a:cs typeface="+mn-ea"/>
                    <a:sym typeface="+mn-lt"/>
                  </a:rPr>
                  <a:t>年</a:t>
                </a:r>
                <a:r>
                  <a:rPr lang="en-US" altLang="zh-CN" sz="1100" dirty="0">
                    <a:cs typeface="+mn-ea"/>
                    <a:sym typeface="+mn-lt"/>
                  </a:rPr>
                  <a:t>3</a:t>
                </a:r>
                <a:r>
                  <a:rPr lang="zh-CN" altLang="en-US" sz="1100" dirty="0">
                    <a:cs typeface="+mn-ea"/>
                    <a:sym typeface="+mn-lt"/>
                  </a:rPr>
                  <a:t>月</a:t>
                </a:r>
                <a:r>
                  <a:rPr lang="en-US" altLang="zh-CN" sz="1100" dirty="0">
                    <a:cs typeface="+mn-ea"/>
                    <a:sym typeface="+mn-lt"/>
                  </a:rPr>
                  <a:t>-2022</a:t>
                </a:r>
                <a:r>
                  <a:rPr lang="zh-CN" altLang="en-US" sz="1100" dirty="0">
                    <a:cs typeface="+mn-ea"/>
                    <a:sym typeface="+mn-lt"/>
                  </a:rPr>
                  <a:t>年</a:t>
                </a:r>
                <a:r>
                  <a:rPr lang="en-US" altLang="zh-CN" sz="1100" dirty="0">
                    <a:cs typeface="+mn-ea"/>
                    <a:sym typeface="+mn-lt"/>
                  </a:rPr>
                  <a:t>1</a:t>
                </a:r>
                <a:r>
                  <a:rPr lang="zh-CN" altLang="en-US" sz="1100" dirty="0">
                    <a:cs typeface="+mn-ea"/>
                    <a:sym typeface="+mn-lt"/>
                  </a:rPr>
                  <a:t>月</a:t>
                </a:r>
                <a:endParaRPr lang="en-US" altLang="zh-CN" sz="1100" dirty="0">
                  <a:cs typeface="+mn-ea"/>
                  <a:sym typeface="+mn-lt"/>
                </a:endParaRPr>
              </a:p>
              <a:p>
                <a:pPr marL="285750" indent="-285750">
                  <a:buFont typeface="Arial" panose="020B0604020202020204" pitchFamily="34" charset="0"/>
                  <a:buChar char="•"/>
                </a:pPr>
                <a:r>
                  <a:rPr lang="zh-CN" altLang="en-US" sz="1100" dirty="0">
                    <a:cs typeface="+mn-ea"/>
                    <a:sym typeface="+mn-lt"/>
                  </a:rPr>
                  <a:t>患者来源：</a:t>
                </a:r>
                <a:r>
                  <a:rPr lang="zh-CN" altLang="en-US" sz="1100" b="0" i="0" dirty="0">
                    <a:effectLst/>
                    <a:cs typeface="+mn-ea"/>
                    <a:sym typeface="+mn-lt"/>
                  </a:rPr>
                  <a:t>法国的</a:t>
                </a:r>
                <a:r>
                  <a:rPr lang="en-US" altLang="zh-CN" sz="1100" b="0" i="0" dirty="0">
                    <a:effectLst/>
                    <a:cs typeface="+mn-ea"/>
                    <a:sym typeface="+mn-lt"/>
                  </a:rPr>
                  <a:t>30</a:t>
                </a:r>
                <a:r>
                  <a:rPr lang="zh-CN" altLang="en-US" sz="1100" b="0" i="0" dirty="0">
                    <a:effectLst/>
                    <a:cs typeface="+mn-ea"/>
                    <a:sym typeface="+mn-lt"/>
                  </a:rPr>
                  <a:t>个中心</a:t>
                </a:r>
                <a:endParaRPr lang="en-US" altLang="zh-CN" sz="1100" dirty="0">
                  <a:cs typeface="+mn-ea"/>
                  <a:sym typeface="+mn-lt"/>
                </a:endParaRPr>
              </a:p>
            </p:txBody>
          </p:sp>
          <p:sp>
            <p:nvSpPr>
              <p:cNvPr id="27" name="文本框 26"/>
              <p:cNvSpPr txBox="1"/>
              <p:nvPr/>
            </p:nvSpPr>
            <p:spPr>
              <a:xfrm>
                <a:off x="664755" y="2900020"/>
                <a:ext cx="3029677" cy="430887"/>
              </a:xfrm>
              <a:prstGeom prst="rect">
                <a:avLst/>
              </a:prstGeom>
              <a:noFill/>
            </p:spPr>
            <p:txBody>
              <a:bodyPr wrap="square">
                <a:spAutoFit/>
              </a:bodyPr>
              <a:lstStyle/>
              <a:p>
                <a:r>
                  <a:rPr lang="zh-CN" altLang="en-US" sz="1100" dirty="0">
                    <a:cs typeface="+mn-ea"/>
                    <a:sym typeface="+mn-lt"/>
                  </a:rPr>
                  <a:t>分层因素：各中心、肿瘤部位（胰头是</a:t>
                </a:r>
                <a:r>
                  <a:rPr lang="en-US" altLang="zh-CN" sz="1100" dirty="0">
                    <a:cs typeface="+mn-ea"/>
                    <a:sym typeface="+mn-lt"/>
                  </a:rPr>
                  <a:t>/</a:t>
                </a:r>
                <a:r>
                  <a:rPr lang="zh-CN" altLang="en-US" sz="1100" dirty="0">
                    <a:cs typeface="+mn-ea"/>
                    <a:sym typeface="+mn-lt"/>
                  </a:rPr>
                  <a:t>否）、</a:t>
                </a:r>
                <a:r>
                  <a:rPr lang="en-US" altLang="zh-CN" sz="1100" dirty="0">
                    <a:cs typeface="+mn-ea"/>
                    <a:sym typeface="+mn-lt"/>
                  </a:rPr>
                  <a:t>ECOG PS(0 vs 1) </a:t>
                </a:r>
                <a:r>
                  <a:rPr lang="zh-CN" altLang="en-US" sz="1100" dirty="0">
                    <a:cs typeface="+mn-ea"/>
                    <a:sym typeface="+mn-lt"/>
                  </a:rPr>
                  <a:t>和年龄（≤</a:t>
                </a:r>
                <a:r>
                  <a:rPr lang="en-US" altLang="zh-CN" sz="1100" dirty="0">
                    <a:cs typeface="+mn-ea"/>
                    <a:sym typeface="+mn-lt"/>
                  </a:rPr>
                  <a:t>60</a:t>
                </a:r>
                <a:r>
                  <a:rPr lang="zh-CN" altLang="en-US" sz="1100" dirty="0">
                    <a:cs typeface="+mn-ea"/>
                    <a:sym typeface="+mn-lt"/>
                  </a:rPr>
                  <a:t>岁 </a:t>
                </a:r>
                <a:r>
                  <a:rPr lang="en-US" altLang="zh-CN" sz="1100" dirty="0">
                    <a:cs typeface="+mn-ea"/>
                    <a:sym typeface="+mn-lt"/>
                  </a:rPr>
                  <a:t>vs &gt; 60</a:t>
                </a:r>
                <a:r>
                  <a:rPr lang="zh-CN" altLang="en-US" sz="1100" dirty="0">
                    <a:cs typeface="+mn-ea"/>
                    <a:sym typeface="+mn-lt"/>
                  </a:rPr>
                  <a:t>岁）</a:t>
                </a:r>
                <a:endParaRPr lang="zh-CN" altLang="en-US" sz="1100" dirty="0">
                  <a:cs typeface="+mn-ea"/>
                  <a:sym typeface="+mn-lt"/>
                </a:endParaRPr>
              </a:p>
            </p:txBody>
          </p:sp>
        </p:grpSp>
        <p:sp>
          <p:nvSpPr>
            <p:cNvPr id="31" name="文本框 30"/>
            <p:cNvSpPr txBox="1"/>
            <p:nvPr/>
          </p:nvSpPr>
          <p:spPr>
            <a:xfrm>
              <a:off x="120455" y="6912102"/>
              <a:ext cx="6097772" cy="200055"/>
            </a:xfrm>
            <a:prstGeom prst="rect">
              <a:avLst/>
            </a:prstGeom>
            <a:noFill/>
          </p:spPr>
          <p:txBody>
            <a:bodyPr wrap="square">
              <a:spAutoFit/>
            </a:bodyPr>
            <a:lstStyle/>
            <a:p>
              <a:r>
                <a:rPr lang="en-US" altLang="zh-CN" sz="700" kern="0" dirty="0" err="1">
                  <a:solidFill>
                    <a:srgbClr val="000000">
                      <a:alpha val="100000"/>
                    </a:srgbClr>
                  </a:solidFill>
                  <a:cs typeface="+mn-ea"/>
                  <a:sym typeface="+mn-lt"/>
                </a:rPr>
                <a:t>Ducreux</a:t>
              </a:r>
              <a:r>
                <a:rPr lang="en-US" altLang="zh-CN" sz="700" kern="0" dirty="0">
                  <a:solidFill>
                    <a:srgbClr val="000000">
                      <a:alpha val="100000"/>
                    </a:srgbClr>
                  </a:solidFill>
                  <a:cs typeface="+mn-ea"/>
                  <a:sym typeface="+mn-lt"/>
                </a:rPr>
                <a:t> M, et.al. J Clin Oncol. 2025 May 16:JCO2402210. </a:t>
              </a:r>
              <a:endParaRPr lang="zh-CN" altLang="en-US" sz="700" kern="0" dirty="0">
                <a:solidFill>
                  <a:srgbClr val="000000">
                    <a:alpha val="100000"/>
                  </a:srgbClr>
                </a:solidFill>
                <a:cs typeface="+mn-ea"/>
                <a:sym typeface="+mn-lt"/>
              </a:endParaRPr>
            </a:p>
          </p:txBody>
        </p:sp>
        <p:sp>
          <p:nvSpPr>
            <p:cNvPr id="76" name="文本框 75"/>
            <p:cNvSpPr txBox="1"/>
            <p:nvPr/>
          </p:nvSpPr>
          <p:spPr>
            <a:xfrm>
              <a:off x="3344271" y="1703550"/>
              <a:ext cx="562702" cy="261610"/>
            </a:xfrm>
            <a:prstGeom prst="rect">
              <a:avLst/>
            </a:prstGeom>
            <a:noFill/>
          </p:spPr>
          <p:txBody>
            <a:bodyPr wrap="square">
              <a:spAutoFit/>
            </a:bodyPr>
            <a:lstStyle/>
            <a:p>
              <a:r>
                <a:rPr lang="en-US" altLang="zh-CN" sz="1100" dirty="0">
                  <a:cs typeface="+mn-ea"/>
                  <a:sym typeface="+mn-lt"/>
                </a:rPr>
                <a:t>N=85 </a:t>
              </a:r>
              <a:endParaRPr lang="zh-CN" altLang="en-US" sz="1100" dirty="0">
                <a:cs typeface="+mn-ea"/>
                <a:sym typeface="+mn-lt"/>
              </a:endParaRPr>
            </a:p>
          </p:txBody>
        </p:sp>
        <p:sp>
          <p:nvSpPr>
            <p:cNvPr id="77" name="文本框 76"/>
            <p:cNvSpPr txBox="1"/>
            <p:nvPr/>
          </p:nvSpPr>
          <p:spPr>
            <a:xfrm>
              <a:off x="3344271" y="2709997"/>
              <a:ext cx="562702" cy="261610"/>
            </a:xfrm>
            <a:prstGeom prst="rect">
              <a:avLst/>
            </a:prstGeom>
            <a:noFill/>
          </p:spPr>
          <p:txBody>
            <a:bodyPr wrap="square">
              <a:spAutoFit/>
            </a:bodyPr>
            <a:lstStyle/>
            <a:p>
              <a:r>
                <a:rPr lang="en-US" altLang="zh-CN" sz="1100" dirty="0">
                  <a:cs typeface="+mn-ea"/>
                  <a:sym typeface="+mn-lt"/>
                </a:rPr>
                <a:t>N=86 </a:t>
              </a:r>
              <a:endParaRPr lang="zh-CN" altLang="en-US" sz="1100" dirty="0">
                <a:cs typeface="+mn-ea"/>
                <a:sym typeface="+mn-lt"/>
              </a:endParaRPr>
            </a:p>
          </p:txBody>
        </p:sp>
      </p:grpSp>
      <p:sp>
        <p:nvSpPr>
          <p:cNvPr id="3" name="文本框 2"/>
          <p:cNvSpPr txBox="1"/>
          <p:nvPr/>
        </p:nvSpPr>
        <p:spPr>
          <a:xfrm>
            <a:off x="2637183" y="145774"/>
            <a:ext cx="5948808" cy="430887"/>
          </a:xfrm>
          <a:prstGeom prst="rect">
            <a:avLst/>
          </a:prstGeom>
          <a:noFill/>
        </p:spPr>
        <p:txBody>
          <a:bodyPr wrap="none" rtlCol="0">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PRODIGE 29-UCGI 26 (NEOPAN)</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III</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期研究</a:t>
            </a:r>
            <a:endParaRPr kumimoji="1"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50252" y="155933"/>
            <a:ext cx="2023106" cy="323165"/>
          </a:xfrm>
          <a:prstGeom prst="rect">
            <a:avLst/>
          </a:prstGeom>
          <a:noFill/>
        </p:spPr>
        <p:txBody>
          <a:bodyPr wrap="square">
            <a:spAutoFit/>
          </a:bodyPr>
          <a:lstStyle/>
          <a:p>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LAPC</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化疗方案优化</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7833317" y="5450096"/>
            <a:ext cx="4249788" cy="1200329"/>
          </a:xfrm>
          <a:prstGeom prst="rect">
            <a:avLst/>
          </a:prstGeom>
          <a:noFill/>
        </p:spPr>
        <p:txBody>
          <a:bodyPr wrap="square">
            <a:spAutoFit/>
          </a:bodyPr>
          <a:lstStyle/>
          <a:p>
            <a:r>
              <a:rPr lang="zh-CN" altLang="en-US" sz="1200" b="1" dirty="0">
                <a:solidFill>
                  <a:schemeClr val="tx1">
                    <a:lumMod val="75000"/>
                    <a:lumOff val="25000"/>
                  </a:schemeClr>
                </a:solidFill>
              </a:rPr>
              <a:t>安全性：</a:t>
            </a:r>
            <a:endParaRPr lang="en-US" altLang="zh-CN" sz="1200" b="1" dirty="0">
              <a:solidFill>
                <a:schemeClr val="tx1">
                  <a:lumMod val="75000"/>
                  <a:lumOff val="25000"/>
                </a:schemeClr>
              </a:solidFill>
            </a:endParaRPr>
          </a:p>
          <a:p>
            <a:pPr marL="171450" indent="-171450">
              <a:buFont typeface="Arial" panose="020B0604020202020204" pitchFamily="34" charset="0"/>
              <a:buChar char="•"/>
            </a:pPr>
            <a:r>
              <a:rPr lang="en-US" altLang="zh-CN" sz="1200" dirty="0">
                <a:solidFill>
                  <a:schemeClr val="tx1">
                    <a:lumMod val="75000"/>
                    <a:lumOff val="25000"/>
                  </a:schemeClr>
                </a:solidFill>
              </a:rPr>
              <a:t>3–4 </a:t>
            </a:r>
            <a:r>
              <a:rPr lang="zh-CN" altLang="en-US" sz="1200" dirty="0">
                <a:solidFill>
                  <a:schemeClr val="tx1">
                    <a:lumMod val="75000"/>
                    <a:lumOff val="25000"/>
                  </a:schemeClr>
                </a:solidFill>
              </a:rPr>
              <a:t>级严重不良事件的发生率吉西他滨组略低，分别为 </a:t>
            </a:r>
            <a:r>
              <a:rPr lang="en-US" altLang="zh-CN" sz="1200" dirty="0">
                <a:solidFill>
                  <a:schemeClr val="tx1">
                    <a:lumMod val="75000"/>
                    <a:lumOff val="25000"/>
                  </a:schemeClr>
                </a:solidFill>
              </a:rPr>
              <a:t>27% </a:t>
            </a:r>
            <a:r>
              <a:rPr lang="zh-CN" altLang="en-US" sz="1200" dirty="0">
                <a:solidFill>
                  <a:schemeClr val="tx1">
                    <a:lumMod val="75000"/>
                    <a:lumOff val="25000"/>
                  </a:schemeClr>
                </a:solidFill>
              </a:rPr>
              <a:t>和 </a:t>
            </a:r>
            <a:r>
              <a:rPr lang="en-US" altLang="zh-CN" sz="1200" dirty="0">
                <a:solidFill>
                  <a:schemeClr val="tx1">
                    <a:lumMod val="75000"/>
                    <a:lumOff val="25000"/>
                  </a:schemeClr>
                </a:solidFill>
              </a:rPr>
              <a:t>5%</a:t>
            </a:r>
            <a:r>
              <a:rPr lang="zh-CN" altLang="en-US" sz="1200" dirty="0">
                <a:solidFill>
                  <a:schemeClr val="tx1">
                    <a:lumMod val="75000"/>
                    <a:lumOff val="25000"/>
                  </a:schemeClr>
                </a:solidFill>
              </a:rPr>
              <a:t>，而 </a:t>
            </a:r>
            <a:r>
              <a:rPr lang="en-US" altLang="zh-CN" sz="1200" dirty="0">
                <a:solidFill>
                  <a:schemeClr val="tx1">
                    <a:lumMod val="75000"/>
                    <a:lumOff val="25000"/>
                  </a:schemeClr>
                </a:solidFill>
              </a:rPr>
              <a:t>FOLFIRINOX </a:t>
            </a:r>
            <a:r>
              <a:rPr lang="zh-CN" altLang="en-US" sz="1200" dirty="0">
                <a:solidFill>
                  <a:schemeClr val="tx1">
                    <a:lumMod val="75000"/>
                    <a:lumOff val="25000"/>
                  </a:schemeClr>
                </a:solidFill>
              </a:rPr>
              <a:t>组分别为 </a:t>
            </a:r>
            <a:r>
              <a:rPr lang="en-US" altLang="zh-CN" sz="1200" dirty="0">
                <a:solidFill>
                  <a:schemeClr val="tx1">
                    <a:lumMod val="75000"/>
                    <a:lumOff val="25000"/>
                  </a:schemeClr>
                </a:solidFill>
              </a:rPr>
              <a:t>36% </a:t>
            </a:r>
            <a:r>
              <a:rPr lang="zh-CN" altLang="en-US" sz="1200" dirty="0">
                <a:solidFill>
                  <a:schemeClr val="tx1">
                    <a:lumMod val="75000"/>
                    <a:lumOff val="25000"/>
                  </a:schemeClr>
                </a:solidFill>
              </a:rPr>
              <a:t>和 </a:t>
            </a:r>
            <a:r>
              <a:rPr lang="en-US" altLang="zh-CN" sz="1200" dirty="0">
                <a:solidFill>
                  <a:schemeClr val="tx1">
                    <a:lumMod val="75000"/>
                    <a:lumOff val="25000"/>
                  </a:schemeClr>
                </a:solidFill>
              </a:rPr>
              <a:t>5%</a:t>
            </a:r>
            <a:endParaRPr lang="en-US" altLang="zh-CN" sz="1200" dirty="0">
              <a:solidFill>
                <a:schemeClr val="tx1">
                  <a:lumMod val="75000"/>
                  <a:lumOff val="25000"/>
                </a:schemeClr>
              </a:solidFill>
            </a:endParaRPr>
          </a:p>
          <a:p>
            <a:pPr marL="171450" indent="-171450">
              <a:buFont typeface="Arial" panose="020B0604020202020204" pitchFamily="34" charset="0"/>
              <a:buChar char="•"/>
            </a:pPr>
            <a:r>
              <a:rPr lang="en-US" altLang="zh-CN" sz="1200" dirty="0">
                <a:solidFill>
                  <a:schemeClr val="tx1">
                    <a:lumMod val="75000"/>
                    <a:lumOff val="25000"/>
                  </a:schemeClr>
                </a:solidFill>
              </a:rPr>
              <a:t>FOLFIRINOX</a:t>
            </a:r>
            <a:r>
              <a:rPr lang="zh-CN" altLang="en-US" sz="1200" dirty="0">
                <a:solidFill>
                  <a:schemeClr val="tx1">
                    <a:lumMod val="75000"/>
                    <a:lumOff val="25000"/>
                  </a:schemeClr>
                </a:solidFill>
              </a:rPr>
              <a:t>组常见</a:t>
            </a:r>
            <a:r>
              <a:rPr lang="en-US" altLang="zh-CN" sz="1200" dirty="0">
                <a:solidFill>
                  <a:schemeClr val="tx1">
                    <a:lumMod val="75000"/>
                    <a:lumOff val="25000"/>
                  </a:schemeClr>
                </a:solidFill>
              </a:rPr>
              <a:t>3–4 </a:t>
            </a:r>
            <a:r>
              <a:rPr lang="zh-CN" altLang="en-US" sz="1200" dirty="0">
                <a:solidFill>
                  <a:schemeClr val="tx1">
                    <a:lumMod val="75000"/>
                    <a:lumOff val="25000"/>
                  </a:schemeClr>
                </a:solidFill>
              </a:rPr>
              <a:t>级</a:t>
            </a:r>
            <a:r>
              <a:rPr lang="en-US" altLang="zh-CN" sz="1200" dirty="0">
                <a:solidFill>
                  <a:schemeClr val="tx1">
                    <a:lumMod val="75000"/>
                    <a:lumOff val="25000"/>
                  </a:schemeClr>
                </a:solidFill>
              </a:rPr>
              <a:t>AE</a:t>
            </a:r>
            <a:r>
              <a:rPr lang="zh-CN" altLang="en-US" sz="1200" dirty="0">
                <a:solidFill>
                  <a:schemeClr val="tx1">
                    <a:lumMod val="75000"/>
                    <a:lumOff val="25000"/>
                  </a:schemeClr>
                </a:solidFill>
              </a:rPr>
              <a:t>：恶心（</a:t>
            </a:r>
            <a:r>
              <a:rPr lang="en-US" altLang="zh-CN" sz="1200" dirty="0">
                <a:solidFill>
                  <a:schemeClr val="tx1">
                    <a:lumMod val="75000"/>
                    <a:lumOff val="25000"/>
                  </a:schemeClr>
                </a:solidFill>
              </a:rPr>
              <a:t>12%</a:t>
            </a:r>
            <a:r>
              <a:rPr lang="zh-CN" altLang="en-US" sz="1200" dirty="0">
                <a:solidFill>
                  <a:schemeClr val="tx1">
                    <a:lumMod val="75000"/>
                    <a:lumOff val="25000"/>
                  </a:schemeClr>
                </a:solidFill>
              </a:rPr>
              <a:t>）、呕吐（</a:t>
            </a:r>
            <a:r>
              <a:rPr lang="en-US" altLang="zh-CN" sz="1200" dirty="0">
                <a:solidFill>
                  <a:schemeClr val="tx1">
                    <a:lumMod val="75000"/>
                    <a:lumOff val="25000"/>
                  </a:schemeClr>
                </a:solidFill>
              </a:rPr>
              <a:t>12%</a:t>
            </a:r>
            <a:r>
              <a:rPr lang="zh-CN" altLang="en-US" sz="1200" dirty="0">
                <a:solidFill>
                  <a:schemeClr val="tx1">
                    <a:lumMod val="75000"/>
                    <a:lumOff val="25000"/>
                  </a:schemeClr>
                </a:solidFill>
              </a:rPr>
              <a:t>）、腹泻（</a:t>
            </a:r>
            <a:r>
              <a:rPr lang="en-US" altLang="zh-CN" sz="1200" dirty="0">
                <a:solidFill>
                  <a:schemeClr val="tx1">
                    <a:lumMod val="75000"/>
                    <a:lumOff val="25000"/>
                  </a:schemeClr>
                </a:solidFill>
              </a:rPr>
              <a:t>18%</a:t>
            </a:r>
            <a:r>
              <a:rPr lang="zh-CN" altLang="en-US" sz="1200" dirty="0">
                <a:solidFill>
                  <a:schemeClr val="tx1">
                    <a:lumMod val="75000"/>
                    <a:lumOff val="25000"/>
                  </a:schemeClr>
                </a:solidFill>
              </a:rPr>
              <a:t>）和疲劳（</a:t>
            </a:r>
            <a:r>
              <a:rPr lang="en-US" altLang="zh-CN" sz="1200" dirty="0">
                <a:solidFill>
                  <a:schemeClr val="tx1">
                    <a:lumMod val="75000"/>
                    <a:lumOff val="25000"/>
                  </a:schemeClr>
                </a:solidFill>
              </a:rPr>
              <a:t>18%</a:t>
            </a:r>
            <a:r>
              <a:rPr lang="zh-CN" altLang="en-US" sz="1200" dirty="0">
                <a:solidFill>
                  <a:schemeClr val="tx1">
                    <a:lumMod val="75000"/>
                    <a:lumOff val="25000"/>
                  </a:schemeClr>
                </a:solidFill>
              </a:rPr>
              <a:t>）</a:t>
            </a:r>
            <a:endParaRPr lang="en-US" altLang="zh-CN" sz="1200" dirty="0">
              <a:solidFill>
                <a:schemeClr val="tx1">
                  <a:lumMod val="75000"/>
                  <a:lumOff val="25000"/>
                </a:schemeClr>
              </a:solidFill>
            </a:endParaRPr>
          </a:p>
          <a:p>
            <a:pPr marL="171450" indent="-171450">
              <a:buFont typeface="Arial" panose="020B0604020202020204" pitchFamily="34" charset="0"/>
              <a:buChar char="•"/>
            </a:pPr>
            <a:r>
              <a:rPr lang="zh-CN" altLang="en-US" sz="1200" dirty="0">
                <a:solidFill>
                  <a:schemeClr val="tx1">
                    <a:lumMod val="75000"/>
                    <a:lumOff val="25000"/>
                  </a:schemeClr>
                </a:solidFill>
              </a:rPr>
              <a:t>吉西他滨组常见</a:t>
            </a:r>
            <a:r>
              <a:rPr lang="en-US" altLang="zh-CN" sz="1200" dirty="0">
                <a:solidFill>
                  <a:schemeClr val="tx1">
                    <a:lumMod val="75000"/>
                    <a:lumOff val="25000"/>
                  </a:schemeClr>
                </a:solidFill>
              </a:rPr>
              <a:t>3–4 </a:t>
            </a:r>
            <a:r>
              <a:rPr lang="zh-CN" altLang="en-US" sz="1200" dirty="0">
                <a:solidFill>
                  <a:schemeClr val="tx1">
                    <a:lumMod val="75000"/>
                    <a:lumOff val="25000"/>
                  </a:schemeClr>
                </a:solidFill>
              </a:rPr>
              <a:t>级</a:t>
            </a:r>
            <a:r>
              <a:rPr lang="en-US" altLang="zh-CN" sz="1200" dirty="0">
                <a:solidFill>
                  <a:schemeClr val="tx1">
                    <a:lumMod val="75000"/>
                    <a:lumOff val="25000"/>
                  </a:schemeClr>
                </a:solidFill>
              </a:rPr>
              <a:t>AE</a:t>
            </a:r>
            <a:r>
              <a:rPr lang="zh-CN" altLang="en-US" sz="1200" dirty="0">
                <a:solidFill>
                  <a:schemeClr val="tx1">
                    <a:lumMod val="75000"/>
                    <a:lumOff val="25000"/>
                  </a:schemeClr>
                </a:solidFill>
              </a:rPr>
              <a:t>：中性粒细胞减少症（</a:t>
            </a:r>
            <a:r>
              <a:rPr lang="en-US" altLang="zh-CN" sz="1200" dirty="0">
                <a:solidFill>
                  <a:schemeClr val="tx1">
                    <a:lumMod val="75000"/>
                    <a:lumOff val="25000"/>
                  </a:schemeClr>
                </a:solidFill>
              </a:rPr>
              <a:t>33%</a:t>
            </a:r>
            <a:r>
              <a:rPr lang="zh-CN" altLang="en-US" sz="1200" dirty="0">
                <a:solidFill>
                  <a:schemeClr val="tx1">
                    <a:lumMod val="75000"/>
                    <a:lumOff val="25000"/>
                  </a:schemeClr>
                </a:solidFill>
              </a:rPr>
              <a:t>）</a:t>
            </a:r>
            <a:endParaRPr lang="zh-CN" altLang="en-US" sz="1200" dirty="0">
              <a:solidFill>
                <a:schemeClr val="tx1">
                  <a:lumMod val="75000"/>
                  <a:lumOff val="25000"/>
                </a:schemeClr>
              </a:solidFill>
            </a:endParaRPr>
          </a:p>
        </p:txBody>
      </p:sp>
      <p:sp>
        <p:nvSpPr>
          <p:cNvPr id="4" name="文本框 3"/>
          <p:cNvSpPr txBox="1"/>
          <p:nvPr/>
        </p:nvSpPr>
        <p:spPr>
          <a:xfrm>
            <a:off x="4983194" y="6097192"/>
            <a:ext cx="2475018" cy="646331"/>
          </a:xfrm>
          <a:prstGeom prst="rect">
            <a:avLst/>
          </a:prstGeom>
          <a:noFill/>
        </p:spPr>
        <p:txBody>
          <a:bodyPr wrap="square">
            <a:spAutoFit/>
          </a:bodyPr>
          <a:lstStyle/>
          <a:p>
            <a:pPr marL="285750" indent="-285750">
              <a:buFont typeface="Wingdings" panose="05000000000000000000" pitchFamily="2" charset="2"/>
              <a:buChar char="Ø"/>
            </a:pPr>
            <a:r>
              <a:rPr lang="zh-CN" altLang="en-US" sz="1200" dirty="0">
                <a:latin typeface="微软雅黑" panose="020B0503020204020204" pitchFamily="34" charset="-122"/>
                <a:ea typeface="微软雅黑" panose="020B0503020204020204" pitchFamily="34" charset="-122"/>
                <a:cs typeface="+mn-ea"/>
                <a:sym typeface="+mn-lt"/>
              </a:rPr>
              <a:t>对照组</a:t>
            </a:r>
            <a:r>
              <a:rPr lang="en-US" altLang="zh-CN" sz="1200" dirty="0">
                <a:latin typeface="微软雅黑" panose="020B0503020204020204" pitchFamily="34" charset="-122"/>
                <a:ea typeface="微软雅黑" panose="020B0503020204020204" pitchFamily="34" charset="-122"/>
                <a:cs typeface="+mn-ea"/>
                <a:sym typeface="+mn-lt"/>
              </a:rPr>
              <a:t>42%</a:t>
            </a:r>
            <a:r>
              <a:rPr lang="zh-CN" altLang="en-US" sz="1200" dirty="0">
                <a:latin typeface="微软雅黑" panose="020B0503020204020204" pitchFamily="34" charset="-122"/>
                <a:ea typeface="微软雅黑" panose="020B0503020204020204" pitchFamily="34" charset="-122"/>
                <a:cs typeface="+mn-ea"/>
                <a:sym typeface="+mn-lt"/>
              </a:rPr>
              <a:t>接受二线化疗（</a:t>
            </a:r>
            <a:r>
              <a:rPr lang="en-US" altLang="zh-CN" sz="1200" dirty="0">
                <a:latin typeface="微软雅黑" panose="020B0503020204020204" pitchFamily="34" charset="-122"/>
                <a:ea typeface="微软雅黑" panose="020B0503020204020204" pitchFamily="34" charset="-122"/>
                <a:cs typeface="+mn-ea"/>
                <a:sym typeface="+mn-lt"/>
              </a:rPr>
              <a:t>FOLFIRINOX</a:t>
            </a:r>
            <a:r>
              <a:rPr lang="zh-CN" altLang="en-US" sz="1200" dirty="0">
                <a:latin typeface="微软雅黑" panose="020B0503020204020204" pitchFamily="34" charset="-122"/>
                <a:ea typeface="微软雅黑" panose="020B0503020204020204" pitchFamily="34" charset="-122"/>
                <a:cs typeface="+mn-ea"/>
                <a:sym typeface="+mn-lt"/>
              </a:rPr>
              <a:t>、</a:t>
            </a:r>
            <a:r>
              <a:rPr lang="en-US" altLang="zh-CN" sz="1200" dirty="0">
                <a:latin typeface="微软雅黑" panose="020B0503020204020204" pitchFamily="34" charset="-122"/>
                <a:ea typeface="微软雅黑" panose="020B0503020204020204" pitchFamily="34" charset="-122"/>
                <a:cs typeface="+mn-ea"/>
                <a:sym typeface="+mn-lt"/>
              </a:rPr>
              <a:t>FOLFOX</a:t>
            </a:r>
            <a:r>
              <a:rPr lang="zh-CN" altLang="en-US" sz="1200" dirty="0">
                <a:latin typeface="微软雅黑" panose="020B0503020204020204" pitchFamily="34" charset="-122"/>
                <a:ea typeface="微软雅黑" panose="020B0503020204020204" pitchFamily="34" charset="-122"/>
                <a:cs typeface="+mn-ea"/>
                <a:sym typeface="+mn-lt"/>
              </a:rPr>
              <a:t>、</a:t>
            </a:r>
            <a:r>
              <a:rPr lang="en-US" altLang="zh-CN" sz="1200" dirty="0">
                <a:latin typeface="微软雅黑" panose="020B0503020204020204" pitchFamily="34" charset="-122"/>
                <a:ea typeface="微软雅黑" panose="020B0503020204020204" pitchFamily="34" charset="-122"/>
                <a:cs typeface="+mn-ea"/>
                <a:sym typeface="+mn-lt"/>
              </a:rPr>
              <a:t>FOLFIRI</a:t>
            </a:r>
            <a:r>
              <a:rPr lang="zh-CN" altLang="en-US" sz="1200" dirty="0">
                <a:latin typeface="微软雅黑" panose="020B0503020204020204" pitchFamily="34" charset="-122"/>
                <a:ea typeface="微软雅黑" panose="020B0503020204020204" pitchFamily="34" charset="-122"/>
                <a:cs typeface="+mn-ea"/>
                <a:sym typeface="+mn-lt"/>
              </a:rPr>
              <a:t>）</a:t>
            </a:r>
            <a:endParaRPr lang="en-US" altLang="zh-CN" sz="120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pPr>
              <a:lnSpc>
                <a:spcPct val="100000"/>
              </a:lnSpc>
            </a:pPr>
            <a:r>
              <a:rPr lang="en-US" altLang="zh-CN" dirty="0" err="1">
                <a:cs typeface="+mn-ea"/>
                <a:sym typeface="+mn-lt"/>
              </a:rPr>
              <a:t>Fietkau</a:t>
            </a:r>
            <a:r>
              <a:rPr lang="en-US" altLang="zh-CN" dirty="0">
                <a:cs typeface="+mn-ea"/>
                <a:sym typeface="+mn-lt"/>
              </a:rPr>
              <a:t> R, et al. J Clin Oncol. 2025 Aug 13:JCO2401502. </a:t>
            </a:r>
            <a:endParaRPr lang="zh-CN" altLang="en-US" dirty="0">
              <a:cs typeface="+mn-ea"/>
              <a:sym typeface="+mn-lt"/>
            </a:endParaRPr>
          </a:p>
        </p:txBody>
      </p:sp>
      <p:sp>
        <p:nvSpPr>
          <p:cNvPr id="4" name="文本框 3"/>
          <p:cNvSpPr txBox="1"/>
          <p:nvPr/>
        </p:nvSpPr>
        <p:spPr>
          <a:xfrm>
            <a:off x="2913498" y="6642556"/>
            <a:ext cx="5185937" cy="215444"/>
          </a:xfrm>
          <a:prstGeom prst="rect">
            <a:avLst/>
          </a:prstGeom>
          <a:noFill/>
        </p:spPr>
        <p:txBody>
          <a:bodyPr wrap="square">
            <a:spAutoFit/>
          </a:bodyPr>
          <a:lstStyle/>
          <a:p>
            <a:r>
              <a:rPr lang="en-US" altLang="zh-CN" sz="800" dirty="0">
                <a:solidFill>
                  <a:schemeClr val="tx1">
                    <a:lumMod val="75000"/>
                    <a:lumOff val="25000"/>
                  </a:schemeClr>
                </a:solidFill>
                <a:cs typeface="+mn-ea"/>
                <a:sym typeface="+mn-lt"/>
              </a:rPr>
              <a:t>OS, </a:t>
            </a:r>
            <a:r>
              <a:rPr lang="zh-CN" altLang="en-US" sz="800" b="0" i="0" dirty="0">
                <a:solidFill>
                  <a:schemeClr val="tx1">
                    <a:lumMod val="75000"/>
                    <a:lumOff val="25000"/>
                  </a:schemeClr>
                </a:solidFill>
                <a:effectLst/>
                <a:cs typeface="+mn-ea"/>
                <a:sym typeface="+mn-lt"/>
              </a:rPr>
              <a:t>总生存期</a:t>
            </a:r>
            <a:r>
              <a:rPr lang="en-US" altLang="zh-CN" sz="800" dirty="0">
                <a:solidFill>
                  <a:schemeClr val="tx1">
                    <a:lumMod val="75000"/>
                    <a:lumOff val="25000"/>
                  </a:schemeClr>
                </a:solidFill>
                <a:cs typeface="+mn-ea"/>
                <a:sym typeface="+mn-lt"/>
              </a:rPr>
              <a:t>; DFS, </a:t>
            </a:r>
            <a:r>
              <a:rPr lang="zh-CN" altLang="en-US" sz="800" dirty="0">
                <a:solidFill>
                  <a:schemeClr val="tx1">
                    <a:lumMod val="75000"/>
                    <a:lumOff val="25000"/>
                  </a:schemeClr>
                </a:solidFill>
                <a:cs typeface="+mn-ea"/>
                <a:sym typeface="+mn-lt"/>
              </a:rPr>
              <a:t>无病生存期</a:t>
            </a:r>
            <a:r>
              <a:rPr lang="en-US" altLang="zh-CN" sz="800" dirty="0">
                <a:solidFill>
                  <a:schemeClr val="tx1">
                    <a:lumMod val="75000"/>
                    <a:lumOff val="25000"/>
                  </a:schemeClr>
                </a:solidFill>
                <a:cs typeface="+mn-ea"/>
                <a:sym typeface="+mn-lt"/>
              </a:rPr>
              <a:t>; DM, </a:t>
            </a:r>
            <a:r>
              <a:rPr lang="zh-CN" altLang="en-US" sz="800" dirty="0">
                <a:solidFill>
                  <a:schemeClr val="tx1">
                    <a:lumMod val="75000"/>
                    <a:lumOff val="25000"/>
                  </a:schemeClr>
                </a:solidFill>
                <a:cs typeface="+mn-ea"/>
                <a:sym typeface="+mn-lt"/>
              </a:rPr>
              <a:t>远处转移</a:t>
            </a:r>
            <a:r>
              <a:rPr lang="en-US" altLang="zh-CN" sz="800" dirty="0">
                <a:solidFill>
                  <a:schemeClr val="tx1">
                    <a:lumMod val="75000"/>
                    <a:lumOff val="25000"/>
                  </a:schemeClr>
                </a:solidFill>
                <a:cs typeface="+mn-ea"/>
                <a:sym typeface="+mn-lt"/>
              </a:rPr>
              <a:t>; ECOG PS, </a:t>
            </a:r>
            <a:r>
              <a:rPr lang="zh-CN" altLang="en-US" sz="800" dirty="0">
                <a:solidFill>
                  <a:schemeClr val="tx1">
                    <a:lumMod val="75000"/>
                    <a:lumOff val="25000"/>
                  </a:schemeClr>
                </a:solidFill>
                <a:cs typeface="+mn-ea"/>
                <a:sym typeface="+mn-lt"/>
              </a:rPr>
              <a:t>美国东部肿瘤协作组体能状态</a:t>
            </a:r>
            <a:endParaRPr lang="zh-CN" altLang="en-US" sz="800" b="0" i="0" dirty="0">
              <a:solidFill>
                <a:schemeClr val="tx1">
                  <a:lumMod val="75000"/>
                  <a:lumOff val="25000"/>
                </a:schemeClr>
              </a:solidFill>
              <a:effectLst/>
              <a:cs typeface="+mn-ea"/>
              <a:sym typeface="+mn-lt"/>
            </a:endParaRPr>
          </a:p>
        </p:txBody>
      </p:sp>
      <p:sp>
        <p:nvSpPr>
          <p:cNvPr id="51" name="矩形: 圆角 88"/>
          <p:cNvSpPr/>
          <p:nvPr/>
        </p:nvSpPr>
        <p:spPr bwMode="auto">
          <a:xfrm>
            <a:off x="298943" y="1092791"/>
            <a:ext cx="11594115" cy="2432255"/>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sp>
        <p:nvSpPr>
          <p:cNvPr id="36" name="矩形: 圆角 35"/>
          <p:cNvSpPr/>
          <p:nvPr/>
        </p:nvSpPr>
        <p:spPr>
          <a:xfrm>
            <a:off x="473632" y="1595258"/>
            <a:ext cx="2638527" cy="1756366"/>
          </a:xfrm>
          <a:prstGeom prst="roundRect">
            <a:avLst>
              <a:gd name="adj" fmla="val 8035"/>
            </a:avLst>
          </a:prstGeom>
          <a:solidFill>
            <a:schemeClr val="bg1"/>
          </a:solid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37" name="矩形: 圆角 36"/>
          <p:cNvSpPr/>
          <p:nvPr/>
        </p:nvSpPr>
        <p:spPr>
          <a:xfrm>
            <a:off x="651805" y="1665882"/>
            <a:ext cx="2309733" cy="172592"/>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1"/>
                </a:solidFill>
                <a:effectLst/>
                <a:uLnTx/>
                <a:uFillTx/>
                <a:cs typeface="+mn-ea"/>
                <a:sym typeface="+mn-lt"/>
              </a:rPr>
              <a:t>纳入</a:t>
            </a:r>
            <a:r>
              <a:rPr lang="zh-CN" altLang="en-US" sz="1200" b="1" dirty="0">
                <a:solidFill>
                  <a:schemeClr val="tx1"/>
                </a:solidFill>
                <a:cs typeface="+mn-ea"/>
                <a:sym typeface="+mn-lt"/>
              </a:rPr>
              <a:t>标准</a:t>
            </a:r>
            <a:endParaRPr kumimoji="0" lang="zh-CN" altLang="en-US" sz="1200" b="1" i="0" u="none" strike="noStrike" kern="1200" cap="none" spc="0" normalizeH="0" baseline="0" noProof="0" dirty="0">
              <a:ln>
                <a:noFill/>
              </a:ln>
              <a:solidFill>
                <a:schemeClr val="tx1"/>
              </a:solidFill>
              <a:effectLst/>
              <a:uLnTx/>
              <a:uFillTx/>
              <a:cs typeface="+mn-ea"/>
              <a:sym typeface="+mn-lt"/>
            </a:endParaRPr>
          </a:p>
        </p:txBody>
      </p:sp>
      <p:sp>
        <p:nvSpPr>
          <p:cNvPr id="46" name="矩形: 圆角 45"/>
          <p:cNvSpPr/>
          <p:nvPr/>
        </p:nvSpPr>
        <p:spPr>
          <a:xfrm>
            <a:off x="9342367" y="1229611"/>
            <a:ext cx="2403905" cy="63412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100" b="1" i="0" u="none" strike="noStrike" kern="1200" cap="none" spc="0" normalizeH="0" baseline="0" noProof="0" dirty="0">
                <a:ln>
                  <a:noFill/>
                </a:ln>
                <a:solidFill>
                  <a:schemeClr val="tx1">
                    <a:lumMod val="75000"/>
                    <a:lumOff val="25000"/>
                  </a:schemeClr>
                </a:solidFill>
                <a:effectLst/>
                <a:uLnTx/>
                <a:uFillTx/>
                <a:cs typeface="+mn-ea"/>
                <a:sym typeface="+mn-lt"/>
              </a:rPr>
              <a:t>主要终点</a:t>
            </a:r>
            <a:endParaRPr kumimoji="0" lang="en-US" altLang="zh-CN" sz="1100" b="1"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rPr>
              <a:t>总</a:t>
            </a:r>
            <a:r>
              <a:rPr kumimoji="0" lang="en-US" altLang="zh-CN" sz="11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rPr>
              <a:t>R0</a:t>
            </a:r>
            <a:r>
              <a:rPr kumimoji="0" lang="zh-CN" altLang="en-US" sz="11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rPr>
              <a:t>切除率</a:t>
            </a:r>
            <a:endParaRPr kumimoji="0" lang="en-US" altLang="zh-CN" sz="11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endParaRPr>
          </a:p>
        </p:txBody>
      </p:sp>
      <p:sp>
        <p:nvSpPr>
          <p:cNvPr id="47" name="矩形: 圆角 46"/>
          <p:cNvSpPr/>
          <p:nvPr/>
        </p:nvSpPr>
        <p:spPr>
          <a:xfrm>
            <a:off x="9325743" y="1904733"/>
            <a:ext cx="2403904" cy="1511439"/>
          </a:xfrm>
          <a:prstGeom prst="roundRect">
            <a:avLst>
              <a:gd name="adj" fmla="val 695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1" i="0" u="none" strike="noStrike" kern="1200" cap="none" spc="0" normalizeH="0" baseline="0" noProof="0" dirty="0">
                <a:ln>
                  <a:noFill/>
                </a:ln>
                <a:solidFill>
                  <a:schemeClr val="tx1">
                    <a:lumMod val="75000"/>
                    <a:lumOff val="25000"/>
                  </a:schemeClr>
                </a:solidFill>
                <a:effectLst/>
                <a:uLnTx/>
                <a:uFillTx/>
                <a:cs typeface="+mn-ea"/>
                <a:sym typeface="+mn-lt"/>
              </a:rPr>
              <a:t>次要终点</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rPr>
              <a:t>OS</a:t>
            </a:r>
            <a:endParaRPr lang="en-US" altLang="zh-CN" sz="1100" dirty="0">
              <a:solidFill>
                <a:schemeClr val="tx1">
                  <a:lumMod val="75000"/>
                  <a:lumOff val="25000"/>
                </a:schemeClr>
              </a:solidFill>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rPr>
              <a:t>DFS</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chemeClr val="tx1">
                    <a:lumMod val="75000"/>
                    <a:lumOff val="25000"/>
                  </a:schemeClr>
                </a:solidFill>
                <a:effectLst/>
                <a:uLnTx/>
                <a:uFillTx/>
                <a:cs typeface="+mn-ea"/>
                <a:sym typeface="+mn-lt"/>
              </a:rPr>
              <a:t>局部区域控制率</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rPr>
              <a:t>DM</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chemeClr val="tx1">
                    <a:lumMod val="75000"/>
                    <a:lumOff val="25000"/>
                  </a:schemeClr>
                </a:solidFill>
                <a:effectLst/>
                <a:uLnTx/>
                <a:uFillTx/>
                <a:cs typeface="+mn-ea"/>
                <a:sym typeface="+mn-lt"/>
              </a:rPr>
              <a:t>毒性反应</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chemeClr val="tx1">
                    <a:lumMod val="75000"/>
                    <a:lumOff val="25000"/>
                  </a:schemeClr>
                </a:solidFill>
                <a:effectLst/>
                <a:uLnTx/>
                <a:uFillTx/>
                <a:cs typeface="+mn-ea"/>
                <a:sym typeface="+mn-lt"/>
              </a:rPr>
              <a:t>所有手术切除参数的比较</a:t>
            </a:r>
            <a:r>
              <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rPr>
              <a:t>(R0/R1/R2/</a:t>
            </a:r>
            <a:r>
              <a:rPr kumimoji="0" lang="zh-CN" altLang="en-US" sz="1100" b="0" i="0" u="none" strike="noStrike" kern="1200" cap="none" spc="0" normalizeH="0" baseline="0" noProof="0" dirty="0">
                <a:ln>
                  <a:noFill/>
                </a:ln>
                <a:solidFill>
                  <a:schemeClr val="tx1">
                    <a:lumMod val="75000"/>
                    <a:lumOff val="25000"/>
                  </a:schemeClr>
                </a:solidFill>
                <a:effectLst/>
                <a:uLnTx/>
                <a:uFillTx/>
                <a:cs typeface="+mn-ea"/>
                <a:sym typeface="+mn-lt"/>
              </a:rPr>
              <a:t>未切除的比例</a:t>
            </a:r>
            <a:r>
              <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rPr>
              <a:t>)</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rPr>
              <a:t>CA19-9</a:t>
            </a:r>
            <a:r>
              <a:rPr kumimoji="0" lang="zh-CN" altLang="en-US" sz="1100" b="0" i="0" u="none" strike="noStrike" kern="1200" cap="none" spc="0" normalizeH="0" baseline="0" noProof="0" dirty="0">
                <a:ln>
                  <a:noFill/>
                </a:ln>
                <a:solidFill>
                  <a:schemeClr val="tx1">
                    <a:lumMod val="75000"/>
                    <a:lumOff val="25000"/>
                  </a:schemeClr>
                </a:solidFill>
                <a:effectLst/>
                <a:uLnTx/>
                <a:uFillTx/>
                <a:cs typeface="+mn-ea"/>
                <a:sym typeface="+mn-lt"/>
              </a:rPr>
              <a:t>的影响</a:t>
            </a:r>
            <a:endParaRPr kumimoji="0" lang="en-US" altLang="zh-CN" sz="1100" b="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6" name="矩形: 圆角 5"/>
          <p:cNvSpPr/>
          <p:nvPr/>
        </p:nvSpPr>
        <p:spPr>
          <a:xfrm>
            <a:off x="652106" y="1905821"/>
            <a:ext cx="2313996" cy="1177117"/>
          </a:xfrm>
          <a:prstGeom prst="roundRect">
            <a:avLst>
              <a:gd name="adj" fmla="val 54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000" b="0" i="0" u="none" strike="noStrike" kern="1200" cap="none" spc="0" normalizeH="0" baseline="0" noProof="0" dirty="0">
                <a:ln>
                  <a:noFill/>
                </a:ln>
                <a:solidFill>
                  <a:prstClr val="white"/>
                </a:solidFill>
                <a:effectLst/>
                <a:uLnTx/>
                <a:uFillTx/>
                <a:cs typeface="+mn-ea"/>
                <a:sym typeface="+mn-lt"/>
              </a:rPr>
              <a:t>年龄≥</a:t>
            </a:r>
            <a:r>
              <a:rPr kumimoji="0" lang="en-US" altLang="zh-CN" sz="1000" b="0" i="0" u="none" strike="noStrike" kern="1200" cap="none" spc="0" normalizeH="0" baseline="0" noProof="0" dirty="0">
                <a:ln>
                  <a:noFill/>
                </a:ln>
                <a:solidFill>
                  <a:prstClr val="white"/>
                </a:solidFill>
                <a:effectLst/>
                <a:uLnTx/>
                <a:uFillTx/>
                <a:cs typeface="+mn-ea"/>
                <a:sym typeface="+mn-lt"/>
              </a:rPr>
              <a:t>18</a:t>
            </a:r>
            <a:r>
              <a:rPr kumimoji="0" lang="zh-CN" altLang="en-US" sz="1000" b="0" i="0" u="none" strike="noStrike" kern="1200" cap="none" spc="0" normalizeH="0" baseline="0" noProof="0" dirty="0">
                <a:ln>
                  <a:noFill/>
                </a:ln>
                <a:solidFill>
                  <a:prstClr val="white"/>
                </a:solidFill>
                <a:effectLst/>
                <a:uLnTx/>
                <a:uFillTx/>
                <a:cs typeface="+mn-ea"/>
                <a:sym typeface="+mn-lt"/>
              </a:rPr>
              <a:t>岁</a:t>
            </a:r>
            <a:endParaRPr kumimoji="0" lang="en-US" altLang="zh-CN" sz="1000" b="0" i="0" u="none" strike="noStrik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000" b="0" i="0" u="none" strike="noStrike" kern="1200" cap="none" spc="0" normalizeH="0" baseline="0" noProof="0" dirty="0">
                <a:ln>
                  <a:noFill/>
                </a:ln>
                <a:solidFill>
                  <a:prstClr val="white"/>
                </a:solidFill>
                <a:effectLst/>
                <a:uLnTx/>
                <a:uFillTx/>
                <a:cs typeface="+mn-ea"/>
                <a:sym typeface="+mn-lt"/>
              </a:rPr>
              <a:t>经组织学证实的不可切除的胰腺癌</a:t>
            </a:r>
            <a:endParaRPr kumimoji="0" lang="en-US" altLang="zh-CN" sz="1000" b="0" i="0" u="none" strike="noStrik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000" b="0" i="0" u="none" strike="noStrike" kern="1200" cap="none" spc="0" normalizeH="0" baseline="0" noProof="0" dirty="0">
                <a:ln>
                  <a:noFill/>
                </a:ln>
                <a:solidFill>
                  <a:prstClr val="white"/>
                </a:solidFill>
                <a:effectLst/>
                <a:uLnTx/>
                <a:uFillTx/>
                <a:cs typeface="+mn-ea"/>
                <a:sym typeface="+mn-lt"/>
              </a:rPr>
              <a:t>经胸部和腹部</a:t>
            </a:r>
            <a:r>
              <a:rPr kumimoji="0" lang="en-US" altLang="zh-CN" sz="1000" b="0" i="0" u="none" strike="noStrike" kern="1200" cap="none" spc="0" normalizeH="0" baseline="0" noProof="0" dirty="0">
                <a:ln>
                  <a:noFill/>
                </a:ln>
                <a:solidFill>
                  <a:prstClr val="white"/>
                </a:solidFill>
                <a:effectLst/>
                <a:uLnTx/>
                <a:uFillTx/>
                <a:cs typeface="+mn-ea"/>
                <a:sym typeface="+mn-lt"/>
              </a:rPr>
              <a:t>CT</a:t>
            </a:r>
            <a:r>
              <a:rPr kumimoji="0" lang="zh-CN" altLang="en-US" sz="1000" b="0" i="0" u="none" strike="noStrike" kern="1200" cap="none" spc="0" normalizeH="0" baseline="0" noProof="0" dirty="0">
                <a:ln>
                  <a:noFill/>
                </a:ln>
                <a:solidFill>
                  <a:prstClr val="white"/>
                </a:solidFill>
                <a:effectLst/>
                <a:uLnTx/>
                <a:uFillTx/>
                <a:cs typeface="+mn-ea"/>
                <a:sym typeface="+mn-lt"/>
              </a:rPr>
              <a:t>确定无远处转移</a:t>
            </a:r>
            <a:endParaRPr kumimoji="0" lang="en-US" altLang="zh-CN" sz="1000" b="0" i="0" u="none" strike="noStrik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prstClr val="white"/>
                </a:solidFill>
                <a:effectLst/>
                <a:uLnTx/>
                <a:uFillTx/>
                <a:cs typeface="+mn-ea"/>
                <a:sym typeface="+mn-lt"/>
              </a:rPr>
              <a:t>ECOG PS</a:t>
            </a:r>
            <a:r>
              <a:rPr kumimoji="0" lang="zh-CN" altLang="en-US" sz="1000" b="0" i="0" u="none" strike="noStrike" kern="1200" cap="none" spc="0" normalizeH="0" baseline="0" noProof="0" dirty="0">
                <a:ln>
                  <a:noFill/>
                </a:ln>
                <a:solidFill>
                  <a:prstClr val="white"/>
                </a:solidFill>
                <a:effectLst/>
                <a:uLnTx/>
                <a:uFillTx/>
                <a:cs typeface="+mn-ea"/>
                <a:sym typeface="+mn-lt"/>
              </a:rPr>
              <a:t>≤</a:t>
            </a:r>
            <a:r>
              <a:rPr kumimoji="0" lang="en-US" altLang="zh-CN" sz="1000" b="0" i="0" u="none" strike="noStrike" kern="1200" cap="none" spc="0" normalizeH="0" baseline="0" noProof="0" dirty="0">
                <a:ln>
                  <a:noFill/>
                </a:ln>
                <a:solidFill>
                  <a:prstClr val="white"/>
                </a:solidFill>
                <a:effectLst/>
                <a:uLnTx/>
                <a:uFillTx/>
                <a:cs typeface="+mn-ea"/>
                <a:sym typeface="+mn-lt"/>
              </a:rPr>
              <a:t>2</a:t>
            </a:r>
            <a:endParaRPr kumimoji="0" lang="zh-CN" altLang="en-US" sz="1000" b="0" i="0" u="none" strike="noStrike" kern="1200" cap="none" spc="0" normalizeH="0" baseline="0" noProof="0" dirty="0">
              <a:ln>
                <a:noFill/>
              </a:ln>
              <a:solidFill>
                <a:prstClr val="white"/>
              </a:solidFill>
              <a:effectLst/>
              <a:uLnTx/>
              <a:uFillTx/>
              <a:cs typeface="+mn-ea"/>
              <a:sym typeface="+mn-lt"/>
            </a:endParaRPr>
          </a:p>
        </p:txBody>
      </p:sp>
      <p:grpSp>
        <p:nvGrpSpPr>
          <p:cNvPr id="7" name="组合 6"/>
          <p:cNvGrpSpPr/>
          <p:nvPr/>
        </p:nvGrpSpPr>
        <p:grpSpPr>
          <a:xfrm>
            <a:off x="3211015" y="1158890"/>
            <a:ext cx="6086009" cy="2366155"/>
            <a:chOff x="3396031" y="1762171"/>
            <a:chExt cx="5744661" cy="4019215"/>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02704" y="1841840"/>
              <a:ext cx="5628730" cy="3722516"/>
            </a:xfrm>
            <a:prstGeom prst="rect">
              <a:avLst/>
            </a:prstGeom>
          </p:spPr>
        </p:pic>
        <p:sp>
          <p:nvSpPr>
            <p:cNvPr id="10" name="矩形 9"/>
            <p:cNvSpPr/>
            <p:nvPr/>
          </p:nvSpPr>
          <p:spPr>
            <a:xfrm>
              <a:off x="3429000" y="2503396"/>
              <a:ext cx="166688" cy="2983409"/>
            </a:xfrm>
            <a:prstGeom prst="rect">
              <a:avLst/>
            </a:prstGeom>
            <a:solidFill>
              <a:srgbClr val="FFEC0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prstClr val="black"/>
                </a:solidFill>
                <a:effectLst/>
                <a:uLnTx/>
                <a:uFillTx/>
                <a:cs typeface="+mn-ea"/>
                <a:sym typeface="+mn-lt"/>
              </a:endParaRPr>
            </a:p>
          </p:txBody>
        </p:sp>
        <p:sp>
          <p:nvSpPr>
            <p:cNvPr id="40" name="文本框 39"/>
            <p:cNvSpPr txBox="1"/>
            <p:nvPr/>
          </p:nvSpPr>
          <p:spPr>
            <a:xfrm rot="10800000">
              <a:off x="8275240" y="2771933"/>
              <a:ext cx="464823" cy="257651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br>
                <a:rPr kumimoji="0" lang="zh-CN" altLang="en-US" sz="1000" b="1" i="0" u="none" strike="noStrike" kern="1200" cap="none" spc="0" normalizeH="0" baseline="0" noProof="0">
                  <a:ln>
                    <a:noFill/>
                  </a:ln>
                  <a:solidFill>
                    <a:prstClr val="black"/>
                  </a:solidFill>
                  <a:effectLst/>
                  <a:uLnTx/>
                  <a:uFillTx/>
                  <a:cs typeface="+mn-ea"/>
                  <a:sym typeface="+mn-lt"/>
                </a:rPr>
              </a:br>
              <a:endParaRPr kumimoji="0" lang="zh-CN" altLang="en-US" sz="1000" b="1" i="0" u="none" strike="noStrike" kern="1200" cap="none" spc="0" normalizeH="0" baseline="0" noProof="0">
                <a:ln>
                  <a:noFill/>
                </a:ln>
                <a:solidFill>
                  <a:prstClr val="black"/>
                </a:solidFill>
                <a:effectLst/>
                <a:uLnTx/>
                <a:uFillTx/>
                <a:cs typeface="+mn-ea"/>
                <a:sym typeface="+mn-lt"/>
              </a:endParaRPr>
            </a:p>
          </p:txBody>
        </p:sp>
        <p:sp>
          <p:nvSpPr>
            <p:cNvPr id="13" name="文本框 12"/>
            <p:cNvSpPr txBox="1"/>
            <p:nvPr/>
          </p:nvSpPr>
          <p:spPr>
            <a:xfrm rot="16200000">
              <a:off x="1917704" y="3850708"/>
              <a:ext cx="3189065" cy="232411"/>
            </a:xfrm>
            <a:prstGeom prst="rect">
              <a:avLst/>
            </a:prstGeom>
            <a:noFill/>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prstClr val="black"/>
                  </a:solidFill>
                  <a:effectLst/>
                  <a:uLnTx/>
                  <a:uFillTx/>
                  <a:cs typeface="+mn-ea"/>
                  <a:sym typeface="+mn-lt"/>
                </a:rPr>
                <a:t>CT</a:t>
              </a:r>
              <a:r>
                <a:rPr kumimoji="0" lang="zh-CN" altLang="en-US" sz="1000" b="1" i="0" u="none" strike="noStrike" kern="1200" cap="none" spc="0" normalizeH="0" baseline="0" noProof="0" dirty="0">
                  <a:ln>
                    <a:noFill/>
                  </a:ln>
                  <a:solidFill>
                    <a:prstClr val="black"/>
                  </a:solidFill>
                  <a:effectLst/>
                  <a:uLnTx/>
                  <a:uFillTx/>
                  <a:cs typeface="+mn-ea"/>
                  <a:sym typeface="+mn-lt"/>
                </a:rPr>
                <a:t>扫描及可切除性评估</a:t>
              </a:r>
              <a:endParaRPr kumimoji="0" lang="zh-CN" altLang="en-US" sz="1000" b="1" i="0" u="none" strike="noStrike" kern="1200" cap="none" spc="0" normalizeH="0" baseline="0" noProof="0" dirty="0">
                <a:ln>
                  <a:noFill/>
                </a:ln>
                <a:solidFill>
                  <a:prstClr val="black"/>
                </a:solidFill>
                <a:effectLst/>
                <a:uLnTx/>
                <a:uFillTx/>
                <a:cs typeface="+mn-ea"/>
                <a:sym typeface="+mn-lt"/>
              </a:endParaRPr>
            </a:p>
          </p:txBody>
        </p:sp>
        <p:sp>
          <p:nvSpPr>
            <p:cNvPr id="14" name="矩形 13"/>
            <p:cNvSpPr/>
            <p:nvPr/>
          </p:nvSpPr>
          <p:spPr>
            <a:xfrm>
              <a:off x="3676442" y="2569354"/>
              <a:ext cx="1425613" cy="30801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900" b="1" i="0" u="none" strike="noStrike" kern="1200" cap="none" spc="0" normalizeH="0" baseline="0" noProof="0" dirty="0">
                  <a:ln>
                    <a:noFill/>
                  </a:ln>
                  <a:solidFill>
                    <a:prstClr val="black"/>
                  </a:solidFill>
                  <a:effectLst/>
                  <a:highlight>
                    <a:srgbClr val="FFFF00"/>
                  </a:highlight>
                  <a:uLnTx/>
                  <a:uFillTx/>
                  <a:cs typeface="+mn-ea"/>
                  <a:sym typeface="+mn-lt"/>
                </a:rPr>
                <a:t>诱导化疗方案由医生决定</a:t>
              </a:r>
              <a:endParaRPr kumimoji="0" lang="zh-CN" altLang="en-US" sz="900" b="1" i="0" u="none" strike="noStrike" kern="1200" cap="none" spc="0" normalizeH="0" baseline="0" noProof="0" dirty="0">
                <a:ln>
                  <a:noFill/>
                </a:ln>
                <a:solidFill>
                  <a:prstClr val="black"/>
                </a:solidFill>
                <a:effectLst/>
                <a:highlight>
                  <a:srgbClr val="FFFF00"/>
                </a:highlight>
                <a:uLnTx/>
                <a:uFillTx/>
                <a:cs typeface="+mn-ea"/>
                <a:sym typeface="+mn-lt"/>
              </a:endParaRPr>
            </a:p>
          </p:txBody>
        </p:sp>
        <p:sp>
          <p:nvSpPr>
            <p:cNvPr id="15" name="矩形 14"/>
            <p:cNvSpPr/>
            <p:nvPr/>
          </p:nvSpPr>
          <p:spPr>
            <a:xfrm>
              <a:off x="3820025" y="3057525"/>
              <a:ext cx="1742711" cy="18497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kumimoji="0" lang="zh-CN" altLang="en-US" sz="9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rPr>
                <a:t>吉西他滨</a:t>
              </a:r>
              <a:r>
                <a:rPr kumimoji="0" lang="en-US" altLang="zh-CN" sz="9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rPr>
                <a:t>1000</a:t>
              </a:r>
              <a:r>
                <a:rPr lang="en-US" altLang="zh-CN" sz="900" b="1" dirty="0">
                  <a:solidFill>
                    <a:schemeClr val="tx1">
                      <a:lumMod val="75000"/>
                      <a:lumOff val="25000"/>
                    </a:schemeClr>
                  </a:solidFill>
                  <a:highlight>
                    <a:srgbClr val="FFFF00"/>
                  </a:highlight>
                  <a:cs typeface="+mn-ea"/>
                  <a:sym typeface="+mn-lt"/>
                </a:rPr>
                <a:t> mg/m</a:t>
              </a:r>
              <a:r>
                <a:rPr lang="en-US" altLang="zh-CN" sz="900" b="1" baseline="30000" dirty="0">
                  <a:solidFill>
                    <a:schemeClr val="tx1">
                      <a:lumMod val="75000"/>
                      <a:lumOff val="25000"/>
                    </a:schemeClr>
                  </a:solidFill>
                  <a:highlight>
                    <a:srgbClr val="FFFF00"/>
                  </a:highlight>
                  <a:cs typeface="+mn-ea"/>
                  <a:sym typeface="+mn-lt"/>
                </a:rPr>
                <a:t>2</a:t>
              </a:r>
              <a:r>
                <a:rPr kumimoji="0" lang="zh-CN" altLang="en-US" sz="9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rPr>
                <a:t>，每周一次</a:t>
              </a:r>
              <a:endParaRPr kumimoji="0" lang="zh-CN" altLang="en-US" sz="900" b="1" i="0" u="none" strike="noStrike" kern="1200" cap="none" spc="0" normalizeH="0" baseline="0" noProof="0" dirty="0">
                <a:ln>
                  <a:noFill/>
                </a:ln>
                <a:solidFill>
                  <a:schemeClr val="tx1">
                    <a:lumMod val="75000"/>
                    <a:lumOff val="25000"/>
                  </a:schemeClr>
                </a:solidFill>
                <a:effectLst/>
                <a:highlight>
                  <a:srgbClr val="FFFF00"/>
                </a:highlight>
                <a:uLnTx/>
                <a:uFillTx/>
                <a:cs typeface="+mn-ea"/>
                <a:sym typeface="+mn-lt"/>
              </a:endParaRPr>
            </a:p>
          </p:txBody>
        </p:sp>
        <p:sp>
          <p:nvSpPr>
            <p:cNvPr id="18" name="矩形 17"/>
            <p:cNvSpPr/>
            <p:nvPr/>
          </p:nvSpPr>
          <p:spPr>
            <a:xfrm>
              <a:off x="3850002" y="4481741"/>
              <a:ext cx="1640020" cy="1299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900" b="0" i="0" u="none" strike="noStrike" kern="1200" cap="none" spc="0" normalizeH="0" baseline="0" noProof="0" dirty="0">
                  <a:ln>
                    <a:noFill/>
                  </a:ln>
                  <a:solidFill>
                    <a:prstClr val="black"/>
                  </a:solidFill>
                  <a:effectLst/>
                  <a:uLnTx/>
                  <a:uFillTx/>
                  <a:cs typeface="+mn-ea"/>
                  <a:sym typeface="+mn-lt"/>
                </a:rPr>
                <a:t>奥沙利铂 </a:t>
              </a:r>
              <a:r>
                <a:rPr kumimoji="0" lang="en-US" altLang="zh-CN" sz="900" b="0" i="0" u="none" strike="noStrike" kern="1200" cap="none" spc="0" normalizeH="0" baseline="0" noProof="0" dirty="0">
                  <a:ln>
                    <a:noFill/>
                  </a:ln>
                  <a:solidFill>
                    <a:prstClr val="black"/>
                  </a:solidFill>
                  <a:effectLst/>
                  <a:uLnTx/>
                  <a:uFillTx/>
                  <a:cs typeface="+mn-ea"/>
                  <a:sym typeface="+mn-lt"/>
                </a:rPr>
                <a:t>85 mg/m</a:t>
              </a:r>
              <a:r>
                <a:rPr kumimoji="0" lang="en-US" altLang="zh-CN" sz="900" b="0" i="0" u="none" strike="noStrike" kern="1200" cap="none" spc="0" normalizeH="0" baseline="30000" noProof="0" dirty="0">
                  <a:ln>
                    <a:noFill/>
                  </a:ln>
                  <a:solidFill>
                    <a:prstClr val="black"/>
                  </a:solidFill>
                  <a:effectLst/>
                  <a:uLnTx/>
                  <a:uFillTx/>
                  <a:cs typeface="+mn-ea"/>
                  <a:sym typeface="+mn-lt"/>
                </a:rPr>
                <a:t>2</a:t>
              </a:r>
              <a:endParaRPr kumimoji="0" lang="en-US" altLang="zh-CN" sz="900" b="0" i="0" u="none" strike="noStrike" kern="1200" cap="none" spc="0" normalizeH="0" baseline="30000" noProof="0" dirty="0">
                <a:ln>
                  <a:noFill/>
                </a:ln>
                <a:solidFill>
                  <a:prstClr val="black"/>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900" b="0" i="0" u="none" strike="noStrike" kern="1200" cap="none" spc="0" normalizeH="0" baseline="0" noProof="0" dirty="0">
                  <a:ln>
                    <a:noFill/>
                  </a:ln>
                  <a:solidFill>
                    <a:prstClr val="black"/>
                  </a:solidFill>
                  <a:effectLst/>
                  <a:uLnTx/>
                  <a:uFillTx/>
                  <a:cs typeface="+mn-ea"/>
                  <a:sym typeface="+mn-lt"/>
                </a:rPr>
                <a:t>亚叶酸钙 </a:t>
              </a:r>
              <a:r>
                <a:rPr kumimoji="0" lang="en-US" altLang="zh-CN" sz="900" b="0" i="0" u="none" strike="noStrike" kern="1200" cap="none" spc="0" normalizeH="0" baseline="0" noProof="0" dirty="0">
                  <a:ln>
                    <a:noFill/>
                  </a:ln>
                  <a:solidFill>
                    <a:prstClr val="black"/>
                  </a:solidFill>
                  <a:effectLst/>
                  <a:uLnTx/>
                  <a:uFillTx/>
                  <a:cs typeface="+mn-ea"/>
                  <a:sym typeface="+mn-lt"/>
                </a:rPr>
                <a:t>400 mg/m</a:t>
              </a:r>
              <a:r>
                <a:rPr kumimoji="0" lang="en-US" altLang="zh-CN" sz="900" b="0" i="0" u="none" strike="noStrike" kern="1200" cap="none" spc="0" normalizeH="0" baseline="30000" noProof="0" dirty="0">
                  <a:ln>
                    <a:noFill/>
                  </a:ln>
                  <a:solidFill>
                    <a:prstClr val="black"/>
                  </a:solidFill>
                  <a:effectLst/>
                  <a:uLnTx/>
                  <a:uFillTx/>
                  <a:cs typeface="+mn-ea"/>
                  <a:sym typeface="+mn-lt"/>
                </a:rPr>
                <a:t>2</a:t>
              </a:r>
              <a:endParaRPr kumimoji="0" lang="en-US" altLang="zh-CN" sz="900" b="0" i="0" u="none" strike="noStrike" kern="1200" cap="none" spc="0" normalizeH="0" baseline="30000" noProof="0" dirty="0">
                <a:ln>
                  <a:noFill/>
                </a:ln>
                <a:solidFill>
                  <a:prstClr val="black"/>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900" b="0" i="0" u="none" strike="noStrike" kern="1200" cap="none" spc="0" normalizeH="0" baseline="0" noProof="0" dirty="0">
                  <a:ln>
                    <a:noFill/>
                  </a:ln>
                  <a:solidFill>
                    <a:prstClr val="black"/>
                  </a:solidFill>
                  <a:effectLst/>
                  <a:uLnTx/>
                  <a:uFillTx/>
                  <a:cs typeface="+mn-ea"/>
                  <a:sym typeface="+mn-lt"/>
                </a:rPr>
                <a:t>伊立替康 </a:t>
              </a:r>
              <a:r>
                <a:rPr kumimoji="0" lang="en-US" altLang="zh-CN" sz="900" b="0" i="0" u="none" strike="noStrike" kern="1200" cap="none" spc="0" normalizeH="0" baseline="0" noProof="0" dirty="0">
                  <a:ln>
                    <a:noFill/>
                  </a:ln>
                  <a:solidFill>
                    <a:prstClr val="black"/>
                  </a:solidFill>
                  <a:effectLst/>
                  <a:uLnTx/>
                  <a:uFillTx/>
                  <a:cs typeface="+mn-ea"/>
                  <a:sym typeface="+mn-lt"/>
                </a:rPr>
                <a:t>180</a:t>
              </a:r>
              <a:r>
                <a:rPr kumimoji="0" lang="en-US" altLang="zh-CN" sz="900" b="0" i="0" u="none" strike="noStrike" kern="1200" cap="none" spc="0" normalizeH="0" baseline="0" noProof="0" dirty="0">
                  <a:ln>
                    <a:noFill/>
                  </a:ln>
                  <a:solidFill>
                    <a:srgbClr val="000000"/>
                  </a:solidFill>
                  <a:effectLst/>
                  <a:uLnTx/>
                  <a:uFillTx/>
                  <a:cs typeface="+mn-ea"/>
                  <a:sym typeface="+mn-lt"/>
                </a:rPr>
                <a:t> mg/m</a:t>
              </a:r>
              <a:r>
                <a:rPr kumimoji="0" lang="en-US" altLang="zh-CN" sz="900" b="0" i="0" u="none" strike="noStrike" kern="1200" cap="none" spc="0" normalizeH="0" baseline="30000" noProof="0" dirty="0">
                  <a:ln>
                    <a:noFill/>
                  </a:ln>
                  <a:solidFill>
                    <a:srgbClr val="000000"/>
                  </a:solidFill>
                  <a:effectLst/>
                  <a:uLnTx/>
                  <a:uFillTx/>
                  <a:cs typeface="+mn-ea"/>
                  <a:sym typeface="+mn-lt"/>
                </a:rPr>
                <a:t>2</a:t>
              </a:r>
              <a:endParaRPr kumimoji="0" lang="en-US" altLang="zh-CN" sz="900" b="0" i="0" u="none" strike="noStrike" kern="1200" cap="none" spc="0" normalizeH="0" baseline="30000" noProof="0" dirty="0">
                <a:ln>
                  <a:noFill/>
                </a:ln>
                <a:solidFill>
                  <a:srgbClr val="000000"/>
                </a:solidFill>
                <a:effectLst/>
                <a:uLnTx/>
                <a:uFillTx/>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900" b="0" i="0" u="none" strike="noStrike" kern="1200" cap="none" spc="0" normalizeH="0" baseline="0" noProof="0" dirty="0">
                  <a:ln>
                    <a:noFill/>
                  </a:ln>
                  <a:solidFill>
                    <a:prstClr val="black"/>
                  </a:solidFill>
                  <a:effectLst/>
                  <a:uLnTx/>
                  <a:uFillTx/>
                  <a:cs typeface="+mn-ea"/>
                  <a:sym typeface="+mn-lt"/>
                </a:rPr>
                <a:t>氟尿嘧啶 </a:t>
              </a:r>
              <a:r>
                <a:rPr kumimoji="0" lang="en-US" altLang="zh-CN" sz="900" b="0" i="0" u="none" strike="noStrike" kern="1200" cap="none" spc="0" normalizeH="0" baseline="0" noProof="0" dirty="0">
                  <a:ln>
                    <a:noFill/>
                  </a:ln>
                  <a:solidFill>
                    <a:prstClr val="black"/>
                  </a:solidFill>
                  <a:effectLst/>
                  <a:uLnTx/>
                  <a:uFillTx/>
                  <a:cs typeface="+mn-ea"/>
                  <a:sym typeface="+mn-lt"/>
                </a:rPr>
                <a:t>400</a:t>
              </a:r>
              <a:r>
                <a:rPr kumimoji="0" lang="en-US" altLang="zh-CN" sz="900" b="0" i="0" u="none" strike="noStrike" kern="1200" cap="none" spc="0" normalizeH="0" baseline="0" noProof="0" dirty="0">
                  <a:ln>
                    <a:noFill/>
                  </a:ln>
                  <a:solidFill>
                    <a:srgbClr val="000000"/>
                  </a:solidFill>
                  <a:effectLst/>
                  <a:uLnTx/>
                  <a:uFillTx/>
                  <a:cs typeface="+mn-ea"/>
                  <a:sym typeface="+mn-lt"/>
                </a:rPr>
                <a:t> mg/m</a:t>
              </a:r>
              <a:r>
                <a:rPr kumimoji="0" lang="en-US" altLang="zh-CN" sz="900" b="0" i="0" u="none" strike="noStrike" kern="1200" cap="none" spc="0" normalizeH="0" baseline="30000" noProof="0" dirty="0">
                  <a:ln>
                    <a:noFill/>
                  </a:ln>
                  <a:solidFill>
                    <a:srgbClr val="000000"/>
                  </a:solidFill>
                  <a:effectLst/>
                  <a:uLnTx/>
                  <a:uFillTx/>
                  <a:cs typeface="+mn-ea"/>
                  <a:sym typeface="+mn-lt"/>
                </a:rPr>
                <a:t>2</a:t>
              </a:r>
              <a:r>
                <a:rPr kumimoji="0" lang="zh-CN" altLang="en-US" sz="900" b="0" i="0" u="none" strike="noStrike" kern="1200" cap="none" spc="0" normalizeH="0" baseline="0" noProof="0" dirty="0">
                  <a:ln>
                    <a:noFill/>
                  </a:ln>
                  <a:solidFill>
                    <a:prstClr val="black"/>
                  </a:solidFill>
                  <a:effectLst/>
                  <a:uLnTx/>
                  <a:uFillTx/>
                  <a:cs typeface="+mn-ea"/>
                  <a:sym typeface="+mn-lt"/>
                </a:rPr>
                <a:t>推注，</a:t>
              </a:r>
              <a:r>
                <a:rPr kumimoji="0" lang="en-US" altLang="zh-CN" sz="900" b="0" i="0" u="none" strike="noStrike" kern="1200" cap="none" spc="0" normalizeH="0" baseline="0" noProof="0" dirty="0">
                  <a:ln>
                    <a:noFill/>
                  </a:ln>
                  <a:solidFill>
                    <a:prstClr val="black"/>
                  </a:solidFill>
                  <a:effectLst/>
                  <a:uLnTx/>
                  <a:uFillTx/>
                  <a:cs typeface="+mn-ea"/>
                  <a:sym typeface="+mn-lt"/>
                </a:rPr>
                <a:t>2400</a:t>
              </a:r>
              <a:r>
                <a:rPr kumimoji="0" lang="en-US" altLang="zh-CN" sz="900" b="0" i="0" u="none" strike="noStrike" kern="1200" cap="none" spc="0" normalizeH="0" baseline="0" noProof="0" dirty="0">
                  <a:ln>
                    <a:noFill/>
                  </a:ln>
                  <a:solidFill>
                    <a:srgbClr val="000000"/>
                  </a:solidFill>
                  <a:effectLst/>
                  <a:uLnTx/>
                  <a:uFillTx/>
                  <a:cs typeface="+mn-ea"/>
                  <a:sym typeface="+mn-lt"/>
                </a:rPr>
                <a:t> mg/m</a:t>
              </a:r>
              <a:r>
                <a:rPr kumimoji="0" lang="en-US" altLang="zh-CN" sz="900" b="0" i="0" u="none" strike="noStrike" kern="1200" cap="none" spc="0" normalizeH="0" baseline="30000" noProof="0" dirty="0">
                  <a:ln>
                    <a:noFill/>
                  </a:ln>
                  <a:solidFill>
                    <a:srgbClr val="000000"/>
                  </a:solidFill>
                  <a:effectLst/>
                  <a:uLnTx/>
                  <a:uFillTx/>
                  <a:cs typeface="+mn-ea"/>
                  <a:sym typeface="+mn-lt"/>
                </a:rPr>
                <a:t>2 </a:t>
              </a:r>
              <a:r>
                <a:rPr kumimoji="0" lang="zh-CN" altLang="en-US" sz="900" b="0" i="0" u="none" strike="noStrike" kern="1200" cap="none" spc="0" normalizeH="0" baseline="0" noProof="0" dirty="0">
                  <a:ln>
                    <a:noFill/>
                  </a:ln>
                  <a:solidFill>
                    <a:prstClr val="black"/>
                  </a:solidFill>
                  <a:effectLst/>
                  <a:uLnTx/>
                  <a:uFillTx/>
                  <a:cs typeface="+mn-ea"/>
                  <a:sym typeface="+mn-lt"/>
                </a:rPr>
                <a:t>持续</a:t>
              </a:r>
              <a:r>
                <a:rPr kumimoji="0" lang="en-US" altLang="zh-CN" sz="900" b="0" i="0" u="none" strike="noStrike" kern="1200" cap="none" spc="0" normalizeH="0" baseline="0" noProof="0" dirty="0">
                  <a:ln>
                    <a:noFill/>
                  </a:ln>
                  <a:solidFill>
                    <a:prstClr val="black"/>
                  </a:solidFill>
                  <a:effectLst/>
                  <a:uLnTx/>
                  <a:uFillTx/>
                  <a:cs typeface="+mn-ea"/>
                  <a:sym typeface="+mn-lt"/>
                </a:rPr>
                <a:t>46</a:t>
              </a:r>
              <a:r>
                <a:rPr kumimoji="0" lang="zh-CN" altLang="en-US" sz="900" b="0" i="0" u="none" strike="noStrike" kern="1200" cap="none" spc="0" normalizeH="0" baseline="0" noProof="0" dirty="0">
                  <a:ln>
                    <a:noFill/>
                  </a:ln>
                  <a:solidFill>
                    <a:prstClr val="black"/>
                  </a:solidFill>
                  <a:effectLst/>
                  <a:uLnTx/>
                  <a:uFillTx/>
                  <a:cs typeface="+mn-ea"/>
                  <a:sym typeface="+mn-lt"/>
                </a:rPr>
                <a:t>小时</a:t>
              </a:r>
              <a:endParaRPr kumimoji="0" lang="zh-CN" altLang="en-US" sz="900" b="0" i="0" u="none" strike="noStrike" kern="1200" cap="none" spc="0" normalizeH="0" baseline="0" noProof="0" dirty="0">
                <a:ln>
                  <a:noFill/>
                </a:ln>
                <a:solidFill>
                  <a:prstClr val="black"/>
                </a:solidFill>
                <a:effectLst/>
                <a:uLnTx/>
                <a:uFillTx/>
                <a:cs typeface="+mn-ea"/>
                <a:sym typeface="+mn-lt"/>
              </a:endParaRPr>
            </a:p>
          </p:txBody>
        </p:sp>
        <p:sp>
          <p:nvSpPr>
            <p:cNvPr id="21" name="矩形 20"/>
            <p:cNvSpPr/>
            <p:nvPr/>
          </p:nvSpPr>
          <p:spPr>
            <a:xfrm>
              <a:off x="5205415" y="1812816"/>
              <a:ext cx="1133473" cy="1683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cs typeface="+mn-ea"/>
                  <a:sym typeface="+mn-lt"/>
                </a:rPr>
                <a:t>被排除出研究</a:t>
              </a:r>
              <a:endParaRPr kumimoji="0" lang="zh-CN" altLang="en-US" sz="900" b="0" i="0" u="none" strike="noStrike" kern="1200" cap="none" spc="0" normalizeH="0" baseline="0" noProof="0" dirty="0">
                <a:ln>
                  <a:noFill/>
                </a:ln>
                <a:solidFill>
                  <a:prstClr val="black"/>
                </a:solidFill>
                <a:effectLst/>
                <a:uLnTx/>
                <a:uFillTx/>
                <a:cs typeface="+mn-ea"/>
                <a:sym typeface="+mn-lt"/>
              </a:endParaRPr>
            </a:p>
          </p:txBody>
        </p:sp>
        <p:sp>
          <p:nvSpPr>
            <p:cNvPr id="22" name="矩形 21"/>
            <p:cNvSpPr/>
            <p:nvPr/>
          </p:nvSpPr>
          <p:spPr>
            <a:xfrm rot="16200000">
              <a:off x="5200119" y="3852861"/>
              <a:ext cx="1133473" cy="952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nchorCtr="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prstClr val="black"/>
                  </a:solidFill>
                  <a:effectLst/>
                  <a:uLnTx/>
                  <a:uFillTx/>
                  <a:cs typeface="+mn-ea"/>
                  <a:sym typeface="+mn-lt"/>
                </a:rPr>
                <a:t>CT</a:t>
              </a:r>
              <a:r>
                <a:rPr kumimoji="0" lang="zh-CN" altLang="en-US" sz="900" b="0" i="0" u="none" strike="noStrike" kern="1200" cap="none" spc="0" normalizeH="0" baseline="0" noProof="0" dirty="0">
                  <a:ln>
                    <a:noFill/>
                  </a:ln>
                  <a:solidFill>
                    <a:prstClr val="black"/>
                  </a:solidFill>
                  <a:effectLst/>
                  <a:uLnTx/>
                  <a:uFillTx/>
                  <a:cs typeface="+mn-ea"/>
                  <a:sym typeface="+mn-lt"/>
                </a:rPr>
                <a:t>扫描</a:t>
              </a:r>
              <a:endParaRPr kumimoji="0" lang="zh-CN" altLang="en-US" sz="900" b="0" i="0" u="none" strike="noStrike" kern="1200" cap="none" spc="0" normalizeH="0" baseline="0" noProof="0" dirty="0">
                <a:ln>
                  <a:noFill/>
                </a:ln>
                <a:solidFill>
                  <a:prstClr val="black"/>
                </a:solidFill>
                <a:effectLst/>
                <a:uLnTx/>
                <a:uFillTx/>
                <a:cs typeface="+mn-ea"/>
                <a:sym typeface="+mn-lt"/>
              </a:endParaRPr>
            </a:p>
          </p:txBody>
        </p:sp>
        <p:sp>
          <p:nvSpPr>
            <p:cNvPr id="23" name="矩形 22"/>
            <p:cNvSpPr/>
            <p:nvPr/>
          </p:nvSpPr>
          <p:spPr>
            <a:xfrm rot="16200000">
              <a:off x="5620982" y="3829048"/>
              <a:ext cx="1133473" cy="952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cs typeface="+mn-ea"/>
                  <a:sym typeface="+mn-lt"/>
                </a:rPr>
                <a:t>随机分组</a:t>
              </a:r>
              <a:endParaRPr kumimoji="0" lang="zh-CN" altLang="en-US" sz="900" b="0" i="0" u="none" strike="noStrike" kern="1200" cap="none" spc="0" normalizeH="0" baseline="0" noProof="0" dirty="0">
                <a:ln>
                  <a:noFill/>
                </a:ln>
                <a:solidFill>
                  <a:prstClr val="black"/>
                </a:solidFill>
                <a:effectLst/>
                <a:uLnTx/>
                <a:uFillTx/>
                <a:cs typeface="+mn-ea"/>
                <a:sym typeface="+mn-lt"/>
              </a:endParaRPr>
            </a:p>
          </p:txBody>
        </p:sp>
        <p:sp>
          <p:nvSpPr>
            <p:cNvPr id="24" name="矩形 23"/>
            <p:cNvSpPr/>
            <p:nvPr/>
          </p:nvSpPr>
          <p:spPr>
            <a:xfrm>
              <a:off x="5402537" y="4833500"/>
              <a:ext cx="745824" cy="40784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cs typeface="+mn-ea"/>
                  <a:sym typeface="+mn-lt"/>
                </a:rPr>
                <a:t>最后一次</a:t>
              </a:r>
              <a:endParaRPr lang="en-US" altLang="zh-CN" sz="900" dirty="0">
                <a:solidFill>
                  <a:prstClr val="black"/>
                </a:solidFill>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cs typeface="+mn-ea"/>
                  <a:sym typeface="+mn-lt"/>
                </a:rPr>
                <a:t>化疗后</a:t>
              </a:r>
              <a:r>
                <a:rPr kumimoji="0" lang="en-US" altLang="zh-CN" sz="900" b="0" i="0" u="none" strike="noStrike" kern="1200" cap="none" spc="0" normalizeH="0" baseline="0" noProof="0" dirty="0">
                  <a:ln>
                    <a:noFill/>
                  </a:ln>
                  <a:solidFill>
                    <a:prstClr val="black"/>
                  </a:solidFill>
                  <a:effectLst/>
                  <a:uLnTx/>
                  <a:uFillTx/>
                  <a:cs typeface="+mn-ea"/>
                  <a:sym typeface="+mn-lt"/>
                </a:rPr>
                <a:t>1</a:t>
              </a:r>
              <a:r>
                <a:rPr kumimoji="0" lang="zh-CN" altLang="en-US" sz="900" b="0" i="0" u="none" strike="noStrike" kern="1200" cap="none" spc="0" normalizeH="0" baseline="0" noProof="0" dirty="0">
                  <a:ln>
                    <a:noFill/>
                  </a:ln>
                  <a:solidFill>
                    <a:prstClr val="black"/>
                  </a:solidFill>
                  <a:effectLst/>
                  <a:uLnTx/>
                  <a:uFillTx/>
                  <a:cs typeface="+mn-ea"/>
                  <a:sym typeface="+mn-lt"/>
                </a:rPr>
                <a:t>周</a:t>
              </a:r>
              <a:endParaRPr kumimoji="0" lang="zh-CN" altLang="en-US" sz="900" b="0" i="0" u="none" strike="noStrike" kern="1200" cap="none" spc="0" normalizeH="0" baseline="0" noProof="0" dirty="0">
                <a:ln>
                  <a:noFill/>
                </a:ln>
                <a:solidFill>
                  <a:prstClr val="black"/>
                </a:solidFill>
                <a:effectLst/>
                <a:uLnTx/>
                <a:uFillTx/>
                <a:cs typeface="+mn-ea"/>
                <a:sym typeface="+mn-lt"/>
              </a:endParaRPr>
            </a:p>
          </p:txBody>
        </p:sp>
        <p:sp>
          <p:nvSpPr>
            <p:cNvPr id="25" name="矩形 24"/>
            <p:cNvSpPr/>
            <p:nvPr/>
          </p:nvSpPr>
          <p:spPr>
            <a:xfrm>
              <a:off x="6961531" y="1762171"/>
              <a:ext cx="1133473" cy="24025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cs typeface="+mn-ea"/>
                  <a:sym typeface="+mn-lt"/>
                </a:rPr>
                <a:t>试验组</a:t>
              </a:r>
              <a:endParaRPr kumimoji="0" lang="zh-CN" altLang="en-US" sz="1000" b="1" i="0" u="none" strike="noStrike" kern="1200" cap="none" spc="0" normalizeH="0" baseline="0" noProof="0" dirty="0">
                <a:ln>
                  <a:noFill/>
                </a:ln>
                <a:solidFill>
                  <a:prstClr val="black"/>
                </a:solidFill>
                <a:effectLst/>
                <a:uLnTx/>
                <a:uFillTx/>
                <a:cs typeface="+mn-ea"/>
                <a:sym typeface="+mn-lt"/>
              </a:endParaRPr>
            </a:p>
          </p:txBody>
        </p:sp>
        <p:sp>
          <p:nvSpPr>
            <p:cNvPr id="26" name="矩形 25"/>
            <p:cNvSpPr/>
            <p:nvPr/>
          </p:nvSpPr>
          <p:spPr>
            <a:xfrm>
              <a:off x="7794645" y="2107643"/>
              <a:ext cx="782298" cy="469759"/>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cs typeface="+mn-ea"/>
                  <a:sym typeface="+mn-lt"/>
                </a:rPr>
                <a:t>吉西他滨</a:t>
              </a:r>
              <a:r>
                <a:rPr kumimoji="0" lang="en-US" altLang="zh-CN" sz="800" b="1" i="0" u="none" strike="noStrike" kern="1200" cap="none" spc="0" normalizeH="0" baseline="0" noProof="0" dirty="0">
                  <a:ln>
                    <a:noFill/>
                  </a:ln>
                  <a:solidFill>
                    <a:prstClr val="black"/>
                  </a:solidFill>
                  <a:effectLst/>
                  <a:uLnTx/>
                  <a:uFillTx/>
                  <a:cs typeface="+mn-ea"/>
                  <a:sym typeface="+mn-lt"/>
                </a:rPr>
                <a:t>1000mg/m</a:t>
              </a:r>
              <a:r>
                <a:rPr kumimoji="0" lang="en-US" altLang="zh-CN" sz="800" b="1" i="0" u="none" strike="noStrike" kern="1200" cap="none" spc="0" normalizeH="0" baseline="30000" noProof="0" dirty="0">
                  <a:ln>
                    <a:noFill/>
                  </a:ln>
                  <a:solidFill>
                    <a:prstClr val="black"/>
                  </a:solidFill>
                  <a:effectLst/>
                  <a:uLnTx/>
                  <a:uFillTx/>
                  <a:cs typeface="+mn-ea"/>
                  <a:sym typeface="+mn-lt"/>
                </a:rPr>
                <a:t>2</a:t>
              </a:r>
              <a:endParaRPr kumimoji="0" lang="en-US" altLang="zh-CN" sz="800" b="1" i="0" u="none" strike="noStrike" kern="1200" cap="none" spc="0" normalizeH="0" baseline="30000" noProof="0" dirty="0">
                <a:ln>
                  <a:noFill/>
                </a:ln>
                <a:solidFill>
                  <a:prstClr val="black"/>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cs typeface="+mn-ea"/>
                  <a:sym typeface="+mn-lt"/>
                </a:rPr>
                <a:t>每周一次</a:t>
              </a:r>
              <a:endParaRPr kumimoji="0" lang="zh-CN" altLang="en-US" sz="800" b="1" i="0" u="none" strike="noStrike" kern="1200" cap="none" spc="0" normalizeH="0" baseline="0" noProof="0" dirty="0">
                <a:ln>
                  <a:noFill/>
                </a:ln>
                <a:solidFill>
                  <a:prstClr val="black"/>
                </a:solidFill>
                <a:effectLst/>
                <a:uLnTx/>
                <a:uFillTx/>
                <a:cs typeface="+mn-ea"/>
                <a:sym typeface="+mn-lt"/>
              </a:endParaRPr>
            </a:p>
          </p:txBody>
        </p:sp>
        <p:sp>
          <p:nvSpPr>
            <p:cNvPr id="29" name="矩形 28"/>
            <p:cNvSpPr/>
            <p:nvPr/>
          </p:nvSpPr>
          <p:spPr>
            <a:xfrm>
              <a:off x="7002260" y="3748098"/>
              <a:ext cx="1133473" cy="19126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cs typeface="+mn-ea"/>
                  <a:sym typeface="+mn-lt"/>
                </a:rPr>
                <a:t>对照组</a:t>
              </a:r>
              <a:endParaRPr kumimoji="0" lang="zh-CN" altLang="en-US" sz="1000" b="1" i="0" u="none" strike="noStrike" kern="1200" cap="none" spc="0" normalizeH="0" baseline="0" noProof="0" dirty="0">
                <a:ln>
                  <a:noFill/>
                </a:ln>
                <a:solidFill>
                  <a:prstClr val="black"/>
                </a:solidFill>
                <a:effectLst/>
                <a:uLnTx/>
                <a:uFillTx/>
                <a:cs typeface="+mn-ea"/>
                <a:sym typeface="+mn-lt"/>
              </a:endParaRPr>
            </a:p>
          </p:txBody>
        </p:sp>
        <p:sp>
          <p:nvSpPr>
            <p:cNvPr id="30" name="矩形 29"/>
            <p:cNvSpPr/>
            <p:nvPr/>
          </p:nvSpPr>
          <p:spPr>
            <a:xfrm>
              <a:off x="6595511" y="4010731"/>
              <a:ext cx="1650867" cy="131569"/>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cs typeface="+mn-ea"/>
                  <a:sym typeface="+mn-lt"/>
                </a:rPr>
                <a:t>吉西他滨</a:t>
              </a:r>
              <a:r>
                <a:rPr kumimoji="0" lang="en-US" altLang="zh-CN" sz="800" b="1" i="0" u="none" strike="noStrike" kern="1200" cap="none" spc="0" normalizeH="0" baseline="0" noProof="0" dirty="0">
                  <a:ln>
                    <a:noFill/>
                  </a:ln>
                  <a:solidFill>
                    <a:prstClr val="black"/>
                  </a:solidFill>
                  <a:effectLst/>
                  <a:uLnTx/>
                  <a:uFillTx/>
                  <a:cs typeface="+mn-ea"/>
                  <a:sym typeface="+mn-lt"/>
                </a:rPr>
                <a:t>1000mg/m</a:t>
              </a:r>
              <a:r>
                <a:rPr kumimoji="0" lang="en-US" altLang="zh-CN" sz="800" b="1" i="0" u="none" strike="noStrike" kern="1200" cap="none" spc="0" normalizeH="0" baseline="30000" noProof="0" dirty="0">
                  <a:ln>
                    <a:noFill/>
                  </a:ln>
                  <a:solidFill>
                    <a:prstClr val="black"/>
                  </a:solidFill>
                  <a:effectLst/>
                  <a:uLnTx/>
                  <a:uFillTx/>
                  <a:cs typeface="+mn-ea"/>
                  <a:sym typeface="+mn-lt"/>
                </a:rPr>
                <a:t>2 </a:t>
              </a:r>
              <a:r>
                <a:rPr kumimoji="0" lang="zh-CN" altLang="en-US" sz="800" b="1" i="0" u="none" strike="noStrike" kern="1200" cap="none" spc="0" normalizeH="0" baseline="0" noProof="0" dirty="0">
                  <a:ln>
                    <a:noFill/>
                  </a:ln>
                  <a:solidFill>
                    <a:prstClr val="black"/>
                  </a:solidFill>
                  <a:effectLst/>
                  <a:uLnTx/>
                  <a:uFillTx/>
                  <a:cs typeface="+mn-ea"/>
                  <a:sym typeface="+mn-lt"/>
                </a:rPr>
                <a:t>每周一次</a:t>
              </a:r>
              <a:endParaRPr kumimoji="0" lang="zh-CN" altLang="en-US" sz="800" b="1" i="0" u="none" strike="noStrike" kern="1200" cap="none" spc="0" normalizeH="0" baseline="0" noProof="0" dirty="0">
                <a:ln>
                  <a:noFill/>
                </a:ln>
                <a:solidFill>
                  <a:prstClr val="black"/>
                </a:solidFill>
                <a:effectLst/>
                <a:uLnTx/>
                <a:uFillTx/>
                <a:cs typeface="+mn-ea"/>
                <a:sym typeface="+mn-lt"/>
              </a:endParaRPr>
            </a:p>
          </p:txBody>
        </p:sp>
        <p:sp>
          <p:nvSpPr>
            <p:cNvPr id="31" name="矩形 30"/>
            <p:cNvSpPr/>
            <p:nvPr/>
          </p:nvSpPr>
          <p:spPr>
            <a:xfrm>
              <a:off x="6583214" y="5341639"/>
              <a:ext cx="1640019" cy="118741"/>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rgbClr val="DE6361"/>
                  </a:solidFill>
                  <a:effectLst/>
                  <a:uLnTx/>
                  <a:uFillTx/>
                  <a:cs typeface="+mn-ea"/>
                  <a:sym typeface="+mn-lt"/>
                </a:rPr>
                <a:t>FOLFIRINOX</a:t>
              </a:r>
              <a:r>
                <a:rPr kumimoji="0" lang="zh-CN" altLang="en-US" sz="800" b="1" i="0" u="none" strike="noStrike" kern="1200" cap="none" spc="0" normalizeH="0" baseline="0" noProof="0" dirty="0">
                  <a:ln>
                    <a:noFill/>
                  </a:ln>
                  <a:solidFill>
                    <a:srgbClr val="DE6361"/>
                  </a:solidFill>
                  <a:effectLst/>
                  <a:uLnTx/>
                  <a:uFillTx/>
                  <a:cs typeface="+mn-ea"/>
                  <a:sym typeface="+mn-lt"/>
                </a:rPr>
                <a:t>方案，每</a:t>
              </a:r>
              <a:r>
                <a:rPr kumimoji="0" lang="en-US" altLang="zh-CN" sz="800" b="1" i="0" u="none" strike="noStrike" kern="1200" cap="none" spc="0" normalizeH="0" baseline="0" noProof="0" dirty="0">
                  <a:ln>
                    <a:noFill/>
                  </a:ln>
                  <a:solidFill>
                    <a:srgbClr val="DE6361"/>
                  </a:solidFill>
                  <a:effectLst/>
                  <a:uLnTx/>
                  <a:uFillTx/>
                  <a:cs typeface="+mn-ea"/>
                  <a:sym typeface="+mn-lt"/>
                </a:rPr>
                <a:t>2</a:t>
              </a:r>
              <a:r>
                <a:rPr kumimoji="0" lang="zh-CN" altLang="en-US" sz="800" b="1" i="0" u="none" strike="noStrike" kern="1200" cap="none" spc="0" normalizeH="0" baseline="0" noProof="0" dirty="0">
                  <a:ln>
                    <a:noFill/>
                  </a:ln>
                  <a:solidFill>
                    <a:srgbClr val="DE6361"/>
                  </a:solidFill>
                  <a:effectLst/>
                  <a:uLnTx/>
                  <a:uFillTx/>
                  <a:cs typeface="+mn-ea"/>
                  <a:sym typeface="+mn-lt"/>
                </a:rPr>
                <a:t>周一次</a:t>
              </a:r>
              <a:endParaRPr kumimoji="0" lang="zh-CN" altLang="en-US" sz="800" b="1" i="0" u="none" strike="noStrike" kern="1200" cap="none" spc="0" normalizeH="0" baseline="0" noProof="0" dirty="0">
                <a:ln>
                  <a:noFill/>
                </a:ln>
                <a:solidFill>
                  <a:srgbClr val="DE6361"/>
                </a:solidFill>
                <a:effectLst/>
                <a:uLnTx/>
                <a:uFillTx/>
                <a:cs typeface="+mn-ea"/>
                <a:sym typeface="+mn-lt"/>
              </a:endParaRPr>
            </a:p>
          </p:txBody>
        </p:sp>
        <p:sp>
          <p:nvSpPr>
            <p:cNvPr id="32" name="矩形 31"/>
            <p:cNvSpPr/>
            <p:nvPr/>
          </p:nvSpPr>
          <p:spPr>
            <a:xfrm rot="16200000">
              <a:off x="8011622" y="3983789"/>
              <a:ext cx="1589914" cy="169904"/>
            </a:xfrm>
            <a:prstGeom prst="rect">
              <a:avLst/>
            </a:prstGeom>
            <a:solidFill>
              <a:srgbClr val="F08C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pt-BR" sz="900" b="0" i="0" u="none" strike="noStrike" kern="1200" cap="none" spc="0" normalizeH="0" baseline="0" noProof="0" dirty="0">
                  <a:ln>
                    <a:noFill/>
                  </a:ln>
                  <a:solidFill>
                    <a:prstClr val="black"/>
                  </a:solidFill>
                  <a:effectLst/>
                  <a:uLnTx/>
                  <a:uFillTx/>
                  <a:cs typeface="+mn-ea"/>
                  <a:sym typeface="+mn-lt"/>
                </a:rPr>
                <a:t>是否可</a:t>
              </a:r>
              <a:r>
                <a:rPr kumimoji="0" lang="pt-BR" altLang="zh-CN" sz="900" b="0" i="0" u="none" strike="noStrike" kern="1200" cap="none" spc="0" normalizeH="0" baseline="0" noProof="0" dirty="0">
                  <a:ln>
                    <a:noFill/>
                  </a:ln>
                  <a:solidFill>
                    <a:prstClr val="black"/>
                  </a:solidFill>
                  <a:effectLst/>
                  <a:uLnTx/>
                  <a:uFillTx/>
                  <a:cs typeface="+mn-ea"/>
                  <a:sym typeface="+mn-lt"/>
                </a:rPr>
                <a:t>R0</a:t>
              </a:r>
              <a:r>
                <a:rPr kumimoji="0" lang="zh-CN" altLang="pt-BR" sz="900" b="0" i="0" u="none" strike="noStrike" kern="1200" cap="none" spc="0" normalizeH="0" baseline="0" noProof="0" dirty="0">
                  <a:ln>
                    <a:noFill/>
                  </a:ln>
                  <a:solidFill>
                    <a:prstClr val="black"/>
                  </a:solidFill>
                  <a:effectLst/>
                  <a:uLnTx/>
                  <a:uFillTx/>
                  <a:cs typeface="+mn-ea"/>
                  <a:sym typeface="+mn-lt"/>
                </a:rPr>
                <a:t>切除？</a:t>
              </a:r>
              <a:endParaRPr kumimoji="0" lang="zh-CN" altLang="en-US" sz="900" b="0" i="0" u="none" strike="noStrike" kern="1200" cap="none" spc="0" normalizeH="0" baseline="0" noProof="0" dirty="0">
                <a:ln>
                  <a:noFill/>
                </a:ln>
                <a:solidFill>
                  <a:prstClr val="black"/>
                </a:solidFill>
                <a:effectLst/>
                <a:uLnTx/>
                <a:uFillTx/>
                <a:cs typeface="+mn-ea"/>
                <a:sym typeface="+mn-lt"/>
              </a:endParaRPr>
            </a:p>
          </p:txBody>
        </p:sp>
        <p:sp>
          <p:nvSpPr>
            <p:cNvPr id="33" name="矩形 32"/>
            <p:cNvSpPr/>
            <p:nvPr/>
          </p:nvSpPr>
          <p:spPr>
            <a:xfrm>
              <a:off x="8807244" y="3028123"/>
              <a:ext cx="247948" cy="1459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cs typeface="+mn-ea"/>
                  <a:sym typeface="+mn-lt"/>
                </a:rPr>
                <a:t>是</a:t>
              </a:r>
              <a:endParaRPr kumimoji="0" lang="zh-CN" altLang="en-US" sz="1000" b="1" i="0" u="none" strike="noStrike" kern="1200" cap="none" spc="0" normalizeH="0" baseline="0" noProof="0" dirty="0">
                <a:ln>
                  <a:noFill/>
                </a:ln>
                <a:solidFill>
                  <a:prstClr val="black"/>
                </a:solidFill>
                <a:effectLst/>
                <a:uLnTx/>
                <a:uFillTx/>
                <a:cs typeface="+mn-ea"/>
                <a:sym typeface="+mn-lt"/>
              </a:endParaRPr>
            </a:p>
          </p:txBody>
        </p:sp>
        <p:sp>
          <p:nvSpPr>
            <p:cNvPr id="34" name="矩形 33"/>
            <p:cNvSpPr/>
            <p:nvPr/>
          </p:nvSpPr>
          <p:spPr>
            <a:xfrm>
              <a:off x="8892744" y="4353397"/>
              <a:ext cx="247948" cy="26097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cs typeface="+mn-ea"/>
                  <a:sym typeface="+mn-lt"/>
                </a:rPr>
                <a:t>否</a:t>
              </a:r>
              <a:endParaRPr kumimoji="0" lang="zh-CN" altLang="en-US" sz="1000" b="1" i="0" u="none" strike="noStrike" kern="1200" cap="none" spc="0" normalizeH="0" baseline="0" noProof="0" dirty="0">
                <a:ln>
                  <a:noFill/>
                </a:ln>
                <a:solidFill>
                  <a:prstClr val="black"/>
                </a:solidFill>
                <a:effectLst/>
                <a:uLnTx/>
                <a:uFillTx/>
                <a:cs typeface="+mn-ea"/>
                <a:sym typeface="+mn-lt"/>
              </a:endParaRPr>
            </a:p>
          </p:txBody>
        </p:sp>
        <p:sp>
          <p:nvSpPr>
            <p:cNvPr id="35" name="矩形 34"/>
            <p:cNvSpPr/>
            <p:nvPr/>
          </p:nvSpPr>
          <p:spPr>
            <a:xfrm>
              <a:off x="8824423" y="4854976"/>
              <a:ext cx="166688" cy="6318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prstClr val="black"/>
                  </a:solidFill>
                  <a:effectLst/>
                  <a:uLnTx/>
                  <a:uFillTx/>
                  <a:cs typeface="+mn-ea"/>
                  <a:sym typeface="+mn-lt"/>
                </a:rPr>
                <a:t>化疗</a:t>
              </a:r>
              <a:endParaRPr kumimoji="0" lang="zh-CN" altLang="en-US" sz="1050" b="1" i="0" u="none" strike="noStrike" kern="1200" cap="none" spc="0" normalizeH="0" baseline="0" noProof="0" dirty="0">
                <a:ln>
                  <a:noFill/>
                </a:ln>
                <a:solidFill>
                  <a:prstClr val="black"/>
                </a:solidFill>
                <a:effectLst/>
                <a:uLnTx/>
                <a:uFillTx/>
                <a:cs typeface="+mn-ea"/>
                <a:sym typeface="+mn-lt"/>
              </a:endParaRPr>
            </a:p>
          </p:txBody>
        </p:sp>
        <p:sp>
          <p:nvSpPr>
            <p:cNvPr id="38" name="矩形 37"/>
            <p:cNvSpPr/>
            <p:nvPr/>
          </p:nvSpPr>
          <p:spPr>
            <a:xfrm>
              <a:off x="8802395" y="2258093"/>
              <a:ext cx="267151" cy="4040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prstClr val="black"/>
                  </a:solidFill>
                  <a:effectLst/>
                  <a:uLnTx/>
                  <a:uFillTx/>
                  <a:cs typeface="+mn-ea"/>
                  <a:sym typeface="+mn-lt"/>
                </a:rPr>
                <a:t>手术</a:t>
              </a:r>
              <a:endParaRPr kumimoji="0" lang="zh-CN" altLang="en-US" sz="1050" b="1" i="0" u="none" strike="noStrike" kern="1200" cap="none" spc="0" normalizeH="0" baseline="0" noProof="0" dirty="0">
                <a:ln>
                  <a:noFill/>
                </a:ln>
                <a:solidFill>
                  <a:prstClr val="black"/>
                </a:solidFill>
                <a:effectLst/>
                <a:uLnTx/>
                <a:uFillTx/>
                <a:cs typeface="+mn-ea"/>
                <a:sym typeface="+mn-lt"/>
              </a:endParaRPr>
            </a:p>
          </p:txBody>
        </p:sp>
        <p:sp>
          <p:nvSpPr>
            <p:cNvPr id="16" name="矩形 15"/>
            <p:cNvSpPr/>
            <p:nvPr/>
          </p:nvSpPr>
          <p:spPr>
            <a:xfrm>
              <a:off x="3837846" y="4359202"/>
              <a:ext cx="1662867" cy="14966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1" i="0" u="none" strike="noStrike" kern="1200" cap="none" spc="0" normalizeH="0" baseline="0" noProof="0" dirty="0">
                  <a:ln>
                    <a:noFill/>
                  </a:ln>
                  <a:solidFill>
                    <a:srgbClr val="FF0000"/>
                  </a:solidFill>
                  <a:effectLst/>
                  <a:highlight>
                    <a:srgbClr val="FFFF00"/>
                  </a:highlight>
                  <a:uLnTx/>
                  <a:uFillTx/>
                  <a:cs typeface="+mn-ea"/>
                  <a:sym typeface="+mn-lt"/>
                </a:rPr>
                <a:t>FOLFIRINOX</a:t>
              </a:r>
              <a:r>
                <a:rPr kumimoji="0" lang="zh-CN" altLang="en-US" sz="900" b="1" i="0" u="none" strike="noStrike" kern="1200" cap="none" spc="0" normalizeH="0" baseline="0" noProof="0" dirty="0">
                  <a:ln>
                    <a:noFill/>
                  </a:ln>
                  <a:solidFill>
                    <a:srgbClr val="FF0000"/>
                  </a:solidFill>
                  <a:effectLst/>
                  <a:highlight>
                    <a:srgbClr val="FFFF00"/>
                  </a:highlight>
                  <a:uLnTx/>
                  <a:uFillTx/>
                  <a:cs typeface="+mn-ea"/>
                  <a:sym typeface="+mn-lt"/>
                </a:rPr>
                <a:t>方案，每</a:t>
              </a:r>
              <a:r>
                <a:rPr kumimoji="0" lang="en-US" altLang="zh-CN" sz="900" b="1" i="0" u="none" strike="noStrike" kern="1200" cap="none" spc="0" normalizeH="0" baseline="0" noProof="0" dirty="0">
                  <a:ln>
                    <a:noFill/>
                  </a:ln>
                  <a:solidFill>
                    <a:srgbClr val="FF0000"/>
                  </a:solidFill>
                  <a:effectLst/>
                  <a:highlight>
                    <a:srgbClr val="FFFF00"/>
                  </a:highlight>
                  <a:uLnTx/>
                  <a:uFillTx/>
                  <a:cs typeface="+mn-ea"/>
                  <a:sym typeface="+mn-lt"/>
                </a:rPr>
                <a:t>2</a:t>
              </a:r>
              <a:r>
                <a:rPr kumimoji="0" lang="zh-CN" altLang="en-US" sz="900" b="1" i="0" u="none" strike="noStrike" kern="1200" cap="none" spc="0" normalizeH="0" baseline="0" noProof="0" dirty="0">
                  <a:ln>
                    <a:noFill/>
                  </a:ln>
                  <a:solidFill>
                    <a:srgbClr val="FF0000"/>
                  </a:solidFill>
                  <a:effectLst/>
                  <a:highlight>
                    <a:srgbClr val="FFFF00"/>
                  </a:highlight>
                  <a:uLnTx/>
                  <a:uFillTx/>
                  <a:cs typeface="+mn-ea"/>
                  <a:sym typeface="+mn-lt"/>
                </a:rPr>
                <a:t>周一次</a:t>
              </a:r>
              <a:endParaRPr kumimoji="0" lang="zh-CN" altLang="en-US" sz="900" b="1" i="0" u="none" strike="noStrike" kern="1200" cap="none" spc="0" normalizeH="0" baseline="0" noProof="0" dirty="0">
                <a:ln>
                  <a:noFill/>
                </a:ln>
                <a:solidFill>
                  <a:srgbClr val="FF0000"/>
                </a:solidFill>
                <a:effectLst/>
                <a:highlight>
                  <a:srgbClr val="FFFF00"/>
                </a:highlight>
                <a:uLnTx/>
                <a:uFillTx/>
                <a:cs typeface="+mn-ea"/>
                <a:sym typeface="+mn-lt"/>
              </a:endParaRPr>
            </a:p>
          </p:txBody>
        </p:sp>
      </p:grpSp>
      <p:sp>
        <p:nvSpPr>
          <p:cNvPr id="77" name="矩形 76"/>
          <p:cNvSpPr/>
          <p:nvPr/>
        </p:nvSpPr>
        <p:spPr>
          <a:xfrm>
            <a:off x="6556101" y="1436921"/>
            <a:ext cx="1075838" cy="290739"/>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900" b="1" i="0" u="none" strike="noStrike" kern="1200" cap="none" spc="0" normalizeH="0" baseline="30000" noProof="0" dirty="0">
              <a:ln>
                <a:noFill/>
              </a:ln>
              <a:solidFill>
                <a:prstClr val="black"/>
              </a:solidFill>
              <a:effectLst/>
              <a:uLnTx/>
              <a:uFillTx/>
              <a:cs typeface="+mn-ea"/>
              <a:sym typeface="+mn-lt"/>
            </a:endParaRPr>
          </a:p>
        </p:txBody>
      </p:sp>
      <p:sp>
        <p:nvSpPr>
          <p:cNvPr id="78" name="矩形 77"/>
          <p:cNvSpPr/>
          <p:nvPr/>
        </p:nvSpPr>
        <p:spPr>
          <a:xfrm>
            <a:off x="6560851" y="1595258"/>
            <a:ext cx="1200825" cy="162679"/>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defRPr/>
            </a:pPr>
            <a:r>
              <a:rPr kumimoji="0" lang="zh-CN" altLang="en-US" sz="800" b="1" i="0" u="none" strike="noStrike" kern="1200" cap="none" spc="0" normalizeH="0" baseline="0" noProof="0" dirty="0">
                <a:ln>
                  <a:noFill/>
                </a:ln>
                <a:solidFill>
                  <a:prstClr val="black"/>
                </a:solidFill>
                <a:effectLst/>
                <a:uLnTx/>
                <a:uFillTx/>
                <a:cs typeface="+mn-ea"/>
                <a:sym typeface="+mn-lt"/>
              </a:rPr>
              <a:t>放疗</a:t>
            </a:r>
            <a:r>
              <a:rPr kumimoji="0" lang="en-US" altLang="zh-CN" sz="800" b="1" i="0" u="none" strike="noStrike" kern="1200" cap="none" spc="0" normalizeH="0" baseline="0" noProof="0" dirty="0">
                <a:ln>
                  <a:noFill/>
                </a:ln>
                <a:solidFill>
                  <a:prstClr val="black"/>
                </a:solidFill>
                <a:effectLst/>
                <a:uLnTx/>
                <a:uFillTx/>
                <a:cs typeface="+mn-ea"/>
                <a:sym typeface="+mn-lt"/>
              </a:rPr>
              <a:t>28</a:t>
            </a:r>
            <a:r>
              <a:rPr kumimoji="0" lang="zh-CN" altLang="en-US" sz="800" b="1" i="0" u="none" strike="noStrike" kern="1200" cap="none" spc="0" normalizeH="0" baseline="0" noProof="0" dirty="0">
                <a:ln>
                  <a:noFill/>
                </a:ln>
                <a:solidFill>
                  <a:prstClr val="black"/>
                </a:solidFill>
                <a:effectLst/>
                <a:uLnTx/>
                <a:uFillTx/>
                <a:cs typeface="+mn-ea"/>
                <a:sym typeface="+mn-lt"/>
              </a:rPr>
              <a:t>次，每次</a:t>
            </a:r>
            <a:r>
              <a:rPr kumimoji="0" lang="en-US" altLang="zh-CN" sz="800" b="1" i="0" u="none" strike="noStrike" kern="1200" cap="none" spc="0" normalizeH="0" baseline="0" noProof="0" dirty="0">
                <a:ln>
                  <a:noFill/>
                </a:ln>
                <a:solidFill>
                  <a:prstClr val="black"/>
                </a:solidFill>
                <a:effectLst/>
                <a:uLnTx/>
                <a:uFillTx/>
                <a:cs typeface="+mn-ea"/>
                <a:sym typeface="+mn-lt"/>
              </a:rPr>
              <a:t>1.8Gy</a:t>
            </a:r>
            <a:r>
              <a:rPr kumimoji="0" lang="zh-CN" altLang="en-US" sz="800" b="1" i="0" u="none" strike="noStrike" kern="1200" cap="none" spc="0" normalizeH="0" baseline="0" noProof="0" dirty="0">
                <a:ln>
                  <a:noFill/>
                </a:ln>
                <a:solidFill>
                  <a:prstClr val="black"/>
                </a:solidFill>
                <a:effectLst/>
                <a:uLnTx/>
                <a:uFillTx/>
                <a:cs typeface="+mn-ea"/>
                <a:sym typeface="+mn-lt"/>
              </a:rPr>
              <a:t>，总剂量</a:t>
            </a:r>
            <a:r>
              <a:rPr kumimoji="0" lang="en-US" altLang="zh-CN" sz="800" b="1" i="0" u="none" strike="noStrike" kern="1200" cap="none" spc="0" normalizeH="0" baseline="0" noProof="0" dirty="0">
                <a:ln>
                  <a:noFill/>
                </a:ln>
                <a:solidFill>
                  <a:prstClr val="black"/>
                </a:solidFill>
                <a:effectLst/>
                <a:uLnTx/>
                <a:uFillTx/>
                <a:cs typeface="+mn-ea"/>
                <a:sym typeface="+mn-lt"/>
              </a:rPr>
              <a:t>50.4</a:t>
            </a:r>
            <a:r>
              <a:rPr lang="en-US" altLang="zh-CN" sz="800" b="1" dirty="0">
                <a:solidFill>
                  <a:prstClr val="black"/>
                </a:solidFill>
                <a:cs typeface="+mn-ea"/>
                <a:sym typeface="+mn-lt"/>
              </a:rPr>
              <a:t>Gy</a:t>
            </a:r>
            <a:endParaRPr kumimoji="0" lang="zh-CN" altLang="en-US" sz="800" b="1" i="0" u="none" strike="noStrike" kern="1200" cap="none" spc="0" normalizeH="0" baseline="0" noProof="0" dirty="0">
              <a:ln>
                <a:noFill/>
              </a:ln>
              <a:solidFill>
                <a:prstClr val="black"/>
              </a:solidFill>
              <a:effectLst/>
              <a:uLnTx/>
              <a:uFillTx/>
              <a:cs typeface="+mn-ea"/>
              <a:sym typeface="+mn-lt"/>
            </a:endParaRPr>
          </a:p>
        </p:txBody>
      </p:sp>
      <p:sp>
        <p:nvSpPr>
          <p:cNvPr id="79" name="矩形 78"/>
          <p:cNvSpPr/>
          <p:nvPr/>
        </p:nvSpPr>
        <p:spPr>
          <a:xfrm>
            <a:off x="6563291" y="1353970"/>
            <a:ext cx="1075838" cy="164158"/>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1200" cap="none" spc="0" normalizeH="0" baseline="0" noProof="0" dirty="0">
                <a:ln>
                  <a:noFill/>
                </a:ln>
                <a:solidFill>
                  <a:prstClr val="black"/>
                </a:solidFill>
                <a:effectLst/>
                <a:uLnTx/>
                <a:uFillTx/>
                <a:cs typeface="+mn-ea"/>
                <a:sym typeface="+mn-lt"/>
              </a:rPr>
              <a:t>吉西他滨</a:t>
            </a:r>
            <a:r>
              <a:rPr kumimoji="0" lang="en-US" altLang="zh-CN" sz="800" b="1" i="0" u="none" strike="noStrike" kern="1200" cap="none" spc="0" normalizeH="0" baseline="0" noProof="0" dirty="0">
                <a:ln>
                  <a:noFill/>
                </a:ln>
                <a:solidFill>
                  <a:prstClr val="black"/>
                </a:solidFill>
                <a:effectLst/>
                <a:uLnTx/>
                <a:uFillTx/>
                <a:cs typeface="+mn-ea"/>
                <a:sym typeface="+mn-lt"/>
              </a:rPr>
              <a:t>300mg/m</a:t>
            </a:r>
            <a:r>
              <a:rPr kumimoji="0" lang="en-US" altLang="zh-CN" sz="800" b="1" i="0" u="none" strike="noStrike" kern="1200" cap="none" spc="0" normalizeH="0" baseline="30000" noProof="0" dirty="0">
                <a:ln>
                  <a:noFill/>
                </a:ln>
                <a:solidFill>
                  <a:prstClr val="black"/>
                </a:solidFill>
                <a:effectLst/>
                <a:uLnTx/>
                <a:uFillTx/>
                <a:cs typeface="+mn-ea"/>
                <a:sym typeface="+mn-lt"/>
              </a:rPr>
              <a:t>2</a:t>
            </a:r>
            <a:r>
              <a:rPr lang="zh-CN" altLang="en-US" sz="800" dirty="0">
                <a:solidFill>
                  <a:prstClr val="black"/>
                </a:solidFill>
                <a:cs typeface="+mn-ea"/>
                <a:sym typeface="+mn-lt"/>
              </a:rPr>
              <a:t>，</a:t>
            </a:r>
            <a:r>
              <a:rPr kumimoji="0" lang="zh-CN" altLang="en-US" sz="800" b="1" i="0" u="none" strike="noStrike" kern="1200" cap="none" spc="0" normalizeH="0" baseline="0" noProof="0" dirty="0">
                <a:ln>
                  <a:noFill/>
                </a:ln>
                <a:solidFill>
                  <a:prstClr val="black"/>
                </a:solidFill>
                <a:effectLst/>
                <a:uLnTx/>
                <a:uFillTx/>
                <a:cs typeface="+mn-ea"/>
                <a:sym typeface="+mn-lt"/>
              </a:rPr>
              <a:t>每周一次</a:t>
            </a:r>
            <a:endParaRPr kumimoji="0" lang="zh-CN" altLang="en-US" sz="800" b="1" i="0" u="none" strike="noStrike" kern="1200" cap="none" spc="0" normalizeH="0" baseline="0" noProof="0" dirty="0">
              <a:ln>
                <a:noFill/>
              </a:ln>
              <a:solidFill>
                <a:prstClr val="black"/>
              </a:solidFill>
              <a:effectLst/>
              <a:uLnTx/>
              <a:uFillTx/>
              <a:cs typeface="+mn-ea"/>
              <a:sym typeface="+mn-lt"/>
            </a:endParaRPr>
          </a:p>
        </p:txBody>
      </p:sp>
      <p:sp>
        <p:nvSpPr>
          <p:cNvPr id="80" name="文本框 79"/>
          <p:cNvSpPr txBox="1"/>
          <p:nvPr/>
        </p:nvSpPr>
        <p:spPr>
          <a:xfrm>
            <a:off x="484776" y="1229611"/>
            <a:ext cx="2494253" cy="307777"/>
          </a:xfrm>
          <a:prstGeom prst="rect">
            <a:avLst/>
          </a:prstGeom>
          <a:noFill/>
        </p:spPr>
        <p:txBody>
          <a:bodyPr wrap="square">
            <a:spAutoFit/>
          </a:bodyPr>
          <a:lstStyle/>
          <a:p>
            <a:pPr marL="0" marR="0" lvl="0" indent="0" algn="ctr" defTabSz="829310" eaLnBrk="0" fontAlgn="base" latinLnBrk="0" hangingPunct="0">
              <a:lnSpc>
                <a:spcPct val="100000"/>
              </a:lnSpc>
              <a:spcBef>
                <a:spcPct val="0"/>
              </a:spcBef>
              <a:spcAft>
                <a:spcPct val="0"/>
              </a:spcAft>
              <a:buClrTx/>
              <a:buSzTx/>
              <a:buFontTx/>
              <a:buNone/>
              <a:defRPr/>
            </a:pPr>
            <a:r>
              <a:rPr kumimoji="0" lang="zh-CN" altLang="en-US" sz="1400" b="1" i="0" u="none" strike="noStrike" kern="0" cap="none" spc="0" normalizeH="0" baseline="0" noProof="0" dirty="0">
                <a:ln>
                  <a:noFill/>
                </a:ln>
                <a:solidFill>
                  <a:schemeClr val="tx1">
                    <a:lumMod val="75000"/>
                    <a:lumOff val="25000"/>
                  </a:schemeClr>
                </a:solidFill>
                <a:effectLst/>
                <a:uLnTx/>
                <a:uFillTx/>
                <a:cs typeface="+mn-ea"/>
                <a:sym typeface="+mn-lt"/>
              </a:rPr>
              <a:t>研究设计：</a:t>
            </a:r>
            <a:r>
              <a:rPr kumimoji="0" lang="en-US" altLang="zh-CN" sz="1400" b="1" i="0" u="none" strike="noStrike" kern="0" cap="none" spc="0" normalizeH="0" baseline="0" noProof="0" dirty="0">
                <a:ln>
                  <a:noFill/>
                </a:ln>
                <a:solidFill>
                  <a:schemeClr val="tx1">
                    <a:lumMod val="75000"/>
                    <a:lumOff val="25000"/>
                  </a:schemeClr>
                </a:solidFill>
                <a:effectLst/>
                <a:uLnTx/>
                <a:uFillTx/>
                <a:cs typeface="+mn-ea"/>
                <a:sym typeface="+mn-lt"/>
              </a:rPr>
              <a:t>III</a:t>
            </a:r>
            <a:r>
              <a:rPr kumimoji="0" lang="zh-CN" altLang="en-US" sz="1400" b="1" i="0" u="none" strike="noStrike" kern="0" cap="none" spc="0" normalizeH="0" baseline="0" noProof="0" dirty="0">
                <a:ln>
                  <a:noFill/>
                </a:ln>
                <a:solidFill>
                  <a:schemeClr val="tx1">
                    <a:lumMod val="75000"/>
                    <a:lumOff val="25000"/>
                  </a:schemeClr>
                </a:solidFill>
                <a:effectLst/>
                <a:uLnTx/>
                <a:uFillTx/>
                <a:cs typeface="+mn-ea"/>
                <a:sym typeface="+mn-lt"/>
              </a:rPr>
              <a:t>期随机对照研究</a:t>
            </a:r>
            <a:endParaRPr kumimoji="0" lang="zh-CN" altLang="en-US" sz="1400" b="1" i="0" u="none" strike="noStrike" kern="0" cap="none" spc="0" normalizeH="0" baseline="0" noProof="0" dirty="0">
              <a:ln>
                <a:noFill/>
              </a:ln>
              <a:solidFill>
                <a:schemeClr val="tx1">
                  <a:lumMod val="75000"/>
                  <a:lumOff val="25000"/>
                </a:schemeClr>
              </a:solidFill>
              <a:effectLst/>
              <a:uLnTx/>
              <a:uFillTx/>
              <a:cs typeface="+mn-ea"/>
              <a:sym typeface="+mn-lt"/>
            </a:endParaRPr>
          </a:p>
        </p:txBody>
      </p:sp>
      <p:graphicFrame>
        <p:nvGraphicFramePr>
          <p:cNvPr id="83" name="表格 82"/>
          <p:cNvGraphicFramePr>
            <a:graphicFrameLocks noGrp="1"/>
          </p:cNvGraphicFramePr>
          <p:nvPr/>
        </p:nvGraphicFramePr>
        <p:xfrm>
          <a:off x="202462" y="3816046"/>
          <a:ext cx="4173386" cy="2465837"/>
        </p:xfrm>
        <a:graphic>
          <a:graphicData uri="http://schemas.openxmlformats.org/drawingml/2006/table">
            <a:tbl>
              <a:tblPr firstRow="1" bandRow="1"/>
              <a:tblGrid>
                <a:gridCol w="1759902"/>
                <a:gridCol w="888201"/>
                <a:gridCol w="1092785"/>
                <a:gridCol w="432498"/>
              </a:tblGrid>
              <a:tr h="136084">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marL="71755" algn="l">
                        <a:lnSpc>
                          <a:spcPct val="100000"/>
                        </a:lnSpc>
                        <a:buNone/>
                      </a:pPr>
                      <a:r>
                        <a:rPr lang="zh-CN" altLang="en-US" sz="900" b="1" dirty="0">
                          <a:solidFill>
                            <a:schemeClr val="bg1"/>
                          </a:solidFill>
                          <a:effectLst/>
                          <a:latin typeface="+mn-lt"/>
                          <a:ea typeface="+mn-ea"/>
                          <a:cs typeface="+mn-ea"/>
                          <a:sym typeface="+mn-lt"/>
                        </a:rPr>
                        <a:t>随机分配患者</a:t>
                      </a:r>
                      <a:endParaRPr lang="zh-CN" altLang="en-US" sz="900" b="1" dirty="0">
                        <a:solidFill>
                          <a:schemeClr val="bg1"/>
                        </a:solidFill>
                        <a:effectLst/>
                        <a:latin typeface="+mn-lt"/>
                        <a:ea typeface="+mn-ea"/>
                        <a:cs typeface="+mn-ea"/>
                        <a:sym typeface="+mn-lt"/>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no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algn="ctr">
                        <a:lnSpc>
                          <a:spcPct val="100000"/>
                        </a:lnSpc>
                        <a:buNone/>
                      </a:pPr>
                      <a:r>
                        <a:rPr lang="zh-CN" altLang="en-US" sz="900" b="1" dirty="0">
                          <a:solidFill>
                            <a:schemeClr val="bg1"/>
                          </a:solidFill>
                          <a:effectLst/>
                          <a:latin typeface="+mn-lt"/>
                          <a:ea typeface="+mn-ea"/>
                          <a:cs typeface="+mn-ea"/>
                          <a:sym typeface="+mn-lt"/>
                        </a:rPr>
                        <a:t>化疗</a:t>
                      </a:r>
                      <a:r>
                        <a:rPr lang="en-US" altLang="zh-CN" sz="900" b="1" dirty="0">
                          <a:solidFill>
                            <a:schemeClr val="bg1"/>
                          </a:solidFill>
                          <a:effectLst/>
                          <a:latin typeface="+mn-lt"/>
                          <a:ea typeface="+mn-ea"/>
                          <a:cs typeface="+mn-ea"/>
                          <a:sym typeface="+mn-lt"/>
                        </a:rPr>
                        <a:t>(</a:t>
                      </a:r>
                      <a:r>
                        <a:rPr lang="en-US" sz="900" b="1" dirty="0">
                          <a:solidFill>
                            <a:schemeClr val="bg1"/>
                          </a:solidFill>
                          <a:effectLst/>
                          <a:latin typeface="+mn-lt"/>
                          <a:ea typeface="+mn-ea"/>
                          <a:cs typeface="+mn-ea"/>
                          <a:sym typeface="+mn-lt"/>
                        </a:rPr>
                        <a:t>n=167)</a:t>
                      </a:r>
                      <a:endParaRPr lang="en-US" sz="900" b="1" dirty="0">
                        <a:solidFill>
                          <a:schemeClr val="bg1"/>
                        </a:solidFill>
                        <a:effectLst/>
                        <a:latin typeface="+mn-lt"/>
                        <a:ea typeface="+mn-ea"/>
                        <a:cs typeface="+mn-ea"/>
                        <a:sym typeface="+mn-lt"/>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no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algn="ctr">
                        <a:lnSpc>
                          <a:spcPct val="100000"/>
                        </a:lnSpc>
                        <a:buNone/>
                      </a:pPr>
                      <a:r>
                        <a:rPr lang="zh-CN" altLang="en-US" sz="900" b="1" dirty="0">
                          <a:solidFill>
                            <a:schemeClr val="bg1"/>
                          </a:solidFill>
                          <a:effectLst/>
                          <a:latin typeface="+mn-lt"/>
                          <a:ea typeface="+mn-ea"/>
                          <a:cs typeface="+mn-ea"/>
                          <a:sym typeface="+mn-lt"/>
                        </a:rPr>
                        <a:t>放化疗</a:t>
                      </a:r>
                      <a:r>
                        <a:rPr lang="en-US" altLang="zh-CN" sz="900" b="1" dirty="0">
                          <a:solidFill>
                            <a:schemeClr val="bg1"/>
                          </a:solidFill>
                          <a:effectLst/>
                          <a:latin typeface="+mn-lt"/>
                          <a:ea typeface="+mn-ea"/>
                          <a:cs typeface="+mn-ea"/>
                          <a:sym typeface="+mn-lt"/>
                        </a:rPr>
                        <a:t>(</a:t>
                      </a:r>
                      <a:r>
                        <a:rPr lang="en-US" sz="900" b="1" dirty="0">
                          <a:solidFill>
                            <a:schemeClr val="bg1"/>
                          </a:solidFill>
                          <a:effectLst/>
                          <a:latin typeface="+mn-lt"/>
                          <a:ea typeface="+mn-ea"/>
                          <a:cs typeface="+mn-ea"/>
                          <a:sym typeface="+mn-lt"/>
                        </a:rPr>
                        <a:t>n=169)</a:t>
                      </a:r>
                      <a:endParaRPr lang="en-US" sz="900" b="1" dirty="0">
                        <a:solidFill>
                          <a:schemeClr val="bg1"/>
                        </a:solidFill>
                        <a:effectLst/>
                        <a:latin typeface="+mn-lt"/>
                        <a:ea typeface="+mn-ea"/>
                        <a:cs typeface="+mn-ea"/>
                        <a:sym typeface="+mn-lt"/>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noFill/>
                    </a:lnB>
                    <a:lnTlToBr w="12700" cmpd="sng">
                      <a:noFill/>
                      <a:prstDash val="solid"/>
                    </a:lnTlToBr>
                    <a:lnBlToTr w="12700" cmpd="sng">
                      <a:noFill/>
                      <a:prstDash val="solid"/>
                    </a:lnBlToTr>
                    <a:solidFill>
                      <a:srgbClr val="156082"/>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algn="ctr">
                        <a:lnSpc>
                          <a:spcPct val="100000"/>
                        </a:lnSpc>
                        <a:buNone/>
                      </a:pPr>
                      <a:r>
                        <a:rPr lang="en-US" sz="900" b="1" dirty="0">
                          <a:solidFill>
                            <a:schemeClr val="bg1"/>
                          </a:solidFill>
                          <a:effectLst/>
                          <a:latin typeface="+mn-lt"/>
                          <a:ea typeface="+mn-ea"/>
                          <a:cs typeface="+mn-ea"/>
                          <a:sym typeface="+mn-lt"/>
                        </a:rPr>
                        <a:t>P</a:t>
                      </a:r>
                      <a:r>
                        <a:rPr lang="zh-CN" altLang="en-US" sz="900" b="1" dirty="0">
                          <a:solidFill>
                            <a:schemeClr val="bg1"/>
                          </a:solidFill>
                          <a:effectLst/>
                          <a:latin typeface="+mn-lt"/>
                          <a:ea typeface="+mn-ea"/>
                          <a:cs typeface="+mn-ea"/>
                          <a:sym typeface="+mn-lt"/>
                        </a:rPr>
                        <a:t>值</a:t>
                      </a:r>
                      <a:endParaRPr lang="zh-CN" altLang="en-US" sz="900" b="1" dirty="0">
                        <a:solidFill>
                          <a:schemeClr val="bg1"/>
                        </a:solidFill>
                        <a:effectLst/>
                        <a:latin typeface="+mn-lt"/>
                        <a:ea typeface="+mn-ea"/>
                        <a:cs typeface="+mn-ea"/>
                        <a:sym typeface="+mn-lt"/>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noFill/>
                    </a:lnB>
                    <a:lnTlToBr w="12700" cmpd="sng">
                      <a:noFill/>
                      <a:prstDash val="solid"/>
                    </a:lnTlToBr>
                    <a:lnBlToTr w="12700" cmpd="sng">
                      <a:noFill/>
                      <a:prstDash val="solid"/>
                    </a:lnBlToTr>
                    <a:solidFill>
                      <a:srgbClr val="156082"/>
                    </a:solid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手术，例数</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a:effectLst/>
                          <a:latin typeface="+mn-lt"/>
                          <a:ea typeface="+mn-ea"/>
                          <a:cs typeface="+mn-ea"/>
                          <a:sym typeface="+mn-lt"/>
                        </a:rPr>
                        <a:t>0.91</a:t>
                      </a:r>
                      <a:endParaRPr lang="en-US" altLang="zh-CN" sz="900" b="0">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B4A7DA">
                        <a:lumMod val="20000"/>
                        <a:lumOff val="80000"/>
                      </a:srgbClr>
                    </a:solid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是</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60/167(36)</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62/169(37)</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否</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107/167(64)</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107/169(63)</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r>
              <a:tr h="225557">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en-US" altLang="zh-CN" sz="900" b="0" dirty="0">
                          <a:effectLst/>
                          <a:latin typeface="+mn-lt"/>
                          <a:ea typeface="+mn-ea"/>
                          <a:cs typeface="+mn-ea"/>
                          <a:sym typeface="+mn-lt"/>
                        </a:rPr>
                        <a:t>FOLFIRINOX</a:t>
                      </a:r>
                      <a:r>
                        <a:rPr lang="zh-CN" altLang="en-US" sz="900" b="0" dirty="0">
                          <a:effectLst/>
                          <a:latin typeface="+mn-lt"/>
                          <a:ea typeface="+mn-ea"/>
                          <a:cs typeface="+mn-ea"/>
                          <a:sym typeface="+mn-lt"/>
                        </a:rPr>
                        <a:t>疗后手术，例数</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a:effectLst/>
                          <a:latin typeface="+mn-lt"/>
                          <a:ea typeface="+mn-ea"/>
                          <a:cs typeface="+mn-ea"/>
                          <a:sym typeface="+mn-lt"/>
                        </a:rPr>
                        <a:t>0.81</a:t>
                      </a:r>
                      <a:endParaRPr lang="en-US" altLang="zh-CN"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defTabSz="914400" rtl="0" eaLnBrk="1" latinLnBrk="0" hangingPunct="1">
                        <a:lnSpc>
                          <a:spcPct val="100000"/>
                        </a:lnSpc>
                        <a:buNone/>
                      </a:pPr>
                      <a:r>
                        <a:rPr lang="zh-CN" altLang="en-US" sz="900" b="0" kern="1200" dirty="0">
                          <a:solidFill>
                            <a:schemeClr val="dk1"/>
                          </a:solidFill>
                          <a:effectLst/>
                          <a:latin typeface="+mn-lt"/>
                          <a:ea typeface="+mn-ea"/>
                          <a:cs typeface="+mn-ea"/>
                          <a:sym typeface="+mn-lt"/>
                        </a:rPr>
                        <a:t>是</a:t>
                      </a:r>
                      <a:endParaRPr lang="zh-CN" altLang="en-US" sz="900" b="0" kern="1200" dirty="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defTabSz="914400" rtl="0" eaLnBrk="1" latinLnBrk="0" hangingPunct="1">
                        <a:lnSpc>
                          <a:spcPct val="100000"/>
                        </a:lnSpc>
                        <a:buNone/>
                      </a:pPr>
                      <a:r>
                        <a:rPr lang="en-US" altLang="zh-CN" sz="900" b="0" kern="1200" dirty="0">
                          <a:solidFill>
                            <a:schemeClr val="dk1"/>
                          </a:solidFill>
                          <a:effectLst/>
                          <a:latin typeface="+mn-lt"/>
                          <a:ea typeface="+mn-ea"/>
                          <a:cs typeface="+mn-ea"/>
                          <a:sym typeface="+mn-lt"/>
                        </a:rPr>
                        <a:t>56/140(40)</a:t>
                      </a:r>
                      <a:endParaRPr lang="zh-CN" altLang="en-US" sz="900" b="0" kern="1200" dirty="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defTabSz="914400" rtl="0" eaLnBrk="1" latinLnBrk="0" hangingPunct="1">
                        <a:lnSpc>
                          <a:spcPct val="100000"/>
                        </a:lnSpc>
                        <a:buNone/>
                      </a:pPr>
                      <a:r>
                        <a:rPr lang="en-US" altLang="zh-CN" sz="900" b="0" kern="1200" dirty="0">
                          <a:solidFill>
                            <a:schemeClr val="dk1"/>
                          </a:solidFill>
                          <a:effectLst/>
                          <a:latin typeface="+mn-lt"/>
                          <a:ea typeface="+mn-ea"/>
                          <a:cs typeface="+mn-ea"/>
                          <a:sym typeface="+mn-lt"/>
                        </a:rPr>
                        <a:t>56/147(38)</a:t>
                      </a:r>
                      <a:endParaRPr lang="zh-CN" altLang="en-US" sz="900" b="0" kern="1200" dirty="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defTabSz="914400" rtl="0" eaLnBrk="1" latinLnBrk="0" hangingPunct="1">
                        <a:lnSpc>
                          <a:spcPct val="100000"/>
                        </a:lnSpc>
                        <a:buNone/>
                      </a:pPr>
                      <a:endParaRPr lang="zh-CN" altLang="en-US" sz="900" b="0" kern="1200" dirty="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defTabSz="914400" rtl="0" eaLnBrk="1" latinLnBrk="0" hangingPunct="1">
                        <a:lnSpc>
                          <a:spcPct val="100000"/>
                        </a:lnSpc>
                        <a:buNone/>
                      </a:pPr>
                      <a:r>
                        <a:rPr lang="zh-CN" altLang="en-US" sz="900" b="0" kern="1200">
                          <a:solidFill>
                            <a:schemeClr val="dk1"/>
                          </a:solidFill>
                          <a:effectLst/>
                          <a:latin typeface="+mn-lt"/>
                          <a:ea typeface="+mn-ea"/>
                          <a:cs typeface="+mn-ea"/>
                          <a:sym typeface="+mn-lt"/>
                        </a:rPr>
                        <a:t>否</a:t>
                      </a:r>
                      <a:endParaRPr lang="zh-CN" altLang="en-US" sz="900" b="0" kern="120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defTabSz="914400" rtl="0" eaLnBrk="1" latinLnBrk="0" hangingPunct="1">
                        <a:lnSpc>
                          <a:spcPct val="100000"/>
                        </a:lnSpc>
                        <a:buNone/>
                      </a:pPr>
                      <a:r>
                        <a:rPr lang="en-US" altLang="zh-CN" sz="900" b="0" kern="1200" dirty="0">
                          <a:solidFill>
                            <a:schemeClr val="dk1"/>
                          </a:solidFill>
                          <a:effectLst/>
                          <a:latin typeface="+mn-lt"/>
                          <a:ea typeface="+mn-ea"/>
                          <a:cs typeface="+mn-ea"/>
                          <a:sym typeface="+mn-lt"/>
                        </a:rPr>
                        <a:t>84/140(60)</a:t>
                      </a:r>
                      <a:endParaRPr lang="zh-CN" altLang="en-US" sz="900" b="0" kern="1200" dirty="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defTabSz="914400" rtl="0" eaLnBrk="1" latinLnBrk="0" hangingPunct="1">
                        <a:lnSpc>
                          <a:spcPct val="100000"/>
                        </a:lnSpc>
                        <a:buNone/>
                      </a:pPr>
                      <a:r>
                        <a:rPr lang="en-US" altLang="zh-CN" sz="900" b="0" kern="1200" dirty="0">
                          <a:solidFill>
                            <a:schemeClr val="dk1"/>
                          </a:solidFill>
                          <a:effectLst/>
                          <a:latin typeface="+mn-lt"/>
                          <a:ea typeface="+mn-ea"/>
                          <a:cs typeface="+mn-ea"/>
                          <a:sym typeface="+mn-lt"/>
                        </a:rPr>
                        <a:t>91/147(62)</a:t>
                      </a:r>
                      <a:endParaRPr lang="zh-CN" altLang="en-US" sz="900" b="0" kern="1200" dirty="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defTabSz="914400" rtl="0" eaLnBrk="1" latinLnBrk="0" hangingPunct="1">
                        <a:lnSpc>
                          <a:spcPct val="100000"/>
                        </a:lnSpc>
                        <a:buNone/>
                      </a:pPr>
                      <a:endParaRPr lang="zh-CN" altLang="en-US" sz="900" b="0" kern="1200">
                        <a:solidFill>
                          <a:schemeClr val="dk1"/>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pt-BR" sz="900" b="0" dirty="0">
                          <a:effectLst/>
                          <a:latin typeface="+mn-lt"/>
                          <a:ea typeface="+mn-ea"/>
                          <a:cs typeface="+mn-ea"/>
                          <a:sym typeface="+mn-lt"/>
                        </a:rPr>
                        <a:t>R0切除</a:t>
                      </a:r>
                      <a:r>
                        <a:rPr lang="pt-BR" sz="900" b="0" baseline="30000" dirty="0">
                          <a:effectLst/>
                          <a:latin typeface="+mn-lt"/>
                          <a:ea typeface="+mn-ea"/>
                          <a:cs typeface="+mn-ea"/>
                          <a:sym typeface="+mn-lt"/>
                        </a:rPr>
                        <a:t>a</a:t>
                      </a:r>
                      <a:endParaRPr lang="pt-BR" sz="900" b="0" baseline="3000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dirty="0">
                          <a:effectLst/>
                          <a:latin typeface="+mn-lt"/>
                          <a:ea typeface="+mn-ea"/>
                          <a:cs typeface="+mn-ea"/>
                          <a:sym typeface="+mn-lt"/>
                        </a:rPr>
                        <a:t>30/167(</a:t>
                      </a:r>
                      <a:r>
                        <a:rPr lang="en-US" altLang="zh-CN" sz="1050" b="1" dirty="0">
                          <a:solidFill>
                            <a:srgbClr val="FF0000"/>
                          </a:solidFill>
                          <a:effectLst/>
                          <a:latin typeface="+mn-lt"/>
                          <a:ea typeface="+mn-ea"/>
                          <a:cs typeface="+mn-ea"/>
                          <a:sym typeface="+mn-lt"/>
                        </a:rPr>
                        <a:t>18</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dirty="0">
                          <a:effectLst/>
                          <a:latin typeface="+mn-lt"/>
                          <a:ea typeface="+mn-ea"/>
                          <a:cs typeface="+mn-ea"/>
                          <a:sym typeface="+mn-lt"/>
                        </a:rPr>
                        <a:t>43/169(</a:t>
                      </a:r>
                      <a:r>
                        <a:rPr lang="en-US" altLang="zh-CN" sz="1050" b="1" dirty="0">
                          <a:solidFill>
                            <a:srgbClr val="FF0000"/>
                          </a:solidFill>
                          <a:effectLst/>
                          <a:latin typeface="+mn-lt"/>
                          <a:ea typeface="+mn-ea"/>
                          <a:cs typeface="+mn-ea"/>
                          <a:sym typeface="+mn-lt"/>
                        </a:rPr>
                        <a:t>25</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a:effectLst/>
                          <a:latin typeface="+mn-lt"/>
                          <a:ea typeface="+mn-ea"/>
                          <a:cs typeface="+mn-ea"/>
                          <a:sym typeface="+mn-lt"/>
                        </a:rPr>
                        <a:t>0.113</a:t>
                      </a:r>
                      <a:endParaRPr lang="en-US" altLang="zh-CN"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4A7DA">
                        <a:lumMod val="20000"/>
                        <a:lumOff val="80000"/>
                      </a:srgbClr>
                    </a:solid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切除状态，例数</a:t>
                      </a:r>
                      <a:r>
                        <a:rPr lang="en-US" altLang="zh-CN" sz="900" b="0" baseline="30000" dirty="0">
                          <a:effectLst/>
                          <a:latin typeface="+mn-lt"/>
                          <a:ea typeface="+mn-ea"/>
                          <a:cs typeface="+mn-ea"/>
                          <a:sym typeface="+mn-lt"/>
                        </a:rPr>
                        <a:t>b</a:t>
                      </a:r>
                      <a:endParaRPr lang="en-US" sz="900" b="0" baseline="3000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1">
                          <a:effectLst/>
                          <a:latin typeface="+mn-lt"/>
                          <a:ea typeface="+mn-ea"/>
                          <a:cs typeface="+mn-ea"/>
                          <a:sym typeface="+mn-lt"/>
                        </a:rPr>
                        <a:t>0.03</a:t>
                      </a:r>
                      <a:endParaRPr lang="en-US" altLang="zh-CN" sz="900" b="1">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en-US" sz="900" b="0" dirty="0">
                          <a:effectLst/>
                          <a:latin typeface="+mn-lt"/>
                          <a:ea typeface="+mn-ea"/>
                          <a:cs typeface="+mn-ea"/>
                          <a:sym typeface="+mn-lt"/>
                        </a:rPr>
                        <a:t>R0</a:t>
                      </a:r>
                      <a:endParaRPr 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30/167(18)</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43/169(25)</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en-US" sz="900" b="0" dirty="0">
                          <a:effectLst/>
                          <a:latin typeface="+mn-lt"/>
                          <a:ea typeface="+mn-ea"/>
                          <a:cs typeface="+mn-ea"/>
                          <a:sym typeface="+mn-lt"/>
                        </a:rPr>
                        <a:t>R1</a:t>
                      </a:r>
                      <a:endParaRPr 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17/167(10)</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5/169(3)</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a:lnSpc>
                          <a:spcPct val="100000"/>
                        </a:lnSpc>
                        <a:buNone/>
                      </a:pP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en-US" sz="900" b="0" dirty="0">
                          <a:effectLst/>
                          <a:latin typeface="+mn-lt"/>
                          <a:ea typeface="+mn-ea"/>
                          <a:cs typeface="+mn-ea"/>
                          <a:sym typeface="+mn-lt"/>
                        </a:rPr>
                        <a:t>R2</a:t>
                      </a:r>
                      <a:endParaRPr 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13/167(8)</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14/169(8)</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未手术</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107/167(64)</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0" algn="ctr">
                        <a:lnSpc>
                          <a:spcPct val="100000"/>
                        </a:lnSpc>
                        <a:buNone/>
                      </a:pPr>
                      <a:r>
                        <a:rPr lang="en-US" altLang="zh-CN" sz="900" b="0" dirty="0">
                          <a:effectLst/>
                          <a:latin typeface="+mn-lt"/>
                          <a:ea typeface="+mn-ea"/>
                          <a:cs typeface="+mn-ea"/>
                          <a:sym typeface="+mn-lt"/>
                        </a:rPr>
                        <a:t>107/169(63)</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144145" algn="ctr">
                        <a:lnSpc>
                          <a:spcPct val="100000"/>
                        </a:lnSpc>
                        <a:buNone/>
                      </a:pP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p>
                      <a:pPr marL="71755" algn="l">
                        <a:lnSpc>
                          <a:spcPct val="100000"/>
                        </a:lnSpc>
                        <a:buNone/>
                      </a:pPr>
                      <a:r>
                        <a:rPr lang="zh-CN" altLang="en-US" sz="900" b="0" dirty="0">
                          <a:effectLst/>
                          <a:latin typeface="+mn-lt"/>
                          <a:ea typeface="+mn-ea"/>
                          <a:cs typeface="+mn-ea"/>
                          <a:sym typeface="+mn-lt"/>
                        </a:rPr>
                        <a:t>手术患者</a:t>
                      </a:r>
                      <a:r>
                        <a:rPr lang="en-US" altLang="zh-CN" sz="900" b="0" dirty="0">
                          <a:effectLst/>
                          <a:latin typeface="+mn-lt"/>
                          <a:ea typeface="+mn-ea"/>
                          <a:cs typeface="+mn-ea"/>
                          <a:sym typeface="+mn-lt"/>
                        </a:rPr>
                        <a:t>R0</a:t>
                      </a:r>
                      <a:r>
                        <a:rPr lang="zh-CN" altLang="en-US" sz="900" b="0" dirty="0">
                          <a:effectLst/>
                          <a:latin typeface="+mn-lt"/>
                          <a:ea typeface="+mn-ea"/>
                          <a:cs typeface="+mn-ea"/>
                          <a:sym typeface="+mn-lt"/>
                        </a:rPr>
                        <a:t>切除率</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a:lnSpc>
                          <a:spcPct val="100000"/>
                        </a:lnSpc>
                        <a:buNone/>
                      </a:pPr>
                      <a:r>
                        <a:rPr lang="en-US" altLang="zh-CN" sz="900" b="0" dirty="0">
                          <a:effectLst/>
                          <a:latin typeface="+mn-lt"/>
                          <a:ea typeface="+mn-ea"/>
                          <a:cs typeface="+mn-ea"/>
                          <a:sym typeface="+mn-lt"/>
                        </a:rPr>
                        <a:t>30/60</a:t>
                      </a:r>
                      <a:r>
                        <a:rPr lang="zh-CN" altLang="en-US" sz="900" b="0" dirty="0">
                          <a:effectLst/>
                          <a:latin typeface="+mn-lt"/>
                          <a:ea typeface="+mn-ea"/>
                          <a:cs typeface="+mn-ea"/>
                          <a:sym typeface="+mn-lt"/>
                        </a:rPr>
                        <a:t>（</a:t>
                      </a:r>
                      <a:r>
                        <a:rPr lang="en-US" altLang="zh-CN" sz="1050" b="1" dirty="0">
                          <a:solidFill>
                            <a:srgbClr val="FF0000"/>
                          </a:solidFill>
                          <a:effectLst/>
                          <a:latin typeface="+mn-lt"/>
                          <a:ea typeface="+mn-ea"/>
                          <a:cs typeface="+mn-ea"/>
                          <a:sym typeface="+mn-lt"/>
                        </a:rPr>
                        <a:t>50</a:t>
                      </a:r>
                      <a:r>
                        <a:rPr lang="zh-CN" altLang="en-US"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b="0" dirty="0">
                          <a:effectLst/>
                          <a:latin typeface="+mn-lt"/>
                          <a:ea typeface="+mn-ea"/>
                          <a:cs typeface="+mn-ea"/>
                          <a:sym typeface="+mn-lt"/>
                        </a:rPr>
                        <a:t>43/62</a:t>
                      </a:r>
                      <a:r>
                        <a:rPr lang="zh-CN" altLang="en-US" sz="900" b="0" dirty="0">
                          <a:effectLst/>
                          <a:latin typeface="+mn-lt"/>
                          <a:ea typeface="+mn-ea"/>
                          <a:cs typeface="+mn-ea"/>
                          <a:sym typeface="+mn-lt"/>
                        </a:rPr>
                        <a:t>（</a:t>
                      </a:r>
                      <a:r>
                        <a:rPr lang="en-US" altLang="zh-CN" sz="1050" b="1" dirty="0">
                          <a:solidFill>
                            <a:srgbClr val="FF0000"/>
                          </a:solidFill>
                          <a:effectLst/>
                          <a:latin typeface="+mn-lt"/>
                          <a:ea typeface="+mn-ea"/>
                          <a:cs typeface="+mn-ea"/>
                          <a:sym typeface="+mn-lt"/>
                        </a:rPr>
                        <a:t>69.4</a:t>
                      </a:r>
                      <a:r>
                        <a:rPr lang="zh-CN" altLang="en-US"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44145" algn="ctr">
                        <a:lnSpc>
                          <a:spcPct val="100000"/>
                        </a:lnSpc>
                        <a:buNone/>
                      </a:pPr>
                      <a:r>
                        <a:rPr lang="en-US" altLang="zh-CN" sz="900" b="1" dirty="0">
                          <a:solidFill>
                            <a:srgbClr val="FF0000"/>
                          </a:solidFill>
                          <a:effectLst/>
                          <a:latin typeface="+mn-lt"/>
                          <a:ea typeface="+mn-ea"/>
                          <a:cs typeface="+mn-ea"/>
                          <a:sym typeface="+mn-lt"/>
                        </a:rPr>
                        <a:t>0.04</a:t>
                      </a:r>
                      <a:endParaRPr lang="zh-CN" altLang="en-US" sz="900" b="1" dirty="0">
                        <a:solidFill>
                          <a:srgbClr val="FF0000"/>
                        </a:solidFill>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病理完全缓解</a:t>
                      </a:r>
                      <a:r>
                        <a:rPr lang="en-US" altLang="zh-CN" sz="900" b="0" kern="1200" dirty="0">
                          <a:solidFill>
                            <a:schemeClr val="dk1"/>
                          </a:solidFill>
                          <a:effectLst/>
                          <a:latin typeface="+mn-lt"/>
                          <a:ea typeface="+mn-ea"/>
                          <a:cs typeface="+mn-ea"/>
                          <a:sym typeface="+mn-lt"/>
                        </a:rPr>
                        <a:t>(</a:t>
                      </a:r>
                      <a:r>
                        <a:rPr lang="en-US" altLang="zh-CN" sz="900" b="0" kern="1200" dirty="0" err="1">
                          <a:solidFill>
                            <a:schemeClr val="dk1"/>
                          </a:solidFill>
                          <a:effectLst/>
                          <a:latin typeface="+mn-lt"/>
                          <a:ea typeface="+mn-ea"/>
                          <a:cs typeface="+mn-ea"/>
                          <a:sym typeface="+mn-lt"/>
                        </a:rPr>
                        <a:t>pCR</a:t>
                      </a:r>
                      <a:r>
                        <a:rPr lang="en-US" altLang="zh-CN" sz="900" b="0" kern="1200" dirty="0">
                          <a:solidFill>
                            <a:schemeClr val="dk1"/>
                          </a:solidFill>
                          <a:effectLst/>
                          <a:latin typeface="+mn-lt"/>
                          <a:ea typeface="+mn-ea"/>
                          <a:cs typeface="+mn-ea"/>
                          <a:sym typeface="+mn-lt"/>
                        </a:rPr>
                        <a:t>), </a:t>
                      </a:r>
                      <a:r>
                        <a:rPr lang="zh-CN" altLang="en-US" sz="900" b="0" dirty="0">
                          <a:effectLst/>
                          <a:latin typeface="+mn-lt"/>
                          <a:ea typeface="+mn-ea"/>
                          <a:cs typeface="+mn-ea"/>
                          <a:sym typeface="+mn-lt"/>
                        </a:rPr>
                        <a:t>例数</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1">
                          <a:effectLst/>
                          <a:latin typeface="+mn-lt"/>
                          <a:ea typeface="+mn-ea"/>
                          <a:cs typeface="+mn-ea"/>
                          <a:sym typeface="+mn-lt"/>
                        </a:rPr>
                        <a:t>0.01</a:t>
                      </a:r>
                      <a:endParaRPr lang="en-US" altLang="zh-CN" sz="900" b="1">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是</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dirty="0">
                          <a:effectLst/>
                          <a:latin typeface="+mn-lt"/>
                          <a:ea typeface="+mn-ea"/>
                          <a:cs typeface="+mn-ea"/>
                          <a:sym typeface="+mn-lt"/>
                        </a:rPr>
                        <a:t>1/167(</a:t>
                      </a:r>
                      <a:r>
                        <a:rPr lang="en-US" altLang="zh-CN" sz="900" b="0" dirty="0">
                          <a:solidFill>
                            <a:srgbClr val="FF0000"/>
                          </a:solidFill>
                          <a:effectLst/>
                          <a:latin typeface="+mn-lt"/>
                          <a:ea typeface="+mn-ea"/>
                          <a:cs typeface="+mn-ea"/>
                          <a:sym typeface="+mn-lt"/>
                        </a:rPr>
                        <a:t>1</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dirty="0">
                          <a:effectLst/>
                          <a:latin typeface="+mn-lt"/>
                          <a:ea typeface="+mn-ea"/>
                          <a:cs typeface="+mn-ea"/>
                          <a:sym typeface="+mn-lt"/>
                        </a:rPr>
                        <a:t>11/169(</a:t>
                      </a:r>
                      <a:r>
                        <a:rPr lang="en-US" altLang="zh-CN" sz="900" b="0" dirty="0">
                          <a:solidFill>
                            <a:srgbClr val="FF0000"/>
                          </a:solidFill>
                          <a:effectLst/>
                          <a:latin typeface="+mn-lt"/>
                          <a:ea typeface="+mn-ea"/>
                          <a:cs typeface="+mn-ea"/>
                          <a:sym typeface="+mn-lt"/>
                        </a:rPr>
                        <a:t>7</a:t>
                      </a:r>
                      <a:r>
                        <a:rPr lang="en-US" altLang="zh-CN" sz="900" b="0" dirty="0">
                          <a:effectLst/>
                          <a:latin typeface="+mn-lt"/>
                          <a:ea typeface="+mn-ea"/>
                          <a:cs typeface="+mn-ea"/>
                          <a:sym typeface="+mn-lt"/>
                        </a:rPr>
                        <a:t>)</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endParaRPr lang="zh-CN" altLang="en-US" sz="900" b="0">
                        <a:effectLst/>
                        <a:latin typeface="+mn-lt"/>
                        <a:ea typeface="+mn-ea"/>
                        <a:cs typeface="+mn-ea"/>
                        <a:sym typeface="+mn-lt"/>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r>
              <a:tr h="12255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marL="71755" algn="l">
                        <a:lnSpc>
                          <a:spcPct val="100000"/>
                        </a:lnSpc>
                        <a:buNone/>
                      </a:pPr>
                      <a:r>
                        <a:rPr lang="zh-CN" altLang="en-US" sz="900" b="0" dirty="0">
                          <a:effectLst/>
                          <a:latin typeface="+mn-lt"/>
                          <a:ea typeface="+mn-ea"/>
                          <a:cs typeface="+mn-ea"/>
                          <a:sym typeface="+mn-lt"/>
                        </a:rPr>
                        <a:t>否</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rgbClr val="4C3995"/>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dirty="0">
                          <a:effectLst/>
                          <a:latin typeface="+mn-lt"/>
                          <a:ea typeface="+mn-ea"/>
                          <a:cs typeface="+mn-ea"/>
                          <a:sym typeface="+mn-lt"/>
                        </a:rPr>
                        <a:t>166/167(99)</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rgbClr val="4C3995"/>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buNone/>
                      </a:pPr>
                      <a:r>
                        <a:rPr lang="en-US" altLang="zh-CN" sz="900" b="0" dirty="0">
                          <a:effectLst/>
                          <a:latin typeface="+mn-lt"/>
                          <a:ea typeface="+mn-ea"/>
                          <a:cs typeface="+mn-ea"/>
                          <a:sym typeface="+mn-lt"/>
                        </a:rPr>
                        <a:t>158/169(93)</a:t>
                      </a:r>
                      <a:endParaRPr lang="zh-CN" altLang="en-US" sz="900" b="0" dirty="0">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rgbClr val="4C3995"/>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lnSpc>
                          <a:spcPct val="100000"/>
                        </a:lnSpc>
                      </a:pPr>
                      <a:endParaRPr lang="zh-CN" altLang="en-US" sz="900" dirty="0">
                        <a:latin typeface="+mn-lt"/>
                        <a:ea typeface="+mn-ea"/>
                        <a:cs typeface="+mn-ea"/>
                        <a:sym typeface="+mn-lt"/>
                      </a:endParaRPr>
                    </a:p>
                  </a:txBody>
                  <a:tcPr marL="0" marR="0" marT="0" marB="0">
                    <a:lnL w="12700" cmpd="sng">
                      <a:noFill/>
                    </a:lnL>
                    <a:lnR w="12700" cmpd="sng">
                      <a:noFill/>
                    </a:lnR>
                    <a:lnT w="12700" cmpd="sng">
                      <a:noFill/>
                    </a:lnT>
                    <a:lnB w="12700" cap="flat" cmpd="sng" algn="ctr">
                      <a:solidFill>
                        <a:srgbClr val="4C3995"/>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85" name="矩形 84"/>
          <p:cNvSpPr/>
          <p:nvPr/>
        </p:nvSpPr>
        <p:spPr>
          <a:xfrm>
            <a:off x="181139" y="4841952"/>
            <a:ext cx="4194710" cy="1871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内容占位符 3"/>
          <p:cNvSpPr>
            <a:spLocks noGrp="1"/>
          </p:cNvSpPr>
          <p:nvPr>
            <p:ph sz="quarter" idx="14"/>
          </p:nvPr>
        </p:nvSpPr>
        <p:spPr>
          <a:xfrm>
            <a:off x="289530" y="528244"/>
            <a:ext cx="11632856" cy="400110"/>
          </a:xfrm>
        </p:spPr>
        <p:txBody>
          <a:bodyPr/>
          <a:lstStyle/>
          <a:p>
            <a:r>
              <a:rPr lang="zh-CN" altLang="en-US" sz="2000" dirty="0">
                <a:solidFill>
                  <a:schemeClr val="tx1">
                    <a:lumMod val="75000"/>
                    <a:lumOff val="25000"/>
                  </a:schemeClr>
                </a:solidFill>
                <a:latin typeface="+mn-lt"/>
                <a:ea typeface="+mn-ea"/>
                <a:cs typeface="+mn-ea"/>
                <a:sym typeface="+mn-lt"/>
              </a:rPr>
              <a:t>诱导化疗</a:t>
            </a:r>
            <a:r>
              <a:rPr lang="en-US" altLang="zh-CN" sz="2000" dirty="0">
                <a:solidFill>
                  <a:schemeClr val="tx1">
                    <a:lumMod val="75000"/>
                    <a:lumOff val="25000"/>
                  </a:schemeClr>
                </a:solidFill>
                <a:latin typeface="+mn-lt"/>
                <a:ea typeface="+mn-ea"/>
                <a:cs typeface="+mn-ea"/>
                <a:sym typeface="+mn-lt"/>
              </a:rPr>
              <a:t>+CRT</a:t>
            </a:r>
            <a:r>
              <a:rPr lang="zh-CN" altLang="en-US" sz="2000" dirty="0">
                <a:solidFill>
                  <a:schemeClr val="tx1">
                    <a:lumMod val="75000"/>
                    <a:lumOff val="25000"/>
                  </a:schemeClr>
                </a:solidFill>
                <a:latin typeface="+mn-lt"/>
                <a:ea typeface="+mn-ea"/>
                <a:cs typeface="+mn-ea"/>
                <a:sym typeface="+mn-lt"/>
              </a:rPr>
              <a:t>较化疗</a:t>
            </a:r>
            <a:r>
              <a:rPr lang="zh-CN" altLang="en-US" sz="2000" dirty="0">
                <a:solidFill>
                  <a:srgbClr val="FF0000"/>
                </a:solidFill>
                <a:latin typeface="+mn-lt"/>
                <a:ea typeface="+mn-ea"/>
                <a:cs typeface="+mn-ea"/>
                <a:sym typeface="+mn-lt"/>
              </a:rPr>
              <a:t>未</a:t>
            </a:r>
            <a:r>
              <a:rPr lang="zh-CN" altLang="en-US" sz="2000" dirty="0">
                <a:solidFill>
                  <a:schemeClr val="tx1">
                    <a:lumMod val="75000"/>
                    <a:lumOff val="25000"/>
                  </a:schemeClr>
                </a:solidFill>
                <a:latin typeface="+mn-lt"/>
                <a:ea typeface="+mn-ea"/>
                <a:cs typeface="+mn-ea"/>
                <a:sym typeface="+mn-lt"/>
              </a:rPr>
              <a:t>提高</a:t>
            </a:r>
            <a:r>
              <a:rPr lang="en-US" altLang="zh-CN" sz="2000" dirty="0">
                <a:solidFill>
                  <a:schemeClr val="tx1">
                    <a:lumMod val="75000"/>
                    <a:lumOff val="25000"/>
                  </a:schemeClr>
                </a:solidFill>
                <a:latin typeface="+mn-lt"/>
                <a:ea typeface="+mn-ea"/>
                <a:cs typeface="+mn-ea"/>
                <a:sym typeface="+mn-lt"/>
              </a:rPr>
              <a:t>R0</a:t>
            </a:r>
            <a:r>
              <a:rPr lang="zh-CN" altLang="en-US" sz="2000" dirty="0">
                <a:solidFill>
                  <a:schemeClr val="tx1">
                    <a:lumMod val="75000"/>
                    <a:lumOff val="25000"/>
                  </a:schemeClr>
                </a:solidFill>
                <a:latin typeface="+mn-lt"/>
                <a:ea typeface="+mn-ea"/>
                <a:cs typeface="+mn-ea"/>
                <a:sym typeface="+mn-lt"/>
              </a:rPr>
              <a:t>切除率</a:t>
            </a:r>
            <a:r>
              <a:rPr lang="zh-CN" altLang="en-US" sz="2000" baseline="-25000" dirty="0">
                <a:solidFill>
                  <a:schemeClr val="tx1">
                    <a:lumMod val="75000"/>
                    <a:lumOff val="25000"/>
                  </a:schemeClr>
                </a:solidFill>
                <a:latin typeface="+mn-lt"/>
                <a:ea typeface="+mn-ea"/>
                <a:cs typeface="+mn-ea"/>
                <a:sym typeface="+mn-lt"/>
              </a:rPr>
              <a:t>（</a:t>
            </a:r>
            <a:r>
              <a:rPr lang="en-US" altLang="zh-CN" sz="2000" baseline="-25000" dirty="0">
                <a:solidFill>
                  <a:schemeClr val="tx1">
                    <a:lumMod val="75000"/>
                    <a:lumOff val="25000"/>
                  </a:schemeClr>
                </a:solidFill>
                <a:latin typeface="+mn-lt"/>
                <a:ea typeface="+mn-ea"/>
                <a:cs typeface="+mn-ea"/>
                <a:sym typeface="+mn-lt"/>
              </a:rPr>
              <a:t>25%</a:t>
            </a:r>
            <a:r>
              <a:rPr lang="zh-CN" altLang="en-US" sz="2000" baseline="-25000" dirty="0">
                <a:solidFill>
                  <a:schemeClr val="tx1">
                    <a:lumMod val="75000"/>
                    <a:lumOff val="25000"/>
                  </a:schemeClr>
                </a:solidFill>
                <a:latin typeface="+mn-lt"/>
                <a:ea typeface="+mn-ea"/>
                <a:cs typeface="+mn-ea"/>
                <a:sym typeface="+mn-lt"/>
              </a:rPr>
              <a:t> </a:t>
            </a:r>
            <a:r>
              <a:rPr lang="en-US" altLang="zh-CN" sz="2000" baseline="-25000" dirty="0">
                <a:solidFill>
                  <a:schemeClr val="tx1">
                    <a:lumMod val="75000"/>
                    <a:lumOff val="25000"/>
                  </a:schemeClr>
                </a:solidFill>
                <a:latin typeface="+mn-lt"/>
                <a:ea typeface="+mn-ea"/>
                <a:cs typeface="+mn-ea"/>
                <a:sym typeface="+mn-lt"/>
              </a:rPr>
              <a:t>vs.</a:t>
            </a:r>
            <a:r>
              <a:rPr lang="zh-CN" altLang="en-US" sz="2000" baseline="-25000" dirty="0">
                <a:solidFill>
                  <a:schemeClr val="tx1">
                    <a:lumMod val="75000"/>
                    <a:lumOff val="25000"/>
                  </a:schemeClr>
                </a:solidFill>
                <a:latin typeface="+mn-lt"/>
                <a:ea typeface="+mn-ea"/>
                <a:cs typeface="+mn-ea"/>
                <a:sym typeface="+mn-lt"/>
              </a:rPr>
              <a:t> </a:t>
            </a:r>
            <a:r>
              <a:rPr lang="en-US" altLang="zh-CN" sz="2000" baseline="-25000" dirty="0">
                <a:solidFill>
                  <a:schemeClr val="tx1">
                    <a:lumMod val="75000"/>
                    <a:lumOff val="25000"/>
                  </a:schemeClr>
                </a:solidFill>
                <a:latin typeface="+mn-lt"/>
                <a:ea typeface="+mn-ea"/>
                <a:cs typeface="+mn-ea"/>
                <a:sym typeface="+mn-lt"/>
              </a:rPr>
              <a:t>18%</a:t>
            </a:r>
            <a:r>
              <a:rPr lang="zh-CN" altLang="en-US" sz="2000" baseline="-25000" dirty="0">
                <a:solidFill>
                  <a:schemeClr val="tx1">
                    <a:lumMod val="75000"/>
                    <a:lumOff val="25000"/>
                  </a:schemeClr>
                </a:solidFill>
                <a:latin typeface="+mn-lt"/>
                <a:ea typeface="+mn-ea"/>
                <a:cs typeface="+mn-ea"/>
                <a:sym typeface="+mn-lt"/>
              </a:rPr>
              <a:t>）</a:t>
            </a:r>
            <a:r>
              <a:rPr lang="zh-CN" altLang="en-US" sz="2000" dirty="0">
                <a:solidFill>
                  <a:schemeClr val="tx1">
                    <a:lumMod val="75000"/>
                    <a:lumOff val="25000"/>
                  </a:schemeClr>
                </a:solidFill>
                <a:latin typeface="+mn-lt"/>
                <a:ea typeface="+mn-ea"/>
                <a:cs typeface="+mn-ea"/>
                <a:sym typeface="+mn-lt"/>
              </a:rPr>
              <a:t>，两组</a:t>
            </a:r>
            <a:r>
              <a:rPr lang="en-US" altLang="zh-CN" sz="2000" dirty="0">
                <a:solidFill>
                  <a:srgbClr val="FF0000"/>
                </a:solidFill>
                <a:latin typeface="+mn-lt"/>
                <a:ea typeface="+mn-ea"/>
                <a:cs typeface="+mn-ea"/>
              </a:rPr>
              <a:t>OS</a:t>
            </a:r>
            <a:r>
              <a:rPr lang="zh-CN" altLang="en-US" sz="2000" dirty="0">
                <a:solidFill>
                  <a:srgbClr val="FF0000"/>
                </a:solidFill>
                <a:latin typeface="+mn-lt"/>
                <a:ea typeface="+mn-ea"/>
                <a:cs typeface="+mn-ea"/>
              </a:rPr>
              <a:t>相当</a:t>
            </a:r>
            <a:r>
              <a:rPr lang="zh-CN" altLang="en-US" sz="2000" dirty="0">
                <a:solidFill>
                  <a:schemeClr val="tx1">
                    <a:lumMod val="75000"/>
                    <a:lumOff val="25000"/>
                  </a:schemeClr>
                </a:solidFill>
                <a:latin typeface="+mn-lt"/>
                <a:ea typeface="+mn-ea"/>
                <a:cs typeface="+mn-ea"/>
              </a:rPr>
              <a:t>，手术患者</a:t>
            </a:r>
            <a:r>
              <a:rPr lang="en-US" altLang="zh-CN" sz="2000" dirty="0">
                <a:solidFill>
                  <a:schemeClr val="tx1">
                    <a:lumMod val="75000"/>
                    <a:lumOff val="25000"/>
                  </a:schemeClr>
                </a:solidFill>
                <a:latin typeface="+mn-lt"/>
                <a:ea typeface="+mn-ea"/>
                <a:cs typeface="+mn-ea"/>
              </a:rPr>
              <a:t>OS</a:t>
            </a:r>
            <a:r>
              <a:rPr lang="zh-CN" altLang="en-US" sz="2000" dirty="0">
                <a:solidFill>
                  <a:schemeClr val="tx1">
                    <a:lumMod val="75000"/>
                    <a:lumOff val="25000"/>
                  </a:schemeClr>
                </a:solidFill>
                <a:latin typeface="+mn-lt"/>
                <a:ea typeface="+mn-ea"/>
                <a:cs typeface="+mn-ea"/>
              </a:rPr>
              <a:t>显著延长</a:t>
            </a:r>
            <a:r>
              <a:rPr lang="zh-CN" altLang="en-US" sz="2000" baseline="-25000" dirty="0">
                <a:solidFill>
                  <a:schemeClr val="tx1">
                    <a:lumMod val="75000"/>
                    <a:lumOff val="25000"/>
                  </a:schemeClr>
                </a:solidFill>
                <a:latin typeface="+mn-lt"/>
                <a:ea typeface="+mn-ea"/>
                <a:cs typeface="+mn-ea"/>
              </a:rPr>
              <a:t>（</a:t>
            </a:r>
            <a:r>
              <a:rPr lang="en-US" altLang="zh-CN" sz="2000" baseline="-25000" dirty="0">
                <a:solidFill>
                  <a:schemeClr val="tx1">
                    <a:lumMod val="75000"/>
                    <a:lumOff val="25000"/>
                  </a:schemeClr>
                </a:solidFill>
                <a:latin typeface="+mn-lt"/>
                <a:ea typeface="+mn-ea"/>
                <a:cs typeface="+mn-ea"/>
              </a:rPr>
              <a:t>19</a:t>
            </a:r>
            <a:r>
              <a:rPr lang="zh-CN" altLang="en-US" sz="2000" baseline="-25000" dirty="0">
                <a:solidFill>
                  <a:schemeClr val="tx1">
                    <a:lumMod val="75000"/>
                    <a:lumOff val="25000"/>
                  </a:schemeClr>
                </a:solidFill>
                <a:latin typeface="+mn-lt"/>
                <a:ea typeface="+mn-ea"/>
                <a:cs typeface="+mn-ea"/>
              </a:rPr>
              <a:t> </a:t>
            </a:r>
            <a:r>
              <a:rPr lang="en-US" altLang="zh-CN" sz="2000" baseline="-25000" dirty="0">
                <a:solidFill>
                  <a:schemeClr val="tx1">
                    <a:lumMod val="75000"/>
                    <a:lumOff val="25000"/>
                  </a:schemeClr>
                </a:solidFill>
                <a:latin typeface="+mn-lt"/>
                <a:ea typeface="+mn-ea"/>
                <a:cs typeface="+mn-ea"/>
              </a:rPr>
              <a:t>vs. 13</a:t>
            </a:r>
            <a:r>
              <a:rPr lang="zh-CN" altLang="en-US" sz="2000" baseline="-25000" dirty="0">
                <a:solidFill>
                  <a:schemeClr val="tx1">
                    <a:lumMod val="75000"/>
                    <a:lumOff val="25000"/>
                  </a:schemeClr>
                </a:solidFill>
                <a:latin typeface="+mn-lt"/>
                <a:ea typeface="+mn-ea"/>
                <a:cs typeface="+mn-ea"/>
              </a:rPr>
              <a:t>月）</a:t>
            </a:r>
            <a:endParaRPr lang="en-US" altLang="zh-CN" sz="2000" baseline="-25000" dirty="0">
              <a:solidFill>
                <a:schemeClr val="tx1">
                  <a:lumMod val="75000"/>
                  <a:lumOff val="25000"/>
                </a:schemeClr>
              </a:solidFill>
              <a:latin typeface="+mn-lt"/>
              <a:ea typeface="+mn-ea"/>
              <a:cs typeface="+mn-ea"/>
            </a:endParaRPr>
          </a:p>
        </p:txBody>
      </p:sp>
      <p:sp>
        <p:nvSpPr>
          <p:cNvPr id="17" name="矩形 16"/>
          <p:cNvSpPr/>
          <p:nvPr/>
        </p:nvSpPr>
        <p:spPr>
          <a:xfrm rot="10800000">
            <a:off x="8634459" y="1595256"/>
            <a:ext cx="176593" cy="1756365"/>
          </a:xfrm>
          <a:prstGeom prst="rect">
            <a:avLst/>
          </a:prstGeom>
          <a:solidFill>
            <a:srgbClr val="FFEC02"/>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prstClr val="black"/>
              </a:solidFill>
              <a:effectLst/>
              <a:uLnTx/>
              <a:uFillTx/>
              <a:cs typeface="+mn-ea"/>
              <a:sym typeface="+mn-lt"/>
            </a:endParaRPr>
          </a:p>
        </p:txBody>
      </p:sp>
      <p:sp>
        <p:nvSpPr>
          <p:cNvPr id="19" name="文本框 18"/>
          <p:cNvSpPr txBox="1"/>
          <p:nvPr/>
        </p:nvSpPr>
        <p:spPr>
          <a:xfrm rot="16200000">
            <a:off x="7782788" y="2348846"/>
            <a:ext cx="1877437" cy="246221"/>
          </a:xfrm>
          <a:prstGeom prst="rect">
            <a:avLst/>
          </a:prstGeom>
          <a:noFill/>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prstClr val="black"/>
                </a:solidFill>
                <a:effectLst/>
                <a:uLnTx/>
                <a:uFillTx/>
                <a:cs typeface="+mn-ea"/>
                <a:sym typeface="+mn-lt"/>
              </a:rPr>
              <a:t>CT </a:t>
            </a:r>
            <a:r>
              <a:rPr kumimoji="0" lang="zh-CN" altLang="en-US" sz="1000" b="1" i="0" u="none" strike="noStrike" kern="1200" cap="none" spc="0" normalizeH="0" baseline="0" noProof="0" dirty="0">
                <a:ln>
                  <a:noFill/>
                </a:ln>
                <a:solidFill>
                  <a:prstClr val="black"/>
                </a:solidFill>
                <a:effectLst/>
                <a:uLnTx/>
                <a:uFillTx/>
                <a:cs typeface="+mn-ea"/>
                <a:sym typeface="+mn-lt"/>
              </a:rPr>
              <a:t>扫描及可切除性评估</a:t>
            </a:r>
            <a:endParaRPr kumimoji="0" lang="zh-CN" altLang="en-US" sz="1000" b="1" i="0" u="none" strike="noStrike" kern="1200" cap="none" spc="0" normalizeH="0" baseline="0" noProof="0" dirty="0">
              <a:ln>
                <a:noFill/>
              </a:ln>
              <a:solidFill>
                <a:prstClr val="black"/>
              </a:solidFill>
              <a:effectLst/>
              <a:uLnTx/>
              <a:uFillTx/>
              <a:cs typeface="+mn-ea"/>
              <a:sym typeface="+mn-lt"/>
            </a:endParaRPr>
          </a:p>
        </p:txBody>
      </p:sp>
      <p:sp>
        <p:nvSpPr>
          <p:cNvPr id="9" name="矩形: 圆角 88"/>
          <p:cNvSpPr/>
          <p:nvPr/>
        </p:nvSpPr>
        <p:spPr bwMode="auto">
          <a:xfrm>
            <a:off x="4542899" y="3844658"/>
            <a:ext cx="7350159" cy="2520291"/>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grpSp>
        <p:nvGrpSpPr>
          <p:cNvPr id="11" name="组合 10"/>
          <p:cNvGrpSpPr/>
          <p:nvPr/>
        </p:nvGrpSpPr>
        <p:grpSpPr>
          <a:xfrm>
            <a:off x="8084605" y="3924156"/>
            <a:ext cx="3797701" cy="2384944"/>
            <a:chOff x="7684435" y="1144158"/>
            <a:chExt cx="3969556" cy="2513864"/>
          </a:xfrm>
        </p:grpSpPr>
        <p:grpSp>
          <p:nvGrpSpPr>
            <p:cNvPr id="12" name="组合 11"/>
            <p:cNvGrpSpPr/>
            <p:nvPr/>
          </p:nvGrpSpPr>
          <p:grpSpPr>
            <a:xfrm>
              <a:off x="7684435" y="1381127"/>
              <a:ext cx="3969556" cy="2276895"/>
              <a:chOff x="6990567" y="3183011"/>
              <a:chExt cx="4445935" cy="3167895"/>
            </a:xfrm>
          </p:grpSpPr>
          <p:pic>
            <p:nvPicPr>
              <p:cNvPr id="27" name="图片 26"/>
              <p:cNvPicPr>
                <a:picLocks noChangeAspect="1"/>
              </p:cNvPicPr>
              <p:nvPr/>
            </p:nvPicPr>
            <p:blipFill>
              <a:blip r:embed="rId2">
                <a:extLst>
                  <a:ext uri="{28A0092B-C50C-407E-A947-70E740481C1C}">
                    <a14:useLocalDpi xmlns:a14="http://schemas.microsoft.com/office/drawing/2010/main" val="0"/>
                  </a:ext>
                </a:extLst>
              </a:blip>
              <a:srcRect r="-1"/>
              <a:stretch>
                <a:fillRect/>
              </a:stretch>
            </p:blipFill>
            <p:spPr>
              <a:xfrm>
                <a:off x="7168869" y="3183011"/>
                <a:ext cx="4054050" cy="3085747"/>
              </a:xfrm>
              <a:prstGeom prst="rect">
                <a:avLst/>
              </a:prstGeom>
            </p:spPr>
          </p:pic>
          <p:sp>
            <p:nvSpPr>
              <p:cNvPr id="28" name="文本框 27"/>
              <p:cNvSpPr txBox="1"/>
              <p:nvPr/>
            </p:nvSpPr>
            <p:spPr>
              <a:xfrm>
                <a:off x="8936847" y="5489655"/>
                <a:ext cx="1316181" cy="299752"/>
              </a:xfrm>
              <a:prstGeom prst="rect">
                <a:avLst/>
              </a:prstGeom>
              <a:solidFill>
                <a:srgbClr val="FFFFFF"/>
              </a:solidFill>
            </p:spPr>
            <p:txBody>
              <a:bodyPr wrap="square" rtlCol="0">
                <a:spAutoFit/>
              </a:bodyPr>
              <a:lstStyle/>
              <a:p>
                <a:r>
                  <a:rPr lang="zh-CN" altLang="en-US" sz="800" dirty="0">
                    <a:cs typeface="+mn-ea"/>
                    <a:sym typeface="+mn-lt"/>
                  </a:rPr>
                  <a:t>时间</a:t>
                </a:r>
                <a:r>
                  <a:rPr lang="en-US" altLang="zh-CN" sz="800" dirty="0">
                    <a:cs typeface="+mn-ea"/>
                    <a:sym typeface="+mn-lt"/>
                  </a:rPr>
                  <a:t>(</a:t>
                </a:r>
                <a:r>
                  <a:rPr lang="zh-CN" altLang="en-US" sz="800" dirty="0">
                    <a:cs typeface="+mn-ea"/>
                    <a:sym typeface="+mn-lt"/>
                  </a:rPr>
                  <a:t>月</a:t>
                </a:r>
                <a:r>
                  <a:rPr lang="en-US" altLang="zh-CN" sz="800" dirty="0">
                    <a:cs typeface="+mn-ea"/>
                    <a:sym typeface="+mn-lt"/>
                  </a:rPr>
                  <a:t>)</a:t>
                </a:r>
                <a:endParaRPr lang="zh-CN" altLang="en-US" sz="800" dirty="0">
                  <a:cs typeface="+mn-ea"/>
                  <a:sym typeface="+mn-lt"/>
                </a:endParaRPr>
              </a:p>
            </p:txBody>
          </p:sp>
          <p:sp>
            <p:nvSpPr>
              <p:cNvPr id="39" name="文本框 38"/>
              <p:cNvSpPr txBox="1"/>
              <p:nvPr/>
            </p:nvSpPr>
            <p:spPr>
              <a:xfrm rot="16200000">
                <a:off x="6707428" y="4205045"/>
                <a:ext cx="1316182" cy="246506"/>
              </a:xfrm>
              <a:prstGeom prst="rect">
                <a:avLst/>
              </a:prstGeom>
              <a:solidFill>
                <a:srgbClr val="FFFFFF"/>
              </a:solidFill>
            </p:spPr>
            <p:txBody>
              <a:bodyPr wrap="square" rtlCol="0">
                <a:spAutoFit/>
              </a:bodyPr>
              <a:lstStyle/>
              <a:p>
                <a:pPr algn="ctr"/>
                <a:r>
                  <a:rPr lang="en-US" altLang="zh-CN" sz="800" dirty="0">
                    <a:cs typeface="+mn-ea"/>
                    <a:sym typeface="+mn-lt"/>
                  </a:rPr>
                  <a:t>OS(%)</a:t>
                </a:r>
                <a:endParaRPr lang="zh-CN" altLang="en-US" sz="800" dirty="0">
                  <a:cs typeface="+mn-ea"/>
                  <a:sym typeface="+mn-lt"/>
                </a:endParaRPr>
              </a:p>
            </p:txBody>
          </p:sp>
          <p:sp>
            <p:nvSpPr>
              <p:cNvPr id="41" name="文本框 40"/>
              <p:cNvSpPr txBox="1"/>
              <p:nvPr/>
            </p:nvSpPr>
            <p:spPr>
              <a:xfrm>
                <a:off x="6990567" y="5646883"/>
                <a:ext cx="1423169" cy="299752"/>
              </a:xfrm>
              <a:prstGeom prst="rect">
                <a:avLst/>
              </a:prstGeom>
              <a:solidFill>
                <a:srgbClr val="FFFFFF"/>
              </a:solidFill>
            </p:spPr>
            <p:txBody>
              <a:bodyPr wrap="square" rtlCol="0">
                <a:spAutoFit/>
              </a:bodyPr>
              <a:lstStyle/>
              <a:p>
                <a:r>
                  <a:rPr lang="zh-CN" altLang="en-US" sz="800" dirty="0">
                    <a:cs typeface="+mn-ea"/>
                    <a:sym typeface="+mn-lt"/>
                  </a:rPr>
                  <a:t>风险患者数</a:t>
                </a:r>
                <a:r>
                  <a:rPr lang="en-US" altLang="zh-CN" sz="800" dirty="0">
                    <a:cs typeface="+mn-ea"/>
                    <a:sym typeface="+mn-lt"/>
                  </a:rPr>
                  <a:t>(</a:t>
                </a:r>
                <a:r>
                  <a:rPr lang="zh-CN" altLang="en-US" sz="800" dirty="0">
                    <a:cs typeface="+mn-ea"/>
                    <a:sym typeface="+mn-lt"/>
                  </a:rPr>
                  <a:t>删失数</a:t>
                </a:r>
                <a:r>
                  <a:rPr lang="en-US" altLang="zh-CN" sz="800" dirty="0">
                    <a:cs typeface="+mn-ea"/>
                    <a:sym typeface="+mn-lt"/>
                  </a:rPr>
                  <a:t>)</a:t>
                </a:r>
                <a:endParaRPr lang="en-US" altLang="zh-CN" sz="800" dirty="0">
                  <a:cs typeface="+mn-ea"/>
                  <a:sym typeface="+mn-lt"/>
                </a:endParaRPr>
              </a:p>
            </p:txBody>
          </p:sp>
          <p:sp>
            <p:nvSpPr>
              <p:cNvPr id="42" name="文本框 41"/>
              <p:cNvSpPr txBox="1"/>
              <p:nvPr/>
            </p:nvSpPr>
            <p:spPr>
              <a:xfrm>
                <a:off x="6996874" y="5879868"/>
                <a:ext cx="858649" cy="471038"/>
              </a:xfrm>
              <a:prstGeom prst="rect">
                <a:avLst/>
              </a:prstGeom>
              <a:noFill/>
            </p:spPr>
            <p:txBody>
              <a:bodyPr wrap="square" rtlCol="0">
                <a:spAutoFit/>
              </a:bodyPr>
              <a:lstStyle/>
              <a:p>
                <a:r>
                  <a:rPr lang="zh-CN" altLang="en-US" sz="800" dirty="0">
                    <a:solidFill>
                      <a:srgbClr val="7AB4CD"/>
                    </a:solidFill>
                    <a:cs typeface="+mn-ea"/>
                    <a:sym typeface="+mn-lt"/>
                  </a:rPr>
                  <a:t>未接受手术</a:t>
                </a:r>
                <a:endParaRPr lang="en-US" altLang="zh-CN" sz="800" dirty="0">
                  <a:solidFill>
                    <a:srgbClr val="7AB4CD"/>
                  </a:solidFill>
                  <a:cs typeface="+mn-ea"/>
                  <a:sym typeface="+mn-lt"/>
                </a:endParaRPr>
              </a:p>
              <a:p>
                <a:r>
                  <a:rPr lang="zh-CN" altLang="en-US" sz="800" dirty="0">
                    <a:solidFill>
                      <a:srgbClr val="469B5A"/>
                    </a:solidFill>
                    <a:cs typeface="+mn-ea"/>
                    <a:sym typeface="+mn-lt"/>
                  </a:rPr>
                  <a:t>手术</a:t>
                </a:r>
                <a:endParaRPr lang="zh-CN" altLang="en-US" sz="800" dirty="0">
                  <a:solidFill>
                    <a:srgbClr val="469B5A"/>
                  </a:solidFill>
                  <a:cs typeface="+mn-ea"/>
                  <a:sym typeface="+mn-lt"/>
                </a:endParaRPr>
              </a:p>
            </p:txBody>
          </p:sp>
          <p:sp>
            <p:nvSpPr>
              <p:cNvPr id="43" name="文本框 42"/>
              <p:cNvSpPr txBox="1"/>
              <p:nvPr/>
            </p:nvSpPr>
            <p:spPr>
              <a:xfrm>
                <a:off x="9984996" y="3512914"/>
                <a:ext cx="1052946" cy="471038"/>
              </a:xfrm>
              <a:prstGeom prst="rect">
                <a:avLst/>
              </a:prstGeom>
              <a:solidFill>
                <a:srgbClr val="FFFFFF"/>
              </a:solidFill>
            </p:spPr>
            <p:txBody>
              <a:bodyPr wrap="square" rtlCol="0">
                <a:spAutoFit/>
              </a:bodyPr>
              <a:lstStyle/>
              <a:p>
                <a:r>
                  <a:rPr lang="zh-CN" altLang="en-US" sz="800" dirty="0">
                    <a:solidFill>
                      <a:srgbClr val="7AB4CD"/>
                    </a:solidFill>
                    <a:cs typeface="+mn-ea"/>
                    <a:sym typeface="+mn-lt"/>
                  </a:rPr>
                  <a:t>未接受手术</a:t>
                </a:r>
                <a:endParaRPr lang="en-US" altLang="zh-CN" sz="800" dirty="0">
                  <a:solidFill>
                    <a:srgbClr val="7AB4CD"/>
                  </a:solidFill>
                  <a:cs typeface="+mn-ea"/>
                  <a:sym typeface="+mn-lt"/>
                </a:endParaRPr>
              </a:p>
              <a:p>
                <a:r>
                  <a:rPr lang="zh-CN" altLang="en-US" sz="800" dirty="0">
                    <a:solidFill>
                      <a:srgbClr val="469B5A"/>
                    </a:solidFill>
                    <a:cs typeface="+mn-ea"/>
                    <a:sym typeface="+mn-lt"/>
                  </a:rPr>
                  <a:t>手术</a:t>
                </a:r>
                <a:endParaRPr lang="zh-CN" altLang="en-US" sz="800" dirty="0">
                  <a:solidFill>
                    <a:srgbClr val="469B5A"/>
                  </a:solidFill>
                  <a:cs typeface="+mn-ea"/>
                  <a:sym typeface="+mn-lt"/>
                </a:endParaRPr>
              </a:p>
            </p:txBody>
          </p:sp>
          <p:sp>
            <p:nvSpPr>
              <p:cNvPr id="44" name="文本框 43"/>
              <p:cNvSpPr txBox="1"/>
              <p:nvPr/>
            </p:nvSpPr>
            <p:spPr>
              <a:xfrm>
                <a:off x="7848663" y="4791360"/>
                <a:ext cx="1614055" cy="471038"/>
              </a:xfrm>
              <a:prstGeom prst="rect">
                <a:avLst/>
              </a:prstGeom>
              <a:noFill/>
            </p:spPr>
            <p:txBody>
              <a:bodyPr wrap="square" rtlCol="0">
                <a:spAutoFit/>
              </a:bodyPr>
              <a:lstStyle/>
              <a:p>
                <a:r>
                  <a:rPr lang="en-US" altLang="zh-CN" sz="800" b="0" i="0" dirty="0">
                    <a:effectLst/>
                    <a:cs typeface="+mn-ea"/>
                    <a:sym typeface="+mn-lt"/>
                  </a:rPr>
                  <a:t>HR 0.525 </a:t>
                </a:r>
                <a:endParaRPr lang="en-US" altLang="zh-CN" sz="800" b="0" i="0" dirty="0">
                  <a:effectLst/>
                  <a:cs typeface="+mn-ea"/>
                  <a:sym typeface="+mn-lt"/>
                </a:endParaRPr>
              </a:p>
              <a:p>
                <a:r>
                  <a:rPr lang="en-US" altLang="zh-CN" sz="800" b="0" i="0" dirty="0">
                    <a:effectLst/>
                    <a:cs typeface="+mn-ea"/>
                    <a:sym typeface="+mn-lt"/>
                  </a:rPr>
                  <a:t>(</a:t>
                </a:r>
                <a:r>
                  <a:rPr lang="en-US" altLang="zh-CN" sz="800" dirty="0">
                    <a:cs typeface="+mn-ea"/>
                    <a:sym typeface="+mn-lt"/>
                  </a:rPr>
                  <a:t>95</a:t>
                </a:r>
                <a:r>
                  <a:rPr lang="en-US" altLang="zh-CN" sz="800" b="0" i="0" dirty="0">
                    <a:effectLst/>
                    <a:cs typeface="+mn-ea"/>
                    <a:sym typeface="+mn-lt"/>
                  </a:rPr>
                  <a:t>% Cl</a:t>
                </a:r>
                <a:r>
                  <a:rPr lang="zh-CN" altLang="en-US" sz="800" b="0" i="0" dirty="0">
                    <a:effectLst/>
                    <a:cs typeface="+mn-ea"/>
                    <a:sym typeface="+mn-lt"/>
                  </a:rPr>
                  <a:t>，</a:t>
                </a:r>
                <a:r>
                  <a:rPr lang="en-US" altLang="zh-CN" sz="800" b="0" i="0" dirty="0">
                    <a:effectLst/>
                    <a:cs typeface="+mn-ea"/>
                    <a:sym typeface="+mn-lt"/>
                  </a:rPr>
                  <a:t>0.408-0.676</a:t>
                </a:r>
                <a:r>
                  <a:rPr lang="en-US" altLang="zh-CN" sz="800" dirty="0">
                    <a:cs typeface="+mn-ea"/>
                    <a:sym typeface="+mn-lt"/>
                  </a:rPr>
                  <a:t>)</a:t>
                </a:r>
                <a:endParaRPr lang="en-US" altLang="zh-CN" sz="600" dirty="0">
                  <a:cs typeface="+mn-ea"/>
                  <a:sym typeface="+mn-lt"/>
                </a:endParaRPr>
              </a:p>
            </p:txBody>
          </p:sp>
          <p:sp>
            <p:nvSpPr>
              <p:cNvPr id="45" name="文本框 44"/>
              <p:cNvSpPr txBox="1"/>
              <p:nvPr/>
            </p:nvSpPr>
            <p:spPr>
              <a:xfrm>
                <a:off x="9284507" y="4212432"/>
                <a:ext cx="1782904" cy="385395"/>
              </a:xfrm>
              <a:prstGeom prst="rect">
                <a:avLst/>
              </a:prstGeom>
              <a:solidFill>
                <a:srgbClr val="FFFFFF"/>
              </a:solidFill>
            </p:spPr>
            <p:txBody>
              <a:bodyPr wrap="square" rtlCol="0">
                <a:spAutoFit/>
              </a:bodyPr>
              <a:lstStyle/>
              <a:p>
                <a:endParaRPr lang="zh-CN" altLang="en-US" sz="1200" dirty="0">
                  <a:cs typeface="+mn-ea"/>
                  <a:sym typeface="+mn-lt"/>
                </a:endParaRPr>
              </a:p>
            </p:txBody>
          </p:sp>
          <p:sp>
            <p:nvSpPr>
              <p:cNvPr id="48" name="矩形 47"/>
              <p:cNvSpPr/>
              <p:nvPr/>
            </p:nvSpPr>
            <p:spPr>
              <a:xfrm>
                <a:off x="9547969" y="3968906"/>
                <a:ext cx="1888533" cy="732444"/>
              </a:xfrm>
              <a:prstGeom prst="rect">
                <a:avLst/>
              </a:prstGeom>
              <a:solidFill>
                <a:srgbClr val="F5F5F5"/>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zh-CN" altLang="en-US" sz="1100" b="1" dirty="0">
                    <a:solidFill>
                      <a:schemeClr val="tx1"/>
                    </a:solidFill>
                    <a:cs typeface="+mn-ea"/>
                    <a:sym typeface="+mn-lt"/>
                  </a:rPr>
                  <a:t>接受手术 </a:t>
                </a:r>
                <a:r>
                  <a:rPr lang="en-US" altLang="zh-CN" sz="1100" b="1" dirty="0">
                    <a:solidFill>
                      <a:schemeClr val="tx1"/>
                    </a:solidFill>
                    <a:cs typeface="+mn-ea"/>
                    <a:sym typeface="+mn-lt"/>
                  </a:rPr>
                  <a:t>vs </a:t>
                </a:r>
                <a:r>
                  <a:rPr lang="zh-CN" altLang="en-US" sz="1100" b="1" dirty="0">
                    <a:solidFill>
                      <a:schemeClr val="tx1"/>
                    </a:solidFill>
                    <a:cs typeface="+mn-ea"/>
                    <a:sym typeface="+mn-lt"/>
                  </a:rPr>
                  <a:t>未接受手术</a:t>
                </a:r>
                <a:endParaRPr lang="en-US" altLang="zh-CN" sz="1100" b="1" dirty="0">
                  <a:solidFill>
                    <a:schemeClr val="tx1"/>
                  </a:solidFill>
                  <a:cs typeface="+mn-ea"/>
                  <a:sym typeface="+mn-lt"/>
                </a:endParaRPr>
              </a:p>
              <a:p>
                <a:pPr algn="ctr" defTabSz="829310" eaLnBrk="0" fontAlgn="base" hangingPunct="0">
                  <a:spcBef>
                    <a:spcPct val="0"/>
                  </a:spcBef>
                  <a:spcAft>
                    <a:spcPct val="0"/>
                  </a:spcAft>
                </a:pPr>
                <a:r>
                  <a:rPr lang="en-US" altLang="zh-CN" sz="1100" b="1" dirty="0">
                    <a:solidFill>
                      <a:srgbClr val="0070C0"/>
                    </a:solidFill>
                    <a:cs typeface="+mn-ea"/>
                    <a:sym typeface="+mn-lt"/>
                  </a:rPr>
                  <a:t>mOS=19</a:t>
                </a:r>
                <a:r>
                  <a:rPr lang="zh-CN" altLang="en-US" sz="1100" b="1" dirty="0">
                    <a:solidFill>
                      <a:srgbClr val="0070C0"/>
                    </a:solidFill>
                    <a:cs typeface="+mn-ea"/>
                    <a:sym typeface="+mn-lt"/>
                  </a:rPr>
                  <a:t>个月 </a:t>
                </a:r>
                <a:r>
                  <a:rPr lang="en-US" altLang="zh-CN" sz="1100" b="1" dirty="0">
                    <a:solidFill>
                      <a:srgbClr val="0070C0"/>
                    </a:solidFill>
                    <a:cs typeface="+mn-ea"/>
                    <a:sym typeface="+mn-lt"/>
                  </a:rPr>
                  <a:t>vs 13</a:t>
                </a:r>
                <a:r>
                  <a:rPr lang="zh-CN" altLang="en-US" sz="1100" b="1" dirty="0">
                    <a:solidFill>
                      <a:srgbClr val="0070C0"/>
                    </a:solidFill>
                    <a:cs typeface="+mn-ea"/>
                    <a:sym typeface="+mn-lt"/>
                  </a:rPr>
                  <a:t>个月</a:t>
                </a:r>
                <a:endParaRPr lang="en-US" altLang="zh-CN" sz="1100" b="1" dirty="0">
                  <a:solidFill>
                    <a:srgbClr val="0070C0"/>
                  </a:solidFill>
                  <a:cs typeface="+mn-ea"/>
                  <a:sym typeface="+mn-lt"/>
                </a:endParaRPr>
              </a:p>
              <a:p>
                <a:pPr algn="ctr" defTabSz="829310" eaLnBrk="0" fontAlgn="base" hangingPunct="0">
                  <a:spcBef>
                    <a:spcPct val="0"/>
                  </a:spcBef>
                  <a:spcAft>
                    <a:spcPct val="0"/>
                  </a:spcAft>
                </a:pPr>
                <a:r>
                  <a:rPr lang="en-US" altLang="zh-CN" sz="1100" b="1" i="1" dirty="0">
                    <a:solidFill>
                      <a:srgbClr val="C00000"/>
                    </a:solidFill>
                    <a:cs typeface="+mn-ea"/>
                    <a:sym typeface="+mn-lt"/>
                  </a:rPr>
                  <a:t>P&lt;0.001</a:t>
                </a:r>
                <a:endParaRPr lang="en-US" altLang="zh-CN" sz="1100" b="1" dirty="0">
                  <a:solidFill>
                    <a:srgbClr val="C00000"/>
                  </a:solidFill>
                  <a:cs typeface="+mn-ea"/>
                  <a:sym typeface="+mn-lt"/>
                </a:endParaRPr>
              </a:p>
            </p:txBody>
          </p:sp>
        </p:grpSp>
        <p:sp>
          <p:nvSpPr>
            <p:cNvPr id="20" name="文本框 19"/>
            <p:cNvSpPr txBox="1"/>
            <p:nvPr/>
          </p:nvSpPr>
          <p:spPr>
            <a:xfrm>
              <a:off x="8510238" y="1144158"/>
              <a:ext cx="2981459" cy="275752"/>
            </a:xfrm>
            <a:prstGeom prst="rect">
              <a:avLst/>
            </a:prstGeom>
            <a:noFill/>
          </p:spPr>
          <p:txBody>
            <a:bodyPr wrap="square">
              <a:spAutoFit/>
            </a:bodyPr>
            <a:lstStyle/>
            <a:p>
              <a:pPr lvl="0" algn="ctr" defTabSz="829310" eaLnBrk="0" fontAlgn="base" hangingPunct="0">
                <a:spcBef>
                  <a:spcPct val="0"/>
                </a:spcBef>
                <a:spcAft>
                  <a:spcPct val="0"/>
                </a:spcAft>
              </a:pPr>
              <a:r>
                <a:rPr lang="zh-CN" altLang="en-US" sz="1100" b="1" kern="0" dirty="0">
                  <a:solidFill>
                    <a:schemeClr val="tx1">
                      <a:lumMod val="75000"/>
                      <a:lumOff val="25000"/>
                    </a:schemeClr>
                  </a:solidFill>
                  <a:cs typeface="+mn-ea"/>
                  <a:sym typeface="+mn-lt"/>
                </a:rPr>
                <a:t>不同手术情况</a:t>
              </a:r>
              <a:r>
                <a:rPr lang="en-US" altLang="zh-CN" sz="1100" b="1" kern="0" dirty="0">
                  <a:solidFill>
                    <a:schemeClr val="tx1">
                      <a:lumMod val="75000"/>
                      <a:lumOff val="25000"/>
                    </a:schemeClr>
                  </a:solidFill>
                  <a:cs typeface="+mn-ea"/>
                  <a:sym typeface="+mn-lt"/>
                </a:rPr>
                <a:t>m</a:t>
              </a:r>
              <a:r>
                <a:rPr kumimoji="0" lang="en-US" altLang="zh-CN" sz="1100" b="1" i="0" u="none" strike="noStrike" kern="0" cap="none" spc="0" normalizeH="0" baseline="0" noProof="0" dirty="0">
                  <a:ln>
                    <a:noFill/>
                  </a:ln>
                  <a:solidFill>
                    <a:schemeClr val="tx1">
                      <a:lumMod val="75000"/>
                      <a:lumOff val="25000"/>
                    </a:schemeClr>
                  </a:solidFill>
                  <a:effectLst/>
                  <a:uLnTx/>
                  <a:uFillTx/>
                  <a:cs typeface="+mn-ea"/>
                  <a:sym typeface="+mn-lt"/>
                </a:rPr>
                <a:t>OS</a:t>
              </a:r>
              <a:endParaRPr kumimoji="0" lang="zh-CN" altLang="en-US" sz="1100" b="1" i="0" u="none" strike="noStrike" kern="0" cap="none" spc="0" normalizeH="0" baseline="0" noProof="0" dirty="0">
                <a:ln>
                  <a:noFill/>
                </a:ln>
                <a:solidFill>
                  <a:schemeClr val="tx1">
                    <a:lumMod val="75000"/>
                    <a:lumOff val="25000"/>
                  </a:schemeClr>
                </a:solidFill>
                <a:effectLst/>
                <a:uLnTx/>
                <a:uFillTx/>
                <a:cs typeface="+mn-ea"/>
                <a:sym typeface="+mn-lt"/>
              </a:endParaRPr>
            </a:p>
          </p:txBody>
        </p:sp>
      </p:grpSp>
      <p:grpSp>
        <p:nvGrpSpPr>
          <p:cNvPr id="49" name="组合 48"/>
          <p:cNvGrpSpPr/>
          <p:nvPr/>
        </p:nvGrpSpPr>
        <p:grpSpPr>
          <a:xfrm>
            <a:off x="4632060" y="3911270"/>
            <a:ext cx="3566037" cy="2390771"/>
            <a:chOff x="3501616" y="1148856"/>
            <a:chExt cx="3713804" cy="2490848"/>
          </a:xfrm>
        </p:grpSpPr>
        <p:sp>
          <p:nvSpPr>
            <p:cNvPr id="50" name="文本框 49"/>
            <p:cNvSpPr txBox="1"/>
            <p:nvPr/>
          </p:nvSpPr>
          <p:spPr>
            <a:xfrm>
              <a:off x="4162112" y="1148856"/>
              <a:ext cx="2981459" cy="272561"/>
            </a:xfrm>
            <a:prstGeom prst="rect">
              <a:avLst/>
            </a:prstGeom>
            <a:noFill/>
          </p:spPr>
          <p:txBody>
            <a:bodyPr wrap="square">
              <a:spAutoFit/>
            </a:bodyPr>
            <a:lstStyle/>
            <a:p>
              <a:pPr lvl="0" algn="ctr" defTabSz="829310" eaLnBrk="0" fontAlgn="base" hangingPunct="0">
                <a:spcBef>
                  <a:spcPct val="0"/>
                </a:spcBef>
                <a:spcAft>
                  <a:spcPct val="0"/>
                </a:spcAft>
              </a:pPr>
              <a:r>
                <a:rPr lang="zh-CN" altLang="en-US" sz="1100" b="1" kern="0" dirty="0">
                  <a:solidFill>
                    <a:schemeClr val="tx1">
                      <a:lumMod val="75000"/>
                      <a:lumOff val="25000"/>
                    </a:schemeClr>
                  </a:solidFill>
                  <a:cs typeface="+mn-ea"/>
                  <a:sym typeface="+mn-lt"/>
                </a:rPr>
                <a:t>不同治疗组</a:t>
              </a:r>
              <a:r>
                <a:rPr lang="en-US" altLang="zh-CN" sz="1100" b="1" kern="0" dirty="0">
                  <a:solidFill>
                    <a:schemeClr val="tx1">
                      <a:lumMod val="75000"/>
                      <a:lumOff val="25000"/>
                    </a:schemeClr>
                  </a:solidFill>
                  <a:cs typeface="+mn-ea"/>
                  <a:sym typeface="+mn-lt"/>
                </a:rPr>
                <a:t>m</a:t>
              </a:r>
              <a:r>
                <a:rPr kumimoji="0" lang="en-US" altLang="zh-CN" sz="1100" b="1" i="0" u="none" strike="noStrike" kern="0" cap="none" spc="0" normalizeH="0" baseline="0" noProof="0" dirty="0">
                  <a:ln>
                    <a:noFill/>
                  </a:ln>
                  <a:solidFill>
                    <a:schemeClr val="tx1">
                      <a:lumMod val="75000"/>
                      <a:lumOff val="25000"/>
                    </a:schemeClr>
                  </a:solidFill>
                  <a:effectLst/>
                  <a:uLnTx/>
                  <a:uFillTx/>
                  <a:cs typeface="+mn-ea"/>
                  <a:sym typeface="+mn-lt"/>
                </a:rPr>
                <a:t>OS</a:t>
              </a:r>
              <a:endParaRPr kumimoji="0" lang="zh-CN" altLang="en-US" sz="1100" b="1" i="0" u="none" strike="noStrike" kern="0" cap="none" spc="0" normalizeH="0" baseline="0" noProof="0" dirty="0">
                <a:ln>
                  <a:noFill/>
                </a:ln>
                <a:solidFill>
                  <a:schemeClr val="tx1">
                    <a:lumMod val="75000"/>
                    <a:lumOff val="25000"/>
                  </a:schemeClr>
                </a:solidFill>
                <a:effectLst/>
                <a:uLnTx/>
                <a:uFillTx/>
                <a:cs typeface="+mn-ea"/>
                <a:sym typeface="+mn-lt"/>
              </a:endParaRPr>
            </a:p>
          </p:txBody>
        </p:sp>
        <p:grpSp>
          <p:nvGrpSpPr>
            <p:cNvPr id="52" name="组合 51"/>
            <p:cNvGrpSpPr/>
            <p:nvPr/>
          </p:nvGrpSpPr>
          <p:grpSpPr>
            <a:xfrm>
              <a:off x="3501616" y="1370952"/>
              <a:ext cx="3713804" cy="2268752"/>
              <a:chOff x="3121695" y="1370952"/>
              <a:chExt cx="3713804" cy="2268752"/>
            </a:xfrm>
          </p:grpSpPr>
          <p:grpSp>
            <p:nvGrpSpPr>
              <p:cNvPr id="55" name="组合 54"/>
              <p:cNvGrpSpPr/>
              <p:nvPr/>
            </p:nvGrpSpPr>
            <p:grpSpPr>
              <a:xfrm>
                <a:off x="3121695" y="1370952"/>
                <a:ext cx="3713804" cy="2268752"/>
                <a:chOff x="1789125" y="3183011"/>
                <a:chExt cx="3666703" cy="3143725"/>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01221" y="3183011"/>
                  <a:ext cx="3654607" cy="3085747"/>
                </a:xfrm>
                <a:prstGeom prst="rect">
                  <a:avLst/>
                </a:prstGeom>
              </p:spPr>
            </p:pic>
            <p:sp>
              <p:nvSpPr>
                <p:cNvPr id="58" name="文本框 57"/>
                <p:cNvSpPr txBox="1"/>
                <p:nvPr/>
              </p:nvSpPr>
              <p:spPr>
                <a:xfrm rot="16200000">
                  <a:off x="1334547" y="4177445"/>
                  <a:ext cx="1316182" cy="212712"/>
                </a:xfrm>
                <a:prstGeom prst="rect">
                  <a:avLst/>
                </a:prstGeom>
                <a:solidFill>
                  <a:srgbClr val="FFFFFF"/>
                </a:solidFill>
              </p:spPr>
              <p:txBody>
                <a:bodyPr wrap="square" rtlCol="0">
                  <a:spAutoFit/>
                </a:bodyPr>
                <a:lstStyle/>
                <a:p>
                  <a:pPr algn="ctr"/>
                  <a:r>
                    <a:rPr lang="en-US" altLang="zh-CN" sz="800" dirty="0">
                      <a:cs typeface="+mn-ea"/>
                      <a:sym typeface="+mn-lt"/>
                    </a:rPr>
                    <a:t>OS(%)</a:t>
                  </a:r>
                  <a:endParaRPr lang="zh-CN" altLang="en-US" sz="800" dirty="0">
                    <a:cs typeface="+mn-ea"/>
                    <a:sym typeface="+mn-lt"/>
                  </a:endParaRPr>
                </a:p>
              </p:txBody>
            </p:sp>
            <p:sp>
              <p:nvSpPr>
                <p:cNvPr id="59" name="文本框 58"/>
                <p:cNvSpPr txBox="1"/>
                <p:nvPr/>
              </p:nvSpPr>
              <p:spPr>
                <a:xfrm>
                  <a:off x="3373582" y="5514109"/>
                  <a:ext cx="1316182" cy="298533"/>
                </a:xfrm>
                <a:prstGeom prst="rect">
                  <a:avLst/>
                </a:prstGeom>
                <a:solidFill>
                  <a:srgbClr val="FFFFFF"/>
                </a:solidFill>
              </p:spPr>
              <p:txBody>
                <a:bodyPr wrap="square" rtlCol="0">
                  <a:spAutoFit/>
                </a:bodyPr>
                <a:lstStyle/>
                <a:p>
                  <a:r>
                    <a:rPr lang="zh-CN" altLang="en-US" sz="800" dirty="0">
                      <a:cs typeface="+mn-ea"/>
                      <a:sym typeface="+mn-lt"/>
                    </a:rPr>
                    <a:t>时间</a:t>
                  </a:r>
                  <a:r>
                    <a:rPr lang="en-US" altLang="zh-CN" sz="800" dirty="0">
                      <a:cs typeface="+mn-ea"/>
                      <a:sym typeface="+mn-lt"/>
                    </a:rPr>
                    <a:t>(</a:t>
                  </a:r>
                  <a:r>
                    <a:rPr lang="zh-CN" altLang="en-US" sz="800" dirty="0">
                      <a:cs typeface="+mn-ea"/>
                      <a:sym typeface="+mn-lt"/>
                    </a:rPr>
                    <a:t>月</a:t>
                  </a:r>
                  <a:r>
                    <a:rPr lang="en-US" altLang="zh-CN" sz="800" dirty="0">
                      <a:cs typeface="+mn-ea"/>
                      <a:sym typeface="+mn-lt"/>
                    </a:rPr>
                    <a:t>)</a:t>
                  </a:r>
                  <a:endParaRPr lang="zh-CN" altLang="en-US" sz="800" dirty="0">
                    <a:cs typeface="+mn-ea"/>
                    <a:sym typeface="+mn-lt"/>
                  </a:endParaRPr>
                </a:p>
              </p:txBody>
            </p:sp>
            <p:sp>
              <p:nvSpPr>
                <p:cNvPr id="60" name="文本框 59"/>
                <p:cNvSpPr txBox="1"/>
                <p:nvPr/>
              </p:nvSpPr>
              <p:spPr>
                <a:xfrm>
                  <a:off x="1789125" y="5650467"/>
                  <a:ext cx="1480038" cy="298533"/>
                </a:xfrm>
                <a:prstGeom prst="rect">
                  <a:avLst/>
                </a:prstGeom>
                <a:solidFill>
                  <a:srgbClr val="FFFFFF"/>
                </a:solidFill>
              </p:spPr>
              <p:txBody>
                <a:bodyPr wrap="square" rtlCol="0">
                  <a:spAutoFit/>
                </a:bodyPr>
                <a:lstStyle/>
                <a:p>
                  <a:r>
                    <a:rPr lang="zh-CN" altLang="en-US" sz="800" dirty="0">
                      <a:cs typeface="+mn-ea"/>
                      <a:sym typeface="+mn-lt"/>
                    </a:rPr>
                    <a:t>风险患者数</a:t>
                  </a:r>
                  <a:r>
                    <a:rPr lang="en-US" altLang="zh-CN" sz="800" dirty="0">
                      <a:cs typeface="+mn-ea"/>
                      <a:sym typeface="+mn-lt"/>
                    </a:rPr>
                    <a:t>(</a:t>
                  </a:r>
                  <a:r>
                    <a:rPr lang="zh-CN" altLang="en-US" sz="800" dirty="0">
                      <a:cs typeface="+mn-ea"/>
                      <a:sym typeface="+mn-lt"/>
                    </a:rPr>
                    <a:t>删失数</a:t>
                  </a:r>
                  <a:r>
                    <a:rPr lang="en-US" altLang="zh-CN" sz="800" dirty="0">
                      <a:cs typeface="+mn-ea"/>
                      <a:sym typeface="+mn-lt"/>
                    </a:rPr>
                    <a:t>)</a:t>
                  </a:r>
                  <a:endParaRPr lang="en-US" altLang="zh-CN" sz="800" dirty="0">
                    <a:cs typeface="+mn-ea"/>
                    <a:sym typeface="+mn-lt"/>
                  </a:endParaRPr>
                </a:p>
              </p:txBody>
            </p:sp>
            <p:sp>
              <p:nvSpPr>
                <p:cNvPr id="61" name="文本框 60"/>
                <p:cNvSpPr txBox="1"/>
                <p:nvPr/>
              </p:nvSpPr>
              <p:spPr>
                <a:xfrm>
                  <a:off x="1853614" y="5857614"/>
                  <a:ext cx="591777" cy="469122"/>
                </a:xfrm>
                <a:prstGeom prst="rect">
                  <a:avLst/>
                </a:prstGeom>
                <a:noFill/>
              </p:spPr>
              <p:txBody>
                <a:bodyPr wrap="square" rtlCol="0">
                  <a:spAutoFit/>
                </a:bodyPr>
                <a:lstStyle/>
                <a:p>
                  <a:r>
                    <a:rPr lang="zh-CN" altLang="en-US" sz="800" dirty="0">
                      <a:solidFill>
                        <a:srgbClr val="7AB4CD"/>
                      </a:solidFill>
                      <a:cs typeface="+mn-ea"/>
                      <a:sym typeface="+mn-lt"/>
                    </a:rPr>
                    <a:t>化疗</a:t>
                  </a:r>
                  <a:endParaRPr lang="en-US" altLang="zh-CN" sz="800" dirty="0">
                    <a:solidFill>
                      <a:srgbClr val="7AB4CD"/>
                    </a:solidFill>
                    <a:cs typeface="+mn-ea"/>
                    <a:sym typeface="+mn-lt"/>
                  </a:endParaRPr>
                </a:p>
                <a:p>
                  <a:r>
                    <a:rPr lang="zh-CN" altLang="en-US" sz="800" dirty="0">
                      <a:solidFill>
                        <a:srgbClr val="469B5A"/>
                      </a:solidFill>
                      <a:cs typeface="+mn-ea"/>
                      <a:sym typeface="+mn-lt"/>
                    </a:rPr>
                    <a:t>放化疗</a:t>
                  </a:r>
                  <a:endParaRPr lang="zh-CN" altLang="en-US" sz="800" dirty="0">
                    <a:solidFill>
                      <a:srgbClr val="469B5A"/>
                    </a:solidFill>
                    <a:cs typeface="+mn-ea"/>
                    <a:sym typeface="+mn-lt"/>
                  </a:endParaRPr>
                </a:p>
              </p:txBody>
            </p:sp>
            <p:sp>
              <p:nvSpPr>
                <p:cNvPr id="62" name="文本框 61"/>
                <p:cNvSpPr txBox="1"/>
                <p:nvPr/>
              </p:nvSpPr>
              <p:spPr>
                <a:xfrm>
                  <a:off x="4098605" y="3512630"/>
                  <a:ext cx="1052946" cy="469122"/>
                </a:xfrm>
                <a:prstGeom prst="rect">
                  <a:avLst/>
                </a:prstGeom>
                <a:solidFill>
                  <a:srgbClr val="FFFFFF"/>
                </a:solidFill>
              </p:spPr>
              <p:txBody>
                <a:bodyPr wrap="square" rtlCol="0">
                  <a:spAutoFit/>
                </a:bodyPr>
                <a:lstStyle/>
                <a:p>
                  <a:r>
                    <a:rPr lang="zh-CN" altLang="en-US" sz="800" dirty="0">
                      <a:solidFill>
                        <a:srgbClr val="7AB4CD"/>
                      </a:solidFill>
                      <a:cs typeface="+mn-ea"/>
                      <a:sym typeface="+mn-lt"/>
                    </a:rPr>
                    <a:t>化疗</a:t>
                  </a:r>
                  <a:endParaRPr lang="en-US" altLang="zh-CN" sz="800" dirty="0">
                    <a:solidFill>
                      <a:srgbClr val="7AB4CD"/>
                    </a:solidFill>
                    <a:cs typeface="+mn-ea"/>
                    <a:sym typeface="+mn-lt"/>
                  </a:endParaRPr>
                </a:p>
                <a:p>
                  <a:r>
                    <a:rPr lang="zh-CN" altLang="en-US" sz="800" dirty="0">
                      <a:solidFill>
                        <a:srgbClr val="469B5A"/>
                      </a:solidFill>
                      <a:cs typeface="+mn-ea"/>
                      <a:sym typeface="+mn-lt"/>
                    </a:rPr>
                    <a:t>放化疗</a:t>
                  </a:r>
                  <a:endParaRPr lang="zh-CN" altLang="en-US" sz="800" dirty="0">
                    <a:solidFill>
                      <a:srgbClr val="469B5A"/>
                    </a:solidFill>
                    <a:cs typeface="+mn-ea"/>
                    <a:sym typeface="+mn-lt"/>
                  </a:endParaRPr>
                </a:p>
              </p:txBody>
            </p:sp>
          </p:grpSp>
          <p:sp>
            <p:nvSpPr>
              <p:cNvPr id="56" name="矩形 55"/>
              <p:cNvSpPr/>
              <p:nvPr/>
            </p:nvSpPr>
            <p:spPr>
              <a:xfrm>
                <a:off x="5043851" y="1922133"/>
                <a:ext cx="1650130" cy="628716"/>
              </a:xfrm>
              <a:prstGeom prst="rect">
                <a:avLst/>
              </a:prstGeom>
              <a:solidFill>
                <a:srgbClr val="F5F5F5"/>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100" b="1" dirty="0">
                    <a:solidFill>
                      <a:schemeClr val="tx1"/>
                    </a:solidFill>
                    <a:cs typeface="+mn-ea"/>
                    <a:sym typeface="+mn-lt"/>
                  </a:rPr>
                  <a:t>CRT</a:t>
                </a:r>
                <a:r>
                  <a:rPr lang="zh-CN" altLang="en-US" sz="1100" b="1" dirty="0">
                    <a:solidFill>
                      <a:schemeClr val="tx1"/>
                    </a:solidFill>
                    <a:cs typeface="+mn-ea"/>
                    <a:sym typeface="+mn-lt"/>
                  </a:rPr>
                  <a:t>组 </a:t>
                </a:r>
                <a:r>
                  <a:rPr lang="en-US" altLang="zh-CN" sz="1100" b="1" dirty="0">
                    <a:solidFill>
                      <a:schemeClr val="tx1"/>
                    </a:solidFill>
                    <a:cs typeface="+mn-ea"/>
                    <a:sym typeface="+mn-lt"/>
                  </a:rPr>
                  <a:t>vs </a:t>
                </a:r>
                <a:r>
                  <a:rPr lang="zh-CN" altLang="en-US" sz="1100" b="1" dirty="0">
                    <a:solidFill>
                      <a:schemeClr val="tx1"/>
                    </a:solidFill>
                    <a:cs typeface="+mn-ea"/>
                    <a:sym typeface="+mn-lt"/>
                  </a:rPr>
                  <a:t>化疗组</a:t>
                </a:r>
                <a:endParaRPr lang="en-US" altLang="zh-CN" sz="1100" b="1" dirty="0">
                  <a:solidFill>
                    <a:schemeClr val="tx1"/>
                  </a:solidFill>
                  <a:cs typeface="+mn-ea"/>
                  <a:sym typeface="+mn-lt"/>
                </a:endParaRPr>
              </a:p>
              <a:p>
                <a:pPr algn="ctr" defTabSz="829310" eaLnBrk="0" fontAlgn="base" hangingPunct="0">
                  <a:spcBef>
                    <a:spcPct val="0"/>
                  </a:spcBef>
                  <a:spcAft>
                    <a:spcPct val="0"/>
                  </a:spcAft>
                </a:pPr>
                <a:r>
                  <a:rPr lang="en-US" altLang="zh-CN" sz="1100" b="1" dirty="0">
                    <a:solidFill>
                      <a:srgbClr val="0070C0"/>
                    </a:solidFill>
                    <a:cs typeface="+mn-ea"/>
                    <a:sym typeface="+mn-lt"/>
                  </a:rPr>
                  <a:t>mOS=15</a:t>
                </a:r>
                <a:r>
                  <a:rPr lang="zh-CN" altLang="en-US" sz="1100" b="1" dirty="0">
                    <a:solidFill>
                      <a:srgbClr val="0070C0"/>
                    </a:solidFill>
                    <a:cs typeface="+mn-ea"/>
                    <a:sym typeface="+mn-lt"/>
                  </a:rPr>
                  <a:t>个月 </a:t>
                </a:r>
                <a:r>
                  <a:rPr lang="en-US" altLang="zh-CN" sz="1100" b="1" dirty="0">
                    <a:solidFill>
                      <a:srgbClr val="0070C0"/>
                    </a:solidFill>
                    <a:cs typeface="+mn-ea"/>
                    <a:sym typeface="+mn-lt"/>
                  </a:rPr>
                  <a:t>vs 14</a:t>
                </a:r>
                <a:r>
                  <a:rPr lang="zh-CN" altLang="en-US" sz="1100" b="1" dirty="0">
                    <a:solidFill>
                      <a:srgbClr val="0070C0"/>
                    </a:solidFill>
                    <a:cs typeface="+mn-ea"/>
                    <a:sym typeface="+mn-lt"/>
                  </a:rPr>
                  <a:t>个月</a:t>
                </a:r>
                <a:endParaRPr lang="en-US" altLang="zh-CN" sz="1100" b="1" dirty="0">
                  <a:solidFill>
                    <a:srgbClr val="0070C0"/>
                  </a:solidFill>
                  <a:cs typeface="+mn-ea"/>
                  <a:sym typeface="+mn-lt"/>
                </a:endParaRPr>
              </a:p>
              <a:p>
                <a:pPr algn="ctr" defTabSz="829310" eaLnBrk="0" fontAlgn="base" hangingPunct="0">
                  <a:spcBef>
                    <a:spcPct val="0"/>
                  </a:spcBef>
                  <a:spcAft>
                    <a:spcPct val="0"/>
                  </a:spcAft>
                </a:pPr>
                <a:r>
                  <a:rPr lang="en-US" altLang="zh-CN" sz="1100" b="1" i="1" dirty="0">
                    <a:solidFill>
                      <a:srgbClr val="C00000"/>
                    </a:solidFill>
                    <a:cs typeface="+mn-ea"/>
                    <a:sym typeface="+mn-lt"/>
                  </a:rPr>
                  <a:t>P=0.57</a:t>
                </a:r>
                <a:endParaRPr lang="en-US" altLang="zh-CN" sz="1100" b="1" dirty="0">
                  <a:solidFill>
                    <a:srgbClr val="C00000"/>
                  </a:solidFill>
                  <a:cs typeface="+mn-ea"/>
                  <a:sym typeface="+mn-lt"/>
                </a:endParaRPr>
              </a:p>
            </p:txBody>
          </p:sp>
        </p:grpSp>
        <p:sp>
          <p:nvSpPr>
            <p:cNvPr id="53" name="矩形 52"/>
            <p:cNvSpPr/>
            <p:nvPr/>
          </p:nvSpPr>
          <p:spPr>
            <a:xfrm>
              <a:off x="4192054" y="2696582"/>
              <a:ext cx="1499050" cy="179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4192054" y="2518999"/>
              <a:ext cx="1265424" cy="327872"/>
            </a:xfrm>
            <a:prstGeom prst="rect">
              <a:avLst/>
            </a:prstGeom>
            <a:noFill/>
          </p:spPr>
          <p:txBody>
            <a:bodyPr wrap="square" rtlCol="0">
              <a:noAutofit/>
            </a:bodyPr>
            <a:lstStyle/>
            <a:p>
              <a:r>
                <a:rPr lang="en-US" altLang="zh-CN" sz="800" b="0" i="0" dirty="0">
                  <a:effectLst/>
                  <a:cs typeface="+mn-ea"/>
                  <a:sym typeface="+mn-lt"/>
                </a:rPr>
                <a:t>HR 0.937</a:t>
              </a:r>
              <a:endParaRPr lang="en-US" altLang="zh-CN" sz="800" b="0" i="0" dirty="0">
                <a:effectLst/>
                <a:cs typeface="+mn-ea"/>
                <a:sym typeface="+mn-lt"/>
              </a:endParaRPr>
            </a:p>
            <a:p>
              <a:r>
                <a:rPr lang="en-US" altLang="zh-CN" sz="800" b="0" i="0" dirty="0">
                  <a:effectLst/>
                  <a:cs typeface="+mn-ea"/>
                  <a:sym typeface="+mn-lt"/>
                </a:rPr>
                <a:t>(95% Cl</a:t>
              </a:r>
              <a:r>
                <a:rPr lang="zh-CN" altLang="en-US" sz="800" b="0" i="0" dirty="0">
                  <a:effectLst/>
                  <a:cs typeface="+mn-ea"/>
                  <a:sym typeface="+mn-lt"/>
                </a:rPr>
                <a:t>，</a:t>
              </a:r>
              <a:r>
                <a:rPr lang="en-US" altLang="zh-CN" sz="800" b="0" i="0" dirty="0">
                  <a:effectLst/>
                  <a:cs typeface="+mn-ea"/>
                  <a:sym typeface="+mn-lt"/>
                </a:rPr>
                <a:t>0.747-1.174</a:t>
              </a:r>
              <a:r>
                <a:rPr lang="en-US" altLang="zh-CN" sz="800" dirty="0">
                  <a:cs typeface="+mn-ea"/>
                  <a:sym typeface="+mn-lt"/>
                </a:rPr>
                <a:t>)</a:t>
              </a:r>
              <a:endParaRPr lang="en-US" altLang="zh-CN" sz="800" dirty="0">
                <a:cs typeface="+mn-ea"/>
                <a:sym typeface="+mn-lt"/>
              </a:endParaRPr>
            </a:p>
          </p:txBody>
        </p:sp>
      </p:grpSp>
      <p:sp>
        <p:nvSpPr>
          <p:cNvPr id="63" name="文本框 62"/>
          <p:cNvSpPr txBox="1"/>
          <p:nvPr/>
        </p:nvSpPr>
        <p:spPr>
          <a:xfrm>
            <a:off x="150252" y="155933"/>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+CRT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65" name="文本框 64"/>
          <p:cNvSpPr txBox="1"/>
          <p:nvPr/>
        </p:nvSpPr>
        <p:spPr>
          <a:xfrm>
            <a:off x="4513475" y="123236"/>
            <a:ext cx="6096000" cy="430887"/>
          </a:xfrm>
          <a:prstGeom prst="rect">
            <a:avLst/>
          </a:prstGeom>
          <a:noFill/>
        </p:spPr>
        <p:txBody>
          <a:bodyPr wrap="square">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CONKO-007</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研究</a:t>
            </a:r>
            <a:endPar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193507" y="5706293"/>
            <a:ext cx="4182341" cy="1871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圆角 88"/>
          <p:cNvSpPr/>
          <p:nvPr/>
        </p:nvSpPr>
        <p:spPr bwMode="auto">
          <a:xfrm>
            <a:off x="6514454" y="1927410"/>
            <a:ext cx="4785132" cy="2107308"/>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sp>
        <p:nvSpPr>
          <p:cNvPr id="47" name="矩形: 圆角 88"/>
          <p:cNvSpPr/>
          <p:nvPr/>
        </p:nvSpPr>
        <p:spPr bwMode="auto">
          <a:xfrm>
            <a:off x="6514454" y="4390700"/>
            <a:ext cx="4785132" cy="2107308"/>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sp>
        <p:nvSpPr>
          <p:cNvPr id="44" name="矩形: 圆角 88"/>
          <p:cNvSpPr/>
          <p:nvPr/>
        </p:nvSpPr>
        <p:spPr bwMode="auto">
          <a:xfrm>
            <a:off x="881647" y="4390700"/>
            <a:ext cx="4785132" cy="2107308"/>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sp>
        <p:nvSpPr>
          <p:cNvPr id="35" name="矩形: 圆角 88"/>
          <p:cNvSpPr/>
          <p:nvPr/>
        </p:nvSpPr>
        <p:spPr bwMode="auto">
          <a:xfrm>
            <a:off x="881647" y="1917963"/>
            <a:ext cx="4785132" cy="2107308"/>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pic>
        <p:nvPicPr>
          <p:cNvPr id="31" name="图片 30"/>
          <p:cNvPicPr>
            <a:picLocks noChangeAspect="1"/>
          </p:cNvPicPr>
          <p:nvPr/>
        </p:nvPicPr>
        <p:blipFill>
          <a:blip r:embed="rId1"/>
          <a:srcRect l="11942" b="32549"/>
          <a:stretch>
            <a:fillRect/>
          </a:stretch>
        </p:blipFill>
        <p:spPr>
          <a:xfrm>
            <a:off x="963254" y="1976475"/>
            <a:ext cx="4230327" cy="1990283"/>
          </a:xfrm>
          <a:prstGeom prst="rect">
            <a:avLst/>
          </a:prstGeom>
        </p:spPr>
      </p:pic>
      <p:pic>
        <p:nvPicPr>
          <p:cNvPr id="32" name="图片 31"/>
          <p:cNvPicPr>
            <a:picLocks noChangeAspect="1"/>
          </p:cNvPicPr>
          <p:nvPr/>
        </p:nvPicPr>
        <p:blipFill>
          <a:blip r:embed="rId2"/>
          <a:srcRect l="12184" b="32370"/>
          <a:stretch>
            <a:fillRect/>
          </a:stretch>
        </p:blipFill>
        <p:spPr>
          <a:xfrm>
            <a:off x="6586109" y="2032493"/>
            <a:ext cx="3707993" cy="1850329"/>
          </a:xfrm>
          <a:prstGeom prst="rect">
            <a:avLst/>
          </a:prstGeom>
        </p:spPr>
      </p:pic>
      <p:graphicFrame>
        <p:nvGraphicFramePr>
          <p:cNvPr id="20" name="表格 19"/>
          <p:cNvGraphicFramePr>
            <a:graphicFrameLocks noGrp="1"/>
          </p:cNvGraphicFramePr>
          <p:nvPr/>
        </p:nvGraphicFramePr>
        <p:xfrm>
          <a:off x="2715699" y="2015541"/>
          <a:ext cx="2864111" cy="736054"/>
        </p:xfrm>
        <a:graphic>
          <a:graphicData uri="http://schemas.openxmlformats.org/drawingml/2006/table">
            <a:tbl>
              <a:tblPr firstRow="1" bandRow="1">
                <a:tableStyleId>{5C22544A-7EE6-4342-B048-85BDC9FD1C3A}</a:tableStyleId>
              </a:tblPr>
              <a:tblGrid>
                <a:gridCol w="1001621"/>
                <a:gridCol w="901786"/>
                <a:gridCol w="960704"/>
              </a:tblGrid>
              <a:tr h="248374">
                <a:tc>
                  <a:txBody>
                    <a:bodyPr/>
                    <a:lstStyle/>
                    <a:p>
                      <a:pPr>
                        <a:lnSpc>
                          <a:spcPct val="80000"/>
                        </a:lnSpc>
                        <a:buNone/>
                      </a:pPr>
                      <a:endParaRPr lang="zh-CN" altLang="en-US" sz="800" b="1" dirty="0">
                        <a:solidFill>
                          <a:srgbClr val="000000"/>
                        </a:solidFill>
                        <a:effectLst/>
                        <a:latin typeface="+mn-lt"/>
                        <a:ea typeface="+mn-ea"/>
                        <a:cs typeface="+mn-ea"/>
                        <a:sym typeface="+mn-lt"/>
                      </a:endParaRPr>
                    </a:p>
                  </a:txBody>
                  <a:tcPr marL="0" marR="0" marT="0" marB="0" anchor="ctr">
                    <a:solidFill>
                      <a:srgbClr val="156082"/>
                    </a:solidFill>
                  </a:tcPr>
                </a:tc>
                <a:tc>
                  <a:txBody>
                    <a:bodyPr/>
                    <a:lstStyle/>
                    <a:p>
                      <a:pPr algn="ctr">
                        <a:lnSpc>
                          <a:spcPct val="80000"/>
                        </a:lnSpc>
                        <a:buNone/>
                      </a:pPr>
                      <a:r>
                        <a:rPr lang="en-US" altLang="zh-CN" sz="800" b="1" dirty="0" err="1">
                          <a:solidFill>
                            <a:schemeClr val="bg1"/>
                          </a:solidFill>
                          <a:effectLst/>
                          <a:latin typeface="+mn-lt"/>
                          <a:ea typeface="+mn-ea"/>
                          <a:cs typeface="+mn-ea"/>
                          <a:sym typeface="+mn-lt"/>
                        </a:rPr>
                        <a:t>mFOLFIRINOX</a:t>
                      </a:r>
                      <a:r>
                        <a:rPr lang="zh-CN" altLang="en-US" sz="800" b="1" dirty="0">
                          <a:solidFill>
                            <a:schemeClr val="bg1"/>
                          </a:solidFill>
                          <a:effectLst/>
                          <a:latin typeface="+mn-lt"/>
                          <a:ea typeface="+mn-ea"/>
                          <a:cs typeface="+mn-ea"/>
                          <a:sym typeface="+mn-lt"/>
                        </a:rPr>
                        <a:t>组</a:t>
                      </a:r>
                      <a:endParaRPr lang="zh-CN" altLang="en-US" sz="800" b="1" dirty="0">
                        <a:solidFill>
                          <a:schemeClr val="bg1"/>
                        </a:solidFill>
                        <a:effectLst/>
                        <a:latin typeface="+mn-lt"/>
                        <a:ea typeface="+mn-ea"/>
                        <a:cs typeface="+mn-ea"/>
                        <a:sym typeface="+mn-lt"/>
                      </a:endParaRPr>
                    </a:p>
                  </a:txBody>
                  <a:tcPr marL="0" marR="0" marT="0" marB="0" anchor="ctr">
                    <a:solidFill>
                      <a:srgbClr val="156082"/>
                    </a:solidFill>
                  </a:tcPr>
                </a:tc>
                <a:tc>
                  <a:txBody>
                    <a:bodyPr/>
                    <a:lstStyle/>
                    <a:p>
                      <a:pPr algn="ctr">
                        <a:lnSpc>
                          <a:spcPct val="80000"/>
                        </a:lnSpc>
                        <a:buNone/>
                      </a:pPr>
                      <a:r>
                        <a:rPr lang="en-US" altLang="zh-CN" sz="800" b="1" dirty="0" err="1">
                          <a:solidFill>
                            <a:schemeClr val="bg1"/>
                          </a:solidFill>
                          <a:effectLst/>
                          <a:latin typeface="+mn-lt"/>
                          <a:ea typeface="+mn-ea"/>
                          <a:cs typeface="+mn-ea"/>
                          <a:sym typeface="+mn-lt"/>
                        </a:rPr>
                        <a:t>mFOLFIRINOX</a:t>
                      </a:r>
                      <a:endParaRPr lang="en-US" altLang="zh-CN" sz="800" b="1" dirty="0">
                        <a:solidFill>
                          <a:schemeClr val="bg1"/>
                        </a:solidFill>
                        <a:effectLst/>
                        <a:latin typeface="+mn-lt"/>
                        <a:ea typeface="+mn-ea"/>
                        <a:cs typeface="+mn-ea"/>
                        <a:sym typeface="+mn-lt"/>
                      </a:endParaRPr>
                    </a:p>
                    <a:p>
                      <a:pPr algn="ctr">
                        <a:lnSpc>
                          <a:spcPct val="80000"/>
                        </a:lnSpc>
                        <a:buNone/>
                      </a:pPr>
                      <a:r>
                        <a:rPr lang="en-US" altLang="zh-CN" sz="800" b="1" dirty="0">
                          <a:solidFill>
                            <a:schemeClr val="bg1"/>
                          </a:solidFill>
                          <a:effectLst/>
                          <a:latin typeface="+mn-lt"/>
                          <a:ea typeface="+mn-ea"/>
                          <a:cs typeface="+mn-ea"/>
                          <a:sym typeface="+mn-lt"/>
                        </a:rPr>
                        <a:t>+SBRT</a:t>
                      </a:r>
                      <a:r>
                        <a:rPr lang="zh-CN" altLang="en-US" sz="800" b="1" dirty="0">
                          <a:solidFill>
                            <a:schemeClr val="bg1"/>
                          </a:solidFill>
                          <a:effectLst/>
                          <a:latin typeface="+mn-lt"/>
                          <a:ea typeface="+mn-ea"/>
                          <a:cs typeface="+mn-ea"/>
                          <a:sym typeface="+mn-lt"/>
                        </a:rPr>
                        <a:t>组</a:t>
                      </a:r>
                      <a:endParaRPr lang="zh-CN" altLang="en-US" sz="800" b="1" dirty="0">
                        <a:solidFill>
                          <a:schemeClr val="bg1"/>
                        </a:solidFill>
                        <a:effectLst/>
                        <a:latin typeface="+mn-lt"/>
                        <a:ea typeface="+mn-ea"/>
                        <a:cs typeface="+mn-ea"/>
                        <a:sym typeface="+mn-lt"/>
                      </a:endParaRPr>
                    </a:p>
                  </a:txBody>
                  <a:tcPr marL="0" marR="0" marT="0" marB="0" anchor="ctr">
                    <a:solidFill>
                      <a:srgbClr val="156082"/>
                    </a:solidFill>
                  </a:tcPr>
                </a:tc>
              </a:tr>
              <a:tr h="0">
                <a:tc>
                  <a:txBody>
                    <a:bodyPr/>
                    <a:lstStyle/>
                    <a:p>
                      <a:pPr>
                        <a:lnSpc>
                          <a:spcPct val="80000"/>
                        </a:lnSpc>
                        <a:buNone/>
                      </a:pPr>
                      <a:r>
                        <a:rPr lang="zh-CN" altLang="en-US" sz="800" b="0" dirty="0">
                          <a:effectLst/>
                          <a:latin typeface="+mn-lt"/>
                          <a:ea typeface="+mn-ea"/>
                          <a:cs typeface="+mn-ea"/>
                          <a:sym typeface="+mn-lt"/>
                        </a:rPr>
                        <a:t>事件数</a:t>
                      </a:r>
                      <a:endParaRPr lang="zh-CN" altLang="en-US" sz="800" b="0" dirty="0">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effectLst/>
                          <a:latin typeface="+mn-lt"/>
                          <a:ea typeface="+mn-ea"/>
                          <a:cs typeface="+mn-ea"/>
                          <a:sym typeface="+mn-lt"/>
                        </a:rPr>
                        <a:t>15/19</a:t>
                      </a:r>
                      <a:endParaRPr lang="en-US" altLang="zh-CN" sz="800" b="0" dirty="0">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effectLst/>
                          <a:latin typeface="+mn-lt"/>
                          <a:ea typeface="+mn-ea"/>
                          <a:cs typeface="+mn-ea"/>
                          <a:sym typeface="+mn-lt"/>
                        </a:rPr>
                        <a:t>12/18</a:t>
                      </a:r>
                      <a:endParaRPr lang="en-US" altLang="zh-CN" sz="800" b="0" dirty="0">
                        <a:effectLst/>
                        <a:latin typeface="+mn-lt"/>
                        <a:ea typeface="+mn-ea"/>
                        <a:cs typeface="+mn-ea"/>
                        <a:sym typeface="+mn-lt"/>
                      </a:endParaRPr>
                    </a:p>
                  </a:txBody>
                  <a:tcPr marL="0" marR="0" marT="0" marB="0" anchor="ctr">
                    <a:solidFill>
                      <a:schemeClr val="bg1"/>
                    </a:solidFill>
                  </a:tcPr>
                </a:tc>
              </a:tr>
              <a:tr h="0">
                <a:tc>
                  <a:txBody>
                    <a:bodyPr/>
                    <a:lstStyle/>
                    <a:p>
                      <a:pPr>
                        <a:lnSpc>
                          <a:spcPct val="80000"/>
                        </a:lnSpc>
                        <a:buNone/>
                      </a:pPr>
                      <a:r>
                        <a:rPr lang="en-US" altLang="zh-CN" sz="800" b="0" dirty="0">
                          <a:solidFill>
                            <a:srgbClr val="C00000"/>
                          </a:solidFill>
                          <a:effectLst/>
                          <a:latin typeface="+mn-lt"/>
                          <a:ea typeface="+mn-ea"/>
                          <a:cs typeface="+mn-ea"/>
                          <a:sym typeface="+mn-lt"/>
                        </a:rPr>
                        <a:t>m</a:t>
                      </a:r>
                      <a:r>
                        <a:rPr lang="it-IT" altLang="zh-CN" sz="800" b="0" dirty="0">
                          <a:solidFill>
                            <a:srgbClr val="C00000"/>
                          </a:solidFill>
                          <a:effectLst/>
                          <a:latin typeface="+mn-lt"/>
                          <a:ea typeface="+mn-ea"/>
                          <a:cs typeface="+mn-ea"/>
                          <a:sym typeface="+mn-lt"/>
                        </a:rPr>
                        <a:t>PFS(</a:t>
                      </a:r>
                      <a:r>
                        <a:rPr lang="zh-CN" altLang="it-IT" sz="800" b="0" dirty="0">
                          <a:solidFill>
                            <a:srgbClr val="C00000"/>
                          </a:solidFill>
                          <a:effectLst/>
                          <a:latin typeface="+mn-lt"/>
                          <a:ea typeface="+mn-ea"/>
                          <a:cs typeface="+mn-ea"/>
                          <a:sym typeface="+mn-lt"/>
                        </a:rPr>
                        <a:t>月</a:t>
                      </a:r>
                      <a:r>
                        <a:rPr lang="it-IT" altLang="zh-CN" sz="800" b="0" dirty="0">
                          <a:solidFill>
                            <a:srgbClr val="C00000"/>
                          </a:solidFill>
                          <a:effectLst/>
                          <a:latin typeface="+mn-lt"/>
                          <a:ea typeface="+mn-ea"/>
                          <a:cs typeface="+mn-ea"/>
                          <a:sym typeface="+mn-lt"/>
                        </a:rPr>
                        <a:t>)(95%CI)</a:t>
                      </a:r>
                      <a:endParaRPr lang="it-IT" altLang="zh-CN" sz="800" b="0" dirty="0">
                        <a:solidFill>
                          <a:srgbClr val="C00000"/>
                        </a:solidFill>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1" dirty="0">
                          <a:solidFill>
                            <a:srgbClr val="FF0000"/>
                          </a:solidFill>
                          <a:effectLst/>
                          <a:latin typeface="+mn-lt"/>
                          <a:ea typeface="+mn-ea"/>
                          <a:cs typeface="+mn-ea"/>
                          <a:sym typeface="+mn-lt"/>
                        </a:rPr>
                        <a:t>11.7</a:t>
                      </a:r>
                      <a:r>
                        <a:rPr lang="zh-CN" altLang="en-US" sz="800" b="1" dirty="0">
                          <a:solidFill>
                            <a:srgbClr val="FF0000"/>
                          </a:solidFill>
                          <a:effectLst/>
                          <a:latin typeface="+mn-lt"/>
                          <a:ea typeface="+mn-ea"/>
                          <a:cs typeface="+mn-ea"/>
                          <a:sym typeface="+mn-lt"/>
                        </a:rPr>
                        <a:t>月</a:t>
                      </a:r>
                      <a:r>
                        <a:rPr lang="en-US" altLang="zh-CN" sz="800" b="0" dirty="0">
                          <a:solidFill>
                            <a:srgbClr val="C00000"/>
                          </a:solidFill>
                          <a:effectLst/>
                          <a:latin typeface="+mn-lt"/>
                          <a:ea typeface="+mn-ea"/>
                          <a:cs typeface="+mn-ea"/>
                          <a:sym typeface="+mn-lt"/>
                        </a:rPr>
                        <a:t>(7.7-18.0)</a:t>
                      </a:r>
                      <a:endParaRPr lang="zh-CN" altLang="en-US" sz="800" b="0" dirty="0">
                        <a:solidFill>
                          <a:srgbClr val="C00000"/>
                        </a:solidFill>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1" dirty="0">
                          <a:solidFill>
                            <a:srgbClr val="FF0000"/>
                          </a:solidFill>
                          <a:effectLst/>
                          <a:latin typeface="+mn-lt"/>
                          <a:ea typeface="+mn-ea"/>
                          <a:cs typeface="+mn-ea"/>
                          <a:sym typeface="+mn-lt"/>
                        </a:rPr>
                        <a:t>14.0</a:t>
                      </a:r>
                      <a:r>
                        <a:rPr lang="zh-CN" altLang="en-US" sz="800" b="1" dirty="0">
                          <a:solidFill>
                            <a:srgbClr val="FF0000"/>
                          </a:solidFill>
                          <a:effectLst/>
                          <a:latin typeface="+mn-lt"/>
                          <a:ea typeface="+mn-ea"/>
                          <a:cs typeface="+mn-ea"/>
                          <a:sym typeface="+mn-lt"/>
                        </a:rPr>
                        <a:t>月</a:t>
                      </a:r>
                      <a:r>
                        <a:rPr lang="en-US" altLang="zh-CN" sz="800" b="0" dirty="0">
                          <a:solidFill>
                            <a:srgbClr val="C00000"/>
                          </a:solidFill>
                          <a:effectLst/>
                          <a:latin typeface="+mn-lt"/>
                          <a:ea typeface="+mn-ea"/>
                          <a:cs typeface="+mn-ea"/>
                          <a:sym typeface="+mn-lt"/>
                        </a:rPr>
                        <a:t>(10.5-26.8)</a:t>
                      </a:r>
                      <a:endParaRPr lang="zh-CN" altLang="en-US" sz="800" b="0" dirty="0">
                        <a:solidFill>
                          <a:srgbClr val="C00000"/>
                        </a:solidFill>
                        <a:effectLst/>
                        <a:latin typeface="+mn-lt"/>
                        <a:ea typeface="+mn-ea"/>
                        <a:cs typeface="+mn-ea"/>
                        <a:sym typeface="+mn-lt"/>
                      </a:endParaRPr>
                    </a:p>
                  </a:txBody>
                  <a:tcPr marL="0" marR="0" marT="0" marB="0" anchor="ctr">
                    <a:solidFill>
                      <a:schemeClr val="bg1"/>
                    </a:solidFill>
                  </a:tcPr>
                </a:tc>
              </a:tr>
              <a:tr h="0">
                <a:tc>
                  <a:txBody>
                    <a:bodyPr/>
                    <a:lstStyle/>
                    <a:p>
                      <a:pPr>
                        <a:lnSpc>
                          <a:spcPct val="80000"/>
                        </a:lnSpc>
                        <a:buNone/>
                      </a:pPr>
                      <a:r>
                        <a:rPr lang="it-IT" altLang="zh-CN" sz="800" b="0" i="0" kern="1200" dirty="0">
                          <a:solidFill>
                            <a:srgbClr val="C00000"/>
                          </a:solidFill>
                          <a:effectLst/>
                          <a:latin typeface="+mn-lt"/>
                          <a:ea typeface="+mn-ea"/>
                          <a:cs typeface="+mn-ea"/>
                          <a:sym typeface="+mn-lt"/>
                        </a:rPr>
                        <a:t>1</a:t>
                      </a:r>
                      <a:r>
                        <a:rPr lang="zh-CN" altLang="it-IT" sz="800" b="0" i="0" kern="1200" dirty="0">
                          <a:solidFill>
                            <a:srgbClr val="C00000"/>
                          </a:solidFill>
                          <a:effectLst/>
                          <a:latin typeface="+mn-lt"/>
                          <a:ea typeface="+mn-ea"/>
                          <a:cs typeface="+mn-ea"/>
                          <a:sym typeface="+mn-lt"/>
                        </a:rPr>
                        <a:t>年</a:t>
                      </a:r>
                      <a:r>
                        <a:rPr lang="it-IT" altLang="zh-CN" sz="800" b="0" i="0" kern="1200" dirty="0">
                          <a:solidFill>
                            <a:srgbClr val="C00000"/>
                          </a:solidFill>
                          <a:effectLst/>
                          <a:latin typeface="+mn-lt"/>
                          <a:ea typeface="+mn-ea"/>
                          <a:cs typeface="+mn-ea"/>
                          <a:sym typeface="+mn-lt"/>
                        </a:rPr>
                        <a:t>PFS</a:t>
                      </a:r>
                      <a:r>
                        <a:rPr lang="zh-CN" altLang="it-IT" sz="800" b="0" i="0" kern="1200" dirty="0">
                          <a:solidFill>
                            <a:srgbClr val="C00000"/>
                          </a:solidFill>
                          <a:effectLst/>
                          <a:latin typeface="+mn-lt"/>
                          <a:ea typeface="+mn-ea"/>
                          <a:cs typeface="+mn-ea"/>
                          <a:sym typeface="+mn-lt"/>
                        </a:rPr>
                        <a:t>率</a:t>
                      </a:r>
                      <a:r>
                        <a:rPr lang="it-IT" altLang="zh-CN" sz="800" b="0" i="0" kern="1200" dirty="0">
                          <a:solidFill>
                            <a:srgbClr val="C00000"/>
                          </a:solidFill>
                          <a:effectLst/>
                          <a:latin typeface="+mn-lt"/>
                          <a:ea typeface="+mn-ea"/>
                          <a:cs typeface="+mn-ea"/>
                          <a:sym typeface="+mn-lt"/>
                        </a:rPr>
                        <a:t>(95%CI)</a:t>
                      </a:r>
                      <a:endParaRPr lang="it-IT" altLang="zh-CN" sz="800" b="0" i="0" kern="1200" dirty="0">
                        <a:solidFill>
                          <a:srgbClr val="C00000"/>
                        </a:solidFill>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solidFill>
                            <a:srgbClr val="C00000"/>
                          </a:solidFill>
                          <a:effectLst/>
                          <a:latin typeface="+mn-lt"/>
                          <a:ea typeface="+mn-ea"/>
                          <a:cs typeface="+mn-ea"/>
                          <a:sym typeface="+mn-lt"/>
                        </a:rPr>
                        <a:t>45.1%(25.6-62.8)</a:t>
                      </a:r>
                      <a:endParaRPr lang="zh-CN" altLang="en-US" sz="800" b="0" dirty="0">
                        <a:solidFill>
                          <a:srgbClr val="C00000"/>
                        </a:solidFill>
                        <a:effectLst/>
                        <a:latin typeface="+mn-lt"/>
                        <a:ea typeface="+mn-ea"/>
                        <a:cs typeface="+mn-ea"/>
                        <a:sym typeface="+mn-lt"/>
                      </a:endParaRPr>
                    </a:p>
                  </a:txBody>
                  <a:tcPr marL="0" marR="0" marT="0" marB="0" anchor="ctr">
                    <a:lnR w="12700" cap="flat" cmpd="sng" algn="ctr">
                      <a:no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800" b="0" dirty="0">
                          <a:solidFill>
                            <a:srgbClr val="C00000"/>
                          </a:solidFill>
                          <a:effectLst/>
                          <a:latin typeface="+mn-lt"/>
                          <a:ea typeface="+mn-ea"/>
                          <a:cs typeface="+mn-ea"/>
                          <a:sym typeface="+mn-lt"/>
                        </a:rPr>
                        <a:t>66.7%(45.1-81.4)</a:t>
                      </a:r>
                      <a:endParaRPr lang="zh-CN" altLang="en-US" sz="800" b="0" dirty="0">
                        <a:solidFill>
                          <a:srgbClr val="C00000"/>
                        </a:solidFill>
                        <a:effectLst/>
                        <a:latin typeface="+mn-lt"/>
                        <a:ea typeface="+mn-ea"/>
                        <a:cs typeface="+mn-ea"/>
                        <a:sym typeface="+mn-lt"/>
                      </a:endParaRPr>
                    </a:p>
                  </a:txBody>
                  <a:tcPr marL="0" marR="0" marT="0" marB="0" anchor="ctr">
                    <a:lnL w="12700" cap="flat" cmpd="sng" algn="ctr">
                      <a:noFill/>
                      <a:prstDash val="solid"/>
                      <a:round/>
                      <a:headEnd type="none" w="med" len="med"/>
                      <a:tailEnd type="none" w="med" len="med"/>
                    </a:lnL>
                    <a:solidFill>
                      <a:schemeClr val="bg1"/>
                    </a:solidFill>
                  </a:tcPr>
                </a:tc>
              </a:tr>
              <a:tr h="0">
                <a:tc>
                  <a:txBody>
                    <a:bodyPr/>
                    <a:lstStyle/>
                    <a:p>
                      <a:pPr>
                        <a:lnSpc>
                          <a:spcPct val="80000"/>
                        </a:lnSpc>
                        <a:buNone/>
                      </a:pPr>
                      <a:r>
                        <a:rPr lang="en-US" altLang="zh-CN" sz="800" b="0" i="0" kern="1200" dirty="0">
                          <a:solidFill>
                            <a:schemeClr val="dk1"/>
                          </a:solidFill>
                          <a:effectLst/>
                          <a:latin typeface="+mn-lt"/>
                          <a:ea typeface="+mn-ea"/>
                          <a:cs typeface="+mn-ea"/>
                          <a:sym typeface="+mn-lt"/>
                        </a:rPr>
                        <a:t>HR(95%CI)</a:t>
                      </a:r>
                      <a:r>
                        <a:rPr lang="zh-CN" altLang="en-US" sz="800" b="0" i="0" kern="1200" dirty="0">
                          <a:solidFill>
                            <a:schemeClr val="dk1"/>
                          </a:solidFill>
                          <a:effectLst/>
                          <a:latin typeface="+mn-lt"/>
                          <a:ea typeface="+mn-ea"/>
                          <a:cs typeface="+mn-ea"/>
                          <a:sym typeface="+mn-lt"/>
                        </a:rPr>
                        <a:t>，</a:t>
                      </a:r>
                      <a:r>
                        <a:rPr lang="en-US" altLang="zh-CN" sz="800" b="0" i="0" kern="1200" dirty="0">
                          <a:solidFill>
                            <a:schemeClr val="dk1"/>
                          </a:solidFill>
                          <a:effectLst/>
                          <a:latin typeface="+mn-lt"/>
                          <a:ea typeface="+mn-ea"/>
                          <a:cs typeface="+mn-ea"/>
                          <a:sym typeface="+mn-lt"/>
                        </a:rPr>
                        <a:t>P</a:t>
                      </a:r>
                      <a:r>
                        <a:rPr lang="zh-CN" altLang="en-US" sz="800" b="0" i="0" kern="1200" dirty="0">
                          <a:solidFill>
                            <a:schemeClr val="dk1"/>
                          </a:solidFill>
                          <a:effectLst/>
                          <a:latin typeface="+mn-lt"/>
                          <a:ea typeface="+mn-ea"/>
                          <a:cs typeface="+mn-ea"/>
                          <a:sym typeface="+mn-lt"/>
                        </a:rPr>
                        <a:t>值</a:t>
                      </a:r>
                      <a:endParaRPr lang="zh-CN" altLang="en-US" sz="800" b="0" i="0" kern="1200" dirty="0">
                        <a:solidFill>
                          <a:schemeClr val="dk1"/>
                        </a:solidFill>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solidFill>
                      <a:schemeClr val="bg1"/>
                    </a:solidFill>
                  </a:tcPr>
                </a:tc>
                <a:tc gridSpan="2">
                  <a:txBody>
                    <a:bodyPr/>
                    <a:lstStyle/>
                    <a:p>
                      <a:pPr algn="ctr">
                        <a:lnSpc>
                          <a:spcPct val="100000"/>
                        </a:lnSpc>
                        <a:buNone/>
                      </a:pPr>
                      <a:r>
                        <a:rPr lang="en-US" altLang="zh-CN" sz="800" b="0" dirty="0">
                          <a:effectLst/>
                          <a:latin typeface="+mn-lt"/>
                          <a:ea typeface="+mn-ea"/>
                          <a:cs typeface="+mn-ea"/>
                          <a:sym typeface="+mn-lt"/>
                        </a:rPr>
                        <a:t>0.66(0.35-1.25)</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P=0.281</a:t>
                      </a:r>
                      <a:endParaRPr lang="en-US" altLang="zh-CN" sz="800" b="0" dirty="0">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solidFill>
                      <a:schemeClr val="bg1"/>
                    </a:solidFill>
                  </a:tcPr>
                </a:tc>
                <a:tc hMerge="1">
                  <a:tcPr marL="0" marR="0" marT="0" marB="0" anchor="ctr">
                    <a:lnB w="12700" cap="flat" cmpd="sng" algn="ctr">
                      <a:solidFill>
                        <a:srgbClr val="382285"/>
                      </a:solidFill>
                      <a:prstDash val="solid"/>
                      <a:round/>
                      <a:headEnd type="none" w="med" len="med"/>
                      <a:tailEnd type="none" w="med" len="med"/>
                    </a:lnB>
                    <a:noFill/>
                  </a:tcPr>
                </a:tc>
              </a:tr>
            </a:tbl>
          </a:graphicData>
        </a:graphic>
      </p:graphicFrame>
      <p:graphicFrame>
        <p:nvGraphicFramePr>
          <p:cNvPr id="21" name="表格 20"/>
          <p:cNvGraphicFramePr>
            <a:graphicFrameLocks noGrp="1"/>
          </p:cNvGraphicFramePr>
          <p:nvPr/>
        </p:nvGraphicFramePr>
        <p:xfrm>
          <a:off x="8510946" y="1985923"/>
          <a:ext cx="2717800" cy="712950"/>
        </p:xfrm>
        <a:graphic>
          <a:graphicData uri="http://schemas.openxmlformats.org/drawingml/2006/table">
            <a:tbl>
              <a:tblPr firstRow="1" bandRow="1">
                <a:tableStyleId>{5C22544A-7EE6-4342-B048-85BDC9FD1C3A}</a:tableStyleId>
              </a:tblPr>
              <a:tblGrid>
                <a:gridCol w="971550"/>
                <a:gridCol w="873125"/>
                <a:gridCol w="873125"/>
              </a:tblGrid>
              <a:tr h="225270">
                <a:tc>
                  <a:txBody>
                    <a:bodyPr/>
                    <a:lstStyle/>
                    <a:p>
                      <a:pPr>
                        <a:lnSpc>
                          <a:spcPct val="80000"/>
                        </a:lnSpc>
                        <a:buNone/>
                      </a:pPr>
                      <a:endParaRPr lang="zh-CN" altLang="en-US" sz="800" b="1" dirty="0">
                        <a:solidFill>
                          <a:srgbClr val="000000"/>
                        </a:solidFill>
                        <a:effectLst/>
                        <a:latin typeface="+mn-lt"/>
                        <a:ea typeface="+mn-ea"/>
                        <a:cs typeface="+mn-ea"/>
                        <a:sym typeface="+mn-lt"/>
                      </a:endParaRPr>
                    </a:p>
                  </a:txBody>
                  <a:tcPr marL="0" marR="0" marT="0" marB="0" anchor="ctr">
                    <a:solidFill>
                      <a:srgbClr val="156082"/>
                    </a:solidFill>
                  </a:tcPr>
                </a:tc>
                <a:tc>
                  <a:txBody>
                    <a:bodyPr/>
                    <a:lstStyle/>
                    <a:p>
                      <a:pPr algn="ctr">
                        <a:lnSpc>
                          <a:spcPct val="80000"/>
                        </a:lnSpc>
                        <a:buNone/>
                      </a:pPr>
                      <a:r>
                        <a:rPr lang="en-US" altLang="zh-CN" sz="800" b="1" dirty="0" err="1">
                          <a:solidFill>
                            <a:schemeClr val="bg1"/>
                          </a:solidFill>
                          <a:effectLst/>
                          <a:latin typeface="+mn-lt"/>
                          <a:ea typeface="+mn-ea"/>
                          <a:cs typeface="+mn-ea"/>
                          <a:sym typeface="+mn-lt"/>
                        </a:rPr>
                        <a:t>mFOLFIRINOX</a:t>
                      </a:r>
                      <a:r>
                        <a:rPr lang="zh-CN" altLang="en-US" sz="800" b="1" dirty="0">
                          <a:solidFill>
                            <a:schemeClr val="bg1"/>
                          </a:solidFill>
                          <a:effectLst/>
                          <a:latin typeface="+mn-lt"/>
                          <a:ea typeface="+mn-ea"/>
                          <a:cs typeface="+mn-ea"/>
                          <a:sym typeface="+mn-lt"/>
                        </a:rPr>
                        <a:t>组</a:t>
                      </a:r>
                      <a:endParaRPr lang="zh-CN" altLang="en-US" sz="800" b="1" dirty="0">
                        <a:solidFill>
                          <a:schemeClr val="bg1"/>
                        </a:solidFill>
                        <a:effectLst/>
                        <a:latin typeface="+mn-lt"/>
                        <a:ea typeface="+mn-ea"/>
                        <a:cs typeface="+mn-ea"/>
                        <a:sym typeface="+mn-lt"/>
                      </a:endParaRPr>
                    </a:p>
                  </a:txBody>
                  <a:tcPr marL="0" marR="0" marT="0" marB="0" anchor="ctr">
                    <a:solidFill>
                      <a:srgbClr val="156082"/>
                    </a:solidFill>
                  </a:tcPr>
                </a:tc>
                <a:tc>
                  <a:txBody>
                    <a:bodyPr/>
                    <a:lstStyle/>
                    <a:p>
                      <a:pPr algn="ctr">
                        <a:lnSpc>
                          <a:spcPct val="80000"/>
                        </a:lnSpc>
                        <a:buNone/>
                      </a:pPr>
                      <a:r>
                        <a:rPr lang="en-US" altLang="zh-CN" sz="800" b="1" dirty="0" err="1">
                          <a:solidFill>
                            <a:schemeClr val="bg1"/>
                          </a:solidFill>
                          <a:effectLst/>
                          <a:latin typeface="+mn-lt"/>
                          <a:ea typeface="+mn-ea"/>
                          <a:cs typeface="+mn-ea"/>
                          <a:sym typeface="+mn-lt"/>
                        </a:rPr>
                        <a:t>mFOLFIRINOX</a:t>
                      </a:r>
                      <a:endParaRPr lang="en-US" altLang="zh-CN" sz="800" b="1" dirty="0">
                        <a:solidFill>
                          <a:schemeClr val="bg1"/>
                        </a:solidFill>
                        <a:effectLst/>
                        <a:latin typeface="+mn-lt"/>
                        <a:ea typeface="+mn-ea"/>
                        <a:cs typeface="+mn-ea"/>
                        <a:sym typeface="+mn-lt"/>
                      </a:endParaRPr>
                    </a:p>
                    <a:p>
                      <a:pPr algn="ctr">
                        <a:lnSpc>
                          <a:spcPct val="80000"/>
                        </a:lnSpc>
                        <a:buNone/>
                      </a:pPr>
                      <a:r>
                        <a:rPr lang="en-US" altLang="zh-CN" sz="800" b="1" dirty="0">
                          <a:solidFill>
                            <a:schemeClr val="bg1"/>
                          </a:solidFill>
                          <a:effectLst/>
                          <a:latin typeface="+mn-lt"/>
                          <a:ea typeface="+mn-ea"/>
                          <a:cs typeface="+mn-ea"/>
                          <a:sym typeface="+mn-lt"/>
                        </a:rPr>
                        <a:t>+SBRT</a:t>
                      </a:r>
                      <a:r>
                        <a:rPr lang="zh-CN" altLang="en-US" sz="800" b="1" dirty="0">
                          <a:solidFill>
                            <a:schemeClr val="bg1"/>
                          </a:solidFill>
                          <a:effectLst/>
                          <a:latin typeface="+mn-lt"/>
                          <a:ea typeface="+mn-ea"/>
                          <a:cs typeface="+mn-ea"/>
                          <a:sym typeface="+mn-lt"/>
                        </a:rPr>
                        <a:t>组</a:t>
                      </a:r>
                      <a:endParaRPr lang="zh-CN" altLang="en-US" sz="800" b="1" dirty="0">
                        <a:solidFill>
                          <a:schemeClr val="bg1"/>
                        </a:solidFill>
                        <a:effectLst/>
                        <a:latin typeface="+mn-lt"/>
                        <a:ea typeface="+mn-ea"/>
                        <a:cs typeface="+mn-ea"/>
                        <a:sym typeface="+mn-lt"/>
                      </a:endParaRPr>
                    </a:p>
                  </a:txBody>
                  <a:tcPr marL="0" marR="0" marT="0" marB="0" anchor="ctr">
                    <a:solidFill>
                      <a:srgbClr val="156082"/>
                    </a:solidFill>
                  </a:tcPr>
                </a:tc>
              </a:tr>
              <a:tr h="0">
                <a:tc>
                  <a:txBody>
                    <a:bodyPr/>
                    <a:lstStyle/>
                    <a:p>
                      <a:pPr>
                        <a:lnSpc>
                          <a:spcPct val="80000"/>
                        </a:lnSpc>
                        <a:buNone/>
                      </a:pPr>
                      <a:r>
                        <a:rPr lang="zh-CN" altLang="en-US" sz="800" b="0" dirty="0">
                          <a:effectLst/>
                          <a:latin typeface="+mn-lt"/>
                          <a:ea typeface="+mn-ea"/>
                          <a:cs typeface="+mn-ea"/>
                          <a:sym typeface="+mn-lt"/>
                        </a:rPr>
                        <a:t>事件数</a:t>
                      </a:r>
                      <a:endParaRPr lang="zh-CN" altLang="en-US" sz="800" b="0" dirty="0">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effectLst/>
                          <a:latin typeface="+mn-lt"/>
                          <a:ea typeface="+mn-ea"/>
                          <a:cs typeface="+mn-ea"/>
                          <a:sym typeface="+mn-lt"/>
                        </a:rPr>
                        <a:t>12/19</a:t>
                      </a:r>
                      <a:endParaRPr lang="en-US" altLang="zh-CN" sz="800" b="0" dirty="0">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effectLst/>
                          <a:latin typeface="+mn-lt"/>
                          <a:ea typeface="+mn-ea"/>
                          <a:cs typeface="+mn-ea"/>
                          <a:sym typeface="+mn-lt"/>
                        </a:rPr>
                        <a:t>9/18</a:t>
                      </a:r>
                      <a:endParaRPr lang="en-US" altLang="zh-CN" sz="800" b="0" dirty="0">
                        <a:effectLst/>
                        <a:latin typeface="+mn-lt"/>
                        <a:ea typeface="+mn-ea"/>
                        <a:cs typeface="+mn-ea"/>
                        <a:sym typeface="+mn-lt"/>
                      </a:endParaRPr>
                    </a:p>
                  </a:txBody>
                  <a:tcPr marL="0" marR="0" marT="0" marB="0" anchor="ctr">
                    <a:solidFill>
                      <a:schemeClr val="bg1"/>
                    </a:solidFill>
                  </a:tcPr>
                </a:tc>
              </a:tr>
              <a:tr h="0">
                <a:tc>
                  <a:txBody>
                    <a:bodyPr/>
                    <a:lstStyle/>
                    <a:p>
                      <a:pPr>
                        <a:lnSpc>
                          <a:spcPct val="80000"/>
                        </a:lnSpc>
                        <a:buNone/>
                      </a:pPr>
                      <a:r>
                        <a:rPr lang="en-US" altLang="zh-CN" sz="800" b="0" dirty="0">
                          <a:solidFill>
                            <a:srgbClr val="C00000"/>
                          </a:solidFill>
                          <a:effectLst/>
                          <a:latin typeface="+mn-lt"/>
                          <a:ea typeface="+mn-ea"/>
                          <a:cs typeface="+mn-ea"/>
                          <a:sym typeface="+mn-lt"/>
                        </a:rPr>
                        <a:t>m</a:t>
                      </a:r>
                      <a:r>
                        <a:rPr lang="it-IT" altLang="zh-CN" sz="800" b="0" dirty="0">
                          <a:solidFill>
                            <a:srgbClr val="C00000"/>
                          </a:solidFill>
                          <a:effectLst/>
                          <a:latin typeface="+mn-lt"/>
                          <a:ea typeface="+mn-ea"/>
                          <a:cs typeface="+mn-ea"/>
                          <a:sym typeface="+mn-lt"/>
                        </a:rPr>
                        <a:t>OS(</a:t>
                      </a:r>
                      <a:r>
                        <a:rPr lang="zh-CN" altLang="it-IT" sz="800" b="0" dirty="0">
                          <a:solidFill>
                            <a:srgbClr val="C00000"/>
                          </a:solidFill>
                          <a:effectLst/>
                          <a:latin typeface="+mn-lt"/>
                          <a:ea typeface="+mn-ea"/>
                          <a:cs typeface="+mn-ea"/>
                          <a:sym typeface="+mn-lt"/>
                        </a:rPr>
                        <a:t>月</a:t>
                      </a:r>
                      <a:r>
                        <a:rPr lang="it-IT" altLang="zh-CN" sz="800" b="0" dirty="0">
                          <a:solidFill>
                            <a:srgbClr val="C00000"/>
                          </a:solidFill>
                          <a:effectLst/>
                          <a:latin typeface="+mn-lt"/>
                          <a:ea typeface="+mn-ea"/>
                          <a:cs typeface="+mn-ea"/>
                          <a:sym typeface="+mn-lt"/>
                        </a:rPr>
                        <a:t>)(95%CI)</a:t>
                      </a:r>
                      <a:endParaRPr lang="it-IT" altLang="zh-CN" sz="800" b="0" dirty="0">
                        <a:solidFill>
                          <a:srgbClr val="C00000"/>
                        </a:solidFill>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solidFill>
                            <a:srgbClr val="C00000"/>
                          </a:solidFill>
                          <a:effectLst/>
                          <a:latin typeface="+mn-lt"/>
                          <a:ea typeface="+mn-ea"/>
                          <a:cs typeface="+mn-ea"/>
                          <a:sym typeface="+mn-lt"/>
                        </a:rPr>
                        <a:t>28.1</a:t>
                      </a:r>
                      <a:r>
                        <a:rPr lang="zh-CN" altLang="en-US" sz="800" b="0" dirty="0">
                          <a:solidFill>
                            <a:srgbClr val="C00000"/>
                          </a:solidFill>
                          <a:effectLst/>
                          <a:latin typeface="+mn-lt"/>
                          <a:ea typeface="+mn-ea"/>
                          <a:cs typeface="+mn-ea"/>
                          <a:sym typeface="+mn-lt"/>
                        </a:rPr>
                        <a:t>个月</a:t>
                      </a:r>
                      <a:r>
                        <a:rPr lang="en-US" altLang="zh-CN" sz="800" b="0" dirty="0">
                          <a:solidFill>
                            <a:srgbClr val="C00000"/>
                          </a:solidFill>
                          <a:effectLst/>
                          <a:latin typeface="+mn-lt"/>
                          <a:ea typeface="+mn-ea"/>
                          <a:cs typeface="+mn-ea"/>
                          <a:sym typeface="+mn-lt"/>
                        </a:rPr>
                        <a:t>(14.0-NE)</a:t>
                      </a:r>
                      <a:endParaRPr lang="en-US" altLang="zh-CN" sz="800" b="0" dirty="0">
                        <a:solidFill>
                          <a:srgbClr val="C00000"/>
                        </a:solidFill>
                        <a:effectLst/>
                        <a:latin typeface="+mn-lt"/>
                        <a:ea typeface="+mn-ea"/>
                        <a:cs typeface="+mn-ea"/>
                        <a:sym typeface="+mn-lt"/>
                      </a:endParaRPr>
                    </a:p>
                  </a:txBody>
                  <a:tcPr marL="0" marR="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800" b="0" dirty="0">
                          <a:solidFill>
                            <a:srgbClr val="C00000"/>
                          </a:solidFill>
                          <a:effectLst/>
                          <a:latin typeface="+mn-lt"/>
                          <a:ea typeface="+mn-ea"/>
                          <a:cs typeface="+mn-ea"/>
                          <a:sym typeface="+mn-lt"/>
                        </a:rPr>
                        <a:t>28.9</a:t>
                      </a:r>
                      <a:r>
                        <a:rPr lang="zh-CN" altLang="en-US" sz="800" b="0" dirty="0">
                          <a:solidFill>
                            <a:srgbClr val="C00000"/>
                          </a:solidFill>
                          <a:effectLst/>
                          <a:latin typeface="+mn-lt"/>
                          <a:ea typeface="+mn-ea"/>
                          <a:cs typeface="+mn-ea"/>
                          <a:sym typeface="+mn-lt"/>
                        </a:rPr>
                        <a:t>个月</a:t>
                      </a:r>
                      <a:r>
                        <a:rPr lang="en-US" altLang="zh-CN" sz="800" b="0" dirty="0">
                          <a:solidFill>
                            <a:srgbClr val="C00000"/>
                          </a:solidFill>
                          <a:effectLst/>
                          <a:latin typeface="+mn-lt"/>
                          <a:ea typeface="+mn-ea"/>
                          <a:cs typeface="+mn-ea"/>
                          <a:sym typeface="+mn-lt"/>
                        </a:rPr>
                        <a:t>(17.2-NE)</a:t>
                      </a:r>
                      <a:endParaRPr lang="en-US" altLang="zh-CN" sz="800" b="0" dirty="0">
                        <a:solidFill>
                          <a:srgbClr val="C00000"/>
                        </a:solidFill>
                        <a:effectLst/>
                        <a:latin typeface="+mn-lt"/>
                        <a:ea typeface="+mn-ea"/>
                        <a:cs typeface="+mn-ea"/>
                        <a:sym typeface="+mn-lt"/>
                      </a:endParaRPr>
                    </a:p>
                  </a:txBody>
                  <a:tcPr marL="0" marR="0" marT="0" marB="0" anchor="ctr">
                    <a:solidFill>
                      <a:schemeClr val="bg1"/>
                    </a:solidFill>
                  </a:tcPr>
                </a:tc>
              </a:tr>
              <a:tr h="0">
                <a:tc>
                  <a:txBody>
                    <a:bodyPr/>
                    <a:lstStyle/>
                    <a:p>
                      <a:pPr>
                        <a:lnSpc>
                          <a:spcPct val="80000"/>
                        </a:lnSpc>
                        <a:buNone/>
                      </a:pPr>
                      <a:r>
                        <a:rPr lang="it-IT" altLang="zh-CN" sz="800" b="0" i="0" kern="1200" dirty="0">
                          <a:solidFill>
                            <a:schemeClr val="dk1"/>
                          </a:solidFill>
                          <a:effectLst/>
                          <a:latin typeface="+mn-lt"/>
                          <a:ea typeface="+mn-ea"/>
                          <a:cs typeface="+mn-ea"/>
                          <a:sym typeface="+mn-lt"/>
                        </a:rPr>
                        <a:t>1</a:t>
                      </a:r>
                      <a:r>
                        <a:rPr lang="zh-CN" altLang="it-IT" sz="800" b="0" i="0" kern="1200" dirty="0">
                          <a:solidFill>
                            <a:schemeClr val="dk1"/>
                          </a:solidFill>
                          <a:effectLst/>
                          <a:latin typeface="+mn-lt"/>
                          <a:ea typeface="+mn-ea"/>
                          <a:cs typeface="+mn-ea"/>
                          <a:sym typeface="+mn-lt"/>
                        </a:rPr>
                        <a:t>年</a:t>
                      </a:r>
                      <a:r>
                        <a:rPr lang="it-IT" altLang="zh-CN" sz="800" b="0" i="0" kern="1200" dirty="0">
                          <a:solidFill>
                            <a:schemeClr val="dk1"/>
                          </a:solidFill>
                          <a:effectLst/>
                          <a:latin typeface="+mn-lt"/>
                          <a:ea typeface="+mn-ea"/>
                          <a:cs typeface="+mn-ea"/>
                          <a:sym typeface="+mn-lt"/>
                        </a:rPr>
                        <a:t>OS</a:t>
                      </a:r>
                      <a:r>
                        <a:rPr lang="zh-CN" altLang="it-IT" sz="800" b="0" i="0" kern="1200" dirty="0">
                          <a:solidFill>
                            <a:schemeClr val="dk1"/>
                          </a:solidFill>
                          <a:effectLst/>
                          <a:latin typeface="+mn-lt"/>
                          <a:ea typeface="+mn-ea"/>
                          <a:cs typeface="+mn-ea"/>
                          <a:sym typeface="+mn-lt"/>
                        </a:rPr>
                        <a:t>率</a:t>
                      </a:r>
                      <a:r>
                        <a:rPr lang="it-IT" altLang="zh-CN" sz="800" b="0" i="0" kern="1200" dirty="0">
                          <a:solidFill>
                            <a:schemeClr val="dk1"/>
                          </a:solidFill>
                          <a:effectLst/>
                          <a:latin typeface="+mn-lt"/>
                          <a:ea typeface="+mn-ea"/>
                          <a:cs typeface="+mn-ea"/>
                          <a:sym typeface="+mn-lt"/>
                        </a:rPr>
                        <a:t>(95%CI)</a:t>
                      </a:r>
                      <a:endParaRPr lang="it-IT" altLang="zh-CN" sz="800" b="0" i="0" kern="1200" dirty="0">
                        <a:solidFill>
                          <a:schemeClr val="dk1"/>
                        </a:solidFill>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800" b="0" dirty="0">
                          <a:effectLst/>
                          <a:latin typeface="+mn-lt"/>
                          <a:ea typeface="+mn-ea"/>
                          <a:cs typeface="+mn-ea"/>
                          <a:sym typeface="+mn-lt"/>
                        </a:rPr>
                        <a:t>78.9%(58.3-90.2)</a:t>
                      </a:r>
                      <a:endParaRPr lang="zh-CN" altLang="en-US" sz="800" b="0" dirty="0">
                        <a:effectLst/>
                        <a:latin typeface="+mn-lt"/>
                        <a:ea typeface="+mn-ea"/>
                        <a:cs typeface="+mn-ea"/>
                        <a:sym typeface="+mn-lt"/>
                      </a:endParaRPr>
                    </a:p>
                  </a:txBody>
                  <a:tcPr marL="0" marR="0" marT="0" marB="0" anchor="ctr">
                    <a:lnR w="12700" cap="flat" cmpd="sng" algn="ctr">
                      <a:noFill/>
                      <a:prstDash val="solid"/>
                      <a:round/>
                      <a:headEnd type="none" w="med" len="med"/>
                      <a:tailEnd type="none" w="med" len="med"/>
                    </a:lnR>
                    <a:solidFill>
                      <a:schemeClr val="bg1"/>
                    </a:solidFill>
                  </a:tcPr>
                </a:tc>
                <a:tc>
                  <a:txBody>
                    <a:bodyPr/>
                    <a:lstStyle/>
                    <a:p>
                      <a:pPr algn="ctr">
                        <a:lnSpc>
                          <a:spcPct val="100000"/>
                        </a:lnSpc>
                        <a:buNone/>
                      </a:pPr>
                      <a:r>
                        <a:rPr lang="en-US" altLang="zh-CN" sz="800" b="0" dirty="0">
                          <a:effectLst/>
                          <a:latin typeface="+mn-lt"/>
                          <a:ea typeface="+mn-ea"/>
                          <a:cs typeface="+mn-ea"/>
                          <a:sym typeface="+mn-lt"/>
                        </a:rPr>
                        <a:t>88.9%(68.6-96.4)</a:t>
                      </a:r>
                      <a:endParaRPr lang="zh-CN" altLang="en-US" sz="800" b="0" dirty="0">
                        <a:effectLst/>
                        <a:latin typeface="+mn-lt"/>
                        <a:ea typeface="+mn-ea"/>
                        <a:cs typeface="+mn-ea"/>
                        <a:sym typeface="+mn-lt"/>
                      </a:endParaRPr>
                    </a:p>
                  </a:txBody>
                  <a:tcPr marL="0" marR="0" marT="0" marB="0" anchor="ctr">
                    <a:lnL w="12700" cap="flat" cmpd="sng" algn="ctr">
                      <a:noFill/>
                      <a:prstDash val="solid"/>
                      <a:round/>
                      <a:headEnd type="none" w="med" len="med"/>
                      <a:tailEnd type="none" w="med" len="med"/>
                    </a:lnL>
                    <a:solidFill>
                      <a:schemeClr val="bg1"/>
                    </a:solidFill>
                  </a:tcPr>
                </a:tc>
              </a:tr>
              <a:tr h="0">
                <a:tc>
                  <a:txBody>
                    <a:bodyPr/>
                    <a:lstStyle/>
                    <a:p>
                      <a:pPr>
                        <a:lnSpc>
                          <a:spcPct val="80000"/>
                        </a:lnSpc>
                        <a:buNone/>
                      </a:pPr>
                      <a:r>
                        <a:rPr lang="en-US" altLang="zh-CN" sz="800" b="0" i="0" kern="1200" dirty="0">
                          <a:solidFill>
                            <a:schemeClr val="dk1"/>
                          </a:solidFill>
                          <a:effectLst/>
                          <a:latin typeface="+mn-lt"/>
                          <a:ea typeface="+mn-ea"/>
                          <a:cs typeface="+mn-ea"/>
                          <a:sym typeface="+mn-lt"/>
                        </a:rPr>
                        <a:t>HR(95%CI)</a:t>
                      </a:r>
                      <a:r>
                        <a:rPr lang="zh-CN" altLang="en-US" sz="800" b="0" i="0" kern="1200" dirty="0">
                          <a:solidFill>
                            <a:schemeClr val="dk1"/>
                          </a:solidFill>
                          <a:effectLst/>
                          <a:latin typeface="+mn-lt"/>
                          <a:ea typeface="+mn-ea"/>
                          <a:cs typeface="+mn-ea"/>
                          <a:sym typeface="+mn-lt"/>
                        </a:rPr>
                        <a:t>，</a:t>
                      </a:r>
                      <a:r>
                        <a:rPr lang="en-US" altLang="zh-CN" sz="800" b="0" i="0" kern="1200" dirty="0">
                          <a:solidFill>
                            <a:schemeClr val="dk1"/>
                          </a:solidFill>
                          <a:effectLst/>
                          <a:latin typeface="+mn-lt"/>
                          <a:ea typeface="+mn-ea"/>
                          <a:cs typeface="+mn-ea"/>
                          <a:sym typeface="+mn-lt"/>
                        </a:rPr>
                        <a:t>P</a:t>
                      </a:r>
                      <a:r>
                        <a:rPr lang="zh-CN" altLang="en-US" sz="800" b="0" i="0" kern="1200" dirty="0">
                          <a:solidFill>
                            <a:schemeClr val="dk1"/>
                          </a:solidFill>
                          <a:effectLst/>
                          <a:latin typeface="+mn-lt"/>
                          <a:ea typeface="+mn-ea"/>
                          <a:cs typeface="+mn-ea"/>
                          <a:sym typeface="+mn-lt"/>
                        </a:rPr>
                        <a:t>值</a:t>
                      </a:r>
                      <a:endParaRPr lang="zh-CN" altLang="en-US" sz="800" b="0" i="0" kern="1200" dirty="0">
                        <a:solidFill>
                          <a:schemeClr val="dk1"/>
                        </a:solidFill>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solidFill>
                      <a:schemeClr val="bg1"/>
                    </a:solidFill>
                  </a:tcPr>
                </a:tc>
                <a:tc gridSpan="2">
                  <a:txBody>
                    <a:bodyPr/>
                    <a:lstStyle/>
                    <a:p>
                      <a:pPr algn="ctr">
                        <a:lnSpc>
                          <a:spcPct val="100000"/>
                        </a:lnSpc>
                        <a:buNone/>
                      </a:pPr>
                      <a:r>
                        <a:rPr lang="en-US" altLang="zh-CN" sz="800" b="0" dirty="0">
                          <a:effectLst/>
                          <a:latin typeface="+mn-lt"/>
                          <a:ea typeface="+mn-ea"/>
                          <a:cs typeface="+mn-ea"/>
                          <a:sym typeface="+mn-lt"/>
                        </a:rPr>
                        <a:t>0.80(0.38-1.68)</a:t>
                      </a:r>
                      <a:r>
                        <a:rPr lang="zh-CN" altLang="en-US" sz="800" b="0" dirty="0">
                          <a:effectLst/>
                          <a:latin typeface="+mn-lt"/>
                          <a:ea typeface="+mn-ea"/>
                          <a:cs typeface="+mn-ea"/>
                          <a:sym typeface="+mn-lt"/>
                        </a:rPr>
                        <a:t>，</a:t>
                      </a:r>
                      <a:r>
                        <a:rPr lang="en-US" altLang="zh-CN" sz="800" b="0" dirty="0">
                          <a:effectLst/>
                          <a:latin typeface="+mn-lt"/>
                          <a:ea typeface="+mn-ea"/>
                          <a:cs typeface="+mn-ea"/>
                          <a:sym typeface="+mn-lt"/>
                        </a:rPr>
                        <a:t>P=0.619</a:t>
                      </a:r>
                      <a:endParaRPr lang="en-US" altLang="zh-CN" sz="800" b="0" dirty="0">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solidFill>
                      <a:schemeClr val="bg1"/>
                    </a:solidFill>
                  </a:tcPr>
                </a:tc>
                <a:tc hMerge="1">
                  <a:tcPr marL="0" marR="0" marT="0" marB="0" anchor="ctr">
                    <a:lnB w="12700" cap="flat" cmpd="sng" algn="ctr">
                      <a:solidFill>
                        <a:srgbClr val="382285"/>
                      </a:solidFill>
                      <a:prstDash val="solid"/>
                      <a:round/>
                      <a:headEnd type="none" w="med" len="med"/>
                      <a:tailEnd type="none" w="med" len="med"/>
                    </a:lnB>
                    <a:noFill/>
                  </a:tcPr>
                </a:tc>
              </a:tr>
            </a:tbl>
          </a:graphicData>
        </a:graphic>
      </p:graphicFrame>
      <p:pic>
        <p:nvPicPr>
          <p:cNvPr id="34" name="图片 33"/>
          <p:cNvPicPr>
            <a:picLocks noChangeAspect="1"/>
          </p:cNvPicPr>
          <p:nvPr/>
        </p:nvPicPr>
        <p:blipFill>
          <a:blip r:embed="rId3"/>
          <a:stretch>
            <a:fillRect/>
          </a:stretch>
        </p:blipFill>
        <p:spPr>
          <a:xfrm>
            <a:off x="7031801" y="4420317"/>
            <a:ext cx="3750438" cy="1387689"/>
          </a:xfrm>
          <a:prstGeom prst="rect">
            <a:avLst/>
          </a:prstGeom>
        </p:spPr>
      </p:pic>
      <p:pic>
        <p:nvPicPr>
          <p:cNvPr id="43" name="图片 42"/>
          <p:cNvPicPr>
            <a:picLocks noChangeAspect="1"/>
          </p:cNvPicPr>
          <p:nvPr/>
        </p:nvPicPr>
        <p:blipFill>
          <a:blip r:embed="rId4"/>
          <a:stretch>
            <a:fillRect/>
          </a:stretch>
        </p:blipFill>
        <p:spPr>
          <a:xfrm>
            <a:off x="1446773" y="4420317"/>
            <a:ext cx="3235230" cy="2048073"/>
          </a:xfrm>
          <a:prstGeom prst="rect">
            <a:avLst/>
          </a:prstGeom>
        </p:spPr>
      </p:pic>
      <p:sp>
        <p:nvSpPr>
          <p:cNvPr id="46" name="文本框 45"/>
          <p:cNvSpPr txBox="1"/>
          <p:nvPr/>
        </p:nvSpPr>
        <p:spPr>
          <a:xfrm>
            <a:off x="881647" y="4077604"/>
            <a:ext cx="4785132" cy="32855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70C0"/>
                </a:solidFill>
                <a:effectLst/>
                <a:uLnTx/>
                <a:uFillTx/>
                <a:cs typeface="+mn-ea"/>
                <a:sym typeface="+mn-lt"/>
              </a:rPr>
              <a:t>肿瘤缓解和转化手术率</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graphicFrame>
        <p:nvGraphicFramePr>
          <p:cNvPr id="48" name="表格 47"/>
          <p:cNvGraphicFramePr>
            <a:graphicFrameLocks noGrp="1"/>
          </p:cNvGraphicFramePr>
          <p:nvPr/>
        </p:nvGraphicFramePr>
        <p:xfrm>
          <a:off x="6819291" y="5761447"/>
          <a:ext cx="4236012" cy="680847"/>
        </p:xfrm>
        <a:graphic>
          <a:graphicData uri="http://schemas.openxmlformats.org/drawingml/2006/table">
            <a:tbl>
              <a:tblPr firstRow="1" bandRow="1">
                <a:tableStyleId>{5C22544A-7EE6-4342-B048-85BDC9FD1C3A}</a:tableStyleId>
              </a:tblPr>
              <a:tblGrid>
                <a:gridCol w="1548742"/>
                <a:gridCol w="908600"/>
                <a:gridCol w="908600"/>
                <a:gridCol w="870070"/>
              </a:tblGrid>
              <a:tr h="214477">
                <a:tc>
                  <a:txBody>
                    <a:bodyPr/>
                    <a:lstStyle/>
                    <a:p>
                      <a:pPr algn="ctr">
                        <a:lnSpc>
                          <a:spcPts val="2100"/>
                        </a:lnSpc>
                        <a:buNone/>
                      </a:pPr>
                      <a:endParaRPr lang="zh-CN" altLang="en-US" sz="900" b="1" dirty="0">
                        <a:solidFill>
                          <a:schemeClr val="bg1"/>
                        </a:solidFill>
                        <a:effectLst/>
                        <a:latin typeface="+mn-lt"/>
                        <a:ea typeface="+mn-ea"/>
                        <a:cs typeface="+mn-ea"/>
                        <a:sym typeface="+mn-lt"/>
                      </a:endParaRPr>
                    </a:p>
                  </a:txBody>
                  <a:tcPr marL="36000" marR="0" marT="0" marB="0" anchor="ctr">
                    <a:lnB w="38100" cmpd="sng">
                      <a:noFill/>
                    </a:lnB>
                  </a:tcPr>
                </a:tc>
                <a:tc>
                  <a:txBody>
                    <a:bodyPr/>
                    <a:lstStyle/>
                    <a:p>
                      <a:pPr algn="ctr">
                        <a:lnSpc>
                          <a:spcPts val="2100"/>
                        </a:lnSpc>
                        <a:buNone/>
                      </a:pPr>
                      <a:r>
                        <a:rPr lang="en-US" altLang="zh-CN" sz="900" b="1" dirty="0">
                          <a:solidFill>
                            <a:schemeClr val="bg1"/>
                          </a:solidFill>
                          <a:effectLst/>
                          <a:latin typeface="+mn-lt"/>
                          <a:ea typeface="+mn-ea"/>
                          <a:cs typeface="+mn-ea"/>
                          <a:sym typeface="+mn-lt"/>
                        </a:rPr>
                        <a:t>1</a:t>
                      </a:r>
                      <a:r>
                        <a:rPr lang="zh-CN" altLang="en-US" sz="900" b="1" dirty="0">
                          <a:solidFill>
                            <a:schemeClr val="bg1"/>
                          </a:solidFill>
                          <a:effectLst/>
                          <a:latin typeface="+mn-lt"/>
                          <a:ea typeface="+mn-ea"/>
                          <a:cs typeface="+mn-ea"/>
                          <a:sym typeface="+mn-lt"/>
                        </a:rPr>
                        <a:t>年局部进展率</a:t>
                      </a:r>
                      <a:endParaRPr lang="zh-CN" altLang="en-US" sz="900" b="1" dirty="0">
                        <a:solidFill>
                          <a:schemeClr val="bg1"/>
                        </a:solidFill>
                        <a:effectLst/>
                        <a:latin typeface="+mn-lt"/>
                        <a:ea typeface="+mn-ea"/>
                        <a:cs typeface="+mn-ea"/>
                        <a:sym typeface="+mn-lt"/>
                      </a:endParaRPr>
                    </a:p>
                  </a:txBody>
                  <a:tcPr marL="0" marR="0" marT="0" marB="0" anchor="ctr">
                    <a:lnB w="38100" cmpd="sng">
                      <a:noFill/>
                    </a:lnB>
                  </a:tcPr>
                </a:tc>
                <a:tc>
                  <a:txBody>
                    <a:bodyPr/>
                    <a:lstStyle/>
                    <a:p>
                      <a:pPr algn="ctr">
                        <a:lnSpc>
                          <a:spcPts val="2100"/>
                        </a:lnSpc>
                        <a:buNone/>
                      </a:pPr>
                      <a:r>
                        <a:rPr lang="en-US" altLang="zh-CN" sz="900" b="1" dirty="0">
                          <a:solidFill>
                            <a:schemeClr val="bg1"/>
                          </a:solidFill>
                          <a:effectLst/>
                          <a:latin typeface="+mn-lt"/>
                          <a:ea typeface="+mn-ea"/>
                          <a:cs typeface="+mn-ea"/>
                          <a:sym typeface="+mn-lt"/>
                        </a:rPr>
                        <a:t>1</a:t>
                      </a:r>
                      <a:r>
                        <a:rPr lang="zh-CN" altLang="en-US" sz="900" b="1" dirty="0">
                          <a:solidFill>
                            <a:schemeClr val="bg1"/>
                          </a:solidFill>
                          <a:effectLst/>
                          <a:latin typeface="+mn-lt"/>
                          <a:ea typeface="+mn-ea"/>
                          <a:cs typeface="+mn-ea"/>
                          <a:sym typeface="+mn-lt"/>
                        </a:rPr>
                        <a:t>年远处转移率</a:t>
                      </a:r>
                      <a:endParaRPr lang="zh-CN" altLang="en-US" sz="900" b="1" dirty="0">
                        <a:solidFill>
                          <a:schemeClr val="bg1"/>
                        </a:solidFill>
                        <a:effectLst/>
                        <a:latin typeface="+mn-lt"/>
                        <a:ea typeface="+mn-ea"/>
                        <a:cs typeface="+mn-ea"/>
                        <a:sym typeface="+mn-lt"/>
                      </a:endParaRPr>
                    </a:p>
                  </a:txBody>
                  <a:tcPr marL="0" marR="0" marT="0" marB="0" anchor="ctr">
                    <a:lnB w="38100" cmpd="sng">
                      <a:noFill/>
                    </a:lnB>
                  </a:tcPr>
                </a:tc>
                <a:tc>
                  <a:txBody>
                    <a:bodyPr/>
                    <a:lstStyle/>
                    <a:p>
                      <a:pPr algn="ctr">
                        <a:lnSpc>
                          <a:spcPts val="2100"/>
                        </a:lnSpc>
                        <a:buNone/>
                      </a:pPr>
                      <a:r>
                        <a:rPr lang="en-US" sz="900" b="1" dirty="0">
                          <a:solidFill>
                            <a:schemeClr val="bg1"/>
                          </a:solidFill>
                          <a:effectLst/>
                          <a:latin typeface="+mn-lt"/>
                          <a:ea typeface="+mn-ea"/>
                          <a:cs typeface="+mn-ea"/>
                          <a:sym typeface="+mn-lt"/>
                        </a:rPr>
                        <a:t>Gray’s P</a:t>
                      </a:r>
                      <a:r>
                        <a:rPr lang="zh-CN" altLang="en-US" sz="900" b="1" dirty="0">
                          <a:solidFill>
                            <a:schemeClr val="bg1"/>
                          </a:solidFill>
                          <a:effectLst/>
                          <a:latin typeface="+mn-lt"/>
                          <a:ea typeface="+mn-ea"/>
                          <a:cs typeface="+mn-ea"/>
                          <a:sym typeface="+mn-lt"/>
                        </a:rPr>
                        <a:t>值</a:t>
                      </a:r>
                      <a:endParaRPr lang="zh-CN" altLang="en-US" sz="900" b="1" dirty="0">
                        <a:solidFill>
                          <a:schemeClr val="bg1"/>
                        </a:solidFill>
                        <a:effectLst/>
                        <a:latin typeface="+mn-lt"/>
                        <a:ea typeface="+mn-ea"/>
                        <a:cs typeface="+mn-ea"/>
                        <a:sym typeface="+mn-lt"/>
                      </a:endParaRPr>
                    </a:p>
                  </a:txBody>
                  <a:tcPr marL="0" marR="0" marT="0" marB="0" anchor="ctr">
                    <a:lnB w="38100" cmpd="sng">
                      <a:noFill/>
                    </a:lnB>
                  </a:tcPr>
                </a:tc>
              </a:tr>
              <a:tr h="214477">
                <a:tc>
                  <a:txBody>
                    <a:bodyPr/>
                    <a:lstStyle/>
                    <a:p>
                      <a:pPr algn="ctr">
                        <a:lnSpc>
                          <a:spcPts val="2100"/>
                        </a:lnSpc>
                        <a:buNone/>
                      </a:pPr>
                      <a:r>
                        <a:rPr lang="en-US" sz="900" b="0" dirty="0" err="1">
                          <a:solidFill>
                            <a:schemeClr val="tx1"/>
                          </a:solidFill>
                          <a:effectLst/>
                          <a:latin typeface="+mn-lt"/>
                          <a:ea typeface="+mn-ea"/>
                          <a:cs typeface="+mn-ea"/>
                          <a:sym typeface="+mn-lt"/>
                        </a:rPr>
                        <a:t>mFOLFIRINOX</a:t>
                      </a:r>
                      <a:r>
                        <a:rPr lang="zh-CN" altLang="en-US" sz="900" b="0" dirty="0">
                          <a:solidFill>
                            <a:schemeClr val="tx1"/>
                          </a:solidFill>
                          <a:effectLst/>
                          <a:latin typeface="+mn-lt"/>
                          <a:ea typeface="+mn-ea"/>
                          <a:cs typeface="+mn-ea"/>
                          <a:sym typeface="+mn-lt"/>
                        </a:rPr>
                        <a:t>单药组</a:t>
                      </a:r>
                      <a:endParaRPr lang="zh-CN" altLang="en-US" sz="900" b="0" dirty="0">
                        <a:solidFill>
                          <a:schemeClr val="tx1"/>
                        </a:solidFill>
                        <a:effectLst/>
                        <a:latin typeface="+mn-lt"/>
                        <a:ea typeface="+mn-ea"/>
                        <a:cs typeface="+mn-ea"/>
                        <a:sym typeface="+mn-lt"/>
                      </a:endParaRPr>
                    </a:p>
                  </a:txBody>
                  <a:tcPr marL="3600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ts val="2100"/>
                        </a:lnSpc>
                        <a:spcBef>
                          <a:spcPts val="0"/>
                        </a:spcBef>
                        <a:spcAft>
                          <a:spcPts val="0"/>
                        </a:spcAft>
                        <a:buClrTx/>
                        <a:buSzTx/>
                        <a:buFontTx/>
                        <a:buNone/>
                        <a:defRPr/>
                      </a:pPr>
                      <a:r>
                        <a:rPr lang="en-US" altLang="zh-CN" sz="900" b="1" dirty="0">
                          <a:solidFill>
                            <a:srgbClr val="C00000"/>
                          </a:solidFill>
                          <a:effectLst/>
                          <a:latin typeface="+mn-lt"/>
                          <a:ea typeface="+mn-ea"/>
                          <a:cs typeface="+mn-ea"/>
                          <a:sym typeface="+mn-lt"/>
                        </a:rPr>
                        <a:t>39.1%</a:t>
                      </a:r>
                      <a:endParaRPr lang="en-US" altLang="zh-CN" sz="900" b="1" dirty="0">
                        <a:solidFill>
                          <a:srgbClr val="C00000"/>
                        </a:solidFill>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100"/>
                        </a:lnSpc>
                        <a:buNone/>
                      </a:pPr>
                      <a:r>
                        <a:rPr lang="en-US" altLang="zh-CN" sz="900" b="0" dirty="0">
                          <a:solidFill>
                            <a:schemeClr val="tx1"/>
                          </a:solidFill>
                          <a:effectLst/>
                          <a:latin typeface="+mn-lt"/>
                          <a:ea typeface="+mn-ea"/>
                          <a:cs typeface="+mn-ea"/>
                          <a:sym typeface="+mn-lt"/>
                        </a:rPr>
                        <a:t>22.2%</a:t>
                      </a:r>
                      <a:endParaRPr lang="en-US" altLang="zh-CN" sz="900" b="0" dirty="0">
                        <a:solidFill>
                          <a:schemeClr val="tx1"/>
                        </a:solidFill>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100"/>
                        </a:lnSpc>
                        <a:buNone/>
                      </a:pPr>
                      <a:r>
                        <a:rPr lang="en-US" altLang="zh-CN" sz="900" b="0">
                          <a:solidFill>
                            <a:schemeClr val="tx1"/>
                          </a:solidFill>
                          <a:effectLst/>
                          <a:latin typeface="+mn-lt"/>
                          <a:ea typeface="+mn-ea"/>
                          <a:cs typeface="+mn-ea"/>
                          <a:sym typeface="+mn-lt"/>
                        </a:rPr>
                        <a:t>0.096</a:t>
                      </a:r>
                      <a:endParaRPr lang="en-US" altLang="zh-CN" sz="900" b="0">
                        <a:solidFill>
                          <a:schemeClr val="tx1"/>
                        </a:solidFill>
                        <a:effectLst/>
                        <a:latin typeface="+mn-lt"/>
                        <a:ea typeface="+mn-ea"/>
                        <a:cs typeface="+mn-ea"/>
                        <a:sym typeface="+mn-lt"/>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214477">
                <a:tc>
                  <a:txBody>
                    <a:bodyPr/>
                    <a:lstStyle/>
                    <a:p>
                      <a:pPr algn="ctr">
                        <a:lnSpc>
                          <a:spcPts val="2100"/>
                        </a:lnSpc>
                        <a:buNone/>
                      </a:pPr>
                      <a:r>
                        <a:rPr lang="en-US" sz="900" b="0" dirty="0" err="1">
                          <a:solidFill>
                            <a:schemeClr val="tx1"/>
                          </a:solidFill>
                          <a:effectLst/>
                          <a:latin typeface="+mn-lt"/>
                          <a:ea typeface="+mn-ea"/>
                          <a:cs typeface="+mn-ea"/>
                          <a:sym typeface="+mn-lt"/>
                        </a:rPr>
                        <a:t>mFOLFIRINOX+SBRT</a:t>
                      </a:r>
                      <a:r>
                        <a:rPr lang="zh-CN" altLang="en-US" sz="900" b="0" dirty="0">
                          <a:solidFill>
                            <a:schemeClr val="tx1"/>
                          </a:solidFill>
                          <a:effectLst/>
                          <a:latin typeface="+mn-lt"/>
                          <a:ea typeface="+mn-ea"/>
                          <a:cs typeface="+mn-ea"/>
                          <a:sym typeface="+mn-lt"/>
                        </a:rPr>
                        <a:t>组</a:t>
                      </a:r>
                      <a:endParaRPr lang="zh-CN" altLang="en-US" sz="900" b="0" dirty="0">
                        <a:solidFill>
                          <a:schemeClr val="tx1"/>
                        </a:solidFill>
                        <a:effectLst/>
                        <a:latin typeface="+mn-lt"/>
                        <a:ea typeface="+mn-ea"/>
                        <a:cs typeface="+mn-ea"/>
                        <a:sym typeface="+mn-lt"/>
                      </a:endParaRPr>
                    </a:p>
                  </a:txBody>
                  <a:tcPr marL="36000" marR="0" marT="0" marB="0" anchor="ctr">
                    <a:lnL w="12700" cmpd="sng">
                      <a:noFill/>
                    </a:lnL>
                    <a:lnR w="12700" cmpd="sng">
                      <a:noFill/>
                    </a:lnR>
                    <a:lnT w="12700" cmpd="sng">
                      <a:noFill/>
                    </a:lnT>
                    <a:lnB w="12700" cap="flat" cmpd="sng" algn="ctr">
                      <a:solidFill>
                        <a:srgbClr val="1C649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ts val="2100"/>
                        </a:lnSpc>
                        <a:spcBef>
                          <a:spcPts val="0"/>
                        </a:spcBef>
                        <a:spcAft>
                          <a:spcPts val="0"/>
                        </a:spcAft>
                        <a:buClrTx/>
                        <a:buSzTx/>
                        <a:buFontTx/>
                        <a:buNone/>
                        <a:defRPr/>
                      </a:pPr>
                      <a:r>
                        <a:rPr lang="en-US" altLang="zh-CN" sz="900" b="1" dirty="0">
                          <a:solidFill>
                            <a:srgbClr val="C00000"/>
                          </a:solidFill>
                          <a:effectLst/>
                          <a:latin typeface="+mn-lt"/>
                          <a:ea typeface="+mn-ea"/>
                          <a:cs typeface="+mn-ea"/>
                          <a:sym typeface="+mn-lt"/>
                        </a:rPr>
                        <a:t>11.1%</a:t>
                      </a:r>
                      <a:endParaRPr lang="en-US" altLang="zh-CN" sz="900" b="1" dirty="0">
                        <a:solidFill>
                          <a:srgbClr val="C00000"/>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rgbClr val="1C649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100"/>
                        </a:lnSpc>
                        <a:buNone/>
                      </a:pPr>
                      <a:r>
                        <a:rPr lang="en-US" altLang="zh-CN" sz="900" b="0" dirty="0">
                          <a:solidFill>
                            <a:schemeClr val="tx1"/>
                          </a:solidFill>
                          <a:effectLst/>
                          <a:latin typeface="+mn-lt"/>
                          <a:ea typeface="+mn-ea"/>
                          <a:cs typeface="+mn-ea"/>
                          <a:sym typeface="+mn-lt"/>
                        </a:rPr>
                        <a:t>27.4%</a:t>
                      </a:r>
                      <a:endParaRPr lang="en-US" altLang="zh-CN" sz="900" b="0" dirty="0">
                        <a:solidFill>
                          <a:schemeClr val="tx1"/>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rgbClr val="1C649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100"/>
                        </a:lnSpc>
                        <a:buNone/>
                      </a:pPr>
                      <a:r>
                        <a:rPr lang="en-US" altLang="zh-CN" sz="900" b="0" dirty="0">
                          <a:solidFill>
                            <a:schemeClr val="tx1"/>
                          </a:solidFill>
                          <a:effectLst/>
                          <a:latin typeface="+mn-lt"/>
                          <a:ea typeface="+mn-ea"/>
                          <a:cs typeface="+mn-ea"/>
                          <a:sym typeface="+mn-lt"/>
                        </a:rPr>
                        <a:t>0.596</a:t>
                      </a:r>
                      <a:endParaRPr lang="en-US" altLang="zh-CN" sz="900" b="0" dirty="0">
                        <a:solidFill>
                          <a:schemeClr val="tx1"/>
                        </a:solidFill>
                        <a:effectLst/>
                        <a:latin typeface="+mn-lt"/>
                        <a:ea typeface="+mn-ea"/>
                        <a:cs typeface="+mn-ea"/>
                        <a:sym typeface="+mn-lt"/>
                      </a:endParaRPr>
                    </a:p>
                  </a:txBody>
                  <a:tcPr marL="0" marR="0" marT="0" marB="0" anchor="ctr">
                    <a:lnL w="12700" cmpd="sng">
                      <a:noFill/>
                    </a:lnL>
                    <a:lnR w="12700" cmpd="sng">
                      <a:noFill/>
                    </a:lnR>
                    <a:lnT w="12700" cmpd="sng">
                      <a:noFill/>
                    </a:lnT>
                    <a:lnB w="12700" cap="flat" cmpd="sng" algn="ctr">
                      <a:solidFill>
                        <a:srgbClr val="1C649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0" name="文本框 49"/>
          <p:cNvSpPr txBox="1"/>
          <p:nvPr/>
        </p:nvSpPr>
        <p:spPr>
          <a:xfrm>
            <a:off x="6514454" y="4081288"/>
            <a:ext cx="4785132" cy="328551"/>
          </a:xfrm>
          <a:prstGeom prst="rect">
            <a:avLst/>
          </a:prstGeom>
          <a:noFill/>
        </p:spPr>
        <p:txBody>
          <a:bodyPr wrap="square">
            <a:spAutoFit/>
          </a:bodyPr>
          <a:lstStyle>
            <a:defPPr>
              <a:defRPr lang="zh-CN"/>
            </a:defPPr>
            <a:lvl1pPr marR="0" lvl="0" indent="0" algn="ctr" fontAlgn="auto">
              <a:lnSpc>
                <a:spcPct val="120000"/>
              </a:lnSpc>
              <a:spcBef>
                <a:spcPts val="0"/>
              </a:spcBef>
              <a:spcAft>
                <a:spcPts val="0"/>
              </a:spcAft>
              <a:buClrTx/>
              <a:buSzTx/>
              <a:buFontTx/>
              <a:buNone/>
              <a:defRPr kumimoji="0" sz="1400" b="1" i="0" u="none" strike="noStrike" cap="none" spc="0" normalizeH="0" baseline="0">
                <a:ln>
                  <a:noFill/>
                </a:ln>
                <a:solidFill>
                  <a:srgbClr val="1C6494"/>
                </a:solidFill>
                <a:effectLst/>
                <a:uLnTx/>
                <a:uFillTx/>
                <a:latin typeface="Arial" panose="020B0604020202020204" pitchFamily="34" charset="0"/>
                <a:ea typeface="微软雅黑" panose="020B0503020204020204" pitchFamily="34" charset="-122"/>
                <a:cs typeface="+mn-ea"/>
              </a:defRPr>
            </a:lvl1pPr>
          </a:lstStyle>
          <a:p>
            <a:r>
              <a:rPr lang="zh-CN" altLang="en-US" dirty="0">
                <a:solidFill>
                  <a:srgbClr val="0070C0"/>
                </a:solidFill>
                <a:latin typeface="+mn-lt"/>
                <a:ea typeface="+mn-ea"/>
                <a:sym typeface="+mn-lt"/>
              </a:rPr>
              <a:t>局部进展（A）和远处进展（B）的累计发生率</a:t>
            </a:r>
            <a:endParaRPr lang="zh-CN" altLang="en-US" dirty="0">
              <a:solidFill>
                <a:srgbClr val="0070C0"/>
              </a:solidFill>
              <a:latin typeface="+mn-lt"/>
              <a:ea typeface="+mn-ea"/>
              <a:sym typeface="+mn-lt"/>
            </a:endParaRPr>
          </a:p>
        </p:txBody>
      </p:sp>
      <p:sp>
        <p:nvSpPr>
          <p:cNvPr id="51" name="文本框 50"/>
          <p:cNvSpPr txBox="1"/>
          <p:nvPr/>
        </p:nvSpPr>
        <p:spPr>
          <a:xfrm>
            <a:off x="655486" y="2055017"/>
            <a:ext cx="1054729" cy="32855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70C0"/>
                </a:solidFill>
                <a:effectLst/>
                <a:uLnTx/>
                <a:uFillTx/>
                <a:cs typeface="+mn-ea"/>
                <a:sym typeface="+mn-lt"/>
              </a:rPr>
              <a:t>PFS</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sp>
        <p:nvSpPr>
          <p:cNvPr id="52" name="文本框 51"/>
          <p:cNvSpPr txBox="1"/>
          <p:nvPr/>
        </p:nvSpPr>
        <p:spPr>
          <a:xfrm>
            <a:off x="6164429" y="1916932"/>
            <a:ext cx="1167826" cy="32855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70C0"/>
                </a:solidFill>
                <a:effectLst/>
                <a:uLnTx/>
                <a:uFillTx/>
                <a:cs typeface="+mn-ea"/>
                <a:sym typeface="+mn-lt"/>
              </a:rPr>
              <a:t>OS</a:t>
            </a:r>
            <a:endParaRPr kumimoji="0" lang="zh-CN" altLang="en-US" sz="1400" b="1" i="0" u="none" strike="noStrike" kern="1200" cap="none" spc="0" normalizeH="0" baseline="0" noProof="0" dirty="0">
              <a:ln>
                <a:noFill/>
              </a:ln>
              <a:solidFill>
                <a:srgbClr val="0070C0"/>
              </a:solidFill>
              <a:effectLst/>
              <a:uLnTx/>
              <a:uFillTx/>
              <a:cs typeface="+mn-ea"/>
              <a:sym typeface="+mn-lt"/>
            </a:endParaRPr>
          </a:p>
        </p:txBody>
      </p:sp>
      <p:sp>
        <p:nvSpPr>
          <p:cNvPr id="53" name="内容占位符 4"/>
          <p:cNvSpPr txBox="1"/>
          <p:nvPr/>
        </p:nvSpPr>
        <p:spPr>
          <a:xfrm>
            <a:off x="263525" y="490369"/>
            <a:ext cx="10940858" cy="632624"/>
          </a:xfrm>
          <a:prstGeom prst="rect">
            <a:avLst/>
          </a:prstGeom>
        </p:spPr>
        <p:txBody>
          <a:bodyPr/>
          <a:lstStyle>
            <a:defPPr>
              <a:defRPr lang="zh-CN"/>
            </a:defPPr>
            <a:lvl1pPr indent="0">
              <a:lnSpc>
                <a:spcPct val="90000"/>
              </a:lnSpc>
              <a:spcBef>
                <a:spcPts val="1000"/>
              </a:spcBef>
              <a:buFont typeface="Arial" panose="020B0604020202020204" pitchFamily="34" charset="0"/>
              <a:buNone/>
              <a:defRPr sz="2000" b="1" baseline="0">
                <a:solidFill>
                  <a:srgbClr val="1C6494"/>
                </a:solidFill>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olidFill>
                  <a:schemeClr val="tx1">
                    <a:lumMod val="75000"/>
                    <a:lumOff val="25000"/>
                  </a:schemeClr>
                </a:solidFill>
                <a:sym typeface="+mn-lt"/>
              </a:rPr>
              <a:t>       </a:t>
            </a:r>
            <a:r>
              <a:rPr lang="en-US" altLang="zh-CN" dirty="0" err="1">
                <a:solidFill>
                  <a:schemeClr val="tx1">
                    <a:lumMod val="75000"/>
                    <a:lumOff val="25000"/>
                  </a:schemeClr>
                </a:solidFill>
                <a:sym typeface="+mn-lt"/>
              </a:rPr>
              <a:t>mFOLFIRINOX+SBRT</a:t>
            </a:r>
            <a:r>
              <a:rPr lang="zh-CN" altLang="en-US" dirty="0">
                <a:solidFill>
                  <a:schemeClr val="tx1">
                    <a:lumMod val="75000"/>
                    <a:lumOff val="25000"/>
                  </a:schemeClr>
                </a:solidFill>
                <a:sym typeface="+mn-lt"/>
              </a:rPr>
              <a:t> </a:t>
            </a:r>
            <a:r>
              <a:rPr lang="en-US" altLang="zh-CN" dirty="0">
                <a:solidFill>
                  <a:schemeClr val="tx1">
                    <a:lumMod val="75000"/>
                    <a:lumOff val="25000"/>
                  </a:schemeClr>
                </a:solidFill>
                <a:sym typeface="+mn-lt"/>
              </a:rPr>
              <a:t>1</a:t>
            </a:r>
            <a:r>
              <a:rPr lang="zh-CN" altLang="en-US" dirty="0">
                <a:solidFill>
                  <a:schemeClr val="tx1">
                    <a:lumMod val="75000"/>
                    <a:lumOff val="25000"/>
                  </a:schemeClr>
                </a:solidFill>
                <a:sym typeface="+mn-lt"/>
              </a:rPr>
              <a:t>年</a:t>
            </a:r>
            <a:r>
              <a:rPr lang="en-US" altLang="zh-CN" dirty="0">
                <a:solidFill>
                  <a:schemeClr val="tx1">
                    <a:lumMod val="75000"/>
                    <a:lumOff val="25000"/>
                  </a:schemeClr>
                </a:solidFill>
                <a:sym typeface="+mn-lt"/>
              </a:rPr>
              <a:t>PFS</a:t>
            </a:r>
            <a:r>
              <a:rPr lang="zh-CN" altLang="en-US" dirty="0">
                <a:solidFill>
                  <a:schemeClr val="tx1">
                    <a:lumMod val="75000"/>
                    <a:lumOff val="25000"/>
                  </a:schemeClr>
                </a:solidFill>
                <a:sym typeface="+mn-lt"/>
              </a:rPr>
              <a:t>率</a:t>
            </a:r>
            <a:r>
              <a:rPr lang="zh-CN" altLang="en-US" dirty="0">
                <a:solidFill>
                  <a:srgbClr val="FF0000"/>
                </a:solidFill>
                <a:sym typeface="+mn-lt"/>
              </a:rPr>
              <a:t>数值上</a:t>
            </a:r>
            <a:r>
              <a:rPr lang="zh-CN" altLang="en-US" dirty="0">
                <a:solidFill>
                  <a:schemeClr val="tx1">
                    <a:lumMod val="75000"/>
                    <a:lumOff val="25000"/>
                  </a:schemeClr>
                </a:solidFill>
                <a:sym typeface="+mn-lt"/>
              </a:rPr>
              <a:t>提高</a:t>
            </a:r>
            <a:r>
              <a:rPr lang="zh-CN" altLang="en-US" baseline="-25000" dirty="0">
                <a:solidFill>
                  <a:schemeClr val="tx1">
                    <a:lumMod val="75000"/>
                    <a:lumOff val="25000"/>
                  </a:schemeClr>
                </a:solidFill>
                <a:sym typeface="+mn-lt"/>
              </a:rPr>
              <a:t>（</a:t>
            </a:r>
            <a:r>
              <a:rPr lang="en-US" altLang="zh-CN" baseline="-25000" dirty="0">
                <a:solidFill>
                  <a:schemeClr val="tx1">
                    <a:lumMod val="75000"/>
                    <a:lumOff val="25000"/>
                  </a:schemeClr>
                </a:solidFill>
                <a:sym typeface="+mn-lt"/>
              </a:rPr>
              <a:t>66.7%</a:t>
            </a:r>
            <a:r>
              <a:rPr lang="zh-CN" altLang="en-US" baseline="-25000" dirty="0">
                <a:solidFill>
                  <a:schemeClr val="tx1">
                    <a:lumMod val="75000"/>
                    <a:lumOff val="25000"/>
                  </a:schemeClr>
                </a:solidFill>
                <a:sym typeface="+mn-lt"/>
              </a:rPr>
              <a:t> </a:t>
            </a:r>
            <a:r>
              <a:rPr lang="en-US" altLang="zh-CN" baseline="-25000" dirty="0">
                <a:solidFill>
                  <a:schemeClr val="tx1">
                    <a:lumMod val="75000"/>
                    <a:lumOff val="25000"/>
                  </a:schemeClr>
                </a:solidFill>
                <a:sym typeface="+mn-lt"/>
              </a:rPr>
              <a:t>vs. 45.1%</a:t>
            </a:r>
            <a:r>
              <a:rPr lang="zh-CN" altLang="en-US" baseline="-25000" dirty="0">
                <a:solidFill>
                  <a:schemeClr val="tx1">
                    <a:lumMod val="75000"/>
                    <a:lumOff val="25000"/>
                  </a:schemeClr>
                </a:solidFill>
                <a:sym typeface="+mn-lt"/>
              </a:rPr>
              <a:t>）</a:t>
            </a:r>
            <a:r>
              <a:rPr lang="zh-CN" altLang="en-US" dirty="0">
                <a:solidFill>
                  <a:schemeClr val="tx1">
                    <a:lumMod val="75000"/>
                    <a:lumOff val="25000"/>
                  </a:schemeClr>
                </a:solidFill>
                <a:sym typeface="+mn-lt"/>
              </a:rPr>
              <a:t>，手术转化率</a:t>
            </a:r>
            <a:r>
              <a:rPr lang="zh-CN" altLang="en-US" baseline="-25000" dirty="0">
                <a:solidFill>
                  <a:schemeClr val="tx1">
                    <a:lumMod val="75000"/>
                    <a:lumOff val="25000"/>
                  </a:schemeClr>
                </a:solidFill>
                <a:sym typeface="+mn-lt"/>
              </a:rPr>
              <a:t>（</a:t>
            </a:r>
            <a:r>
              <a:rPr lang="en-US" altLang="zh-CN" baseline="-25000" dirty="0">
                <a:solidFill>
                  <a:schemeClr val="tx1">
                    <a:lumMod val="75000"/>
                    <a:lumOff val="25000"/>
                  </a:schemeClr>
                </a:solidFill>
                <a:sym typeface="+mn-lt"/>
              </a:rPr>
              <a:t>22.2%vs. 36.8%</a:t>
            </a:r>
            <a:r>
              <a:rPr lang="zh-CN" altLang="en-US" baseline="-25000" dirty="0">
                <a:solidFill>
                  <a:schemeClr val="tx1">
                    <a:lumMod val="75000"/>
                    <a:lumOff val="25000"/>
                  </a:schemeClr>
                </a:solidFill>
                <a:sym typeface="+mn-lt"/>
              </a:rPr>
              <a:t>）</a:t>
            </a:r>
            <a:r>
              <a:rPr lang="zh-CN" altLang="en-US" dirty="0">
                <a:solidFill>
                  <a:schemeClr val="tx1">
                    <a:lumMod val="75000"/>
                    <a:lumOff val="25000"/>
                  </a:schemeClr>
                </a:solidFill>
                <a:sym typeface="+mn-lt"/>
              </a:rPr>
              <a:t>及</a:t>
            </a:r>
            <a:r>
              <a:rPr lang="en-US" altLang="zh-CN" dirty="0" err="1">
                <a:solidFill>
                  <a:schemeClr val="tx1">
                    <a:lumMod val="75000"/>
                    <a:lumOff val="25000"/>
                  </a:schemeClr>
                </a:solidFill>
                <a:sym typeface="+mn-lt"/>
              </a:rPr>
              <a:t>mOS</a:t>
            </a:r>
            <a:r>
              <a:rPr lang="zh-CN" altLang="en-US" baseline="-25000" dirty="0">
                <a:solidFill>
                  <a:schemeClr val="tx1">
                    <a:lumMod val="75000"/>
                    <a:lumOff val="25000"/>
                  </a:schemeClr>
                </a:solidFill>
                <a:sym typeface="+mn-lt"/>
              </a:rPr>
              <a:t>（</a:t>
            </a:r>
            <a:r>
              <a:rPr lang="en-US" altLang="zh-CN" baseline="-25000" dirty="0">
                <a:solidFill>
                  <a:schemeClr val="tx1">
                    <a:lumMod val="75000"/>
                    <a:lumOff val="25000"/>
                  </a:schemeClr>
                </a:solidFill>
                <a:sym typeface="+mn-lt"/>
              </a:rPr>
              <a:t>28.9</a:t>
            </a:r>
            <a:r>
              <a:rPr lang="zh-CN" altLang="en-US" baseline="-25000" dirty="0">
                <a:solidFill>
                  <a:schemeClr val="tx1">
                    <a:lumMod val="75000"/>
                    <a:lumOff val="25000"/>
                  </a:schemeClr>
                </a:solidFill>
                <a:sym typeface="+mn-lt"/>
              </a:rPr>
              <a:t> </a:t>
            </a:r>
            <a:r>
              <a:rPr lang="en-US" altLang="zh-CN" baseline="-25000" dirty="0">
                <a:solidFill>
                  <a:schemeClr val="tx1">
                    <a:lumMod val="75000"/>
                    <a:lumOff val="25000"/>
                  </a:schemeClr>
                </a:solidFill>
                <a:sym typeface="+mn-lt"/>
              </a:rPr>
              <a:t>vs. 28.1</a:t>
            </a:r>
            <a:r>
              <a:rPr lang="zh-CN" altLang="en-US" baseline="-25000" dirty="0">
                <a:solidFill>
                  <a:schemeClr val="tx1">
                    <a:lumMod val="75000"/>
                    <a:lumOff val="25000"/>
                  </a:schemeClr>
                </a:solidFill>
                <a:sym typeface="+mn-lt"/>
              </a:rPr>
              <a:t>月）</a:t>
            </a:r>
            <a:r>
              <a:rPr lang="zh-CN" altLang="en-US" dirty="0">
                <a:solidFill>
                  <a:schemeClr val="tx1">
                    <a:lumMod val="75000"/>
                    <a:lumOff val="25000"/>
                  </a:schemeClr>
                </a:solidFill>
                <a:sym typeface="+mn-lt"/>
              </a:rPr>
              <a:t>无优势</a:t>
            </a:r>
            <a:endParaRPr lang="zh-CN" altLang="en-US" dirty="0">
              <a:solidFill>
                <a:schemeClr val="tx1">
                  <a:lumMod val="75000"/>
                  <a:lumOff val="25000"/>
                </a:schemeClr>
              </a:solidFill>
              <a:sym typeface="+mn-lt"/>
            </a:endParaRPr>
          </a:p>
        </p:txBody>
      </p:sp>
      <p:graphicFrame>
        <p:nvGraphicFramePr>
          <p:cNvPr id="54" name="表格 53"/>
          <p:cNvGraphicFramePr>
            <a:graphicFrameLocks noGrp="1"/>
          </p:cNvGraphicFramePr>
          <p:nvPr/>
        </p:nvGraphicFramePr>
        <p:xfrm>
          <a:off x="2086377" y="4448399"/>
          <a:ext cx="3107205" cy="790143"/>
        </p:xfrm>
        <a:graphic>
          <a:graphicData uri="http://schemas.openxmlformats.org/drawingml/2006/table">
            <a:tbl>
              <a:tblPr firstRow="1" bandRow="1">
                <a:tableStyleId>{5C22544A-7EE6-4342-B048-85BDC9FD1C3A}</a:tableStyleId>
              </a:tblPr>
              <a:tblGrid>
                <a:gridCol w="817762"/>
                <a:gridCol w="952606"/>
                <a:gridCol w="1336837"/>
              </a:tblGrid>
              <a:tr h="182919">
                <a:tc>
                  <a:txBody>
                    <a:bodyPr/>
                    <a:lstStyle/>
                    <a:p>
                      <a:pPr>
                        <a:lnSpc>
                          <a:spcPct val="80000"/>
                        </a:lnSpc>
                        <a:buNone/>
                      </a:pPr>
                      <a:endParaRPr lang="zh-CN" altLang="en-US" sz="900" b="1" dirty="0">
                        <a:solidFill>
                          <a:srgbClr val="000000"/>
                        </a:solidFill>
                        <a:effectLst/>
                        <a:latin typeface="+mn-lt"/>
                        <a:ea typeface="+mn-ea"/>
                        <a:cs typeface="+mn-ea"/>
                        <a:sym typeface="+mn-lt"/>
                      </a:endParaRPr>
                    </a:p>
                  </a:txBody>
                  <a:tcPr marL="0" marR="0" marT="0" marB="0" anchor="ctr">
                    <a:solidFill>
                      <a:srgbClr val="156082"/>
                    </a:solidFill>
                  </a:tcPr>
                </a:tc>
                <a:tc>
                  <a:txBody>
                    <a:bodyPr/>
                    <a:lstStyle/>
                    <a:p>
                      <a:pPr algn="ctr">
                        <a:lnSpc>
                          <a:spcPct val="80000"/>
                        </a:lnSpc>
                        <a:buNone/>
                      </a:pPr>
                      <a:r>
                        <a:rPr lang="en-US" altLang="zh-CN" sz="900" b="1" dirty="0" err="1">
                          <a:solidFill>
                            <a:schemeClr val="bg1"/>
                          </a:solidFill>
                          <a:effectLst/>
                          <a:latin typeface="+mn-lt"/>
                          <a:ea typeface="+mn-ea"/>
                          <a:cs typeface="+mn-ea"/>
                          <a:sym typeface="+mn-lt"/>
                        </a:rPr>
                        <a:t>mFOLFIRINOX</a:t>
                      </a:r>
                      <a:r>
                        <a:rPr lang="zh-CN" altLang="en-US" sz="900" b="1" dirty="0">
                          <a:solidFill>
                            <a:schemeClr val="bg1"/>
                          </a:solidFill>
                          <a:effectLst/>
                          <a:latin typeface="+mn-lt"/>
                          <a:ea typeface="+mn-ea"/>
                          <a:cs typeface="+mn-ea"/>
                          <a:sym typeface="+mn-lt"/>
                        </a:rPr>
                        <a:t>组</a:t>
                      </a:r>
                      <a:endParaRPr lang="zh-CN" altLang="en-US" sz="900" b="1" dirty="0">
                        <a:solidFill>
                          <a:schemeClr val="bg1"/>
                        </a:solidFill>
                        <a:effectLst/>
                        <a:latin typeface="+mn-lt"/>
                        <a:ea typeface="+mn-ea"/>
                        <a:cs typeface="+mn-ea"/>
                        <a:sym typeface="+mn-lt"/>
                      </a:endParaRPr>
                    </a:p>
                  </a:txBody>
                  <a:tcPr marL="0" marR="0" marT="0" marB="0" anchor="ctr">
                    <a:solidFill>
                      <a:srgbClr val="156082"/>
                    </a:solidFill>
                  </a:tcPr>
                </a:tc>
                <a:tc>
                  <a:txBody>
                    <a:bodyPr/>
                    <a:lstStyle/>
                    <a:p>
                      <a:pPr algn="ctr">
                        <a:lnSpc>
                          <a:spcPct val="80000"/>
                        </a:lnSpc>
                        <a:buNone/>
                      </a:pPr>
                      <a:r>
                        <a:rPr lang="en-US" altLang="zh-CN" sz="900" b="1" dirty="0" err="1">
                          <a:solidFill>
                            <a:schemeClr val="bg1"/>
                          </a:solidFill>
                          <a:effectLst/>
                          <a:latin typeface="+mn-lt"/>
                          <a:ea typeface="+mn-ea"/>
                          <a:cs typeface="+mn-ea"/>
                          <a:sym typeface="+mn-lt"/>
                        </a:rPr>
                        <a:t>mFOLFIRINOX+SBRT</a:t>
                      </a:r>
                      <a:r>
                        <a:rPr lang="zh-CN" altLang="en-US" sz="900" b="1" dirty="0">
                          <a:solidFill>
                            <a:schemeClr val="bg1"/>
                          </a:solidFill>
                          <a:effectLst/>
                          <a:latin typeface="+mn-lt"/>
                          <a:ea typeface="+mn-ea"/>
                          <a:cs typeface="+mn-ea"/>
                          <a:sym typeface="+mn-lt"/>
                        </a:rPr>
                        <a:t>组</a:t>
                      </a:r>
                      <a:endParaRPr lang="zh-CN" altLang="en-US" sz="900" b="1" dirty="0">
                        <a:solidFill>
                          <a:schemeClr val="bg1"/>
                        </a:solidFill>
                        <a:effectLst/>
                        <a:latin typeface="+mn-lt"/>
                        <a:ea typeface="+mn-ea"/>
                        <a:cs typeface="+mn-ea"/>
                        <a:sym typeface="+mn-lt"/>
                      </a:endParaRPr>
                    </a:p>
                  </a:txBody>
                  <a:tcPr marL="0" marR="0" marT="0" marB="0" anchor="ctr">
                    <a:solidFill>
                      <a:srgbClr val="156082"/>
                    </a:solidFill>
                  </a:tcPr>
                </a:tc>
              </a:tr>
              <a:tr h="151806">
                <a:tc>
                  <a:txBody>
                    <a:bodyPr/>
                    <a:lstStyle/>
                    <a:p>
                      <a:pPr>
                        <a:lnSpc>
                          <a:spcPct val="80000"/>
                        </a:lnSpc>
                        <a:buNone/>
                      </a:pPr>
                      <a:r>
                        <a:rPr lang="it-IT" altLang="zh-CN" sz="900" b="0" i="0" kern="1200" dirty="0">
                          <a:solidFill>
                            <a:schemeClr val="dk1"/>
                          </a:solidFill>
                          <a:effectLst/>
                          <a:latin typeface="+mn-lt"/>
                          <a:ea typeface="+mn-ea"/>
                          <a:cs typeface="+mn-ea"/>
                          <a:sym typeface="+mn-lt"/>
                        </a:rPr>
                        <a:t>ORR</a:t>
                      </a:r>
                      <a:endParaRPr lang="it-IT" altLang="zh-CN" sz="900" b="0" i="0" kern="1200" dirty="0">
                        <a:solidFill>
                          <a:schemeClr val="dk1"/>
                        </a:solidFill>
                        <a:effectLst/>
                        <a:latin typeface="+mn-lt"/>
                        <a:ea typeface="+mn-ea"/>
                        <a:cs typeface="+mn-ea"/>
                        <a:sym typeface="+mn-lt"/>
                      </a:endParaRPr>
                    </a:p>
                  </a:txBody>
                  <a:tcPr marL="0" marR="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b="0" dirty="0">
                          <a:effectLst/>
                          <a:latin typeface="+mn-lt"/>
                          <a:ea typeface="+mn-ea"/>
                          <a:cs typeface="+mn-ea"/>
                          <a:sym typeface="+mn-lt"/>
                        </a:rPr>
                        <a:t>10(52.6%)</a:t>
                      </a:r>
                      <a:endParaRPr lang="en-US" altLang="zh-CN" sz="900" b="0" dirty="0">
                        <a:effectLst/>
                        <a:latin typeface="+mn-lt"/>
                        <a:ea typeface="+mn-ea"/>
                        <a:cs typeface="+mn-ea"/>
                        <a:sym typeface="+mn-lt"/>
                      </a:endParaRPr>
                    </a:p>
                  </a:txBody>
                  <a:tcPr marL="0" marR="0" marT="0" marB="0" anchor="ctr">
                    <a:lnR w="12700" cap="flat" cmpd="sng" algn="ctr">
                      <a:no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b="0" dirty="0">
                          <a:effectLst/>
                          <a:latin typeface="+mn-lt"/>
                          <a:ea typeface="+mn-ea"/>
                          <a:cs typeface="+mn-ea"/>
                          <a:sym typeface="+mn-lt"/>
                        </a:rPr>
                        <a:t>14(77.8%)</a:t>
                      </a:r>
                      <a:endParaRPr lang="en-US" altLang="zh-CN" sz="900" b="0" dirty="0">
                        <a:effectLst/>
                        <a:latin typeface="+mn-lt"/>
                        <a:ea typeface="+mn-ea"/>
                        <a:cs typeface="+mn-ea"/>
                        <a:sym typeface="+mn-lt"/>
                      </a:endParaRPr>
                    </a:p>
                  </a:txBody>
                  <a:tcPr marL="0" marR="0" marT="0" marB="0" anchor="ctr">
                    <a:lnL w="12700" cap="flat" cmpd="sng" algn="ctr">
                      <a:noFill/>
                      <a:prstDash val="solid"/>
                      <a:round/>
                      <a:headEnd type="none" w="med" len="med"/>
                      <a:tailEnd type="none" w="med" len="med"/>
                    </a:lnL>
                    <a:solidFill>
                      <a:schemeClr val="bg1"/>
                    </a:solidFill>
                  </a:tcPr>
                </a:tc>
              </a:tr>
              <a:tr h="151806">
                <a:tc>
                  <a:txBody>
                    <a:bodyPr/>
                    <a:lstStyle/>
                    <a:p>
                      <a:pPr>
                        <a:lnSpc>
                          <a:spcPct val="80000"/>
                        </a:lnSpc>
                        <a:buNone/>
                      </a:pPr>
                      <a:r>
                        <a:rPr lang="it-IT" altLang="zh-CN" sz="900" b="0" i="0" kern="1200" dirty="0">
                          <a:solidFill>
                            <a:schemeClr val="dk1"/>
                          </a:solidFill>
                          <a:effectLst/>
                          <a:latin typeface="+mn-lt"/>
                          <a:ea typeface="+mn-ea"/>
                          <a:cs typeface="+mn-ea"/>
                          <a:sym typeface="+mn-lt"/>
                        </a:rPr>
                        <a:t>P</a:t>
                      </a:r>
                      <a:r>
                        <a:rPr lang="zh-CN" altLang="en-US" sz="900" b="0" i="0" kern="1200" dirty="0">
                          <a:solidFill>
                            <a:schemeClr val="dk1"/>
                          </a:solidFill>
                          <a:effectLst/>
                          <a:latin typeface="+mn-lt"/>
                          <a:ea typeface="+mn-ea"/>
                          <a:cs typeface="+mn-ea"/>
                          <a:sym typeface="+mn-lt"/>
                        </a:rPr>
                        <a:t>值</a:t>
                      </a:r>
                      <a:endParaRPr lang="it-IT" altLang="zh-CN" sz="900" b="0" i="0" kern="1200" dirty="0">
                        <a:solidFill>
                          <a:schemeClr val="dk1"/>
                        </a:solidFill>
                        <a:effectLst/>
                        <a:latin typeface="+mn-lt"/>
                        <a:ea typeface="+mn-ea"/>
                        <a:cs typeface="+mn-ea"/>
                        <a:sym typeface="+mn-lt"/>
                      </a:endParaRPr>
                    </a:p>
                  </a:txBody>
                  <a:tcPr marL="0" marR="0" marT="0" marB="0" anchor="c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00" b="0" dirty="0">
                          <a:effectLst/>
                          <a:latin typeface="+mn-lt"/>
                          <a:ea typeface="+mn-ea"/>
                          <a:cs typeface="+mn-ea"/>
                          <a:sym typeface="+mn-lt"/>
                        </a:rPr>
                        <a:t>0.170</a:t>
                      </a:r>
                      <a:endParaRPr lang="en-US" altLang="zh-CN" sz="900" b="0" dirty="0">
                        <a:effectLst/>
                        <a:latin typeface="+mn-lt"/>
                        <a:ea typeface="+mn-ea"/>
                        <a:cs typeface="+mn-ea"/>
                        <a:sym typeface="+mn-lt"/>
                      </a:endParaRPr>
                    </a:p>
                  </a:txBody>
                  <a:tcPr marL="0" marR="0" marT="0" marB="0" anchor="ctr">
                    <a:solidFill>
                      <a:schemeClr val="bg1"/>
                    </a:solidFill>
                  </a:tcPr>
                </a:tc>
                <a:tc hMerge="1">
                  <a:tcPr marL="0" marR="0" marT="0" marB="0" anchor="ctr">
                    <a:lnL w="12700" cap="flat" cmpd="sng" algn="ctr">
                      <a:noFill/>
                      <a:prstDash val="solid"/>
                      <a:round/>
                      <a:headEnd type="none" w="med" len="med"/>
                      <a:tailEnd type="none" w="med" len="med"/>
                    </a:lnL>
                    <a:solidFill>
                      <a:schemeClr val="bg1"/>
                    </a:solidFill>
                  </a:tcPr>
                </a:tc>
              </a:tr>
              <a:tr h="151806">
                <a:tc>
                  <a:txBody>
                    <a:bodyPr/>
                    <a:lstStyle/>
                    <a:p>
                      <a:pPr>
                        <a:lnSpc>
                          <a:spcPct val="80000"/>
                        </a:lnSpc>
                        <a:buNone/>
                      </a:pPr>
                      <a:r>
                        <a:rPr lang="zh-CN" altLang="en-US" sz="900" b="1" i="0" kern="1200" dirty="0">
                          <a:solidFill>
                            <a:srgbClr val="C00000"/>
                          </a:solidFill>
                          <a:effectLst/>
                          <a:latin typeface="+mn-lt"/>
                          <a:ea typeface="+mn-ea"/>
                          <a:cs typeface="+mn-ea"/>
                          <a:sym typeface="+mn-lt"/>
                        </a:rPr>
                        <a:t>转化手术</a:t>
                      </a:r>
                      <a:r>
                        <a:rPr lang="en-US" altLang="zh-CN" sz="900" b="1" i="0" kern="1200" dirty="0">
                          <a:solidFill>
                            <a:srgbClr val="C00000"/>
                          </a:solidFill>
                          <a:effectLst/>
                          <a:latin typeface="+mn-lt"/>
                          <a:ea typeface="+mn-ea"/>
                          <a:cs typeface="+mn-ea"/>
                          <a:sym typeface="+mn-lt"/>
                        </a:rPr>
                        <a:t>(</a:t>
                      </a:r>
                      <a:r>
                        <a:rPr lang="it-IT" altLang="zh-CN" sz="900" b="1" i="0" kern="1200" dirty="0">
                          <a:solidFill>
                            <a:srgbClr val="C00000"/>
                          </a:solidFill>
                          <a:effectLst/>
                          <a:latin typeface="+mn-lt"/>
                          <a:ea typeface="+mn-ea"/>
                          <a:cs typeface="+mn-ea"/>
                          <a:sym typeface="+mn-lt"/>
                        </a:rPr>
                        <a:t>R0/1)</a:t>
                      </a:r>
                      <a:endParaRPr lang="it-IT" altLang="zh-CN" sz="900" b="1" i="0" kern="1200" dirty="0">
                        <a:solidFill>
                          <a:srgbClr val="C00000"/>
                        </a:solidFill>
                        <a:effectLst/>
                        <a:latin typeface="+mn-lt"/>
                        <a:ea typeface="+mn-ea"/>
                        <a:cs typeface="+mn-ea"/>
                        <a:sym typeface="+mn-lt"/>
                      </a:endParaRPr>
                    </a:p>
                  </a:txBody>
                  <a:tcPr marL="0" marR="0" marT="0" marB="0" anchor="ctr">
                    <a:solidFill>
                      <a:schemeClr val="bg1"/>
                    </a:solidFill>
                  </a:tcPr>
                </a:tc>
                <a:tc>
                  <a:txBody>
                    <a:bodyPr/>
                    <a:lstStyle/>
                    <a:p>
                      <a:pPr algn="ctr">
                        <a:lnSpc>
                          <a:spcPct val="100000"/>
                        </a:lnSpc>
                        <a:buNone/>
                      </a:pPr>
                      <a:r>
                        <a:rPr lang="en-US" altLang="zh-CN" sz="900" b="1" dirty="0">
                          <a:solidFill>
                            <a:srgbClr val="C00000"/>
                          </a:solidFill>
                          <a:effectLst/>
                          <a:latin typeface="+mn-lt"/>
                          <a:ea typeface="+mn-ea"/>
                          <a:cs typeface="+mn-ea"/>
                          <a:sym typeface="+mn-lt"/>
                        </a:rPr>
                        <a:t>7(36.8%)</a:t>
                      </a:r>
                      <a:endParaRPr lang="en-US" altLang="zh-CN" sz="900" b="1" dirty="0">
                        <a:solidFill>
                          <a:srgbClr val="C00000"/>
                        </a:solidFill>
                        <a:effectLst/>
                        <a:latin typeface="+mn-lt"/>
                        <a:ea typeface="+mn-ea"/>
                        <a:cs typeface="+mn-ea"/>
                        <a:sym typeface="+mn-lt"/>
                      </a:endParaRPr>
                    </a:p>
                  </a:txBody>
                  <a:tcPr marL="0" marR="0" marT="0" marB="0" anchor="ctr">
                    <a:lnR w="12700" cap="flat" cmpd="sng" algn="ctr">
                      <a:noFill/>
                      <a:prstDash val="solid"/>
                      <a:round/>
                      <a:headEnd type="none" w="med" len="med"/>
                      <a:tailEnd type="none" w="med" len="med"/>
                    </a:lnR>
                    <a:solidFill>
                      <a:schemeClr val="bg1"/>
                    </a:solidFill>
                  </a:tcPr>
                </a:tc>
                <a:tc>
                  <a:txBody>
                    <a:bodyPr/>
                    <a:lstStyle/>
                    <a:p>
                      <a:pPr algn="ctr">
                        <a:lnSpc>
                          <a:spcPct val="100000"/>
                        </a:lnSpc>
                        <a:buNone/>
                      </a:pPr>
                      <a:r>
                        <a:rPr lang="en-US" altLang="zh-CN" sz="900" b="1" dirty="0">
                          <a:solidFill>
                            <a:srgbClr val="C00000"/>
                          </a:solidFill>
                          <a:effectLst/>
                          <a:latin typeface="+mn-lt"/>
                          <a:ea typeface="+mn-ea"/>
                          <a:cs typeface="+mn-ea"/>
                          <a:sym typeface="+mn-lt"/>
                        </a:rPr>
                        <a:t>4(22.2%)</a:t>
                      </a:r>
                      <a:endParaRPr lang="en-US" altLang="zh-CN" sz="900" b="1" dirty="0">
                        <a:solidFill>
                          <a:srgbClr val="C00000"/>
                        </a:solidFill>
                        <a:effectLst/>
                        <a:latin typeface="+mn-lt"/>
                        <a:ea typeface="+mn-ea"/>
                        <a:cs typeface="+mn-ea"/>
                        <a:sym typeface="+mn-lt"/>
                      </a:endParaRPr>
                    </a:p>
                  </a:txBody>
                  <a:tcPr marL="0" marR="0" marT="0" marB="0" anchor="ctr">
                    <a:lnL w="12700" cap="flat" cmpd="sng" algn="ctr">
                      <a:noFill/>
                      <a:prstDash val="solid"/>
                      <a:round/>
                      <a:headEnd type="none" w="med" len="med"/>
                      <a:tailEnd type="none" w="med" len="med"/>
                    </a:lnL>
                    <a:solidFill>
                      <a:schemeClr val="bg1"/>
                    </a:solidFill>
                  </a:tcPr>
                </a:tc>
              </a:tr>
              <a:tr h="151806">
                <a:tc>
                  <a:txBody>
                    <a:bodyPr/>
                    <a:lstStyle/>
                    <a:p>
                      <a:pPr>
                        <a:lnSpc>
                          <a:spcPct val="80000"/>
                        </a:lnSpc>
                        <a:buNone/>
                      </a:pPr>
                      <a:r>
                        <a:rPr lang="en-US" altLang="zh-CN" sz="900" b="1" i="0" kern="1200" dirty="0">
                          <a:solidFill>
                            <a:srgbClr val="C00000"/>
                          </a:solidFill>
                          <a:effectLst/>
                          <a:latin typeface="+mn-lt"/>
                          <a:ea typeface="+mn-ea"/>
                          <a:cs typeface="+mn-ea"/>
                          <a:sym typeface="+mn-lt"/>
                        </a:rPr>
                        <a:t>P</a:t>
                      </a:r>
                      <a:r>
                        <a:rPr lang="zh-CN" altLang="en-US" sz="900" b="1" i="0" kern="1200" dirty="0">
                          <a:solidFill>
                            <a:srgbClr val="C00000"/>
                          </a:solidFill>
                          <a:effectLst/>
                          <a:latin typeface="+mn-lt"/>
                          <a:ea typeface="+mn-ea"/>
                          <a:cs typeface="+mn-ea"/>
                          <a:sym typeface="+mn-lt"/>
                        </a:rPr>
                        <a:t>值</a:t>
                      </a:r>
                      <a:endParaRPr lang="zh-CN" altLang="en-US" sz="900" b="1" i="0" kern="1200" dirty="0">
                        <a:solidFill>
                          <a:srgbClr val="C00000"/>
                        </a:solidFill>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solidFill>
                      <a:schemeClr val="bg1"/>
                    </a:solidFill>
                  </a:tcPr>
                </a:tc>
                <a:tc gridSpan="2">
                  <a:txBody>
                    <a:bodyPr/>
                    <a:lstStyle/>
                    <a:p>
                      <a:pPr algn="ctr">
                        <a:lnSpc>
                          <a:spcPct val="100000"/>
                        </a:lnSpc>
                        <a:buNone/>
                      </a:pPr>
                      <a:r>
                        <a:rPr lang="en-US" altLang="zh-CN" sz="900" b="1" dirty="0">
                          <a:solidFill>
                            <a:srgbClr val="C00000"/>
                          </a:solidFill>
                          <a:effectLst/>
                          <a:latin typeface="+mn-lt"/>
                          <a:ea typeface="+mn-ea"/>
                          <a:cs typeface="+mn-ea"/>
                          <a:sym typeface="+mn-lt"/>
                        </a:rPr>
                        <a:t>0.476</a:t>
                      </a:r>
                      <a:endParaRPr lang="en-US" altLang="zh-CN" sz="900" b="1" dirty="0">
                        <a:solidFill>
                          <a:srgbClr val="C00000"/>
                        </a:solidFill>
                        <a:effectLst/>
                        <a:latin typeface="+mn-lt"/>
                        <a:ea typeface="+mn-ea"/>
                        <a:cs typeface="+mn-ea"/>
                        <a:sym typeface="+mn-lt"/>
                      </a:endParaRPr>
                    </a:p>
                  </a:txBody>
                  <a:tcPr marL="0" marR="0" marT="0" marB="0" anchor="ctr">
                    <a:lnB w="12700" cap="flat" cmpd="sng" algn="ctr">
                      <a:solidFill>
                        <a:srgbClr val="1C6494"/>
                      </a:solidFill>
                      <a:prstDash val="solid"/>
                      <a:round/>
                      <a:headEnd type="none" w="med" len="med"/>
                      <a:tailEnd type="none" w="med" len="med"/>
                    </a:lnB>
                    <a:solidFill>
                      <a:schemeClr val="bg1"/>
                    </a:solidFill>
                  </a:tcPr>
                </a:tc>
                <a:tc hMerge="1">
                  <a:tcPr marL="0" marR="0" marT="0" marB="0" anchor="ctr">
                    <a:lnB w="12700" cap="flat" cmpd="sng" algn="ctr">
                      <a:solidFill>
                        <a:srgbClr val="382285"/>
                      </a:solidFill>
                      <a:prstDash val="solid"/>
                      <a:round/>
                      <a:headEnd type="none" w="med" len="med"/>
                      <a:tailEnd type="none" w="med" len="med"/>
                    </a:lnB>
                    <a:noFill/>
                  </a:tcPr>
                </a:tc>
              </a:tr>
            </a:tbl>
          </a:graphicData>
        </a:graphic>
      </p:graphicFrame>
      <p:sp>
        <p:nvSpPr>
          <p:cNvPr id="55" name="文本占位符 1"/>
          <p:cNvSpPr txBox="1"/>
          <p:nvPr/>
        </p:nvSpPr>
        <p:spPr>
          <a:xfrm>
            <a:off x="0" y="6642100"/>
            <a:ext cx="5075238" cy="215900"/>
          </a:xfrm>
          <a:prstGeom prst="rect">
            <a:avLst/>
          </a:prstGeom>
        </p:spPr>
        <p:txBody>
          <a:bodyPr vert="horz" lIns="91440" tIns="45720" rIns="91440" bIns="45720" rtlCol="0" anchor="ctr">
            <a:noAutofit/>
          </a:bodyPr>
          <a:lstStyle>
            <a:lvl1pPr marL="304800" indent="-304800" algn="l" defTabSz="1219200" rtl="0" eaLnBrk="1" latinLnBrk="0" hangingPunct="1">
              <a:lnSpc>
                <a:spcPct val="90000"/>
              </a:lnSpc>
              <a:spcBef>
                <a:spcPts val="1335"/>
              </a:spcBef>
              <a:buFont typeface="Arial" panose="020B0604020202020204" pitchFamily="34" charset="0"/>
              <a:buChar char="•"/>
              <a:defRPr sz="3735" kern="1200" baseline="0">
                <a:solidFill>
                  <a:schemeClr val="tx1"/>
                </a:solidFill>
                <a:latin typeface="微软雅黑" panose="020B0503020204020204" pitchFamily="34" charset="-122"/>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baseline="0">
                <a:solidFill>
                  <a:schemeClr val="tx1"/>
                </a:solidFill>
                <a:latin typeface="微软雅黑" panose="020B0503020204020204" pitchFamily="34" charset="-122"/>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800" kern="1200" baseline="0">
                <a:solidFill>
                  <a:schemeClr val="tx1"/>
                </a:solidFill>
                <a:latin typeface="微软雅黑" panose="020B0503020204020204" pitchFamily="34" charset="-122"/>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535" kern="1200" baseline="0">
                <a:solidFill>
                  <a:schemeClr val="tx1"/>
                </a:solidFill>
                <a:latin typeface="微软雅黑" panose="020B0503020204020204" pitchFamily="34" charset="-122"/>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535" kern="1200" baseline="0">
                <a:solidFill>
                  <a:schemeClr val="tx1"/>
                </a:solidFill>
                <a:latin typeface="微软雅黑" panose="020B0503020204020204" pitchFamily="34" charset="-122"/>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535" kern="1200">
                <a:solidFill>
                  <a:schemeClr val="tx1"/>
                </a:solidFill>
                <a:latin typeface="+mn-lt"/>
                <a:ea typeface="+mn-ea"/>
                <a:cs typeface="+mn-cs"/>
              </a:defRPr>
            </a:lvl6pPr>
            <a:lvl7pPr marL="3961765" indent="-304800" algn="l" defTabSz="1219200" rtl="0" eaLnBrk="1" latinLnBrk="0" hangingPunct="1">
              <a:lnSpc>
                <a:spcPct val="90000"/>
              </a:lnSpc>
              <a:spcBef>
                <a:spcPts val="665"/>
              </a:spcBef>
              <a:buFont typeface="Arial" panose="020B0604020202020204" pitchFamily="34" charset="0"/>
              <a:buChar char="•"/>
              <a:defRPr sz="2535"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535"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535"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altLang="zh-CN" sz="900">
                <a:latin typeface="+mn-lt"/>
                <a:cs typeface="+mn-ea"/>
                <a:sym typeface="+mn-lt"/>
              </a:rPr>
              <a:t>Hyehyun Jeong, et al. 2025 ESMO. Abstract 2231P.</a:t>
            </a:r>
            <a:endParaRPr lang="es-ES" altLang="zh-CN" sz="900" dirty="0">
              <a:latin typeface="+mn-lt"/>
              <a:cs typeface="+mn-ea"/>
              <a:sym typeface="+mn-lt"/>
            </a:endParaRPr>
          </a:p>
        </p:txBody>
      </p:sp>
      <p:sp>
        <p:nvSpPr>
          <p:cNvPr id="57" name="文本框 56"/>
          <p:cNvSpPr txBox="1"/>
          <p:nvPr/>
        </p:nvSpPr>
        <p:spPr>
          <a:xfrm>
            <a:off x="263525" y="1152611"/>
            <a:ext cx="10388641" cy="587084"/>
          </a:xfrm>
          <a:prstGeom prst="rect">
            <a:avLst/>
          </a:prstGeom>
          <a:noFill/>
        </p:spPr>
        <p:txBody>
          <a:bodyPr wrap="square">
            <a:spAutoFit/>
          </a:bodyPr>
          <a:lstStyle/>
          <a:p>
            <a:pPr marL="285750" lvl="0" indent="-285750">
              <a:lnSpc>
                <a:spcPct val="120000"/>
              </a:lnSpc>
              <a:buFont typeface="Wingdings" panose="05000000000000000000" pitchFamily="2" charset="2"/>
              <a:buChar char="Ø"/>
              <a:defRPr/>
            </a:pPr>
            <a:r>
              <a:rPr lang="zh-CN" altLang="en-US" sz="1400" kern="0" dirty="0">
                <a:cs typeface="+mn-ea"/>
                <a:sym typeface="+mn-lt"/>
              </a:rPr>
              <a:t>随机对照、</a:t>
            </a:r>
            <a:r>
              <a:rPr lang="en-US" altLang="zh-CN" sz="1400" kern="0" dirty="0">
                <a:cs typeface="+mn-ea"/>
                <a:sym typeface="+mn-lt"/>
              </a:rPr>
              <a:t>Ⅱ</a:t>
            </a:r>
            <a:r>
              <a:rPr lang="zh-CN" altLang="en-US" sz="1400" kern="0" dirty="0">
                <a:cs typeface="+mn-ea"/>
                <a:sym typeface="+mn-lt"/>
              </a:rPr>
              <a:t>期研究，旨在评估</a:t>
            </a:r>
            <a:r>
              <a:rPr lang="en-US" altLang="zh-CN" sz="1400" kern="0" dirty="0" err="1">
                <a:cs typeface="+mn-ea"/>
                <a:sym typeface="+mn-lt"/>
              </a:rPr>
              <a:t>mFOLFIRINOX</a:t>
            </a:r>
            <a:r>
              <a:rPr lang="zh-CN" altLang="en-US" sz="1400" kern="0" dirty="0">
                <a:cs typeface="+mn-ea"/>
                <a:sym typeface="+mn-lt"/>
              </a:rPr>
              <a:t>联合</a:t>
            </a:r>
            <a:r>
              <a:rPr lang="en-US" altLang="zh-CN" sz="1400" kern="0" dirty="0">
                <a:cs typeface="+mn-ea"/>
                <a:sym typeface="+mn-lt"/>
              </a:rPr>
              <a:t>SBRT</a:t>
            </a:r>
            <a:r>
              <a:rPr lang="zh-CN" altLang="en-US" sz="1400" kern="0" dirty="0">
                <a:cs typeface="+mn-ea"/>
                <a:sym typeface="+mn-lt"/>
              </a:rPr>
              <a:t>治疗既往未接受治疗的</a:t>
            </a:r>
            <a:r>
              <a:rPr lang="en-US" altLang="zh-CN" sz="1400" kern="0" dirty="0">
                <a:cs typeface="+mn-ea"/>
                <a:sym typeface="+mn-lt"/>
              </a:rPr>
              <a:t>LAPC</a:t>
            </a:r>
            <a:r>
              <a:rPr lang="zh-CN" altLang="en-US" sz="1400" kern="0" dirty="0">
                <a:cs typeface="+mn-ea"/>
                <a:sym typeface="+mn-lt"/>
              </a:rPr>
              <a:t>患者的疗效和安全性</a:t>
            </a:r>
            <a:endParaRPr lang="en-US" altLang="zh-CN" sz="1400" kern="0" dirty="0">
              <a:cs typeface="+mn-ea"/>
              <a:sym typeface="+mn-lt"/>
            </a:endParaRPr>
          </a:p>
          <a:p>
            <a:pPr marL="285750" indent="-285750">
              <a:lnSpc>
                <a:spcPct val="120000"/>
              </a:lnSpc>
              <a:buFont typeface="Wingdings" panose="05000000000000000000" pitchFamily="2" charset="2"/>
              <a:buChar char="Ø"/>
              <a:defRPr/>
            </a:pPr>
            <a:r>
              <a:rPr lang="zh-CN" altLang="en-US" sz="1400" b="1" dirty="0">
                <a:solidFill>
                  <a:prstClr val="black"/>
                </a:solidFill>
                <a:highlight>
                  <a:srgbClr val="FFFF00"/>
                </a:highlight>
                <a:cs typeface="+mn-ea"/>
                <a:sym typeface="+mn-lt"/>
              </a:rPr>
              <a:t>主要终点：</a:t>
            </a:r>
            <a:r>
              <a:rPr lang="en-US" altLang="zh-CN" sz="1400" b="1" dirty="0">
                <a:solidFill>
                  <a:prstClr val="black"/>
                </a:solidFill>
                <a:highlight>
                  <a:srgbClr val="FFFF00"/>
                </a:highlight>
                <a:cs typeface="+mn-ea"/>
                <a:sym typeface="+mn-lt"/>
              </a:rPr>
              <a:t>1</a:t>
            </a:r>
            <a:r>
              <a:rPr lang="zh-CN" altLang="en-US" sz="1400" b="1" dirty="0">
                <a:solidFill>
                  <a:prstClr val="black"/>
                </a:solidFill>
                <a:highlight>
                  <a:srgbClr val="FFFF00"/>
                </a:highlight>
                <a:cs typeface="+mn-ea"/>
                <a:sym typeface="+mn-lt"/>
              </a:rPr>
              <a:t>年</a:t>
            </a:r>
            <a:r>
              <a:rPr lang="en-US" altLang="zh-CN" sz="1400" b="1" dirty="0">
                <a:solidFill>
                  <a:prstClr val="black"/>
                </a:solidFill>
                <a:highlight>
                  <a:srgbClr val="FFFF00"/>
                </a:highlight>
                <a:cs typeface="+mn-ea"/>
                <a:sym typeface="+mn-lt"/>
              </a:rPr>
              <a:t>PFS</a:t>
            </a:r>
            <a:r>
              <a:rPr lang="zh-CN" altLang="en-US" sz="1400" b="1" dirty="0">
                <a:solidFill>
                  <a:prstClr val="black"/>
                </a:solidFill>
                <a:highlight>
                  <a:srgbClr val="FFFF00"/>
                </a:highlight>
                <a:cs typeface="+mn-ea"/>
                <a:sym typeface="+mn-lt"/>
              </a:rPr>
              <a:t>率</a:t>
            </a:r>
            <a:r>
              <a:rPr lang="zh-CN" altLang="en-US" sz="1400" dirty="0">
                <a:solidFill>
                  <a:prstClr val="black"/>
                </a:solidFill>
                <a:cs typeface="+mn-ea"/>
                <a:sym typeface="+mn-lt"/>
              </a:rPr>
              <a:t>。</a:t>
            </a:r>
            <a:r>
              <a:rPr lang="en-US" altLang="zh-CN" sz="1400" dirty="0">
                <a:cs typeface="+mn-ea"/>
                <a:sym typeface="+mn-lt"/>
              </a:rPr>
              <a:t>2021-9-10</a:t>
            </a:r>
            <a:r>
              <a:rPr lang="zh-CN" altLang="en-US" sz="1400" dirty="0">
                <a:cs typeface="+mn-ea"/>
                <a:sym typeface="+mn-lt"/>
              </a:rPr>
              <a:t>至</a:t>
            </a:r>
            <a:r>
              <a:rPr lang="en-US" altLang="zh-CN" sz="1400" dirty="0">
                <a:cs typeface="+mn-ea"/>
                <a:sym typeface="+mn-lt"/>
              </a:rPr>
              <a:t>2024-1-26</a:t>
            </a:r>
            <a:r>
              <a:rPr lang="zh-CN" altLang="en-US" sz="1400" dirty="0">
                <a:cs typeface="+mn-ea"/>
                <a:sym typeface="+mn-lt"/>
              </a:rPr>
              <a:t>，共入组</a:t>
            </a:r>
            <a:r>
              <a:rPr lang="en-US" altLang="zh-CN" sz="1400" dirty="0">
                <a:cs typeface="+mn-ea"/>
                <a:sym typeface="+mn-lt"/>
              </a:rPr>
              <a:t>37</a:t>
            </a:r>
            <a:r>
              <a:rPr lang="zh-CN" altLang="en-US" sz="1400" dirty="0">
                <a:cs typeface="+mn-ea"/>
                <a:sym typeface="+mn-lt"/>
              </a:rPr>
              <a:t>例，因入组缓慢提前关闭（</a:t>
            </a:r>
            <a:r>
              <a:rPr lang="en-US" altLang="zh-CN" sz="1400" dirty="0">
                <a:solidFill>
                  <a:srgbClr val="000000"/>
                </a:solidFill>
                <a:cs typeface="+mn-ea"/>
                <a:sym typeface="+mn-lt"/>
              </a:rPr>
              <a:t> </a:t>
            </a:r>
            <a:r>
              <a:rPr lang="zh-CN" altLang="en-US" sz="1400" dirty="0">
                <a:solidFill>
                  <a:srgbClr val="000000"/>
                </a:solidFill>
                <a:cs typeface="+mn-ea"/>
                <a:sym typeface="+mn-lt"/>
              </a:rPr>
              <a:t>原计划入组</a:t>
            </a:r>
            <a:r>
              <a:rPr lang="en-US" altLang="zh-CN" sz="1400" dirty="0">
                <a:solidFill>
                  <a:srgbClr val="000000"/>
                </a:solidFill>
                <a:cs typeface="+mn-ea"/>
                <a:sym typeface="+mn-lt"/>
              </a:rPr>
              <a:t>92</a:t>
            </a:r>
            <a:r>
              <a:rPr lang="zh-CN" altLang="en-US" sz="1400" dirty="0">
                <a:solidFill>
                  <a:srgbClr val="000000"/>
                </a:solidFill>
                <a:cs typeface="+mn-ea"/>
                <a:sym typeface="+mn-lt"/>
              </a:rPr>
              <a:t>例</a:t>
            </a:r>
            <a:r>
              <a:rPr lang="zh-CN" altLang="en-US" sz="1400" dirty="0">
                <a:cs typeface="+mn-ea"/>
                <a:sym typeface="+mn-lt"/>
              </a:rPr>
              <a:t>）</a:t>
            </a:r>
            <a:endParaRPr lang="en-US" altLang="zh-CN" sz="1400" dirty="0">
              <a:cs typeface="+mn-ea"/>
              <a:sym typeface="+mn-lt"/>
            </a:endParaRPr>
          </a:p>
        </p:txBody>
      </p:sp>
      <p:sp>
        <p:nvSpPr>
          <p:cNvPr id="2" name="文本框 1"/>
          <p:cNvSpPr txBox="1"/>
          <p:nvPr/>
        </p:nvSpPr>
        <p:spPr>
          <a:xfrm>
            <a:off x="136805" y="128668"/>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+SBRT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4360940" y="40150"/>
            <a:ext cx="2252540" cy="430887"/>
          </a:xfrm>
          <a:prstGeom prst="rect">
            <a:avLst/>
          </a:prstGeom>
          <a:noFill/>
        </p:spPr>
        <p:txBody>
          <a:bodyPr wrap="none" rtlCol="0">
            <a:spAutoFit/>
          </a:bodyPr>
          <a:lstStyle/>
          <a:p>
            <a:r>
              <a:rPr lang="en-US" altLang="zh-CN" sz="2200" b="1" kern="0" dirty="0">
                <a:solidFill>
                  <a:schemeClr val="tx1">
                    <a:lumMod val="75000"/>
                    <a:lumOff val="25000"/>
                  </a:schemeClr>
                </a:solidFill>
                <a:cs typeface="+mn-ea"/>
                <a:sym typeface="+mn-lt"/>
              </a:rPr>
              <a:t>SABER</a:t>
            </a:r>
            <a:r>
              <a:rPr lang="zh-CN" altLang="en-US" sz="2200" b="1" kern="0" dirty="0">
                <a:solidFill>
                  <a:schemeClr val="tx1">
                    <a:lumMod val="75000"/>
                    <a:lumOff val="25000"/>
                  </a:schemeClr>
                </a:solidFill>
                <a:cs typeface="+mn-ea"/>
                <a:sym typeface="+mn-lt"/>
              </a:rPr>
              <a:t> </a:t>
            </a:r>
            <a:r>
              <a:rPr lang="en-US" altLang="zh-CN" sz="2200" b="1" kern="0" dirty="0">
                <a:solidFill>
                  <a:schemeClr val="tx1">
                    <a:lumMod val="75000"/>
                    <a:lumOff val="25000"/>
                  </a:schemeClr>
                </a:solidFill>
                <a:cs typeface="+mn-ea"/>
                <a:sym typeface="+mn-lt"/>
              </a:rPr>
              <a:t>II</a:t>
            </a:r>
            <a:r>
              <a:rPr lang="zh-CN" altLang="en-US" sz="2200" b="1" kern="0" dirty="0">
                <a:solidFill>
                  <a:schemeClr val="tx1">
                    <a:lumMod val="75000"/>
                    <a:lumOff val="25000"/>
                  </a:schemeClr>
                </a:solidFill>
                <a:cs typeface="+mn-ea"/>
                <a:sym typeface="+mn-lt"/>
              </a:rPr>
              <a:t>期研究</a:t>
            </a:r>
            <a:endParaRPr kumimoji="1" lang="zh-CN" altLang="en-US" sz="2200" b="1" dirty="0">
              <a:solidFill>
                <a:schemeClr val="tx1">
                  <a:lumMod val="75000"/>
                  <a:lumOff val="25000"/>
                </a:schemeClr>
              </a:solidFill>
            </a:endParaRPr>
          </a:p>
        </p:txBody>
      </p:sp>
      <p:sp>
        <p:nvSpPr>
          <p:cNvPr id="4" name="文本框 3"/>
          <p:cNvSpPr txBox="1"/>
          <p:nvPr/>
        </p:nvSpPr>
        <p:spPr>
          <a:xfrm>
            <a:off x="3785301" y="2936934"/>
            <a:ext cx="1444626" cy="307777"/>
          </a:xfrm>
          <a:prstGeom prst="rect">
            <a:avLst/>
          </a:prstGeom>
          <a:noFill/>
        </p:spPr>
        <p:txBody>
          <a:bodyPr wrap="none" rtlCol="0">
            <a:spAutoFit/>
          </a:bodyPr>
          <a:lstStyle/>
          <a:p>
            <a:r>
              <a:rPr kumimoji="1" lang="zh-CN" altLang="en-US" sz="1400" b="1" dirty="0">
                <a:solidFill>
                  <a:srgbClr val="FF0000"/>
                </a:solidFill>
              </a:rPr>
              <a:t>化疗</a:t>
            </a:r>
            <a:r>
              <a:rPr kumimoji="1" lang="en-US" altLang="zh-CN" sz="1400" b="1" dirty="0">
                <a:solidFill>
                  <a:srgbClr val="FF0000"/>
                </a:solidFill>
              </a:rPr>
              <a:t>+CRT</a:t>
            </a:r>
            <a:r>
              <a:rPr kumimoji="1" lang="zh-CN" altLang="en-US" sz="1400" b="1" dirty="0">
                <a:solidFill>
                  <a:srgbClr val="FF0000"/>
                </a:solidFill>
              </a:rPr>
              <a:t> </a:t>
            </a:r>
            <a:r>
              <a:rPr kumimoji="1" lang="en-US" altLang="zh-CN" sz="1400" b="1" dirty="0">
                <a:solidFill>
                  <a:srgbClr val="FF0000"/>
                </a:solidFill>
              </a:rPr>
              <a:t>14</a:t>
            </a:r>
            <a:r>
              <a:rPr kumimoji="1" lang="zh-CN" altLang="en-US" sz="1400" b="1" dirty="0">
                <a:solidFill>
                  <a:srgbClr val="FF0000"/>
                </a:solidFill>
              </a:rPr>
              <a:t>月</a:t>
            </a:r>
            <a:endParaRPr kumimoji="1" lang="zh-CN" altLang="en-US" sz="1400" b="1" dirty="0">
              <a:solidFill>
                <a:srgbClr val="FF0000"/>
              </a:solidFill>
            </a:endParaRPr>
          </a:p>
        </p:txBody>
      </p:sp>
      <p:sp>
        <p:nvSpPr>
          <p:cNvPr id="5" name="文本框 4"/>
          <p:cNvSpPr txBox="1"/>
          <p:nvPr/>
        </p:nvSpPr>
        <p:spPr>
          <a:xfrm>
            <a:off x="4025824" y="3440957"/>
            <a:ext cx="1110945" cy="307777"/>
          </a:xfrm>
          <a:prstGeom prst="rect">
            <a:avLst/>
          </a:prstGeom>
          <a:noFill/>
        </p:spPr>
        <p:txBody>
          <a:bodyPr wrap="none" rtlCol="0">
            <a:spAutoFit/>
          </a:bodyPr>
          <a:lstStyle/>
          <a:p>
            <a:r>
              <a:rPr kumimoji="1" lang="zh-CN" altLang="en-US" sz="1400" b="1" dirty="0">
                <a:solidFill>
                  <a:srgbClr val="0070C0"/>
                </a:solidFill>
              </a:rPr>
              <a:t>化疗 </a:t>
            </a:r>
            <a:r>
              <a:rPr kumimoji="1" lang="en-US" altLang="zh-CN" sz="1400" b="1" dirty="0">
                <a:solidFill>
                  <a:srgbClr val="0070C0"/>
                </a:solidFill>
              </a:rPr>
              <a:t>11.7</a:t>
            </a:r>
            <a:r>
              <a:rPr kumimoji="1" lang="zh-CN" altLang="en-US" sz="1400" b="1" dirty="0">
                <a:solidFill>
                  <a:srgbClr val="0070C0"/>
                </a:solidFill>
              </a:rPr>
              <a:t>月</a:t>
            </a:r>
            <a:endParaRPr kumimoji="1" lang="zh-CN" altLang="en-US" sz="1400" b="1" dirty="0">
              <a:solidFill>
                <a:srgbClr val="0070C0"/>
              </a:solidFill>
            </a:endParaRPr>
          </a:p>
        </p:txBody>
      </p:sp>
      <p:sp>
        <p:nvSpPr>
          <p:cNvPr id="6" name="文本框 5"/>
          <p:cNvSpPr txBox="1"/>
          <p:nvPr/>
        </p:nvSpPr>
        <p:spPr>
          <a:xfrm>
            <a:off x="9610677" y="2877921"/>
            <a:ext cx="1593706" cy="307777"/>
          </a:xfrm>
          <a:prstGeom prst="rect">
            <a:avLst/>
          </a:prstGeom>
          <a:noFill/>
        </p:spPr>
        <p:txBody>
          <a:bodyPr wrap="none" rtlCol="0">
            <a:spAutoFit/>
          </a:bodyPr>
          <a:lstStyle/>
          <a:p>
            <a:r>
              <a:rPr kumimoji="1" lang="zh-CN" altLang="en-US" sz="1400" b="1" dirty="0">
                <a:solidFill>
                  <a:srgbClr val="FF0000"/>
                </a:solidFill>
              </a:rPr>
              <a:t>化疗</a:t>
            </a:r>
            <a:r>
              <a:rPr kumimoji="1" lang="en-US" altLang="zh-CN" sz="1400" b="1" dirty="0">
                <a:solidFill>
                  <a:srgbClr val="FF0000"/>
                </a:solidFill>
              </a:rPr>
              <a:t>+CRT</a:t>
            </a:r>
            <a:r>
              <a:rPr kumimoji="1" lang="zh-CN" altLang="en-US" sz="1400" b="1" dirty="0">
                <a:solidFill>
                  <a:srgbClr val="FF0000"/>
                </a:solidFill>
              </a:rPr>
              <a:t> </a:t>
            </a:r>
            <a:r>
              <a:rPr kumimoji="1" lang="en-US" altLang="zh-CN" sz="1400" b="1" dirty="0">
                <a:solidFill>
                  <a:srgbClr val="FF0000"/>
                </a:solidFill>
              </a:rPr>
              <a:t>28.9</a:t>
            </a:r>
            <a:r>
              <a:rPr kumimoji="1" lang="zh-CN" altLang="en-US" sz="1400" b="1" dirty="0">
                <a:solidFill>
                  <a:srgbClr val="FF0000"/>
                </a:solidFill>
              </a:rPr>
              <a:t>月</a:t>
            </a:r>
            <a:endParaRPr kumimoji="1" lang="zh-CN" altLang="en-US" sz="1400" b="1" dirty="0">
              <a:solidFill>
                <a:srgbClr val="FF0000"/>
              </a:solidFill>
            </a:endParaRPr>
          </a:p>
        </p:txBody>
      </p:sp>
      <p:sp>
        <p:nvSpPr>
          <p:cNvPr id="7" name="文本框 6"/>
          <p:cNvSpPr txBox="1"/>
          <p:nvPr/>
        </p:nvSpPr>
        <p:spPr>
          <a:xfrm>
            <a:off x="9851200" y="3381944"/>
            <a:ext cx="1120820" cy="307777"/>
          </a:xfrm>
          <a:prstGeom prst="rect">
            <a:avLst/>
          </a:prstGeom>
          <a:noFill/>
        </p:spPr>
        <p:txBody>
          <a:bodyPr wrap="none" rtlCol="0">
            <a:spAutoFit/>
          </a:bodyPr>
          <a:lstStyle/>
          <a:p>
            <a:r>
              <a:rPr kumimoji="1" lang="zh-CN" altLang="en-US" sz="1400" b="1" dirty="0">
                <a:solidFill>
                  <a:srgbClr val="0070C0"/>
                </a:solidFill>
              </a:rPr>
              <a:t>化疗 </a:t>
            </a:r>
            <a:r>
              <a:rPr kumimoji="1" lang="en-US" altLang="zh-CN" sz="1400" b="1" dirty="0">
                <a:solidFill>
                  <a:srgbClr val="0070C0"/>
                </a:solidFill>
              </a:rPr>
              <a:t>28.1</a:t>
            </a:r>
            <a:r>
              <a:rPr kumimoji="1" lang="zh-CN" altLang="en-US" sz="1400" b="1" dirty="0">
                <a:solidFill>
                  <a:srgbClr val="0070C0"/>
                </a:solidFill>
              </a:rPr>
              <a:t>月</a:t>
            </a:r>
            <a:endParaRPr kumimoji="1" lang="zh-CN" altLang="en-US" sz="1400" b="1" dirty="0">
              <a:solidFill>
                <a:srgbClr val="0070C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4"/>
          <p:cNvSpPr txBox="1"/>
          <p:nvPr/>
        </p:nvSpPr>
        <p:spPr>
          <a:xfrm>
            <a:off x="136056" y="115562"/>
            <a:ext cx="11592426" cy="461665"/>
          </a:xfrm>
          <a:prstGeom prst="rect">
            <a:avLst/>
          </a:prstGeom>
        </p:spPr>
        <p:txBody>
          <a:bodyPr/>
          <a:lstStyle>
            <a:defPPr>
              <a:defRPr lang="zh-CN"/>
            </a:defPPr>
            <a:lvl1pPr indent="0">
              <a:lnSpc>
                <a:spcPct val="90000"/>
              </a:lnSpc>
              <a:spcBef>
                <a:spcPts val="1000"/>
              </a:spcBef>
              <a:buFont typeface="Arial" panose="020B0604020202020204" pitchFamily="34" charset="0"/>
              <a:buNone/>
              <a:defRPr sz="2000" b="1" baseline="0">
                <a:solidFill>
                  <a:srgbClr val="1C6494"/>
                </a:solidFill>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100000"/>
              </a:lnSpc>
              <a:spcBef>
                <a:spcPts val="0"/>
              </a:spcBef>
            </a:pPr>
            <a:r>
              <a:rPr lang="zh-CN" altLang="en-US" sz="2400" dirty="0">
                <a:solidFill>
                  <a:schemeClr val="tx1">
                    <a:lumMod val="75000"/>
                    <a:lumOff val="25000"/>
                  </a:schemeClr>
                </a:solidFill>
                <a:sym typeface="+mn-lt"/>
              </a:rPr>
              <a:t>肿瘤电场治疗突破</a:t>
            </a:r>
            <a:r>
              <a:rPr lang="en-US" altLang="zh-CN" sz="2400" dirty="0">
                <a:solidFill>
                  <a:schemeClr val="tx1">
                    <a:lumMod val="75000"/>
                    <a:lumOff val="25000"/>
                  </a:schemeClr>
                </a:solidFill>
                <a:sym typeface="+mn-lt"/>
              </a:rPr>
              <a:t>LAPC</a:t>
            </a:r>
            <a:r>
              <a:rPr lang="zh-CN" altLang="en-US" sz="2400" dirty="0">
                <a:solidFill>
                  <a:schemeClr val="tx1">
                    <a:lumMod val="75000"/>
                    <a:lumOff val="25000"/>
                  </a:schemeClr>
                </a:solidFill>
                <a:sym typeface="+mn-lt"/>
              </a:rPr>
              <a:t>治疗困局</a:t>
            </a:r>
            <a:endParaRPr lang="en-US" altLang="zh-CN" sz="2400" dirty="0">
              <a:solidFill>
                <a:schemeClr val="tx1">
                  <a:lumMod val="75000"/>
                  <a:lumOff val="25000"/>
                </a:schemeClr>
              </a:solidFill>
              <a:sym typeface="+mn-lt"/>
            </a:endParaRPr>
          </a:p>
          <a:p>
            <a:pPr algn="ctr">
              <a:lnSpc>
                <a:spcPct val="100000"/>
              </a:lnSpc>
              <a:spcBef>
                <a:spcPts val="0"/>
              </a:spcBef>
            </a:pPr>
            <a:r>
              <a:rPr lang="en-US" altLang="zh-CN" sz="2400" dirty="0">
                <a:solidFill>
                  <a:schemeClr val="tx1">
                    <a:lumMod val="75000"/>
                    <a:lumOff val="25000"/>
                  </a:schemeClr>
                </a:solidFill>
                <a:sym typeface="+mn-lt"/>
              </a:rPr>
              <a:t>PANOVA-3</a:t>
            </a:r>
            <a:r>
              <a:rPr lang="zh-CN" altLang="en-US" sz="2400" dirty="0">
                <a:solidFill>
                  <a:schemeClr val="tx1">
                    <a:lumMod val="75000"/>
                    <a:lumOff val="25000"/>
                  </a:schemeClr>
                </a:solidFill>
                <a:sym typeface="+mn-lt"/>
              </a:rPr>
              <a:t>研究是首个在</a:t>
            </a:r>
            <a:r>
              <a:rPr lang="en-US" altLang="zh-CN" sz="2400" dirty="0">
                <a:solidFill>
                  <a:schemeClr val="tx1">
                    <a:lumMod val="75000"/>
                    <a:lumOff val="25000"/>
                  </a:schemeClr>
                </a:solidFill>
                <a:sym typeface="+mn-lt"/>
              </a:rPr>
              <a:t>LAPC</a:t>
            </a:r>
            <a:r>
              <a:rPr lang="zh-CN" altLang="en-US" sz="2400" dirty="0">
                <a:solidFill>
                  <a:schemeClr val="tx1">
                    <a:lumMod val="75000"/>
                    <a:lumOff val="25000"/>
                  </a:schemeClr>
                </a:solidFill>
                <a:sym typeface="+mn-lt"/>
              </a:rPr>
              <a:t>中成功取得</a:t>
            </a:r>
            <a:r>
              <a:rPr lang="en-US" altLang="zh-CN" sz="2400" dirty="0">
                <a:solidFill>
                  <a:schemeClr val="tx1">
                    <a:lumMod val="75000"/>
                    <a:lumOff val="25000"/>
                  </a:schemeClr>
                </a:solidFill>
                <a:sym typeface="+mn-lt"/>
              </a:rPr>
              <a:t>OS</a:t>
            </a:r>
            <a:r>
              <a:rPr lang="zh-CN" altLang="en-US" sz="2400" dirty="0">
                <a:solidFill>
                  <a:schemeClr val="tx1">
                    <a:lumMod val="75000"/>
                    <a:lumOff val="25000"/>
                  </a:schemeClr>
                </a:solidFill>
                <a:sym typeface="+mn-lt"/>
              </a:rPr>
              <a:t>获益的</a:t>
            </a:r>
            <a:r>
              <a:rPr lang="en-US" altLang="zh-CN" sz="2400" dirty="0">
                <a:solidFill>
                  <a:schemeClr val="tx1">
                    <a:lumMod val="75000"/>
                    <a:lumOff val="25000"/>
                  </a:schemeClr>
                </a:solidFill>
                <a:sym typeface="+mn-lt"/>
              </a:rPr>
              <a:t>III</a:t>
            </a:r>
            <a:r>
              <a:rPr lang="zh-CN" altLang="en-US" sz="2400" dirty="0">
                <a:solidFill>
                  <a:schemeClr val="tx1">
                    <a:lumMod val="75000"/>
                    <a:lumOff val="25000"/>
                  </a:schemeClr>
                </a:solidFill>
                <a:sym typeface="+mn-lt"/>
              </a:rPr>
              <a:t>期研究</a:t>
            </a:r>
            <a:endParaRPr lang="zh-CN" altLang="en-US" sz="2400" dirty="0">
              <a:solidFill>
                <a:schemeClr val="tx1">
                  <a:lumMod val="75000"/>
                  <a:lumOff val="25000"/>
                </a:schemeClr>
              </a:solidFill>
              <a:sym typeface="+mn-lt"/>
            </a:endParaRPr>
          </a:p>
        </p:txBody>
      </p:sp>
      <p:grpSp>
        <p:nvGrpSpPr>
          <p:cNvPr id="2" name="组合 1"/>
          <p:cNvGrpSpPr/>
          <p:nvPr/>
        </p:nvGrpSpPr>
        <p:grpSpPr>
          <a:xfrm>
            <a:off x="5794582" y="1209885"/>
            <a:ext cx="3683085" cy="5116684"/>
            <a:chOff x="503021" y="1812799"/>
            <a:chExt cx="8867216" cy="5116684"/>
          </a:xfrm>
        </p:grpSpPr>
        <p:sp>
          <p:nvSpPr>
            <p:cNvPr id="9" name="矩形: 圆角 8"/>
            <p:cNvSpPr/>
            <p:nvPr/>
          </p:nvSpPr>
          <p:spPr>
            <a:xfrm>
              <a:off x="503021" y="1886857"/>
              <a:ext cx="8867216" cy="5042626"/>
            </a:xfrm>
            <a:prstGeom prst="roundRect">
              <a:avLst>
                <a:gd name="adj" fmla="val 0"/>
              </a:avLst>
            </a:prstGeom>
            <a:solidFill>
              <a:sysClr val="window" lastClr="FFFFFF"/>
            </a:solidFill>
            <a:ln w="12700" cap="flat" cmpd="sng" algn="ctr">
              <a:solidFill>
                <a:srgbClr val="9D2329"/>
              </a:solidFill>
              <a:prstDash val="solid"/>
            </a:ln>
            <a:effectLst>
              <a:outerShdw blurRad="63500" algn="tl" rotWithShape="0">
                <a:srgbClr val="C00000">
                  <a:alpha val="12000"/>
                </a:srgbClr>
              </a:outerShdw>
            </a:effectLst>
          </p:spPr>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135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8" name="组合 17"/>
            <p:cNvGrpSpPr/>
            <p:nvPr/>
          </p:nvGrpSpPr>
          <p:grpSpPr>
            <a:xfrm>
              <a:off x="978491" y="1812799"/>
              <a:ext cx="893852" cy="174661"/>
              <a:chOff x="4150759" y="1777964"/>
              <a:chExt cx="893852" cy="174661"/>
            </a:xfrm>
          </p:grpSpPr>
          <p:sp>
            <p:nvSpPr>
              <p:cNvPr id="19" name="矩形 18"/>
              <p:cNvSpPr/>
              <p:nvPr/>
            </p:nvSpPr>
            <p:spPr>
              <a:xfrm>
                <a:off x="4253501" y="1818526"/>
                <a:ext cx="626724" cy="13409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菱形 21"/>
              <p:cNvSpPr/>
              <p:nvPr/>
            </p:nvSpPr>
            <p:spPr>
              <a:xfrm>
                <a:off x="4150759" y="1777964"/>
                <a:ext cx="174661" cy="174661"/>
              </a:xfrm>
              <a:prstGeom prst="diamond">
                <a:avLst/>
              </a:prstGeom>
              <a:solidFill>
                <a:srgbClr val="B3282F"/>
              </a:solidFill>
              <a:ln w="12700" cap="flat" cmpd="sng" algn="ctr">
                <a:noFill/>
                <a:prstDash val="solid"/>
                <a:miter lim="800000"/>
              </a:ln>
              <a:effectLst>
                <a:outerShdw blurRad="38100" dist="50800" dir="5400000" algn="ctr" rotWithShape="0">
                  <a:srgbClr val="C00000">
                    <a:alpha val="26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菱形 22"/>
              <p:cNvSpPr/>
              <p:nvPr/>
            </p:nvSpPr>
            <p:spPr>
              <a:xfrm>
                <a:off x="4869950" y="1777964"/>
                <a:ext cx="174661" cy="174661"/>
              </a:xfrm>
              <a:prstGeom prst="diamond">
                <a:avLst/>
              </a:prstGeom>
              <a:solidFill>
                <a:srgbClr val="B3282F"/>
              </a:solidFill>
              <a:ln w="12700" cap="flat" cmpd="sng" algn="ctr">
                <a:noFill/>
                <a:prstDash val="solid"/>
                <a:miter lim="800000"/>
              </a:ln>
              <a:effectLst>
                <a:outerShdw blurRad="38100" dist="50800" dir="5400000" algn="ctr" rotWithShape="0">
                  <a:srgbClr val="C00000">
                    <a:alpha val="26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60" name="图片 1"/>
          <p:cNvPicPr>
            <a:picLocks noChangeAspect="1" noChangeArrowheads="1"/>
          </p:cNvPicPr>
          <p:nvPr/>
        </p:nvPicPr>
        <p:blipFill rotWithShape="1">
          <a:blip r:embed="rId1">
            <a:extLst>
              <a:ext uri="{28A0092B-C50C-407E-A947-70E740481C1C}">
                <a14:useLocalDpi xmlns:a14="http://schemas.microsoft.com/office/drawing/2010/main" val="0"/>
              </a:ext>
            </a:extLst>
          </a:blip>
          <a:srcRect l="5585" t="309" r="6761"/>
          <a:stretch>
            <a:fillRect/>
          </a:stretch>
        </p:blipFill>
        <p:spPr bwMode="auto">
          <a:xfrm>
            <a:off x="5751064" y="3562350"/>
            <a:ext cx="3590549" cy="2726529"/>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组合 60"/>
          <p:cNvGrpSpPr/>
          <p:nvPr/>
        </p:nvGrpSpPr>
        <p:grpSpPr>
          <a:xfrm>
            <a:off x="9602211" y="1297215"/>
            <a:ext cx="2246419" cy="5040085"/>
            <a:chOff x="9466157" y="992034"/>
            <a:chExt cx="2246419" cy="5040085"/>
          </a:xfrm>
        </p:grpSpPr>
        <p:grpSp>
          <p:nvGrpSpPr>
            <p:cNvPr id="2752" name="组合 2751"/>
            <p:cNvGrpSpPr/>
            <p:nvPr/>
          </p:nvGrpSpPr>
          <p:grpSpPr>
            <a:xfrm>
              <a:off x="9466157" y="992034"/>
              <a:ext cx="2246419" cy="1635011"/>
              <a:chOff x="9466157" y="992034"/>
              <a:chExt cx="2246419" cy="1635011"/>
            </a:xfrm>
          </p:grpSpPr>
          <p:sp>
            <p:nvSpPr>
              <p:cNvPr id="2761" name="矩形: 圆角 2760"/>
              <p:cNvSpPr/>
              <p:nvPr/>
            </p:nvSpPr>
            <p:spPr>
              <a:xfrm>
                <a:off x="9466157" y="992034"/>
                <a:ext cx="2246419" cy="1635011"/>
              </a:xfrm>
              <a:prstGeom prst="roundRect">
                <a:avLst>
                  <a:gd name="adj" fmla="val 0"/>
                </a:avLst>
              </a:prstGeom>
              <a:solidFill>
                <a:sysClr val="window" lastClr="FFFFFF"/>
              </a:solidFill>
              <a:ln w="12700" cap="flat" cmpd="sng" algn="ctr">
                <a:solidFill>
                  <a:srgbClr val="B3282F"/>
                </a:solidFill>
                <a:prstDash val="solid"/>
              </a:ln>
              <a:effectLst>
                <a:outerShdw blurRad="63500" algn="tl" rotWithShape="0">
                  <a:srgbClr val="B3282F">
                    <a:alpha val="12000"/>
                  </a:srgbClr>
                </a:outerShdw>
              </a:effectLst>
            </p:spPr>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algn="ctr" fontAlgn="auto">
                  <a:spcBef>
                    <a:spcPts val="0"/>
                  </a:spcBef>
                  <a:spcAft>
                    <a:spcPts val="0"/>
                  </a:spcAft>
                </a:pPr>
                <a:endParaRPr lang="zh-CN" altLang="en-US" sz="1350" b="1" kern="0" dirty="0">
                  <a:solidFill>
                    <a:prstClr val="white"/>
                  </a:solidFill>
                  <a:latin typeface="微软雅黑" panose="020B0503020204020204" pitchFamily="34" charset="-122"/>
                  <a:cs typeface="+mn-ea"/>
                  <a:sym typeface="微软雅黑" panose="020B0503020204020204" pitchFamily="34" charset="-122"/>
                </a:endParaRPr>
              </a:p>
            </p:txBody>
          </p:sp>
          <p:sp>
            <p:nvSpPr>
              <p:cNvPr id="2762" name="矩形 2761"/>
              <p:cNvSpPr/>
              <p:nvPr/>
            </p:nvSpPr>
            <p:spPr bwMode="auto">
              <a:xfrm>
                <a:off x="9569227" y="1072846"/>
                <a:ext cx="2040279" cy="1225996"/>
              </a:xfrm>
              <a:prstGeom prst="rect">
                <a:avLst/>
              </a:prstGeom>
              <a:blipFill>
                <a:blip r:embed="rId2"/>
                <a:stretch>
                  <a:fillRect/>
                </a:stretch>
              </a:blipFill>
              <a:ln w="19050" cap="flat" cmpd="sng" algn="ctr">
                <a:noFill/>
                <a:prstDash val="solid"/>
                <a:round/>
                <a:headEnd type="none" w="med" len="med"/>
                <a:tailEnd type="none" w="med" len="med"/>
              </a:ln>
              <a:effectLst/>
            </p:spPr>
            <p:txBody>
              <a:bodyPr vert="horz" wrap="none" lIns="31094" tIns="31094" rIns="31094" bIns="31094" numCol="1" rtlCol="0" anchor="ctr" anchorCtr="0" compatLnSpc="1"/>
              <a:lstStyle/>
              <a:p>
                <a:pPr algn="ctr" defTabSz="621665" eaLnBrk="0" fontAlgn="base" hangingPunct="0">
                  <a:spcBef>
                    <a:spcPct val="50000"/>
                  </a:spcBef>
                  <a:spcAft>
                    <a:spcPct val="0"/>
                  </a:spcAft>
                </a:pPr>
                <a:endParaRPr lang="zh-CN" altLang="en-US" sz="750">
                  <a:solidFill>
                    <a:prstClr val="black"/>
                  </a:solidFill>
                  <a:ea typeface="微软雅黑" panose="020B0503020204020204" pitchFamily="34" charset="-122"/>
                  <a:sym typeface="Arial" panose="020B0604020202020204" pitchFamily="34" charset="0"/>
                </a:endParaRPr>
              </a:p>
            </p:txBody>
          </p:sp>
          <p:sp>
            <p:nvSpPr>
              <p:cNvPr id="2767" name="文本框 2766"/>
              <p:cNvSpPr txBox="1"/>
              <p:nvPr/>
            </p:nvSpPr>
            <p:spPr>
              <a:xfrm>
                <a:off x="9828849" y="2335888"/>
                <a:ext cx="1521034" cy="276999"/>
              </a:xfrm>
              <a:prstGeom prst="rect">
                <a:avLst/>
              </a:prstGeom>
              <a:noFill/>
            </p:spPr>
            <p:txBody>
              <a:bodyPr wrap="square" rtlCol="0">
                <a:spAutoFit/>
              </a:bodyPr>
              <a:lstStyle/>
              <a:p>
                <a:pPr algn="ctr" defTabSz="829310" eaLnBrk="0" fontAlgn="base" hangingPunct="0">
                  <a:spcBef>
                    <a:spcPct val="0"/>
                  </a:spcBef>
                  <a:spcAft>
                    <a:spcPct val="0"/>
                  </a:spcAft>
                </a:pPr>
                <a:r>
                  <a:rPr lang="zh-CN" altLang="en-US" sz="1200" b="1" dirty="0">
                    <a:solidFill>
                      <a:prstClr val="black"/>
                    </a:solidFill>
                    <a:ea typeface="微软雅黑" panose="020B0503020204020204" pitchFamily="34" charset="-122"/>
                    <a:sym typeface="Arial" panose="020B0604020202020204" pitchFamily="34" charset="0"/>
                  </a:rPr>
                  <a:t>头部肿瘤的佩戴</a:t>
                </a:r>
                <a:endParaRPr lang="zh-CN" altLang="en-US" sz="1200" b="1" dirty="0">
                  <a:solidFill>
                    <a:prstClr val="black"/>
                  </a:solidFill>
                  <a:ea typeface="微软雅黑" panose="020B0503020204020204" pitchFamily="34" charset="-122"/>
                  <a:sym typeface="Arial" panose="020B0604020202020204" pitchFamily="34" charset="0"/>
                </a:endParaRPr>
              </a:p>
            </p:txBody>
          </p:sp>
        </p:grpSp>
        <p:grpSp>
          <p:nvGrpSpPr>
            <p:cNvPr id="2753" name="组合 2752"/>
            <p:cNvGrpSpPr/>
            <p:nvPr/>
          </p:nvGrpSpPr>
          <p:grpSpPr>
            <a:xfrm>
              <a:off x="9466157" y="2694571"/>
              <a:ext cx="2246419" cy="1635011"/>
              <a:chOff x="9466157" y="2694571"/>
              <a:chExt cx="2246419" cy="1635011"/>
            </a:xfrm>
          </p:grpSpPr>
          <p:sp>
            <p:nvSpPr>
              <p:cNvPr id="2758" name="矩形: 圆角 2757"/>
              <p:cNvSpPr/>
              <p:nvPr/>
            </p:nvSpPr>
            <p:spPr>
              <a:xfrm>
                <a:off x="9466157" y="2694571"/>
                <a:ext cx="2246419" cy="1635011"/>
              </a:xfrm>
              <a:prstGeom prst="roundRect">
                <a:avLst>
                  <a:gd name="adj" fmla="val 0"/>
                </a:avLst>
              </a:prstGeom>
              <a:solidFill>
                <a:sysClr val="window" lastClr="FFFFFF"/>
              </a:solidFill>
              <a:ln w="12700" cap="flat" cmpd="sng" algn="ctr">
                <a:solidFill>
                  <a:srgbClr val="B3282F"/>
                </a:solidFill>
                <a:prstDash val="solid"/>
              </a:ln>
              <a:effectLst>
                <a:outerShdw blurRad="63500" algn="tl" rotWithShape="0">
                  <a:srgbClr val="B3282F">
                    <a:alpha val="12000"/>
                  </a:srgbClr>
                </a:outerShdw>
              </a:effectLst>
            </p:spPr>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algn="ctr" fontAlgn="auto">
                  <a:spcBef>
                    <a:spcPts val="0"/>
                  </a:spcBef>
                  <a:spcAft>
                    <a:spcPts val="0"/>
                  </a:spcAft>
                </a:pPr>
                <a:endParaRPr lang="zh-CN" altLang="en-US" sz="1350" b="1" kern="0" dirty="0">
                  <a:solidFill>
                    <a:prstClr val="white"/>
                  </a:solidFill>
                  <a:latin typeface="微软雅黑" panose="020B0503020204020204" pitchFamily="34" charset="-122"/>
                  <a:cs typeface="+mn-ea"/>
                  <a:sym typeface="微软雅黑" panose="020B0503020204020204" pitchFamily="34" charset="-122"/>
                </a:endParaRPr>
              </a:p>
            </p:txBody>
          </p:sp>
          <p:pic>
            <p:nvPicPr>
              <p:cNvPr id="2759" name="Picture 285"/>
              <p:cNvPicPr/>
              <p:nvPr/>
            </p:nvPicPr>
            <p:blipFill rotWithShape="1">
              <a:blip r:embed="rId3" cstate="print">
                <a:extLst>
                  <a:ext uri="{28A0092B-C50C-407E-A947-70E740481C1C}">
                    <a14:useLocalDpi xmlns:a14="http://schemas.microsoft.com/office/drawing/2010/main" val="0"/>
                  </a:ext>
                </a:extLst>
              </a:blip>
              <a:srcRect l="7307" t="7548" r="4688" b="7430"/>
              <a:stretch>
                <a:fillRect/>
              </a:stretch>
            </p:blipFill>
            <p:spPr>
              <a:xfrm>
                <a:off x="9569227" y="2770348"/>
                <a:ext cx="2040279" cy="1225996"/>
              </a:xfrm>
              <a:prstGeom prst="rect">
                <a:avLst/>
              </a:prstGeom>
              <a:ln>
                <a:noFill/>
              </a:ln>
              <a:effectLst/>
            </p:spPr>
          </p:pic>
          <p:sp>
            <p:nvSpPr>
              <p:cNvPr id="2760" name="文本框 2759"/>
              <p:cNvSpPr txBox="1"/>
              <p:nvPr/>
            </p:nvSpPr>
            <p:spPr>
              <a:xfrm>
                <a:off x="9828849" y="4025332"/>
                <a:ext cx="1521034" cy="276999"/>
              </a:xfrm>
              <a:prstGeom prst="rect">
                <a:avLst/>
              </a:prstGeom>
              <a:noFill/>
            </p:spPr>
            <p:txBody>
              <a:bodyPr wrap="square" rtlCol="0">
                <a:spAutoFit/>
              </a:bodyPr>
              <a:lstStyle/>
              <a:p>
                <a:pPr algn="ctr" defTabSz="829310" eaLnBrk="0" fontAlgn="base" hangingPunct="0">
                  <a:spcBef>
                    <a:spcPct val="0"/>
                  </a:spcBef>
                  <a:spcAft>
                    <a:spcPct val="0"/>
                  </a:spcAft>
                </a:pPr>
                <a:r>
                  <a:rPr lang="zh-CN" altLang="en-US" sz="1200" b="1" dirty="0">
                    <a:solidFill>
                      <a:prstClr val="black"/>
                    </a:solidFill>
                    <a:ea typeface="微软雅黑" panose="020B0503020204020204" pitchFamily="34" charset="-122"/>
                    <a:sym typeface="Arial" panose="020B0604020202020204" pitchFamily="34" charset="0"/>
                  </a:rPr>
                  <a:t>胸部肿瘤的佩戴</a:t>
                </a:r>
                <a:endParaRPr lang="zh-CN" altLang="en-US" sz="1200" b="1" dirty="0">
                  <a:solidFill>
                    <a:prstClr val="black"/>
                  </a:solidFill>
                  <a:ea typeface="微软雅黑" panose="020B0503020204020204" pitchFamily="34" charset="-122"/>
                  <a:sym typeface="Arial" panose="020B0604020202020204" pitchFamily="34" charset="0"/>
                </a:endParaRPr>
              </a:p>
            </p:txBody>
          </p:sp>
        </p:grpSp>
        <p:grpSp>
          <p:nvGrpSpPr>
            <p:cNvPr id="2754" name="组合 2753"/>
            <p:cNvGrpSpPr/>
            <p:nvPr/>
          </p:nvGrpSpPr>
          <p:grpSpPr>
            <a:xfrm>
              <a:off x="9466157" y="4397108"/>
              <a:ext cx="2246419" cy="1635011"/>
              <a:chOff x="9466157" y="4397108"/>
              <a:chExt cx="2246419" cy="1635011"/>
            </a:xfrm>
          </p:grpSpPr>
          <p:sp>
            <p:nvSpPr>
              <p:cNvPr id="2755" name="矩形: 圆角 2754"/>
              <p:cNvSpPr/>
              <p:nvPr/>
            </p:nvSpPr>
            <p:spPr>
              <a:xfrm>
                <a:off x="9466157" y="4397108"/>
                <a:ext cx="2246419" cy="1635011"/>
              </a:xfrm>
              <a:prstGeom prst="roundRect">
                <a:avLst>
                  <a:gd name="adj" fmla="val 0"/>
                </a:avLst>
              </a:prstGeom>
              <a:solidFill>
                <a:sysClr val="window" lastClr="FFFFFF"/>
              </a:solidFill>
              <a:ln w="12700" cap="flat" cmpd="sng" algn="ctr">
                <a:solidFill>
                  <a:srgbClr val="B3282F"/>
                </a:solidFill>
                <a:prstDash val="solid"/>
              </a:ln>
              <a:effectLst>
                <a:outerShdw blurRad="63500" algn="tl" rotWithShape="0">
                  <a:srgbClr val="B3282F">
                    <a:alpha val="12000"/>
                  </a:srgbClr>
                </a:outerShdw>
              </a:effectLst>
            </p:spPr>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algn="ctr" fontAlgn="auto">
                  <a:spcBef>
                    <a:spcPts val="0"/>
                  </a:spcBef>
                  <a:spcAft>
                    <a:spcPts val="0"/>
                  </a:spcAft>
                </a:pPr>
                <a:endParaRPr lang="zh-CN" altLang="en-US" sz="1350" b="1" kern="0" dirty="0">
                  <a:solidFill>
                    <a:prstClr val="white"/>
                  </a:solidFill>
                  <a:latin typeface="微软雅黑" panose="020B0503020204020204" pitchFamily="34" charset="-122"/>
                  <a:cs typeface="+mn-ea"/>
                  <a:sym typeface="微软雅黑" panose="020B0503020204020204" pitchFamily="34" charset="-122"/>
                </a:endParaRPr>
              </a:p>
            </p:txBody>
          </p:sp>
          <p:pic>
            <p:nvPicPr>
              <p:cNvPr id="2756" name="图片 2755"/>
              <p:cNvPicPr/>
              <p:nvPr/>
            </p:nvPicPr>
            <p:blipFill>
              <a:blip r:embed="rId4"/>
              <a:srcRect t="4108" b="4344"/>
              <a:stretch>
                <a:fillRect/>
              </a:stretch>
            </p:blipFill>
            <p:spPr>
              <a:xfrm>
                <a:off x="9569227" y="4483067"/>
                <a:ext cx="2040279" cy="1225996"/>
              </a:xfrm>
              <a:prstGeom prst="rect">
                <a:avLst/>
              </a:prstGeom>
              <a:effectLst/>
            </p:spPr>
          </p:pic>
          <p:sp>
            <p:nvSpPr>
              <p:cNvPr id="2757" name="文本框 2756"/>
              <p:cNvSpPr txBox="1"/>
              <p:nvPr/>
            </p:nvSpPr>
            <p:spPr>
              <a:xfrm>
                <a:off x="9828849" y="5736769"/>
                <a:ext cx="1521034" cy="276999"/>
              </a:xfrm>
              <a:prstGeom prst="rect">
                <a:avLst/>
              </a:prstGeom>
              <a:noFill/>
            </p:spPr>
            <p:txBody>
              <a:bodyPr wrap="square" rtlCol="0">
                <a:spAutoFit/>
              </a:bodyPr>
              <a:lstStyle/>
              <a:p>
                <a:pPr algn="ctr" defTabSz="829310" eaLnBrk="0" fontAlgn="base" hangingPunct="0">
                  <a:spcBef>
                    <a:spcPct val="0"/>
                  </a:spcBef>
                  <a:spcAft>
                    <a:spcPct val="0"/>
                  </a:spcAft>
                </a:pPr>
                <a:r>
                  <a:rPr lang="zh-CN" altLang="en-US" sz="1200" b="1" dirty="0">
                    <a:solidFill>
                      <a:prstClr val="black"/>
                    </a:solidFill>
                    <a:ea typeface="微软雅黑" panose="020B0503020204020204" pitchFamily="34" charset="-122"/>
                    <a:sym typeface="Arial" panose="020B0604020202020204" pitchFamily="34" charset="0"/>
                  </a:rPr>
                  <a:t>腹部肿瘤的佩戴</a:t>
                </a:r>
                <a:endParaRPr lang="zh-CN" altLang="en-US" sz="1200" b="1" dirty="0">
                  <a:solidFill>
                    <a:prstClr val="black"/>
                  </a:solidFill>
                  <a:ea typeface="微软雅黑" panose="020B0503020204020204" pitchFamily="34" charset="-122"/>
                  <a:sym typeface="Arial" panose="020B0604020202020204" pitchFamily="34" charset="0"/>
                </a:endParaRPr>
              </a:p>
            </p:txBody>
          </p:sp>
        </p:grpSp>
      </p:grpSp>
      <p:sp>
        <p:nvSpPr>
          <p:cNvPr id="2773" name="矩形 2772"/>
          <p:cNvSpPr/>
          <p:nvPr/>
        </p:nvSpPr>
        <p:spPr>
          <a:xfrm>
            <a:off x="5932269" y="1418042"/>
            <a:ext cx="2866451" cy="2555828"/>
          </a:xfrm>
          <a:prstGeom prst="rect">
            <a:avLst/>
          </a:prstGeom>
        </p:spPr>
        <p:txBody>
          <a:bodyPr wrap="square">
            <a:spAutoFit/>
          </a:bodyPr>
          <a:lstStyle/>
          <a:p>
            <a:pPr>
              <a:lnSpc>
                <a:spcPct val="150000"/>
              </a:lnSpc>
            </a:pPr>
            <a:r>
              <a:rPr lang="en-US" altLang="zh-CN" sz="1200" dirty="0">
                <a:solidFill>
                  <a:prstClr val="black"/>
                </a:solidFill>
                <a:ea typeface="微软雅黑" panose="020B0503020204020204" pitchFamily="34" charset="-122"/>
                <a:cs typeface="+mn-ea"/>
                <a:sym typeface="Arial" panose="020B0604020202020204" pitchFamily="34" charset="0"/>
              </a:rPr>
              <a:t>1. </a:t>
            </a:r>
            <a:r>
              <a:rPr lang="zh-CN" altLang="en-US" sz="1200" b="1" dirty="0">
                <a:solidFill>
                  <a:prstClr val="black"/>
                </a:solidFill>
                <a:ea typeface="微软雅黑" panose="020B0503020204020204" pitchFamily="34" charset="-122"/>
                <a:cs typeface="+mn-ea"/>
                <a:sym typeface="Arial" panose="020B0604020202020204" pitchFamily="34" charset="0"/>
              </a:rPr>
              <a:t>电场发生器</a:t>
            </a:r>
            <a:r>
              <a:rPr lang="en-US" altLang="zh-CN" sz="1200" b="1" dirty="0">
                <a:solidFill>
                  <a:prstClr val="black"/>
                </a:solidFill>
                <a:ea typeface="微软雅黑" panose="020B0503020204020204" pitchFamily="34" charset="-122"/>
                <a:cs typeface="+mn-ea"/>
                <a:sym typeface="Arial" panose="020B0604020202020204" pitchFamily="34" charset="0"/>
              </a:rPr>
              <a:t>(</a:t>
            </a:r>
            <a:r>
              <a:rPr lang="zh-CN" altLang="en-US" sz="1200" b="1" dirty="0">
                <a:solidFill>
                  <a:prstClr val="black"/>
                </a:solidFill>
                <a:ea typeface="微软雅黑" panose="020B0503020204020204" pitchFamily="34" charset="-122"/>
                <a:cs typeface="+mn-ea"/>
                <a:sym typeface="Arial" panose="020B0604020202020204" pitchFamily="34" charset="0"/>
              </a:rPr>
              <a:t>设备</a:t>
            </a:r>
            <a:r>
              <a:rPr lang="en-US" altLang="zh-CN" sz="1200" b="1" dirty="0">
                <a:solidFill>
                  <a:prstClr val="black"/>
                </a:solidFill>
                <a:ea typeface="微软雅黑" panose="020B0503020204020204" pitchFamily="34" charset="-122"/>
                <a:cs typeface="+mn-ea"/>
                <a:sym typeface="Arial" panose="020B0604020202020204" pitchFamily="34" charset="0"/>
              </a:rPr>
              <a:t>)</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2. </a:t>
            </a:r>
            <a:r>
              <a:rPr lang="zh-CN" altLang="en-US" sz="1200" dirty="0">
                <a:solidFill>
                  <a:prstClr val="black"/>
                </a:solidFill>
                <a:ea typeface="微软雅黑" panose="020B0503020204020204" pitchFamily="34" charset="-122"/>
                <a:cs typeface="+mn-ea"/>
                <a:sym typeface="Arial" panose="020B0604020202020204" pitchFamily="34" charset="0"/>
              </a:rPr>
              <a:t>便携式电池</a:t>
            </a:r>
            <a:r>
              <a:rPr lang="en-US" altLang="zh-CN" sz="1200" dirty="0">
                <a:solidFill>
                  <a:prstClr val="black"/>
                </a:solidFill>
                <a:ea typeface="微软雅黑" panose="020B0503020204020204" pitchFamily="34" charset="-122"/>
                <a:cs typeface="+mn-ea"/>
                <a:sym typeface="Arial" panose="020B0604020202020204" pitchFamily="34" charset="0"/>
              </a:rPr>
              <a:t>x4</a:t>
            </a:r>
            <a:r>
              <a:rPr lang="zh-CN" altLang="en-US" sz="1200" dirty="0">
                <a:solidFill>
                  <a:prstClr val="black"/>
                </a:solidFill>
                <a:ea typeface="微软雅黑" panose="020B0503020204020204" pitchFamily="34" charset="-122"/>
                <a:cs typeface="+mn-ea"/>
                <a:sym typeface="Arial" panose="020B0604020202020204" pitchFamily="34" charset="0"/>
              </a:rPr>
              <a:t> </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3. </a:t>
            </a:r>
            <a:r>
              <a:rPr lang="zh-CN" altLang="en-US" sz="1200" dirty="0">
                <a:solidFill>
                  <a:prstClr val="black"/>
                </a:solidFill>
                <a:ea typeface="微软雅黑" panose="020B0503020204020204" pitchFamily="34" charset="-122"/>
                <a:cs typeface="+mn-ea"/>
                <a:sym typeface="Arial" panose="020B0604020202020204" pitchFamily="34" charset="0"/>
              </a:rPr>
              <a:t>便携式电池充电器</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4. </a:t>
            </a:r>
            <a:r>
              <a:rPr lang="zh-CN" altLang="en-US" sz="1200" dirty="0">
                <a:solidFill>
                  <a:prstClr val="black"/>
                </a:solidFill>
                <a:ea typeface="微软雅黑" panose="020B0503020204020204" pitchFamily="34" charset="-122"/>
                <a:cs typeface="+mn-ea"/>
                <a:sym typeface="Arial" panose="020B0604020202020204" pitchFamily="34" charset="0"/>
              </a:rPr>
              <a:t>电源适配器</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5. </a:t>
            </a:r>
            <a:r>
              <a:rPr lang="zh-CN" altLang="en-US" sz="1200" dirty="0">
                <a:solidFill>
                  <a:prstClr val="black"/>
                </a:solidFill>
                <a:ea typeface="微软雅黑" panose="020B0503020204020204" pitchFamily="34" charset="-122"/>
                <a:cs typeface="+mn-ea"/>
                <a:sym typeface="Arial" panose="020B0604020202020204" pitchFamily="34" charset="0"/>
              </a:rPr>
              <a:t>连接电缆和接线盒</a:t>
            </a:r>
            <a:r>
              <a:rPr lang="en-US" altLang="zh-CN" sz="1200" dirty="0">
                <a:solidFill>
                  <a:prstClr val="black"/>
                </a:solidFill>
                <a:ea typeface="微软雅黑" panose="020B0503020204020204" pitchFamily="34" charset="-122"/>
                <a:cs typeface="+mn-ea"/>
                <a:sym typeface="Arial" panose="020B0604020202020204" pitchFamily="34" charset="0"/>
              </a:rPr>
              <a:t>(CAD)x2</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6. </a:t>
            </a:r>
            <a:r>
              <a:rPr lang="zh-CN" altLang="en-US" sz="1200" b="1" dirty="0">
                <a:solidFill>
                  <a:prstClr val="black"/>
                </a:solidFill>
                <a:ea typeface="微软雅黑" panose="020B0503020204020204" pitchFamily="34" charset="-122"/>
                <a:cs typeface="+mn-ea"/>
                <a:sym typeface="Arial" panose="020B0604020202020204" pitchFamily="34" charset="0"/>
              </a:rPr>
              <a:t>电场贴片</a:t>
            </a:r>
            <a:r>
              <a:rPr lang="en-US" altLang="zh-CN" sz="1200" b="1" dirty="0">
                <a:solidFill>
                  <a:prstClr val="black"/>
                </a:solidFill>
                <a:ea typeface="微软雅黑" panose="020B0503020204020204" pitchFamily="34" charset="-122"/>
                <a:cs typeface="+mn-ea"/>
                <a:sym typeface="Arial" panose="020B0604020202020204" pitchFamily="34" charset="0"/>
              </a:rPr>
              <a:t>(</a:t>
            </a:r>
            <a:r>
              <a:rPr lang="zh-CN" altLang="en-US" sz="1200" b="1" dirty="0">
                <a:solidFill>
                  <a:prstClr val="black"/>
                </a:solidFill>
                <a:ea typeface="微软雅黑" panose="020B0503020204020204" pitchFamily="34" charset="-122"/>
                <a:cs typeface="+mn-ea"/>
                <a:sym typeface="Arial" panose="020B0604020202020204" pitchFamily="34" charset="0"/>
              </a:rPr>
              <a:t>头部</a:t>
            </a:r>
            <a:r>
              <a:rPr lang="en-US" altLang="zh-CN" sz="1200" b="1" dirty="0">
                <a:solidFill>
                  <a:prstClr val="black"/>
                </a:solidFill>
                <a:ea typeface="微软雅黑" panose="020B0503020204020204" pitchFamily="34" charset="-122"/>
                <a:cs typeface="+mn-ea"/>
                <a:sym typeface="Arial" panose="020B0604020202020204" pitchFamily="34" charset="0"/>
              </a:rPr>
              <a:t>6</a:t>
            </a:r>
            <a:r>
              <a:rPr lang="zh-CN" altLang="en-US" sz="1200" b="1" dirty="0">
                <a:solidFill>
                  <a:prstClr val="black"/>
                </a:solidFill>
                <a:ea typeface="微软雅黑" panose="020B0503020204020204" pitchFamily="34" charset="-122"/>
                <a:cs typeface="+mn-ea"/>
                <a:sym typeface="Arial" panose="020B0604020202020204" pitchFamily="34" charset="0"/>
              </a:rPr>
              <a:t>阵列</a:t>
            </a:r>
            <a:r>
              <a:rPr lang="en-US" altLang="zh-CN" sz="1200" b="1" dirty="0">
                <a:solidFill>
                  <a:prstClr val="black"/>
                </a:solidFill>
                <a:ea typeface="微软雅黑" panose="020B0503020204020204" pitchFamily="34" charset="-122"/>
                <a:cs typeface="+mn-ea"/>
                <a:sym typeface="Arial" panose="020B0604020202020204" pitchFamily="34" charset="0"/>
              </a:rPr>
              <a:t>)</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7. </a:t>
            </a:r>
            <a:r>
              <a:rPr lang="zh-CN" altLang="en-US" sz="1200" dirty="0">
                <a:solidFill>
                  <a:prstClr val="black"/>
                </a:solidFill>
                <a:ea typeface="微软雅黑" panose="020B0503020204020204" pitchFamily="34" charset="-122"/>
                <a:cs typeface="+mn-ea"/>
                <a:sym typeface="Arial" panose="020B0604020202020204" pitchFamily="34" charset="0"/>
              </a:rPr>
              <a:t>电源线</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8. </a:t>
            </a:r>
            <a:r>
              <a:rPr lang="zh-CN" altLang="en-US" sz="1200" dirty="0">
                <a:solidFill>
                  <a:prstClr val="black"/>
                </a:solidFill>
                <a:ea typeface="微软雅黑" panose="020B0503020204020204" pitchFamily="34" charset="-122"/>
                <a:cs typeface="+mn-ea"/>
                <a:sym typeface="Arial" panose="020B0604020202020204" pitchFamily="34" charset="0"/>
              </a:rPr>
              <a:t>肩包和肩带</a:t>
            </a:r>
            <a:br>
              <a:rPr lang="zh-CN" altLang="en-US" sz="1200" dirty="0">
                <a:solidFill>
                  <a:prstClr val="black"/>
                </a:solidFill>
                <a:ea typeface="微软雅黑" panose="020B0503020204020204" pitchFamily="34" charset="-122"/>
                <a:cs typeface="+mn-ea"/>
                <a:sym typeface="Arial" panose="020B0604020202020204" pitchFamily="34" charset="0"/>
              </a:rPr>
            </a:br>
            <a:r>
              <a:rPr lang="en-US" altLang="zh-CN" sz="1200" dirty="0">
                <a:solidFill>
                  <a:prstClr val="black"/>
                </a:solidFill>
                <a:ea typeface="微软雅黑" panose="020B0503020204020204" pitchFamily="34" charset="-122"/>
                <a:cs typeface="+mn-ea"/>
                <a:sym typeface="Arial" panose="020B0604020202020204" pitchFamily="34" charset="0"/>
              </a:rPr>
              <a:t>9. </a:t>
            </a:r>
            <a:r>
              <a:rPr lang="zh-CN" altLang="en-US" sz="1200" dirty="0">
                <a:solidFill>
                  <a:prstClr val="black"/>
                </a:solidFill>
                <a:ea typeface="微软雅黑" panose="020B0503020204020204" pitchFamily="34" charset="-122"/>
                <a:cs typeface="+mn-ea"/>
                <a:sym typeface="Arial" panose="020B0604020202020204" pitchFamily="34" charset="0"/>
              </a:rPr>
              <a:t>便携式电池袋 </a:t>
            </a:r>
            <a:endParaRPr lang="zh-CN" altLang="en-US" sz="1200" dirty="0">
              <a:solidFill>
                <a:prstClr val="black"/>
              </a:solidFill>
              <a:ea typeface="微软雅黑" panose="020B0503020204020204" pitchFamily="34" charset="-122"/>
              <a:cs typeface="+mn-ea"/>
              <a:sym typeface="Arial" panose="020B0604020202020204" pitchFamily="34" charset="0"/>
            </a:endParaRPr>
          </a:p>
        </p:txBody>
      </p:sp>
      <p:sp>
        <p:nvSpPr>
          <p:cNvPr id="3359" name="文本占位符 21"/>
          <p:cNvSpPr txBox="1"/>
          <p:nvPr/>
        </p:nvSpPr>
        <p:spPr>
          <a:xfrm>
            <a:off x="530225" y="6337300"/>
            <a:ext cx="9820275" cy="431800"/>
          </a:xfrm>
          <a:prstGeom prst="rect">
            <a:avLst/>
          </a:prstGeom>
        </p:spPr>
        <p:txBody>
          <a:bodyPr vert="horz" lIns="91440" tIns="45720" rIns="91440" bIns="45720" rtlCol="0">
            <a:noAutofit/>
          </a:bodyPr>
          <a:lstStyle>
            <a:lvl1pPr marL="144145" indent="-144145" algn="l" defTabSz="914400" rtl="0" eaLnBrk="1" latinLnBrk="0" hangingPunct="1">
              <a:lnSpc>
                <a:spcPct val="100000"/>
              </a:lnSpc>
              <a:spcBef>
                <a:spcPts val="0"/>
              </a:spcBef>
              <a:buFont typeface="+mj-lt"/>
              <a:buAutoNum type="arabicPeriod"/>
              <a:defRPr sz="6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Lukas RV, et al. Journal of neuro-oncology. 2017;135(3):593-599.</a:t>
            </a:r>
            <a:endParaRPr kumimoji="0" lang="en-US"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Mario E Lacouture, et al., Front Oncol. 2020 Jul 28;10:1045. </a:t>
            </a:r>
            <a:endParaRPr kumimoji="0" lang="en-US"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kumimoji="0" lang="da-DK"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Stupp R, et al. Jama. 2015;314(23):2535-2543.</a:t>
            </a:r>
            <a:endParaRPr kumimoji="0" lang="da-DK"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r>
              <a:rPr kumimoji="0" lang="da-DK"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Stupp R, et al. Jama. 2017;318(23):2306.</a:t>
            </a:r>
            <a:endParaRPr kumimoji="0" lang="da-DK" altLang="zh-CN" sz="600" b="0" i="0" u="none" strike="noStrike" kern="120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a:p>
            <a:pPr marL="144145" marR="0" lvl="0" indent="-144145" algn="l" defTabSz="914400" rtl="0" eaLnBrk="1" fontAlgn="auto" latinLnBrk="0" hangingPunct="1">
              <a:lnSpc>
                <a:spcPct val="100000"/>
              </a:lnSpc>
              <a:spcBef>
                <a:spcPts val="0"/>
              </a:spcBef>
              <a:spcAft>
                <a:spcPts val="0"/>
              </a:spcAft>
              <a:buClrTx/>
              <a:buSzTx/>
              <a:buFont typeface="+mj-lt"/>
              <a:buAutoNum type="arabicPeriod"/>
              <a:defRPr/>
            </a:pPr>
            <a:endParaRPr kumimoji="0" lang="en-US" altLang="zh-CN" sz="60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3360" name="组合 3359"/>
          <p:cNvGrpSpPr/>
          <p:nvPr/>
        </p:nvGrpSpPr>
        <p:grpSpPr>
          <a:xfrm>
            <a:off x="211879" y="1201314"/>
            <a:ext cx="5483958" cy="5111775"/>
            <a:chOff x="503022" y="1812799"/>
            <a:chExt cx="5483958" cy="5111775"/>
          </a:xfrm>
        </p:grpSpPr>
        <p:sp>
          <p:nvSpPr>
            <p:cNvPr id="3361" name="矩形: 圆角 3360"/>
            <p:cNvSpPr/>
            <p:nvPr/>
          </p:nvSpPr>
          <p:spPr>
            <a:xfrm>
              <a:off x="503022" y="1886857"/>
              <a:ext cx="5483958" cy="5037717"/>
            </a:xfrm>
            <a:prstGeom prst="roundRect">
              <a:avLst>
                <a:gd name="adj" fmla="val 0"/>
              </a:avLst>
            </a:prstGeom>
            <a:solidFill>
              <a:sysClr val="window" lastClr="FFFFFF"/>
            </a:solidFill>
            <a:ln w="12700" cap="flat" cmpd="sng" algn="ctr">
              <a:solidFill>
                <a:srgbClr val="9D2329"/>
              </a:solidFill>
              <a:prstDash val="solid"/>
            </a:ln>
            <a:effectLst>
              <a:outerShdw blurRad="63500" algn="tl" rotWithShape="0">
                <a:srgbClr val="C00000">
                  <a:alpha val="12000"/>
                </a:srgbClr>
              </a:outerShdw>
            </a:effectLst>
          </p:spPr>
          <p:txBody>
            <a:bodyPr anchor="ctr"/>
            <a:ls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3362" name="组合 3361"/>
            <p:cNvGrpSpPr/>
            <p:nvPr/>
          </p:nvGrpSpPr>
          <p:grpSpPr>
            <a:xfrm>
              <a:off x="978491" y="1812799"/>
              <a:ext cx="893852" cy="174661"/>
              <a:chOff x="4150759" y="1777964"/>
              <a:chExt cx="893852" cy="174661"/>
            </a:xfrm>
          </p:grpSpPr>
          <p:sp>
            <p:nvSpPr>
              <p:cNvPr id="3363" name="矩形 3362"/>
              <p:cNvSpPr/>
              <p:nvPr/>
            </p:nvSpPr>
            <p:spPr>
              <a:xfrm>
                <a:off x="4253501" y="1818526"/>
                <a:ext cx="626724" cy="13409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364" name="菱形 3363"/>
              <p:cNvSpPr/>
              <p:nvPr/>
            </p:nvSpPr>
            <p:spPr>
              <a:xfrm>
                <a:off x="4150759" y="1777964"/>
                <a:ext cx="174661" cy="174661"/>
              </a:xfrm>
              <a:prstGeom prst="diamond">
                <a:avLst/>
              </a:prstGeom>
              <a:solidFill>
                <a:srgbClr val="9D2329"/>
              </a:solidFill>
              <a:ln w="12700" cap="flat" cmpd="sng" algn="ctr">
                <a:noFill/>
                <a:prstDash val="solid"/>
                <a:miter lim="800000"/>
              </a:ln>
              <a:effectLst>
                <a:outerShdw blurRad="38100" dist="50800" dir="5400000" algn="ctr" rotWithShape="0">
                  <a:srgbClr val="C00000">
                    <a:alpha val="26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B3282F"/>
                  </a:solidFill>
                  <a:effectLst/>
                  <a:uLnTx/>
                  <a:uFillTx/>
                  <a:latin typeface="微软雅黑" panose="020B0503020204020204" pitchFamily="34" charset="-122"/>
                  <a:ea typeface="微软雅黑" panose="020B0503020204020204" pitchFamily="34" charset="-122"/>
                  <a:cs typeface="+mn-cs"/>
                </a:endParaRPr>
              </a:p>
            </p:txBody>
          </p:sp>
          <p:sp>
            <p:nvSpPr>
              <p:cNvPr id="3365" name="菱形 3364"/>
              <p:cNvSpPr/>
              <p:nvPr/>
            </p:nvSpPr>
            <p:spPr>
              <a:xfrm>
                <a:off x="4869950" y="1777964"/>
                <a:ext cx="174661" cy="174661"/>
              </a:xfrm>
              <a:prstGeom prst="diamond">
                <a:avLst/>
              </a:prstGeom>
              <a:solidFill>
                <a:srgbClr val="9D2329"/>
              </a:solidFill>
              <a:ln w="12700" cap="flat" cmpd="sng" algn="ctr">
                <a:noFill/>
                <a:prstDash val="solid"/>
                <a:miter lim="800000"/>
              </a:ln>
              <a:effectLst>
                <a:outerShdw blurRad="38100" dist="50800" dir="5400000" algn="ctr" rotWithShape="0">
                  <a:srgbClr val="C00000">
                    <a:alpha val="26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B3282F"/>
                  </a:solidFill>
                  <a:effectLst/>
                  <a:uLnTx/>
                  <a:uFillTx/>
                  <a:latin typeface="微软雅黑" panose="020B0503020204020204" pitchFamily="34" charset="-122"/>
                  <a:ea typeface="微软雅黑" panose="020B0503020204020204" pitchFamily="34" charset="-122"/>
                  <a:cs typeface="+mn-cs"/>
                </a:endParaRPr>
              </a:p>
            </p:txBody>
          </p:sp>
        </p:grpSp>
      </p:grpSp>
      <p:graphicFrame>
        <p:nvGraphicFramePr>
          <p:cNvPr id="3366" name="Table 4"/>
          <p:cNvGraphicFramePr>
            <a:graphicFrameLocks noGrp="1"/>
          </p:cNvGraphicFramePr>
          <p:nvPr/>
        </p:nvGraphicFramePr>
        <p:xfrm>
          <a:off x="338140" y="3048117"/>
          <a:ext cx="5231437" cy="1224261"/>
        </p:xfrm>
        <a:graphic>
          <a:graphicData uri="http://schemas.openxmlformats.org/drawingml/2006/table">
            <a:tbl>
              <a:tblPr firstRow="1" bandRow="1"/>
              <a:tblGrid>
                <a:gridCol w="1480529"/>
                <a:gridCol w="1875454"/>
                <a:gridCol w="1875454"/>
              </a:tblGrid>
              <a:tr h="408087">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algn="ctr" fontAlgn="ctr">
                        <a:lnSpc>
                          <a:spcPct val="120000"/>
                        </a:lnSpc>
                        <a:spcBef>
                          <a:spcPts val="0"/>
                        </a:spcBef>
                        <a:spcAft>
                          <a:spcPts val="0"/>
                        </a:spcAft>
                      </a:pPr>
                      <a:endParaRPr lang="en-US" sz="1400" b="1" i="0" u="none" strike="noStrike" cap="none" baseline="0"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b">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9D2329"/>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algn="ctr" rtl="0" fontAlgn="b">
                        <a:lnSpc>
                          <a:spcPct val="120000"/>
                        </a:lnSpc>
                        <a:spcBef>
                          <a:spcPts val="0"/>
                        </a:spcBef>
                        <a:spcAft>
                          <a:spcPts val="0"/>
                        </a:spcAft>
                      </a:pPr>
                      <a:r>
                        <a:rPr lang="en-US" sz="1400" b="1" u="none" strike="noStrike" dirty="0">
                          <a:effectLst/>
                          <a:latin typeface="Arial" panose="020B0604020202020204" pitchFamily="34" charset="0"/>
                          <a:ea typeface="微软雅黑" panose="020B0503020204020204" pitchFamily="34" charset="-122"/>
                          <a:sym typeface="Arial" panose="020B0604020202020204" pitchFamily="34" charset="0"/>
                        </a:rPr>
                        <a:t>TTFields</a:t>
                      </a:r>
                      <a:endParaRPr lang="en-US" sz="1400" b="1" i="0" u="none" strike="noStrike"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9D2329"/>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pitchFamily="34" charset="-122"/>
                        </a:defRPr>
                      </a:lvl1pPr>
                      <a:lvl2pPr marL="457200" algn="l" defTabSz="914400" rtl="0" eaLnBrk="1" latinLnBrk="0" hangingPunct="1">
                        <a:defRPr sz="1800" b="1" kern="1200">
                          <a:solidFill>
                            <a:schemeClr val="lt1"/>
                          </a:solidFill>
                          <a:latin typeface="Arial" panose="020B0604020202020204"/>
                          <a:ea typeface="微软雅黑" panose="020B0503020204020204" pitchFamily="34" charset="-122"/>
                        </a:defRPr>
                      </a:lvl2pPr>
                      <a:lvl3pPr marL="914400" algn="l" defTabSz="914400" rtl="0" eaLnBrk="1" latinLnBrk="0" hangingPunct="1">
                        <a:defRPr sz="1800" b="1" kern="1200">
                          <a:solidFill>
                            <a:schemeClr val="lt1"/>
                          </a:solidFill>
                          <a:latin typeface="Arial" panose="020B0604020202020204"/>
                          <a:ea typeface="微软雅黑" panose="020B0503020204020204" pitchFamily="34" charset="-122"/>
                        </a:defRPr>
                      </a:lvl3pPr>
                      <a:lvl4pPr marL="1371600" algn="l" defTabSz="914400" rtl="0" eaLnBrk="1" latinLnBrk="0" hangingPunct="1">
                        <a:defRPr sz="1800" b="1" kern="1200">
                          <a:solidFill>
                            <a:schemeClr val="lt1"/>
                          </a:solidFill>
                          <a:latin typeface="Arial" panose="020B0604020202020204"/>
                          <a:ea typeface="微软雅黑" panose="020B0503020204020204" pitchFamily="34" charset="-122"/>
                        </a:defRPr>
                      </a:lvl4pPr>
                      <a:lvl5pPr marL="1828800" algn="l" defTabSz="914400" rtl="0" eaLnBrk="1" latinLnBrk="0" hangingPunct="1">
                        <a:defRPr sz="1800" b="1" kern="1200">
                          <a:solidFill>
                            <a:schemeClr val="lt1"/>
                          </a:solidFill>
                          <a:latin typeface="Arial" panose="020B0604020202020204"/>
                          <a:ea typeface="微软雅黑" panose="020B0503020204020204" pitchFamily="34" charset="-122"/>
                        </a:defRPr>
                      </a:lvl5pPr>
                      <a:lvl6pPr marL="2286000" algn="l" defTabSz="914400" rtl="0" eaLnBrk="1" latinLnBrk="0" hangingPunct="1">
                        <a:defRPr sz="1800" b="1" kern="1200">
                          <a:solidFill>
                            <a:schemeClr val="lt1"/>
                          </a:solidFill>
                          <a:latin typeface="Arial" panose="020B0604020202020204"/>
                          <a:ea typeface="微软雅黑" panose="020B0503020204020204" pitchFamily="34" charset="-122"/>
                        </a:defRPr>
                      </a:lvl6pPr>
                      <a:lvl7pPr marL="2743200" algn="l" defTabSz="914400" rtl="0" eaLnBrk="1" latinLnBrk="0" hangingPunct="1">
                        <a:defRPr sz="1800" b="1" kern="1200">
                          <a:solidFill>
                            <a:schemeClr val="lt1"/>
                          </a:solidFill>
                          <a:latin typeface="Arial" panose="020B0604020202020204"/>
                          <a:ea typeface="微软雅黑" panose="020B0503020204020204" pitchFamily="34" charset="-122"/>
                        </a:defRPr>
                      </a:lvl7pPr>
                      <a:lvl8pPr marL="3200400" algn="l" defTabSz="914400" rtl="0" eaLnBrk="1" latinLnBrk="0" hangingPunct="1">
                        <a:defRPr sz="1800" b="1" kern="1200">
                          <a:solidFill>
                            <a:schemeClr val="lt1"/>
                          </a:solidFill>
                          <a:latin typeface="Arial" panose="020B0604020202020204"/>
                          <a:ea typeface="微软雅黑" panose="020B0503020204020204" pitchFamily="34" charset="-122"/>
                        </a:defRPr>
                      </a:lvl8pPr>
                      <a:lvl9pPr marL="3657600" algn="l" defTabSz="914400" rtl="0" eaLnBrk="1" latinLnBrk="0" hangingPunct="1">
                        <a:defRPr sz="1800" b="1" kern="1200">
                          <a:solidFill>
                            <a:schemeClr val="lt1"/>
                          </a:solidFill>
                          <a:latin typeface="Arial" panose="020B0604020202020204"/>
                          <a:ea typeface="微软雅黑" panose="020B0503020204020204" pitchFamily="34" charset="-122"/>
                        </a:defRPr>
                      </a:lvl9pPr>
                    </a:lstStyle>
                    <a:p>
                      <a:pPr algn="ctr" rtl="0" fontAlgn="b">
                        <a:lnSpc>
                          <a:spcPct val="120000"/>
                        </a:lnSpc>
                        <a:spcBef>
                          <a:spcPts val="0"/>
                        </a:spcBef>
                        <a:spcAft>
                          <a:spcPts val="0"/>
                        </a:spcAft>
                      </a:pPr>
                      <a:r>
                        <a:rPr lang="zh-CN" altLang="en-US" sz="1400" b="1" u="none" strike="noStrike" dirty="0">
                          <a:effectLst/>
                          <a:latin typeface="Arial" panose="020B0604020202020204" pitchFamily="34" charset="0"/>
                          <a:ea typeface="微软雅黑" panose="020B0503020204020204" pitchFamily="34" charset="-122"/>
                          <a:sym typeface="Arial" panose="020B0604020202020204" pitchFamily="34" charset="0"/>
                        </a:rPr>
                        <a:t>辐射</a:t>
                      </a:r>
                      <a:endParaRPr lang="en-US" sz="1400" b="1" i="0" u="none" strike="noStrike" dirty="0">
                        <a:solidFill>
                          <a:schemeClr val="bg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rgbClr val="9D2329"/>
                    </a:solidFill>
                  </a:tcPr>
                </a:tc>
              </a:tr>
              <a:tr h="408087">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rtl="0" fontAlgn="ctr">
                        <a:lnSpc>
                          <a:spcPct val="120000"/>
                        </a:lnSpc>
                        <a:spcBef>
                          <a:spcPts val="0"/>
                        </a:spcBef>
                        <a:spcAft>
                          <a:spcPts val="0"/>
                        </a:spcAft>
                      </a:pPr>
                      <a:r>
                        <a:rPr lang="zh-CN" altLang="en-US" sz="1400" b="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频率</a:t>
                      </a:r>
                      <a:r>
                        <a:rPr lang="en-US" sz="1400" b="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 (Hz)</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rtl="0" fontAlgn="b">
                        <a:lnSpc>
                          <a:spcPct val="120000"/>
                        </a:lnSpc>
                        <a:spcBef>
                          <a:spcPts val="0"/>
                        </a:spcBef>
                        <a:spcAft>
                          <a:spcPts val="0"/>
                        </a:spcAft>
                      </a:pPr>
                      <a:r>
                        <a:rPr lang="en-US" sz="1400" b="1" u="none" strike="noStrike" dirty="0">
                          <a:solidFill>
                            <a:srgbClr val="B3282F"/>
                          </a:solidFill>
                          <a:effectLst/>
                          <a:latin typeface="Arial" panose="020B0604020202020204" pitchFamily="34" charset="0"/>
                          <a:ea typeface="微软雅黑" panose="020B0503020204020204" pitchFamily="34" charset="-122"/>
                          <a:sym typeface="Arial" panose="020B0604020202020204" pitchFamily="34" charset="0"/>
                        </a:rPr>
                        <a:t>2X10</a:t>
                      </a:r>
                      <a:r>
                        <a:rPr lang="en-US" sz="1400" b="1" u="none" strike="noStrike" baseline="30000" dirty="0">
                          <a:solidFill>
                            <a:srgbClr val="B3282F"/>
                          </a:solidFill>
                          <a:effectLst/>
                          <a:latin typeface="Arial" panose="020B0604020202020204" pitchFamily="34" charset="0"/>
                          <a:ea typeface="微软雅黑" panose="020B0503020204020204" pitchFamily="34" charset="-122"/>
                          <a:sym typeface="Arial" panose="020B0604020202020204" pitchFamily="34" charset="0"/>
                        </a:rPr>
                        <a:t>5</a:t>
                      </a:r>
                      <a:endParaRPr lang="en-US" sz="1400" b="1" i="0" u="none" strike="noStrike" dirty="0">
                        <a:solidFill>
                          <a:srgbClr val="B3282F"/>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rtl="0" fontAlgn="b">
                        <a:lnSpc>
                          <a:spcPct val="120000"/>
                        </a:lnSpc>
                        <a:spcBef>
                          <a:spcPts val="0"/>
                        </a:spcBef>
                        <a:spcAft>
                          <a:spcPts val="0"/>
                        </a:spcAft>
                      </a:pPr>
                      <a:r>
                        <a:rPr lang="en-US" sz="1400" b="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~10</a:t>
                      </a:r>
                      <a:r>
                        <a:rPr lang="en-US" sz="1400" b="0" u="none" strike="noStrike" baseline="3000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8</a:t>
                      </a:r>
                      <a:r>
                        <a:rPr lang="en-US" sz="1400" b="0" u="none" strike="noStrike" baseline="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-10</a:t>
                      </a:r>
                      <a:r>
                        <a:rPr lang="en-US" sz="1400" b="0" u="none" strike="noStrike" baseline="3000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20</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3175" cap="flat" cmpd="sng" algn="ctr">
                      <a:solidFill>
                        <a:sysClr val="window" lastClr="FFFFFF">
                          <a:lumMod val="8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408087">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rtl="0" fontAlgn="ctr">
                        <a:lnSpc>
                          <a:spcPct val="120000"/>
                        </a:lnSpc>
                        <a:spcBef>
                          <a:spcPts val="0"/>
                        </a:spcBef>
                        <a:spcAft>
                          <a:spcPts val="0"/>
                        </a:spcAft>
                      </a:pPr>
                      <a:r>
                        <a:rPr lang="zh-CN" altLang="en-US" sz="1400" b="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波长</a:t>
                      </a:r>
                      <a:r>
                        <a:rPr lang="en-US" sz="1400" b="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 (m)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6350" cap="flat" cmpd="sng" algn="ctr">
                      <a:solidFill>
                        <a:srgbClr val="E5001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rtl="0" fontAlgn="b">
                        <a:lnSpc>
                          <a:spcPct val="120000"/>
                        </a:lnSpc>
                        <a:spcBef>
                          <a:spcPts val="0"/>
                        </a:spcBef>
                        <a:spcAft>
                          <a:spcPts val="0"/>
                        </a:spcAft>
                      </a:pPr>
                      <a:r>
                        <a:rPr lang="en-US" sz="1400" b="1" u="none" strike="noStrike" dirty="0">
                          <a:solidFill>
                            <a:srgbClr val="B3282F"/>
                          </a:solidFill>
                          <a:effectLst/>
                          <a:latin typeface="Arial" panose="020B0604020202020204" pitchFamily="34" charset="0"/>
                          <a:ea typeface="微软雅黑" panose="020B0503020204020204" pitchFamily="34" charset="-122"/>
                          <a:sym typeface="Arial" panose="020B0604020202020204" pitchFamily="34" charset="0"/>
                        </a:rPr>
                        <a:t>~1500</a:t>
                      </a:r>
                      <a:endParaRPr lang="en-US" sz="1400" b="1" i="0" u="none" strike="noStrike" dirty="0">
                        <a:solidFill>
                          <a:srgbClr val="B3282F"/>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6350" cap="flat" cmpd="sng" algn="ctr">
                      <a:solidFill>
                        <a:srgbClr val="E5001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rtl="0" fontAlgn="b">
                        <a:lnSpc>
                          <a:spcPct val="120000"/>
                        </a:lnSpc>
                        <a:spcBef>
                          <a:spcPts val="0"/>
                        </a:spcBef>
                        <a:spcAft>
                          <a:spcPts val="0"/>
                        </a:spcAft>
                      </a:pPr>
                      <a:r>
                        <a:rPr lang="en-US" sz="1400" b="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10</a:t>
                      </a:r>
                      <a:r>
                        <a:rPr lang="en-US" sz="1400" b="0" u="none" strike="noStrike" baseline="3000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-11</a:t>
                      </a:r>
                      <a:r>
                        <a:rPr lang="en-US" sz="1400" b="0" u="none" strike="noStrike" baseline="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-10</a:t>
                      </a:r>
                      <a:r>
                        <a:rPr lang="en-US" sz="1400" b="0" u="none" strike="noStrike" baseline="30000"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-13</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marL="20168" marR="10504" marT="10504" marB="10084" anchor="ctr">
                    <a:lnL w="3175" cap="flat" cmpd="sng" algn="ctr">
                      <a:solidFill>
                        <a:sysClr val="window" lastClr="FFFFFF">
                          <a:lumMod val="85000"/>
                        </a:sysClr>
                      </a:solidFill>
                      <a:prstDash val="solid"/>
                      <a:round/>
                      <a:headEnd type="none" w="med" len="med"/>
                      <a:tailEnd type="none" w="med" len="med"/>
                    </a:lnL>
                    <a:lnR w="3175" cap="flat" cmpd="sng" algn="ctr">
                      <a:solidFill>
                        <a:sysClr val="window" lastClr="FFFFFF">
                          <a:lumMod val="85000"/>
                        </a:sysClr>
                      </a:solidFill>
                      <a:prstDash val="solid"/>
                      <a:round/>
                      <a:headEnd type="none" w="med" len="med"/>
                      <a:tailEnd type="none" w="med" len="med"/>
                    </a:lnR>
                    <a:lnT w="3175" cap="flat" cmpd="sng" algn="ctr">
                      <a:solidFill>
                        <a:sysClr val="window" lastClr="FFFFFF">
                          <a:lumMod val="85000"/>
                        </a:sysClr>
                      </a:solidFill>
                      <a:prstDash val="solid"/>
                      <a:round/>
                      <a:headEnd type="none" w="med" len="med"/>
                      <a:tailEnd type="none" w="med" len="med"/>
                    </a:lnT>
                    <a:lnB w="6350" cap="flat" cmpd="sng" algn="ctr">
                      <a:solidFill>
                        <a:srgbClr val="E5001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grpSp>
        <p:nvGrpSpPr>
          <p:cNvPr id="3367" name="组合 3366"/>
          <p:cNvGrpSpPr/>
          <p:nvPr/>
        </p:nvGrpSpPr>
        <p:grpSpPr>
          <a:xfrm>
            <a:off x="338140" y="1481416"/>
            <a:ext cx="5231437" cy="1499918"/>
            <a:chOff x="6354879" y="1189715"/>
            <a:chExt cx="5231437" cy="1499918"/>
          </a:xfrm>
        </p:grpSpPr>
        <p:sp>
          <p:nvSpPr>
            <p:cNvPr id="3368" name="矩形: 圆角 3367"/>
            <p:cNvSpPr/>
            <p:nvPr/>
          </p:nvSpPr>
          <p:spPr>
            <a:xfrm>
              <a:off x="6354879" y="1189715"/>
              <a:ext cx="5231437" cy="1488857"/>
            </a:xfrm>
            <a:prstGeom prst="roundRect">
              <a:avLst>
                <a:gd name="adj" fmla="val 4403"/>
              </a:avLst>
            </a:prstGeom>
            <a:solidFill>
              <a:srgbClr val="B3282F">
                <a:alpha val="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69" name="Picture 6"/>
            <p:cNvPicPr>
              <a:picLocks noChangeAspect="1"/>
            </p:cNvPicPr>
            <p:nvPr/>
          </p:nvPicPr>
          <p:blipFill rotWithShape="1">
            <a:blip r:embed="rId5"/>
            <a:srcRect b="13343"/>
            <a:stretch>
              <a:fillRect/>
            </a:stretch>
          </p:blipFill>
          <p:spPr>
            <a:xfrm>
              <a:off x="6443264" y="1285941"/>
              <a:ext cx="1022339" cy="1296405"/>
            </a:xfrm>
            <a:prstGeom prst="rect">
              <a:avLst/>
            </a:prstGeom>
            <a:ln>
              <a:noFill/>
            </a:ln>
            <a:effectLst/>
          </p:spPr>
        </p:pic>
        <p:sp>
          <p:nvSpPr>
            <p:cNvPr id="3370" name="内容占位符 2"/>
            <p:cNvSpPr txBox="1"/>
            <p:nvPr/>
          </p:nvSpPr>
          <p:spPr>
            <a:xfrm>
              <a:off x="7423278" y="1286492"/>
              <a:ext cx="4072291" cy="1403141"/>
            </a:xfrm>
            <a:prstGeom prst="rect">
              <a:avLst/>
            </a:prstGeom>
          </p:spPr>
          <p:txBody>
            <a:bodyPr vert="horz" wrap="square" lIns="91440" tIns="45720" rIns="91440" bIns="45720" rtlCol="0">
              <a:spAutoFit/>
            </a:bodyPr>
            <a:lstStyle>
              <a:lvl1pPr marL="228600" indent="-228600" algn="l" defTabSz="914400" rtl="0" eaLnBrk="1" latinLnBrk="0" hangingPunct="1">
                <a:lnSpc>
                  <a:spcPct val="12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0"/>
                </a:spcBef>
                <a:buFont typeface="Wingdings" panose="05000000000000000000" pitchFamily="2" charset="2"/>
                <a:buChar char="Ø"/>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0"/>
                </a:spcBef>
                <a:buFont typeface="Wingdings" panose="05000000000000000000" pitchFamily="2" charset="2"/>
                <a:buChar char="ü"/>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物理学</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医学家</a:t>
              </a:r>
              <a:r>
                <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Yoram Palti</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教授发现了该频率电场的抗肿瘤作用，并命名为</a:t>
              </a:r>
              <a:r>
                <a:rPr kumimoji="0" lang="zh-CN" altLang="en-US" sz="1200" b="1" i="0" u="none" strike="noStrike" kern="1200" cap="none" spc="0" normalizeH="0" baseline="0" noProof="0" dirty="0">
                  <a:ln w="0"/>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肿瘤电场治疗</a:t>
              </a:r>
              <a:r>
                <a:rPr kumimoji="0" lang="en-US" altLang="zh-CN" sz="1200" b="1" i="0" u="none" strike="noStrike" kern="1200" cap="none" spc="0" normalizeH="0" baseline="0" noProof="0" dirty="0">
                  <a:ln w="0"/>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(Tumor Treating Fields</a:t>
              </a:r>
              <a:r>
                <a:rPr kumimoji="0" lang="zh-CN" altLang="en-US" sz="1200" b="1" i="0" u="none" strike="noStrike" kern="1200" cap="none" spc="0" normalizeH="0" baseline="0" noProof="0" dirty="0">
                  <a:ln w="0"/>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r>
                <a:rPr kumimoji="0" lang="en-US" altLang="zh-CN" sz="1200" b="1" i="0" u="none" strike="noStrike" kern="1200" cap="none" spc="0" normalizeH="0" baseline="0" noProof="0" dirty="0">
                  <a:ln w="0"/>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TTFields)</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228600" marR="0" lvl="0" indent="-228600" algn="just"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这是一种非侵入性的全新抗肿瘤疗法，通过</a:t>
              </a:r>
              <a:r>
                <a:rPr kumimoji="0" lang="zh-CN" altLang="en-US"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低强度、中频</a:t>
              </a:r>
              <a:r>
                <a:rPr kumimoji="0" lang="en-US" altLang="zh-CN"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(100-500 kHz)</a:t>
              </a:r>
              <a:r>
                <a:rPr kumimoji="0" lang="zh-CN" altLang="en-US"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、交变</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电场</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rPr>
                <a:t>干扰肿瘤细胞有丝分裂，抑制肿瘤生长增殖并诱导肿瘤细胞凋亡等</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挥抗肿瘤</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作用。</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3371" name="组合 3370"/>
          <p:cNvGrpSpPr/>
          <p:nvPr/>
        </p:nvGrpSpPr>
        <p:grpSpPr>
          <a:xfrm>
            <a:off x="335906" y="4350222"/>
            <a:ext cx="5231437" cy="1860849"/>
            <a:chOff x="6352645" y="4058521"/>
            <a:chExt cx="5231437" cy="1860849"/>
          </a:xfrm>
        </p:grpSpPr>
        <p:grpSp>
          <p:nvGrpSpPr>
            <p:cNvPr id="3372" name="组合 3371"/>
            <p:cNvGrpSpPr/>
            <p:nvPr/>
          </p:nvGrpSpPr>
          <p:grpSpPr>
            <a:xfrm>
              <a:off x="6352645" y="4058521"/>
              <a:ext cx="5231437" cy="891503"/>
              <a:chOff x="6352645" y="4058521"/>
              <a:chExt cx="5231437" cy="891503"/>
            </a:xfrm>
          </p:grpSpPr>
          <p:grpSp>
            <p:nvGrpSpPr>
              <p:cNvPr id="3383" name="组合 3382"/>
              <p:cNvGrpSpPr/>
              <p:nvPr/>
            </p:nvGrpSpPr>
            <p:grpSpPr>
              <a:xfrm>
                <a:off x="6352645" y="4058521"/>
                <a:ext cx="5231437" cy="891503"/>
                <a:chOff x="6352645" y="4055475"/>
                <a:chExt cx="5231437" cy="891503"/>
              </a:xfrm>
            </p:grpSpPr>
            <p:sp>
              <p:nvSpPr>
                <p:cNvPr id="3385" name="矩形: 圆角 3384"/>
                <p:cNvSpPr/>
                <p:nvPr/>
              </p:nvSpPr>
              <p:spPr>
                <a:xfrm>
                  <a:off x="6352645" y="4055475"/>
                  <a:ext cx="5231437" cy="891503"/>
                </a:xfrm>
                <a:prstGeom prst="roundRect">
                  <a:avLst>
                    <a:gd name="adj" fmla="val 509"/>
                  </a:avLst>
                </a:prstGeom>
                <a:gradFill flip="none" rotWithShape="1">
                  <a:gsLst>
                    <a:gs pos="0">
                      <a:srgbClr val="FAE0E2">
                        <a:alpha val="42000"/>
                      </a:srgbClr>
                    </a:gs>
                    <a:gs pos="100000">
                      <a:srgbClr val="FAE0E2">
                        <a:alpha val="0"/>
                      </a:srgbClr>
                    </a:gs>
                  </a:gsLst>
                  <a:lin ang="10800000" scaled="1"/>
                  <a:tileRect/>
                </a:gradFill>
                <a:ln w="12700" cap="flat" cmpd="sng" algn="ctr">
                  <a:gradFill flip="none" rotWithShape="1">
                    <a:gsLst>
                      <a:gs pos="23000">
                        <a:srgbClr val="9D2329">
                          <a:alpha val="0"/>
                        </a:srgbClr>
                      </a:gs>
                      <a:gs pos="100000">
                        <a:srgbClr val="9D2329">
                          <a:alpha val="55000"/>
                        </a:srgbClr>
                      </a:gs>
                    </a:gsLst>
                    <a:lin ang="0" scaled="1"/>
                    <a:tileRect/>
                  </a:gra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900" dirty="0">
                    <a:solidFill>
                      <a:prstClr val="white"/>
                    </a:solidFill>
                    <a:latin typeface="等线" panose="02010600030101010101" pitchFamily="2" charset="-122"/>
                    <a:ea typeface="等线" panose="02010600030101010101" pitchFamily="2" charset="-122"/>
                  </a:endParaRPr>
                </a:p>
              </p:txBody>
            </p:sp>
            <p:grpSp>
              <p:nvGrpSpPr>
                <p:cNvPr id="3386" name="组合 3385"/>
                <p:cNvGrpSpPr/>
                <p:nvPr/>
              </p:nvGrpSpPr>
              <p:grpSpPr>
                <a:xfrm>
                  <a:off x="6387894" y="4151316"/>
                  <a:ext cx="699870" cy="699820"/>
                  <a:chOff x="939798" y="2925510"/>
                  <a:chExt cx="953549" cy="953482"/>
                </a:xfrm>
              </p:grpSpPr>
              <p:sp>
                <p:nvSpPr>
                  <p:cNvPr id="3388" name="弧形 3387"/>
                  <p:cNvSpPr/>
                  <p:nvPr/>
                </p:nvSpPr>
                <p:spPr bwMode="auto">
                  <a:xfrm rot="2535107">
                    <a:off x="939798" y="2925511"/>
                    <a:ext cx="953548" cy="953481"/>
                  </a:xfrm>
                  <a:prstGeom prst="arc">
                    <a:avLst>
                      <a:gd name="adj1" fmla="val 12157276"/>
                      <a:gd name="adj2" fmla="val 18497118"/>
                    </a:avLst>
                  </a:prstGeom>
                  <a:noFill/>
                  <a:ln w="12700" cap="rnd" cmpd="sng" algn="ctr">
                    <a:gradFill flip="none" rotWithShape="1">
                      <a:gsLst>
                        <a:gs pos="0">
                          <a:srgbClr val="B3282F"/>
                        </a:gs>
                        <a:gs pos="100000">
                          <a:srgbClr val="B3282F">
                            <a:alpha val="0"/>
                          </a:srgbClr>
                        </a:gs>
                      </a:gsLst>
                      <a:lin ang="0" scaled="1"/>
                      <a:tileRect/>
                    </a:gra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9" name="弧形 3388"/>
                  <p:cNvSpPr/>
                  <p:nvPr/>
                </p:nvSpPr>
                <p:spPr bwMode="auto">
                  <a:xfrm rot="9033808">
                    <a:off x="939798" y="2925511"/>
                    <a:ext cx="953548" cy="953481"/>
                  </a:xfrm>
                  <a:prstGeom prst="arc">
                    <a:avLst>
                      <a:gd name="adj1" fmla="val 12157276"/>
                      <a:gd name="adj2" fmla="val 18497118"/>
                    </a:avLst>
                  </a:prstGeom>
                  <a:noFill/>
                  <a:ln w="12700" cap="rnd" cmpd="sng" algn="ctr">
                    <a:gradFill flip="none" rotWithShape="1">
                      <a:gsLst>
                        <a:gs pos="0">
                          <a:srgbClr val="B3282F"/>
                        </a:gs>
                        <a:gs pos="100000">
                          <a:srgbClr val="B3282F">
                            <a:alpha val="0"/>
                          </a:srgbClr>
                        </a:gs>
                      </a:gsLst>
                      <a:lin ang="0" scaled="1"/>
                      <a:tileRect/>
                    </a:gra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90" name="椭圆 3389"/>
                  <p:cNvSpPr/>
                  <p:nvPr/>
                </p:nvSpPr>
                <p:spPr bwMode="auto">
                  <a:xfrm>
                    <a:off x="1024460" y="3009345"/>
                    <a:ext cx="784224" cy="785813"/>
                  </a:xfrm>
                  <a:prstGeom prst="ellipse">
                    <a:avLst/>
                  </a:prstGeom>
                  <a:gradFill>
                    <a:gsLst>
                      <a:gs pos="0">
                        <a:srgbClr val="B3282F">
                          <a:lumMod val="69000"/>
                          <a:lumOff val="31000"/>
                        </a:srgbClr>
                      </a:gs>
                      <a:gs pos="100000">
                        <a:srgbClr val="B3282F"/>
                      </a:gs>
                    </a:gsLst>
                    <a:lin ang="5400000" scaled="1"/>
                  </a:gradFill>
                  <a:ln w="12700" cap="flat" cmpd="sng" algn="ctr">
                    <a:noFill/>
                    <a:prstDash val="solid"/>
                    <a:miter lim="800000"/>
                  </a:ln>
                  <a:effectLst>
                    <a:outerShdw blurRad="381000" dist="127000" dir="2700000" algn="tl" rotWithShape="0">
                      <a:srgbClr val="B3282F">
                        <a:alpha val="40000"/>
                      </a:srgbClr>
                    </a:outerShdw>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91" name="弧形 3390"/>
                  <p:cNvSpPr/>
                  <p:nvPr/>
                </p:nvSpPr>
                <p:spPr bwMode="auto">
                  <a:xfrm rot="16737172">
                    <a:off x="939832" y="2925477"/>
                    <a:ext cx="953481" cy="953548"/>
                  </a:xfrm>
                  <a:prstGeom prst="arc">
                    <a:avLst>
                      <a:gd name="adj1" fmla="val 12157276"/>
                      <a:gd name="adj2" fmla="val 18497118"/>
                    </a:avLst>
                  </a:prstGeom>
                  <a:noFill/>
                  <a:ln w="12700" cap="rnd" cmpd="sng" algn="ctr">
                    <a:gradFill flip="none" rotWithShape="1">
                      <a:gsLst>
                        <a:gs pos="0">
                          <a:srgbClr val="B3282F"/>
                        </a:gs>
                        <a:gs pos="100000">
                          <a:srgbClr val="B3282F">
                            <a:alpha val="0"/>
                          </a:srgbClr>
                        </a:gs>
                      </a:gsLst>
                      <a:lin ang="0" scaled="1"/>
                      <a:tileRect/>
                    </a:gra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87" name="矩形 37"/>
                <p:cNvSpPr/>
                <p:nvPr/>
              </p:nvSpPr>
              <p:spPr>
                <a:xfrm>
                  <a:off x="7189513" y="4207684"/>
                  <a:ext cx="4316687" cy="587084"/>
                </a:xfrm>
                <a:prstGeom prst="rect">
                  <a:avLst/>
                </a:prstGeom>
                <a:ln w="19050">
                  <a:noFill/>
                  <a:prstDash val="sysDot"/>
                </a:ln>
              </p:spPr>
              <p:txBody>
                <a:bodyPr wrap="square">
                  <a:spAutoFit/>
                </a:bodyPr>
                <a:lstStyle/>
                <a:p>
                  <a:pPr algn="just">
                    <a:lnSpc>
                      <a:spcPct val="120000"/>
                    </a:lnSpc>
                    <a:spcAft>
                      <a:spcPts val="1200"/>
                    </a:spcAft>
                  </a:pPr>
                  <a:r>
                    <a:rPr lang="en-US" altLang="zh-CN" sz="1400" dirty="0">
                      <a:solidFill>
                        <a:prstClr val="black"/>
                      </a:solidFill>
                      <a:ea typeface="微软雅黑" panose="020B0503020204020204" pitchFamily="34" charset="-122"/>
                      <a:sym typeface="Arial" panose="020B0604020202020204" pitchFamily="34" charset="0"/>
                    </a:rPr>
                    <a:t>TTFields</a:t>
                  </a:r>
                  <a:r>
                    <a:rPr lang="zh-CN" altLang="en-US" sz="1400" dirty="0">
                      <a:solidFill>
                        <a:prstClr val="black"/>
                      </a:solidFill>
                      <a:ea typeface="微软雅黑" panose="020B0503020204020204" pitchFamily="34" charset="-122"/>
                      <a:sym typeface="Arial" panose="020B0604020202020204" pitchFamily="34" charset="0"/>
                    </a:rPr>
                    <a:t>是介于</a:t>
                  </a:r>
                  <a:r>
                    <a:rPr lang="en-US" altLang="zh-CN" sz="1400" b="1" dirty="0">
                      <a:solidFill>
                        <a:srgbClr val="B3282F"/>
                      </a:solidFill>
                      <a:ea typeface="微软雅黑" panose="020B0503020204020204" pitchFamily="34" charset="-122"/>
                      <a:sym typeface="Arial" panose="020B0604020202020204" pitchFamily="34" charset="0"/>
                    </a:rPr>
                    <a:t>100-500kHz</a:t>
                  </a:r>
                  <a:r>
                    <a:rPr lang="zh-CN" altLang="en-US" sz="1400" dirty="0">
                      <a:solidFill>
                        <a:prstClr val="black"/>
                      </a:solidFill>
                      <a:ea typeface="微软雅黑" panose="020B0503020204020204" pitchFamily="34" charset="-122"/>
                      <a:sym typeface="Arial" panose="020B0604020202020204" pitchFamily="34" charset="0"/>
                    </a:rPr>
                    <a:t>之间的</a:t>
                  </a:r>
                  <a:r>
                    <a:rPr lang="zh-CN" altLang="en-US" sz="1400" b="1" dirty="0">
                      <a:solidFill>
                        <a:prstClr val="black"/>
                      </a:solidFill>
                      <a:ea typeface="微软雅黑" panose="020B0503020204020204" pitchFamily="34" charset="-122"/>
                      <a:sym typeface="Arial" panose="020B0604020202020204" pitchFamily="34" charset="0"/>
                    </a:rPr>
                    <a:t>中频、低强度的交变</a:t>
                  </a:r>
                  <a:r>
                    <a:rPr lang="zh-CN" altLang="en-US" sz="1400" dirty="0">
                      <a:solidFill>
                        <a:prstClr val="black"/>
                      </a:solidFill>
                      <a:ea typeface="微软雅黑" panose="020B0503020204020204" pitchFamily="34" charset="-122"/>
                      <a:sym typeface="Arial" panose="020B0604020202020204" pitchFamily="34" charset="0"/>
                    </a:rPr>
                    <a:t>电场，该频段首次应用于医疗领域</a:t>
                  </a:r>
                  <a:endParaRPr lang="zh-CN" altLang="en-US" sz="1400" dirty="0">
                    <a:solidFill>
                      <a:prstClr val="black"/>
                    </a:solidFill>
                    <a:ea typeface="微软雅黑" panose="020B0503020204020204" pitchFamily="34" charset="-122"/>
                    <a:sym typeface="Arial" panose="020B0604020202020204" pitchFamily="34" charset="0"/>
                  </a:endParaRPr>
                </a:p>
              </p:txBody>
            </p:sp>
          </p:grpSp>
          <p:pic>
            <p:nvPicPr>
              <p:cNvPr id="3384" name="图形 3383"/>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78317" y="4344760"/>
                <a:ext cx="319024" cy="319024"/>
              </a:xfrm>
              <a:prstGeom prst="rect">
                <a:avLst/>
              </a:prstGeom>
            </p:spPr>
          </p:pic>
        </p:grpSp>
        <p:grpSp>
          <p:nvGrpSpPr>
            <p:cNvPr id="3373" name="组合 3372"/>
            <p:cNvGrpSpPr/>
            <p:nvPr/>
          </p:nvGrpSpPr>
          <p:grpSpPr>
            <a:xfrm>
              <a:off x="6352645" y="5027867"/>
              <a:ext cx="5231437" cy="891503"/>
              <a:chOff x="6352645" y="5027867"/>
              <a:chExt cx="5231437" cy="891503"/>
            </a:xfrm>
          </p:grpSpPr>
          <p:grpSp>
            <p:nvGrpSpPr>
              <p:cNvPr id="3374" name="组合 3373"/>
              <p:cNvGrpSpPr/>
              <p:nvPr/>
            </p:nvGrpSpPr>
            <p:grpSpPr>
              <a:xfrm>
                <a:off x="6352645" y="5027867"/>
                <a:ext cx="5231437" cy="891503"/>
                <a:chOff x="6352645" y="4055475"/>
                <a:chExt cx="5231437" cy="891503"/>
              </a:xfrm>
            </p:grpSpPr>
            <p:sp>
              <p:nvSpPr>
                <p:cNvPr id="3376" name="矩形: 圆角 3375"/>
                <p:cNvSpPr/>
                <p:nvPr/>
              </p:nvSpPr>
              <p:spPr>
                <a:xfrm>
                  <a:off x="6352645" y="4055475"/>
                  <a:ext cx="5231437" cy="891503"/>
                </a:xfrm>
                <a:prstGeom prst="roundRect">
                  <a:avLst>
                    <a:gd name="adj" fmla="val 509"/>
                  </a:avLst>
                </a:prstGeom>
                <a:gradFill flip="none" rotWithShape="1">
                  <a:gsLst>
                    <a:gs pos="0">
                      <a:srgbClr val="FAE0E2">
                        <a:alpha val="42000"/>
                      </a:srgbClr>
                    </a:gs>
                    <a:gs pos="100000">
                      <a:srgbClr val="FAE0E2">
                        <a:alpha val="0"/>
                      </a:srgbClr>
                    </a:gs>
                  </a:gsLst>
                  <a:lin ang="10800000" scaled="1"/>
                  <a:tileRect/>
                </a:gradFill>
                <a:ln w="12700" cap="flat" cmpd="sng" algn="ctr">
                  <a:gradFill flip="none" rotWithShape="1">
                    <a:gsLst>
                      <a:gs pos="23000">
                        <a:srgbClr val="9D2329">
                          <a:alpha val="0"/>
                        </a:srgbClr>
                      </a:gs>
                      <a:gs pos="100000">
                        <a:srgbClr val="9D2329">
                          <a:alpha val="55000"/>
                        </a:srgbClr>
                      </a:gs>
                    </a:gsLst>
                    <a:lin ang="0" scaled="1"/>
                    <a:tileRect/>
                  </a:gra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900" dirty="0">
                    <a:solidFill>
                      <a:prstClr val="white"/>
                    </a:solidFill>
                    <a:latin typeface="等线" panose="02010600030101010101" pitchFamily="2" charset="-122"/>
                    <a:ea typeface="等线" panose="02010600030101010101" pitchFamily="2" charset="-122"/>
                  </a:endParaRPr>
                </a:p>
              </p:txBody>
            </p:sp>
            <p:grpSp>
              <p:nvGrpSpPr>
                <p:cNvPr id="3377" name="组合 3376"/>
                <p:cNvGrpSpPr/>
                <p:nvPr/>
              </p:nvGrpSpPr>
              <p:grpSpPr>
                <a:xfrm>
                  <a:off x="6387894" y="4151316"/>
                  <a:ext cx="699870" cy="699820"/>
                  <a:chOff x="939798" y="2925510"/>
                  <a:chExt cx="953549" cy="953482"/>
                </a:xfrm>
              </p:grpSpPr>
              <p:sp>
                <p:nvSpPr>
                  <p:cNvPr id="3379" name="弧形 3378"/>
                  <p:cNvSpPr/>
                  <p:nvPr/>
                </p:nvSpPr>
                <p:spPr bwMode="auto">
                  <a:xfrm rot="2535107">
                    <a:off x="939798" y="2925511"/>
                    <a:ext cx="953548" cy="953481"/>
                  </a:xfrm>
                  <a:prstGeom prst="arc">
                    <a:avLst>
                      <a:gd name="adj1" fmla="val 12157276"/>
                      <a:gd name="adj2" fmla="val 18497118"/>
                    </a:avLst>
                  </a:prstGeom>
                  <a:noFill/>
                  <a:ln w="12700" cap="rnd" cmpd="sng" algn="ctr">
                    <a:gradFill flip="none" rotWithShape="1">
                      <a:gsLst>
                        <a:gs pos="0">
                          <a:srgbClr val="B3282F"/>
                        </a:gs>
                        <a:gs pos="100000">
                          <a:srgbClr val="B3282F">
                            <a:alpha val="0"/>
                          </a:srgbClr>
                        </a:gs>
                      </a:gsLst>
                      <a:lin ang="0" scaled="1"/>
                      <a:tileRect/>
                    </a:gra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0" name="弧形 3379"/>
                  <p:cNvSpPr/>
                  <p:nvPr/>
                </p:nvSpPr>
                <p:spPr bwMode="auto">
                  <a:xfrm rot="9033808">
                    <a:off x="939798" y="2925511"/>
                    <a:ext cx="953548" cy="953481"/>
                  </a:xfrm>
                  <a:prstGeom prst="arc">
                    <a:avLst>
                      <a:gd name="adj1" fmla="val 12157276"/>
                      <a:gd name="adj2" fmla="val 18497118"/>
                    </a:avLst>
                  </a:prstGeom>
                  <a:noFill/>
                  <a:ln w="12700" cap="rnd" cmpd="sng" algn="ctr">
                    <a:gradFill flip="none" rotWithShape="1">
                      <a:gsLst>
                        <a:gs pos="0">
                          <a:srgbClr val="B3282F"/>
                        </a:gs>
                        <a:gs pos="100000">
                          <a:srgbClr val="B3282F">
                            <a:alpha val="0"/>
                          </a:srgbClr>
                        </a:gs>
                      </a:gsLst>
                      <a:lin ang="0" scaled="1"/>
                      <a:tileRect/>
                    </a:gra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1" name="椭圆 3380"/>
                  <p:cNvSpPr/>
                  <p:nvPr/>
                </p:nvSpPr>
                <p:spPr bwMode="auto">
                  <a:xfrm>
                    <a:off x="1024460" y="3009345"/>
                    <a:ext cx="784224" cy="785813"/>
                  </a:xfrm>
                  <a:prstGeom prst="ellipse">
                    <a:avLst/>
                  </a:prstGeom>
                  <a:gradFill>
                    <a:gsLst>
                      <a:gs pos="0">
                        <a:srgbClr val="B3282F">
                          <a:lumMod val="69000"/>
                          <a:lumOff val="31000"/>
                        </a:srgbClr>
                      </a:gs>
                      <a:gs pos="100000">
                        <a:srgbClr val="B3282F"/>
                      </a:gs>
                    </a:gsLst>
                    <a:lin ang="5400000" scaled="1"/>
                  </a:gradFill>
                  <a:ln w="12700" cap="flat" cmpd="sng" algn="ctr">
                    <a:noFill/>
                    <a:prstDash val="solid"/>
                    <a:miter lim="800000"/>
                  </a:ln>
                  <a:effectLst>
                    <a:outerShdw blurRad="381000" dist="127000" dir="2700000" algn="tl" rotWithShape="0">
                      <a:srgbClr val="B3282F">
                        <a:alpha val="40000"/>
                      </a:srgbClr>
                    </a:outerShdw>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2" name="弧形 3381"/>
                  <p:cNvSpPr/>
                  <p:nvPr/>
                </p:nvSpPr>
                <p:spPr bwMode="auto">
                  <a:xfrm rot="16737172">
                    <a:off x="939832" y="2925477"/>
                    <a:ext cx="953481" cy="953548"/>
                  </a:xfrm>
                  <a:prstGeom prst="arc">
                    <a:avLst>
                      <a:gd name="adj1" fmla="val 12157276"/>
                      <a:gd name="adj2" fmla="val 18497118"/>
                    </a:avLst>
                  </a:prstGeom>
                  <a:noFill/>
                  <a:ln w="12700" cap="rnd" cmpd="sng" algn="ctr">
                    <a:gradFill flip="none" rotWithShape="1">
                      <a:gsLst>
                        <a:gs pos="0">
                          <a:srgbClr val="B3282F"/>
                        </a:gs>
                        <a:gs pos="100000">
                          <a:srgbClr val="B3282F">
                            <a:alpha val="0"/>
                          </a:srgbClr>
                        </a:gs>
                      </a:gsLst>
                      <a:lin ang="0" scaled="1"/>
                      <a:tileRect/>
                    </a:grad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78" name="矩形 37"/>
                <p:cNvSpPr/>
                <p:nvPr/>
              </p:nvSpPr>
              <p:spPr>
                <a:xfrm>
                  <a:off x="7189513" y="4207684"/>
                  <a:ext cx="4316687" cy="587084"/>
                </a:xfrm>
                <a:prstGeom prst="rect">
                  <a:avLst/>
                </a:prstGeom>
                <a:ln w="19050">
                  <a:noFill/>
                  <a:prstDash val="sysDot"/>
                </a:ln>
              </p:spPr>
              <p:txBody>
                <a:bodyPr wrap="square">
                  <a:spAutoFit/>
                </a:bodyPr>
                <a:lstStyle/>
                <a:p>
                  <a:pPr algn="just">
                    <a:lnSpc>
                      <a:spcPct val="120000"/>
                    </a:lnSpc>
                    <a:spcAft>
                      <a:spcPts val="1200"/>
                    </a:spcAft>
                    <a:defRPr/>
                  </a:pPr>
                  <a:r>
                    <a:rPr lang="zh-CN" altLang="en-US" sz="1400" dirty="0">
                      <a:solidFill>
                        <a:prstClr val="black"/>
                      </a:solidFill>
                      <a:ea typeface="微软雅黑" panose="020B0503020204020204" pitchFamily="34" charset="-122"/>
                      <a:sym typeface="Arial" panose="020B0604020202020204" pitchFamily="34" charset="0"/>
                    </a:rPr>
                    <a:t>通过可穿戴医疗设备和</a:t>
                  </a:r>
                  <a:r>
                    <a:rPr lang="en-US" altLang="zh-CN" sz="1400" dirty="0">
                      <a:solidFill>
                        <a:prstClr val="black"/>
                      </a:solidFill>
                      <a:ea typeface="微软雅黑" panose="020B0503020204020204" pitchFamily="34" charset="-122"/>
                      <a:sym typeface="Arial" panose="020B0604020202020204" pitchFamily="34" charset="0"/>
                    </a:rPr>
                    <a:t>2</a:t>
                  </a:r>
                  <a:r>
                    <a:rPr lang="zh-CN" altLang="en-US" sz="1400" dirty="0">
                      <a:solidFill>
                        <a:prstClr val="black"/>
                      </a:solidFill>
                      <a:ea typeface="微软雅黑" panose="020B0503020204020204" pitchFamily="34" charset="-122"/>
                      <a:sym typeface="Arial" panose="020B0604020202020204" pitchFamily="34" charset="0"/>
                    </a:rPr>
                    <a:t>对贴片</a:t>
                  </a:r>
                  <a:r>
                    <a:rPr lang="en-US" altLang="zh-CN" sz="1400" dirty="0">
                      <a:solidFill>
                        <a:prstClr val="black"/>
                      </a:solidFill>
                      <a:ea typeface="微软雅黑" panose="020B0503020204020204" pitchFamily="34" charset="-122"/>
                      <a:sym typeface="Arial" panose="020B0604020202020204" pitchFamily="34" charset="0"/>
                    </a:rPr>
                    <a:t>(</a:t>
                  </a:r>
                  <a:r>
                    <a:rPr lang="zh-CN" altLang="en-US" sz="1400" dirty="0">
                      <a:solidFill>
                        <a:prstClr val="black"/>
                      </a:solidFill>
                      <a:ea typeface="微软雅黑" panose="020B0503020204020204" pitchFamily="34" charset="-122"/>
                      <a:sym typeface="Arial" panose="020B0604020202020204" pitchFamily="34" charset="0"/>
                    </a:rPr>
                    <a:t>胶带与水凝胶覆盖的生物相容性绝缘陶瓷盘</a:t>
                  </a:r>
                  <a:r>
                    <a:rPr lang="en-US" altLang="zh-CN" sz="1400" dirty="0">
                      <a:solidFill>
                        <a:prstClr val="black"/>
                      </a:solidFill>
                      <a:ea typeface="微软雅黑" panose="020B0503020204020204" pitchFamily="34" charset="-122"/>
                      <a:sym typeface="Arial" panose="020B0604020202020204" pitchFamily="34" charset="0"/>
                    </a:rPr>
                    <a:t>)</a:t>
                  </a:r>
                  <a:r>
                    <a:rPr lang="zh-CN" altLang="en-US" sz="1400" b="1" dirty="0">
                      <a:solidFill>
                        <a:srgbClr val="B3282F"/>
                      </a:solidFill>
                      <a:ea typeface="微软雅黑" panose="020B0503020204020204" pitchFamily="34" charset="-122"/>
                      <a:sym typeface="Arial" panose="020B0604020202020204" pitchFamily="34" charset="0"/>
                    </a:rPr>
                    <a:t>局部递送至肿瘤部位 </a:t>
                  </a:r>
                  <a:endParaRPr lang="zh-CN" altLang="en-US" sz="1400" b="1" dirty="0">
                    <a:solidFill>
                      <a:srgbClr val="B3282F"/>
                    </a:solidFill>
                    <a:ea typeface="微软雅黑" panose="020B0503020204020204" pitchFamily="34" charset="-122"/>
                    <a:sym typeface="Arial" panose="020B0604020202020204" pitchFamily="34" charset="0"/>
                  </a:endParaRPr>
                </a:p>
              </p:txBody>
            </p:sp>
          </p:grpSp>
          <p:pic>
            <p:nvPicPr>
              <p:cNvPr id="3375" name="图形 3374"/>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0810" y="5296599"/>
                <a:ext cx="354038" cy="354038"/>
              </a:xfrm>
              <a:prstGeom prst="rect">
                <a:avLst/>
              </a:prstGeom>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4"/>
          <p:cNvSpPr txBox="1"/>
          <p:nvPr/>
        </p:nvSpPr>
        <p:spPr>
          <a:xfrm>
            <a:off x="4642095" y="68990"/>
            <a:ext cx="3817220" cy="461665"/>
          </a:xfrm>
          <a:prstGeom prst="rect">
            <a:avLst/>
          </a:prstGeom>
        </p:spPr>
        <p:txBody>
          <a:bodyPr/>
          <a:lstStyle>
            <a:defPPr>
              <a:defRPr lang="zh-CN"/>
            </a:defPPr>
            <a:lvl1pPr indent="0">
              <a:lnSpc>
                <a:spcPct val="90000"/>
              </a:lnSpc>
              <a:spcBef>
                <a:spcPts val="1000"/>
              </a:spcBef>
              <a:buFont typeface="Arial" panose="020B0604020202020204" pitchFamily="34" charset="0"/>
              <a:buNone/>
              <a:defRPr sz="2000" b="1" baseline="0">
                <a:solidFill>
                  <a:srgbClr val="1C6494"/>
                </a:solidFill>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sym typeface="+mn-lt"/>
              </a:rPr>
              <a:t>PANOVA-3</a:t>
            </a:r>
            <a:endPar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cxnSp>
        <p:nvCxnSpPr>
          <p:cNvPr id="70" name="直接箭头连接符 69"/>
          <p:cNvCxnSpPr>
            <a:stCxn id="62" idx="3"/>
            <a:endCxn id="67" idx="2"/>
          </p:cNvCxnSpPr>
          <p:nvPr/>
        </p:nvCxnSpPr>
        <p:spPr>
          <a:xfrm flipV="1">
            <a:off x="1925893" y="2217738"/>
            <a:ext cx="106168" cy="86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6492568" y="1692062"/>
            <a:ext cx="0" cy="97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直接箭头连接符 77"/>
          <p:cNvCxnSpPr/>
          <p:nvPr/>
        </p:nvCxnSpPr>
        <p:spPr>
          <a:xfrm flipV="1">
            <a:off x="6508237" y="2416811"/>
            <a:ext cx="0" cy="12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510" name="表格 644"/>
          <p:cNvGraphicFramePr>
            <a:graphicFrameLocks noGrp="1"/>
          </p:cNvGraphicFramePr>
          <p:nvPr/>
        </p:nvGraphicFramePr>
        <p:xfrm>
          <a:off x="2185297" y="4114160"/>
          <a:ext cx="2153097" cy="574691"/>
        </p:xfrm>
        <a:graphic>
          <a:graphicData uri="http://schemas.openxmlformats.org/drawingml/2006/table">
            <a:tbl>
              <a:tblPr firstRow="1" bandRow="1">
                <a:tableStyleId>{5C22544A-7EE6-4342-B048-85BDC9FD1C3A}</a:tableStyleId>
              </a:tblPr>
              <a:tblGrid>
                <a:gridCol w="454505"/>
                <a:gridCol w="876304"/>
                <a:gridCol w="822288"/>
              </a:tblGrid>
              <a:tr h="163211">
                <a:tc>
                  <a:txBody>
                    <a:bodyPr/>
                    <a:lstStyle/>
                    <a:p>
                      <a:pPr algn="l"/>
                      <a:endParaRPr lang="zh-CN" altLang="en-US" sz="900" b="0" kern="1200" dirty="0">
                        <a:solidFill>
                          <a:schemeClr val="tx1"/>
                        </a:solidFill>
                        <a:latin typeface="+mn-lt"/>
                        <a:ea typeface="+mn-ea"/>
                        <a:cs typeface="+mn-ea"/>
                        <a:sym typeface="+mn-lt"/>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altLang="zh-CN" sz="900" b="1" kern="1200" dirty="0">
                          <a:solidFill>
                            <a:schemeClr val="tx1"/>
                          </a:solidFill>
                          <a:latin typeface="+mn-lt"/>
                          <a:ea typeface="+mn-ea"/>
                          <a:cs typeface="+mn-ea"/>
                          <a:sym typeface="+mn-lt"/>
                        </a:rPr>
                        <a:t>TTFields +</a:t>
                      </a:r>
                      <a:r>
                        <a:rPr lang="en-US" altLang="zh-CN" sz="900" b="1" kern="1200" dirty="0">
                          <a:solidFill>
                            <a:schemeClr val="tx1"/>
                          </a:solidFill>
                          <a:latin typeface="+mn-lt"/>
                          <a:ea typeface="+mn-ea"/>
                          <a:cs typeface="+mn-ea"/>
                          <a:sym typeface="+mn-lt"/>
                        </a:rPr>
                        <a:t>AG</a:t>
                      </a:r>
                      <a:endParaRPr lang="de-DE" altLang="zh-CN" sz="900" b="1"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1" kern="1200" dirty="0">
                          <a:solidFill>
                            <a:schemeClr val="tx1"/>
                          </a:solidFill>
                          <a:latin typeface="+mn-lt"/>
                          <a:ea typeface="+mn-ea"/>
                          <a:cs typeface="+mn-ea"/>
                          <a:sym typeface="+mn-lt"/>
                        </a:rPr>
                        <a:t>AG</a:t>
                      </a:r>
                      <a:endParaRPr lang="de-DE" altLang="zh-CN" sz="900" b="1"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l"/>
                      <a:r>
                        <a:rPr lang="zh-CN" altLang="en-US" sz="900" b="0" kern="1200" dirty="0">
                          <a:solidFill>
                            <a:schemeClr val="tx1"/>
                          </a:solidFill>
                          <a:latin typeface="+mn-lt"/>
                          <a:ea typeface="+mn-ea"/>
                          <a:cs typeface="+mn-ea"/>
                          <a:sym typeface="+mn-lt"/>
                        </a:rPr>
                        <a:t>事件数</a:t>
                      </a:r>
                      <a:endParaRPr lang="zh-CN" altLang="en-US" sz="900" b="0" kern="1200" dirty="0">
                        <a:solidFill>
                          <a:schemeClr val="tx1"/>
                        </a:solidFill>
                        <a:latin typeface="+mn-lt"/>
                        <a:ea typeface="+mn-ea"/>
                        <a:cs typeface="+mn-ea"/>
                        <a:sym typeface="+mn-lt"/>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0" kern="1200" dirty="0">
                          <a:solidFill>
                            <a:schemeClr val="tx1"/>
                          </a:solidFill>
                          <a:latin typeface="+mn-lt"/>
                          <a:ea typeface="+mn-ea"/>
                          <a:cs typeface="+mn-ea"/>
                          <a:sym typeface="+mn-lt"/>
                        </a:rPr>
                        <a:t>201</a:t>
                      </a:r>
                      <a:endParaRPr lang="zh-CN" altLang="en-US" sz="900" b="0"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0" kern="1200" dirty="0">
                          <a:solidFill>
                            <a:schemeClr val="tx1"/>
                          </a:solidFill>
                          <a:latin typeface="+mn-lt"/>
                          <a:ea typeface="+mn-ea"/>
                          <a:cs typeface="+mn-ea"/>
                          <a:sym typeface="+mn-lt"/>
                        </a:rPr>
                        <a:t>230</a:t>
                      </a:r>
                      <a:endParaRPr lang="zh-CN" altLang="en-US" sz="900" b="0"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360">
                <a:tc>
                  <a:txBody>
                    <a:bodyPr/>
                    <a:lstStyle/>
                    <a:p>
                      <a:pPr algn="l"/>
                      <a:r>
                        <a:rPr lang="zh-CN" altLang="en-US" sz="900" b="0" kern="1200" dirty="0">
                          <a:solidFill>
                            <a:schemeClr val="tx1"/>
                          </a:solidFill>
                          <a:latin typeface="+mn-lt"/>
                          <a:ea typeface="+mn-ea"/>
                          <a:cs typeface="+mn-ea"/>
                          <a:sym typeface="+mn-lt"/>
                        </a:rPr>
                        <a:t>中位值</a:t>
                      </a:r>
                      <a:endParaRPr lang="en-US" altLang="zh-CN" sz="900" b="0" kern="1200" dirty="0">
                        <a:solidFill>
                          <a:schemeClr val="tx1"/>
                        </a:solidFill>
                        <a:latin typeface="+mn-lt"/>
                        <a:ea typeface="+mn-ea"/>
                        <a:cs typeface="+mn-ea"/>
                        <a:sym typeface="+mn-lt"/>
                      </a:endParaRPr>
                    </a:p>
                    <a:p>
                      <a:pPr algn="l"/>
                      <a:r>
                        <a:rPr lang="en-US" altLang="zh-CN" sz="900" b="0" kern="1200" dirty="0">
                          <a:solidFill>
                            <a:schemeClr val="tx1"/>
                          </a:solidFill>
                          <a:latin typeface="+mn-lt"/>
                          <a:ea typeface="+mn-ea"/>
                          <a:cs typeface="+mn-ea"/>
                          <a:sym typeface="+mn-lt"/>
                        </a:rPr>
                        <a:t>(95% CI)</a:t>
                      </a:r>
                      <a:endParaRPr lang="en-US" altLang="zh-CN" sz="900" b="0" kern="1200" dirty="0">
                        <a:solidFill>
                          <a:schemeClr val="tx1"/>
                        </a:solidFill>
                        <a:latin typeface="+mn-lt"/>
                        <a:ea typeface="+mn-ea"/>
                        <a:cs typeface="+mn-ea"/>
                        <a:sym typeface="+mn-lt"/>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1" kern="1200" dirty="0">
                          <a:solidFill>
                            <a:srgbClr val="C00000"/>
                          </a:solidFill>
                          <a:latin typeface="+mn-lt"/>
                          <a:ea typeface="+mn-ea"/>
                          <a:cs typeface="+mn-ea"/>
                          <a:sym typeface="+mn-lt"/>
                        </a:rPr>
                        <a:t>16.2</a:t>
                      </a:r>
                      <a:endParaRPr lang="en-US" altLang="zh-CN" sz="900" b="1" kern="1200" dirty="0">
                        <a:solidFill>
                          <a:srgbClr val="C00000"/>
                        </a:solidFill>
                        <a:latin typeface="+mn-lt"/>
                        <a:ea typeface="+mn-ea"/>
                        <a:cs typeface="+mn-ea"/>
                        <a:sym typeface="+mn-lt"/>
                      </a:endParaRPr>
                    </a:p>
                    <a:p>
                      <a:pPr algn="ctr"/>
                      <a:r>
                        <a:rPr lang="en-US" altLang="zh-CN" sz="900" b="1" kern="1200" dirty="0">
                          <a:solidFill>
                            <a:srgbClr val="C00000"/>
                          </a:solidFill>
                          <a:latin typeface="+mn-lt"/>
                          <a:ea typeface="+mn-ea"/>
                          <a:cs typeface="+mn-ea"/>
                          <a:sym typeface="+mn-lt"/>
                        </a:rPr>
                        <a:t>(15.0 </a:t>
                      </a:r>
                      <a:r>
                        <a:rPr lang="zh-CN" altLang="en-US" sz="900" b="1" kern="1200" dirty="0">
                          <a:solidFill>
                            <a:srgbClr val="C00000"/>
                          </a:solidFill>
                          <a:latin typeface="+mn-lt"/>
                          <a:ea typeface="+mn-ea"/>
                          <a:cs typeface="+mn-ea"/>
                          <a:sym typeface="+mn-lt"/>
                        </a:rPr>
                        <a:t>，</a:t>
                      </a:r>
                      <a:r>
                        <a:rPr lang="en-US" altLang="zh-CN" sz="900" b="1" kern="1200" dirty="0">
                          <a:solidFill>
                            <a:srgbClr val="C00000"/>
                          </a:solidFill>
                          <a:latin typeface="+mn-lt"/>
                          <a:ea typeface="+mn-ea"/>
                          <a:cs typeface="+mn-ea"/>
                          <a:sym typeface="+mn-lt"/>
                        </a:rPr>
                        <a:t>18.0)</a:t>
                      </a:r>
                      <a:endParaRPr lang="zh-CN" altLang="en-US" sz="900" b="1" kern="1200" dirty="0">
                        <a:solidFill>
                          <a:srgbClr val="C00000"/>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1" kern="1200" dirty="0">
                          <a:solidFill>
                            <a:srgbClr val="C00000"/>
                          </a:solidFill>
                          <a:latin typeface="+mn-lt"/>
                          <a:ea typeface="+mn-ea"/>
                          <a:cs typeface="+mn-ea"/>
                          <a:sym typeface="+mn-lt"/>
                        </a:rPr>
                        <a:t>14.2</a:t>
                      </a:r>
                      <a:endParaRPr lang="en-US" altLang="zh-CN" sz="900" b="1" kern="1200" dirty="0">
                        <a:solidFill>
                          <a:srgbClr val="C00000"/>
                        </a:solidFill>
                        <a:latin typeface="+mn-lt"/>
                        <a:ea typeface="+mn-ea"/>
                        <a:cs typeface="+mn-ea"/>
                        <a:sym typeface="+mn-lt"/>
                      </a:endParaRPr>
                    </a:p>
                    <a:p>
                      <a:pPr algn="ctr"/>
                      <a:r>
                        <a:rPr lang="en-US" altLang="zh-CN" sz="900" b="1" kern="1200" dirty="0">
                          <a:solidFill>
                            <a:srgbClr val="C00000"/>
                          </a:solidFill>
                          <a:latin typeface="+mn-lt"/>
                          <a:ea typeface="+mn-ea"/>
                          <a:cs typeface="+mn-ea"/>
                          <a:sym typeface="+mn-lt"/>
                        </a:rPr>
                        <a:t>(12.8 </a:t>
                      </a:r>
                      <a:r>
                        <a:rPr lang="zh-CN" altLang="en-US" sz="900" b="1" kern="1200" dirty="0">
                          <a:solidFill>
                            <a:srgbClr val="C00000"/>
                          </a:solidFill>
                          <a:latin typeface="+mn-lt"/>
                          <a:ea typeface="+mn-ea"/>
                          <a:cs typeface="+mn-ea"/>
                          <a:sym typeface="+mn-lt"/>
                        </a:rPr>
                        <a:t>，</a:t>
                      </a:r>
                      <a:r>
                        <a:rPr lang="en-US" altLang="zh-CN" sz="900" b="1" kern="1200" dirty="0">
                          <a:solidFill>
                            <a:srgbClr val="C00000"/>
                          </a:solidFill>
                          <a:latin typeface="+mn-lt"/>
                          <a:ea typeface="+mn-ea"/>
                          <a:cs typeface="+mn-ea"/>
                          <a:sym typeface="+mn-lt"/>
                        </a:rPr>
                        <a:t>15.4)</a:t>
                      </a:r>
                      <a:endParaRPr lang="zh-CN" altLang="en-US" sz="900" b="1" kern="1200" dirty="0">
                        <a:solidFill>
                          <a:srgbClr val="C00000"/>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512" name="组合 147"/>
          <p:cNvGrpSpPr/>
          <p:nvPr/>
        </p:nvGrpSpPr>
        <p:grpSpPr>
          <a:xfrm>
            <a:off x="504525" y="3998773"/>
            <a:ext cx="3884843" cy="2367645"/>
            <a:chOff x="12497" y="1577516"/>
            <a:chExt cx="3380390" cy="3101880"/>
          </a:xfrm>
        </p:grpSpPr>
        <p:grpSp>
          <p:nvGrpSpPr>
            <p:cNvPr id="942" name="组合 81"/>
            <p:cNvGrpSpPr/>
            <p:nvPr/>
          </p:nvGrpSpPr>
          <p:grpSpPr>
            <a:xfrm>
              <a:off x="346189" y="4283218"/>
              <a:ext cx="2839695" cy="152731"/>
              <a:chOff x="3241102" y="5407168"/>
              <a:chExt cx="2839695" cy="152731"/>
            </a:xfrm>
          </p:grpSpPr>
          <p:sp>
            <p:nvSpPr>
              <p:cNvPr id="978" name="文本框 124"/>
              <p:cNvSpPr txBox="1"/>
              <p:nvPr/>
            </p:nvSpPr>
            <p:spPr>
              <a:xfrm>
                <a:off x="3241102"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0</a:t>
                </a:r>
                <a:endParaRPr lang="zh-CN" altLang="en-US" sz="900" dirty="0">
                  <a:cs typeface="+mn-ea"/>
                  <a:sym typeface="+mn-lt"/>
                </a:endParaRPr>
              </a:p>
            </p:txBody>
          </p:sp>
          <p:sp>
            <p:nvSpPr>
              <p:cNvPr id="979" name="文本框 125"/>
              <p:cNvSpPr txBox="1"/>
              <p:nvPr/>
            </p:nvSpPr>
            <p:spPr>
              <a:xfrm>
                <a:off x="3675680"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6</a:t>
                </a:r>
                <a:endParaRPr lang="zh-CN" altLang="en-US" sz="900" dirty="0">
                  <a:cs typeface="+mn-ea"/>
                  <a:sym typeface="+mn-lt"/>
                </a:endParaRPr>
              </a:p>
            </p:txBody>
          </p:sp>
          <p:sp>
            <p:nvSpPr>
              <p:cNvPr id="980" name="文本框 126"/>
              <p:cNvSpPr txBox="1"/>
              <p:nvPr/>
            </p:nvSpPr>
            <p:spPr>
              <a:xfrm>
                <a:off x="4110259"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12</a:t>
                </a:r>
                <a:endParaRPr lang="zh-CN" altLang="en-US" sz="900" dirty="0">
                  <a:cs typeface="+mn-ea"/>
                  <a:sym typeface="+mn-lt"/>
                </a:endParaRPr>
              </a:p>
            </p:txBody>
          </p:sp>
          <p:sp>
            <p:nvSpPr>
              <p:cNvPr id="981" name="文本框 127"/>
              <p:cNvSpPr txBox="1"/>
              <p:nvPr/>
            </p:nvSpPr>
            <p:spPr>
              <a:xfrm>
                <a:off x="4544837"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18</a:t>
                </a:r>
                <a:endParaRPr lang="zh-CN" altLang="en-US" sz="900" dirty="0">
                  <a:cs typeface="+mn-ea"/>
                  <a:sym typeface="+mn-lt"/>
                </a:endParaRPr>
              </a:p>
            </p:txBody>
          </p:sp>
          <p:sp>
            <p:nvSpPr>
              <p:cNvPr id="982" name="文本框 128"/>
              <p:cNvSpPr txBox="1"/>
              <p:nvPr/>
            </p:nvSpPr>
            <p:spPr>
              <a:xfrm>
                <a:off x="4979415"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24</a:t>
                </a:r>
                <a:endParaRPr lang="zh-CN" altLang="en-US" sz="900" dirty="0">
                  <a:cs typeface="+mn-ea"/>
                  <a:sym typeface="+mn-lt"/>
                </a:endParaRPr>
              </a:p>
            </p:txBody>
          </p:sp>
          <p:sp>
            <p:nvSpPr>
              <p:cNvPr id="983" name="文本框 129"/>
              <p:cNvSpPr txBox="1"/>
              <p:nvPr/>
            </p:nvSpPr>
            <p:spPr>
              <a:xfrm>
                <a:off x="5413994"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30</a:t>
                </a:r>
                <a:endParaRPr lang="zh-CN" altLang="en-US" sz="900" dirty="0">
                  <a:cs typeface="+mn-ea"/>
                  <a:sym typeface="+mn-lt"/>
                </a:endParaRPr>
              </a:p>
            </p:txBody>
          </p:sp>
          <p:sp>
            <p:nvSpPr>
              <p:cNvPr id="984" name="文本框 130"/>
              <p:cNvSpPr txBox="1"/>
              <p:nvPr/>
            </p:nvSpPr>
            <p:spPr>
              <a:xfrm>
                <a:off x="5848575" y="5407168"/>
                <a:ext cx="232222" cy="152731"/>
              </a:xfrm>
              <a:prstGeom prst="rect">
                <a:avLst/>
              </a:prstGeom>
              <a:noFill/>
            </p:spPr>
            <p:txBody>
              <a:bodyPr wrap="square" lIns="0" tIns="0" rIns="0" bIns="0" rtlCol="0" anchor="ctr">
                <a:noAutofit/>
              </a:bodyPr>
              <a:lstStyle/>
              <a:p>
                <a:pPr algn="ctr"/>
                <a:r>
                  <a:rPr lang="en-US" altLang="zh-CN" sz="900" dirty="0">
                    <a:cs typeface="+mn-ea"/>
                    <a:sym typeface="+mn-lt"/>
                  </a:rPr>
                  <a:t>36</a:t>
                </a:r>
                <a:endParaRPr lang="zh-CN" altLang="en-US" sz="900" dirty="0">
                  <a:cs typeface="+mn-ea"/>
                  <a:sym typeface="+mn-lt"/>
                </a:endParaRPr>
              </a:p>
            </p:txBody>
          </p:sp>
        </p:grpSp>
        <p:sp>
          <p:nvSpPr>
            <p:cNvPr id="943" name="任意多边形: 形状 82"/>
            <p:cNvSpPr/>
            <p:nvPr/>
          </p:nvSpPr>
          <p:spPr>
            <a:xfrm>
              <a:off x="460521" y="1577516"/>
              <a:ext cx="2932366" cy="2596541"/>
            </a:xfrm>
            <a:custGeom>
              <a:avLst/>
              <a:gdLst>
                <a:gd name="connsiteX0" fmla="*/ 0 w 2520950"/>
                <a:gd name="connsiteY0" fmla="*/ 0 h 1641475"/>
                <a:gd name="connsiteX1" fmla="*/ 0 w 2520950"/>
                <a:gd name="connsiteY1" fmla="*/ 1641475 h 1641475"/>
                <a:gd name="connsiteX2" fmla="*/ 2520950 w 2520950"/>
                <a:gd name="connsiteY2" fmla="*/ 1641475 h 1641475"/>
              </a:gdLst>
              <a:ahLst/>
              <a:cxnLst>
                <a:cxn ang="0">
                  <a:pos x="connsiteX0" y="connsiteY0"/>
                </a:cxn>
                <a:cxn ang="0">
                  <a:pos x="connsiteX1" y="connsiteY1"/>
                </a:cxn>
                <a:cxn ang="0">
                  <a:pos x="connsiteX2" y="connsiteY2"/>
                </a:cxn>
              </a:cxnLst>
              <a:rect l="l" t="t" r="r" b="b"/>
              <a:pathLst>
                <a:path w="2520950" h="1641475">
                  <a:moveTo>
                    <a:pt x="0" y="0"/>
                  </a:moveTo>
                  <a:lnTo>
                    <a:pt x="0" y="1641475"/>
                  </a:lnTo>
                  <a:lnTo>
                    <a:pt x="2520950" y="164147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grpSp>
          <p:nvGrpSpPr>
            <p:cNvPr id="944" name="组合 146"/>
            <p:cNvGrpSpPr/>
            <p:nvPr/>
          </p:nvGrpSpPr>
          <p:grpSpPr>
            <a:xfrm>
              <a:off x="460925" y="4174559"/>
              <a:ext cx="2609975" cy="56331"/>
              <a:chOff x="460925" y="4174559"/>
              <a:chExt cx="2609975" cy="56331"/>
            </a:xfrm>
          </p:grpSpPr>
          <p:cxnSp>
            <p:nvCxnSpPr>
              <p:cNvPr id="971" name="直接连接符 108"/>
              <p:cNvCxnSpPr/>
              <p:nvPr/>
            </p:nvCxnSpPr>
            <p:spPr>
              <a:xfrm>
                <a:off x="895920"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2" name="直接连接符 109"/>
              <p:cNvCxnSpPr/>
              <p:nvPr/>
            </p:nvCxnSpPr>
            <p:spPr>
              <a:xfrm>
                <a:off x="460925"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直接连接符 110"/>
              <p:cNvCxnSpPr/>
              <p:nvPr/>
            </p:nvCxnSpPr>
            <p:spPr>
              <a:xfrm>
                <a:off x="1330915"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直接连接符 111"/>
              <p:cNvCxnSpPr/>
              <p:nvPr/>
            </p:nvCxnSpPr>
            <p:spPr>
              <a:xfrm>
                <a:off x="1765911"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直接连接符 112"/>
              <p:cNvCxnSpPr/>
              <p:nvPr/>
            </p:nvCxnSpPr>
            <p:spPr>
              <a:xfrm>
                <a:off x="2200906"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直接连接符 113"/>
              <p:cNvCxnSpPr/>
              <p:nvPr/>
            </p:nvCxnSpPr>
            <p:spPr>
              <a:xfrm>
                <a:off x="2635901"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7" name="直接连接符 114"/>
              <p:cNvCxnSpPr/>
              <p:nvPr/>
            </p:nvCxnSpPr>
            <p:spPr>
              <a:xfrm>
                <a:off x="3070900"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5" name="组合 84"/>
            <p:cNvGrpSpPr/>
            <p:nvPr/>
          </p:nvGrpSpPr>
          <p:grpSpPr>
            <a:xfrm>
              <a:off x="179441" y="1577518"/>
              <a:ext cx="198551" cy="2666557"/>
              <a:chOff x="2791460" y="2408570"/>
              <a:chExt cx="198551" cy="2666557"/>
            </a:xfrm>
          </p:grpSpPr>
          <p:sp>
            <p:nvSpPr>
              <p:cNvPr id="960" name="文本框 97"/>
              <p:cNvSpPr txBox="1"/>
              <p:nvPr/>
            </p:nvSpPr>
            <p:spPr>
              <a:xfrm>
                <a:off x="2791460" y="4924922"/>
                <a:ext cx="198551" cy="150205"/>
              </a:xfrm>
              <a:prstGeom prst="rect">
                <a:avLst/>
              </a:prstGeom>
              <a:noFill/>
            </p:spPr>
            <p:txBody>
              <a:bodyPr wrap="square" lIns="0" tIns="0" rIns="0" bIns="0" rtlCol="0" anchor="ctr">
                <a:noAutofit/>
              </a:bodyPr>
              <a:lstStyle/>
              <a:p>
                <a:pPr algn="r"/>
                <a:r>
                  <a:rPr lang="en-US" altLang="zh-CN" sz="900" dirty="0">
                    <a:cs typeface="+mn-ea"/>
                    <a:sym typeface="+mn-lt"/>
                  </a:rPr>
                  <a:t>0</a:t>
                </a:r>
                <a:endParaRPr lang="zh-CN" altLang="en-US" sz="900" dirty="0">
                  <a:cs typeface="+mn-ea"/>
                  <a:sym typeface="+mn-lt"/>
                </a:endParaRPr>
              </a:p>
            </p:txBody>
          </p:sp>
          <p:sp>
            <p:nvSpPr>
              <p:cNvPr id="961" name="文本框 98"/>
              <p:cNvSpPr txBox="1"/>
              <p:nvPr/>
            </p:nvSpPr>
            <p:spPr>
              <a:xfrm>
                <a:off x="2791460" y="4421650"/>
                <a:ext cx="198551" cy="150205"/>
              </a:xfrm>
              <a:prstGeom prst="rect">
                <a:avLst/>
              </a:prstGeom>
              <a:noFill/>
            </p:spPr>
            <p:txBody>
              <a:bodyPr wrap="square" lIns="0" tIns="0" rIns="0" bIns="0" rtlCol="0" anchor="ctr">
                <a:noAutofit/>
              </a:bodyPr>
              <a:lstStyle/>
              <a:p>
                <a:pPr algn="r"/>
                <a:r>
                  <a:rPr lang="en-US" altLang="zh-CN" sz="900" dirty="0">
                    <a:cs typeface="+mn-ea"/>
                    <a:sym typeface="+mn-lt"/>
                  </a:rPr>
                  <a:t>0.2</a:t>
                </a:r>
                <a:endParaRPr lang="zh-CN" altLang="en-US" sz="900" dirty="0">
                  <a:cs typeface="+mn-ea"/>
                  <a:sym typeface="+mn-lt"/>
                </a:endParaRPr>
              </a:p>
            </p:txBody>
          </p:sp>
          <p:sp>
            <p:nvSpPr>
              <p:cNvPr id="962" name="文本框 99"/>
              <p:cNvSpPr txBox="1"/>
              <p:nvPr/>
            </p:nvSpPr>
            <p:spPr>
              <a:xfrm>
                <a:off x="2791460" y="3918380"/>
                <a:ext cx="198551" cy="150205"/>
              </a:xfrm>
              <a:prstGeom prst="rect">
                <a:avLst/>
              </a:prstGeom>
              <a:noFill/>
            </p:spPr>
            <p:txBody>
              <a:bodyPr wrap="square" lIns="0" tIns="0" rIns="0" bIns="0" rtlCol="0" anchor="ctr">
                <a:noAutofit/>
              </a:bodyPr>
              <a:lstStyle/>
              <a:p>
                <a:pPr algn="r"/>
                <a:r>
                  <a:rPr lang="en-US" altLang="zh-CN" sz="900" dirty="0">
                    <a:cs typeface="+mn-ea"/>
                    <a:sym typeface="+mn-lt"/>
                  </a:rPr>
                  <a:t>0.4</a:t>
                </a:r>
                <a:endParaRPr lang="zh-CN" altLang="en-US" sz="900" dirty="0">
                  <a:cs typeface="+mn-ea"/>
                  <a:sym typeface="+mn-lt"/>
                </a:endParaRPr>
              </a:p>
            </p:txBody>
          </p:sp>
          <p:sp>
            <p:nvSpPr>
              <p:cNvPr id="963" name="文本框 100"/>
              <p:cNvSpPr txBox="1"/>
              <p:nvPr/>
            </p:nvSpPr>
            <p:spPr>
              <a:xfrm>
                <a:off x="2791460" y="3415110"/>
                <a:ext cx="198551" cy="150205"/>
              </a:xfrm>
              <a:prstGeom prst="rect">
                <a:avLst/>
              </a:prstGeom>
              <a:noFill/>
            </p:spPr>
            <p:txBody>
              <a:bodyPr wrap="square" lIns="0" tIns="0" rIns="0" bIns="0" rtlCol="0" anchor="ctr">
                <a:noAutofit/>
              </a:bodyPr>
              <a:lstStyle/>
              <a:p>
                <a:pPr algn="r"/>
                <a:r>
                  <a:rPr lang="en-US" altLang="zh-CN" sz="900" dirty="0">
                    <a:cs typeface="+mn-ea"/>
                    <a:sym typeface="+mn-lt"/>
                  </a:rPr>
                  <a:t>0.6</a:t>
                </a:r>
                <a:endParaRPr lang="zh-CN" altLang="en-US" sz="900" dirty="0">
                  <a:cs typeface="+mn-ea"/>
                  <a:sym typeface="+mn-lt"/>
                </a:endParaRPr>
              </a:p>
            </p:txBody>
          </p:sp>
          <p:sp>
            <p:nvSpPr>
              <p:cNvPr id="964" name="文本框 101"/>
              <p:cNvSpPr txBox="1"/>
              <p:nvPr/>
            </p:nvSpPr>
            <p:spPr>
              <a:xfrm>
                <a:off x="2791460" y="2911840"/>
                <a:ext cx="198551" cy="150205"/>
              </a:xfrm>
              <a:prstGeom prst="rect">
                <a:avLst/>
              </a:prstGeom>
              <a:noFill/>
            </p:spPr>
            <p:txBody>
              <a:bodyPr wrap="square" lIns="0" tIns="0" rIns="0" bIns="0" rtlCol="0" anchor="ctr">
                <a:noAutofit/>
              </a:bodyPr>
              <a:lstStyle/>
              <a:p>
                <a:pPr algn="r"/>
                <a:r>
                  <a:rPr lang="en-US" altLang="zh-CN" sz="900" dirty="0">
                    <a:cs typeface="+mn-ea"/>
                    <a:sym typeface="+mn-lt"/>
                  </a:rPr>
                  <a:t>0.8</a:t>
                </a:r>
                <a:endParaRPr lang="zh-CN" altLang="en-US" sz="900" dirty="0">
                  <a:cs typeface="+mn-ea"/>
                  <a:sym typeface="+mn-lt"/>
                </a:endParaRPr>
              </a:p>
            </p:txBody>
          </p:sp>
          <p:sp>
            <p:nvSpPr>
              <p:cNvPr id="965" name="文本框 102"/>
              <p:cNvSpPr txBox="1"/>
              <p:nvPr/>
            </p:nvSpPr>
            <p:spPr>
              <a:xfrm>
                <a:off x="2791460" y="2408570"/>
                <a:ext cx="198551" cy="150205"/>
              </a:xfrm>
              <a:prstGeom prst="rect">
                <a:avLst/>
              </a:prstGeom>
              <a:noFill/>
            </p:spPr>
            <p:txBody>
              <a:bodyPr wrap="square" lIns="0" tIns="0" rIns="0" bIns="0" rtlCol="0" anchor="ctr">
                <a:noAutofit/>
              </a:bodyPr>
              <a:lstStyle/>
              <a:p>
                <a:pPr algn="r"/>
                <a:r>
                  <a:rPr lang="en-US" altLang="zh-CN" sz="900" dirty="0">
                    <a:cs typeface="+mn-ea"/>
                    <a:sym typeface="+mn-lt"/>
                  </a:rPr>
                  <a:t>1.0</a:t>
                </a:r>
                <a:endParaRPr lang="zh-CN" altLang="en-US" sz="900" dirty="0">
                  <a:cs typeface="+mn-ea"/>
                  <a:sym typeface="+mn-lt"/>
                </a:endParaRPr>
              </a:p>
            </p:txBody>
          </p:sp>
          <p:sp>
            <p:nvSpPr>
              <p:cNvPr id="966" name="文本框 103"/>
              <p:cNvSpPr txBox="1"/>
              <p:nvPr/>
            </p:nvSpPr>
            <p:spPr>
              <a:xfrm>
                <a:off x="2791460" y="4673285"/>
                <a:ext cx="198551" cy="150205"/>
              </a:xfrm>
              <a:prstGeom prst="rect">
                <a:avLst/>
              </a:prstGeom>
              <a:noFill/>
            </p:spPr>
            <p:txBody>
              <a:bodyPr wrap="square" lIns="0" tIns="0" rIns="0" bIns="0" rtlCol="0" anchor="ctr">
                <a:noAutofit/>
              </a:bodyPr>
              <a:lstStyle/>
              <a:p>
                <a:pPr algn="r"/>
                <a:r>
                  <a:rPr lang="en-US" altLang="zh-CN" sz="900" dirty="0">
                    <a:cs typeface="+mn-ea"/>
                    <a:sym typeface="+mn-lt"/>
                  </a:rPr>
                  <a:t>0.1</a:t>
                </a:r>
                <a:endParaRPr lang="zh-CN" altLang="en-US" sz="900" dirty="0">
                  <a:cs typeface="+mn-ea"/>
                  <a:sym typeface="+mn-lt"/>
                </a:endParaRPr>
              </a:p>
            </p:txBody>
          </p:sp>
          <p:sp>
            <p:nvSpPr>
              <p:cNvPr id="967" name="文本框 104"/>
              <p:cNvSpPr txBox="1"/>
              <p:nvPr/>
            </p:nvSpPr>
            <p:spPr>
              <a:xfrm>
                <a:off x="2791460" y="4170015"/>
                <a:ext cx="198551" cy="150205"/>
              </a:xfrm>
              <a:prstGeom prst="rect">
                <a:avLst/>
              </a:prstGeom>
              <a:noFill/>
            </p:spPr>
            <p:txBody>
              <a:bodyPr wrap="square" lIns="0" tIns="0" rIns="0" bIns="0" rtlCol="0" anchor="ctr">
                <a:noAutofit/>
              </a:bodyPr>
              <a:lstStyle/>
              <a:p>
                <a:pPr algn="r"/>
                <a:r>
                  <a:rPr lang="en-US" altLang="zh-CN" sz="900" dirty="0">
                    <a:cs typeface="+mn-ea"/>
                    <a:sym typeface="+mn-lt"/>
                  </a:rPr>
                  <a:t>0.3</a:t>
                </a:r>
                <a:endParaRPr lang="zh-CN" altLang="en-US" sz="900" dirty="0">
                  <a:cs typeface="+mn-ea"/>
                  <a:sym typeface="+mn-lt"/>
                </a:endParaRPr>
              </a:p>
            </p:txBody>
          </p:sp>
          <p:sp>
            <p:nvSpPr>
              <p:cNvPr id="968" name="文本框 105"/>
              <p:cNvSpPr txBox="1"/>
              <p:nvPr/>
            </p:nvSpPr>
            <p:spPr>
              <a:xfrm>
                <a:off x="2791460" y="3666745"/>
                <a:ext cx="198551" cy="150205"/>
              </a:xfrm>
              <a:prstGeom prst="rect">
                <a:avLst/>
              </a:prstGeom>
              <a:noFill/>
            </p:spPr>
            <p:txBody>
              <a:bodyPr wrap="square" lIns="0" tIns="0" rIns="0" bIns="0" rtlCol="0" anchor="ctr">
                <a:noAutofit/>
              </a:bodyPr>
              <a:lstStyle/>
              <a:p>
                <a:pPr algn="r"/>
                <a:r>
                  <a:rPr lang="en-US" altLang="zh-CN" sz="900" dirty="0">
                    <a:cs typeface="+mn-ea"/>
                    <a:sym typeface="+mn-lt"/>
                  </a:rPr>
                  <a:t>0.5</a:t>
                </a:r>
                <a:endParaRPr lang="zh-CN" altLang="en-US" sz="900" dirty="0">
                  <a:cs typeface="+mn-ea"/>
                  <a:sym typeface="+mn-lt"/>
                </a:endParaRPr>
              </a:p>
            </p:txBody>
          </p:sp>
          <p:sp>
            <p:nvSpPr>
              <p:cNvPr id="969" name="文本框 106"/>
              <p:cNvSpPr txBox="1"/>
              <p:nvPr/>
            </p:nvSpPr>
            <p:spPr>
              <a:xfrm>
                <a:off x="2791460" y="3163475"/>
                <a:ext cx="198551" cy="150205"/>
              </a:xfrm>
              <a:prstGeom prst="rect">
                <a:avLst/>
              </a:prstGeom>
              <a:noFill/>
            </p:spPr>
            <p:txBody>
              <a:bodyPr wrap="square" lIns="0" tIns="0" rIns="0" bIns="0" rtlCol="0" anchor="ctr">
                <a:noAutofit/>
              </a:bodyPr>
              <a:lstStyle/>
              <a:p>
                <a:pPr algn="r"/>
                <a:r>
                  <a:rPr lang="en-US" altLang="zh-CN" sz="900" dirty="0">
                    <a:cs typeface="+mn-ea"/>
                    <a:sym typeface="+mn-lt"/>
                  </a:rPr>
                  <a:t>0.7</a:t>
                </a:r>
                <a:endParaRPr lang="zh-CN" altLang="en-US" sz="900" dirty="0">
                  <a:cs typeface="+mn-ea"/>
                  <a:sym typeface="+mn-lt"/>
                </a:endParaRPr>
              </a:p>
            </p:txBody>
          </p:sp>
          <p:sp>
            <p:nvSpPr>
              <p:cNvPr id="970" name="文本框 107"/>
              <p:cNvSpPr txBox="1"/>
              <p:nvPr/>
            </p:nvSpPr>
            <p:spPr>
              <a:xfrm>
                <a:off x="2791460" y="2660205"/>
                <a:ext cx="198551" cy="150205"/>
              </a:xfrm>
              <a:prstGeom prst="rect">
                <a:avLst/>
              </a:prstGeom>
              <a:noFill/>
            </p:spPr>
            <p:txBody>
              <a:bodyPr wrap="square" lIns="0" tIns="0" rIns="0" bIns="0" rtlCol="0" anchor="ctr">
                <a:noAutofit/>
              </a:bodyPr>
              <a:lstStyle/>
              <a:p>
                <a:pPr algn="r"/>
                <a:r>
                  <a:rPr lang="en-US" altLang="zh-CN" sz="900" dirty="0">
                    <a:cs typeface="+mn-ea"/>
                    <a:sym typeface="+mn-lt"/>
                  </a:rPr>
                  <a:t>0.9</a:t>
                </a:r>
                <a:endParaRPr lang="zh-CN" altLang="en-US" sz="900" dirty="0">
                  <a:cs typeface="+mn-ea"/>
                  <a:sym typeface="+mn-lt"/>
                </a:endParaRPr>
              </a:p>
            </p:txBody>
          </p:sp>
        </p:grpSp>
        <p:grpSp>
          <p:nvGrpSpPr>
            <p:cNvPr id="946" name="组合 85"/>
            <p:cNvGrpSpPr/>
            <p:nvPr/>
          </p:nvGrpSpPr>
          <p:grpSpPr>
            <a:xfrm>
              <a:off x="396149" y="1656703"/>
              <a:ext cx="64371" cy="2516444"/>
              <a:chOff x="7773761" y="7984887"/>
              <a:chExt cx="38511" cy="1762133"/>
            </a:xfrm>
          </p:grpSpPr>
          <p:cxnSp>
            <p:nvCxnSpPr>
              <p:cNvPr id="949" name="直接连接符 86"/>
              <p:cNvCxnSpPr/>
              <p:nvPr/>
            </p:nvCxnSpPr>
            <p:spPr>
              <a:xfrm rot="16200000">
                <a:off x="7793017" y="7965630"/>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0" name="直接连接符 87"/>
              <p:cNvCxnSpPr/>
              <p:nvPr/>
            </p:nvCxnSpPr>
            <p:spPr>
              <a:xfrm rot="16200000">
                <a:off x="7793017" y="8318056"/>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1" name="直接连接符 88"/>
              <p:cNvCxnSpPr/>
              <p:nvPr/>
            </p:nvCxnSpPr>
            <p:spPr>
              <a:xfrm rot="16200000">
                <a:off x="7793017" y="8846695"/>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直接连接符 89"/>
              <p:cNvCxnSpPr/>
              <p:nvPr/>
            </p:nvCxnSpPr>
            <p:spPr>
              <a:xfrm rot="16200000">
                <a:off x="7793017" y="9199121"/>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直接连接符 90"/>
              <p:cNvCxnSpPr/>
              <p:nvPr/>
            </p:nvCxnSpPr>
            <p:spPr>
              <a:xfrm rot="16200000">
                <a:off x="7793017" y="9551547"/>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直接连接符 91"/>
              <p:cNvCxnSpPr/>
              <p:nvPr/>
            </p:nvCxnSpPr>
            <p:spPr>
              <a:xfrm rot="16200000">
                <a:off x="7793017" y="9727764"/>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直接连接符 92"/>
              <p:cNvCxnSpPr/>
              <p:nvPr/>
            </p:nvCxnSpPr>
            <p:spPr>
              <a:xfrm rot="16200000">
                <a:off x="7793017" y="8141843"/>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6" name="直接连接符 93"/>
              <p:cNvCxnSpPr/>
              <p:nvPr/>
            </p:nvCxnSpPr>
            <p:spPr>
              <a:xfrm rot="16200000">
                <a:off x="7793017" y="8494269"/>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7" name="直接连接符 94"/>
              <p:cNvCxnSpPr/>
              <p:nvPr/>
            </p:nvCxnSpPr>
            <p:spPr>
              <a:xfrm rot="16200000">
                <a:off x="7793017" y="8670482"/>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8" name="直接连接符 95"/>
              <p:cNvCxnSpPr/>
              <p:nvPr/>
            </p:nvCxnSpPr>
            <p:spPr>
              <a:xfrm rot="16200000">
                <a:off x="7793017" y="9022908"/>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直接连接符 96"/>
              <p:cNvCxnSpPr/>
              <p:nvPr/>
            </p:nvCxnSpPr>
            <p:spPr>
              <a:xfrm rot="16200000">
                <a:off x="7793017" y="9375334"/>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7" name="矩形 77"/>
            <p:cNvSpPr/>
            <p:nvPr/>
          </p:nvSpPr>
          <p:spPr>
            <a:xfrm>
              <a:off x="1162555" y="4360400"/>
              <a:ext cx="1301470" cy="3189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时间（月）</a:t>
              </a:r>
              <a:endParaRPr lang="zh-CN" altLang="en-US" sz="900" b="1" dirty="0">
                <a:solidFill>
                  <a:schemeClr val="tx1"/>
                </a:solidFill>
                <a:cs typeface="+mn-ea"/>
                <a:sym typeface="+mn-lt"/>
              </a:endParaRPr>
            </a:p>
          </p:txBody>
        </p:sp>
        <p:sp>
          <p:nvSpPr>
            <p:cNvPr id="948" name="矩形 78"/>
            <p:cNvSpPr/>
            <p:nvPr/>
          </p:nvSpPr>
          <p:spPr>
            <a:xfrm rot="16200000">
              <a:off x="-901616" y="2783801"/>
              <a:ext cx="2013711" cy="18548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900" b="1" dirty="0">
                  <a:solidFill>
                    <a:schemeClr val="tx1"/>
                  </a:solidFill>
                  <a:cs typeface="+mn-ea"/>
                  <a:sym typeface="+mn-lt"/>
                </a:rPr>
                <a:t>OS(</a:t>
              </a:r>
              <a:r>
                <a:rPr lang="zh-CN" altLang="en-US" sz="900" b="1" dirty="0">
                  <a:solidFill>
                    <a:schemeClr val="tx1"/>
                  </a:solidFill>
                  <a:cs typeface="+mn-ea"/>
                  <a:sym typeface="+mn-lt"/>
                </a:rPr>
                <a:t>概率</a:t>
              </a:r>
              <a:r>
                <a:rPr lang="en-US" altLang="zh-CN" sz="900" b="1" dirty="0">
                  <a:solidFill>
                    <a:schemeClr val="tx1"/>
                  </a:solidFill>
                  <a:cs typeface="+mn-ea"/>
                  <a:sym typeface="+mn-lt"/>
                </a:rPr>
                <a:t>)</a:t>
              </a:r>
              <a:endParaRPr lang="zh-CN" altLang="en-US" sz="900" b="1" dirty="0">
                <a:solidFill>
                  <a:schemeClr val="tx1"/>
                </a:solidFill>
                <a:cs typeface="+mn-ea"/>
                <a:sym typeface="+mn-lt"/>
              </a:endParaRPr>
            </a:p>
          </p:txBody>
        </p:sp>
      </p:grpSp>
      <p:grpSp>
        <p:nvGrpSpPr>
          <p:cNvPr id="1008" name="Group 1007"/>
          <p:cNvGrpSpPr/>
          <p:nvPr/>
        </p:nvGrpSpPr>
        <p:grpSpPr>
          <a:xfrm>
            <a:off x="1003796" y="3929238"/>
            <a:ext cx="3387148" cy="1860150"/>
            <a:chOff x="1551535" y="1554289"/>
            <a:chExt cx="3838849" cy="2267865"/>
          </a:xfrm>
        </p:grpSpPr>
        <p:grpSp>
          <p:nvGrpSpPr>
            <p:cNvPr id="513" name="组合 421"/>
            <p:cNvGrpSpPr/>
            <p:nvPr/>
          </p:nvGrpSpPr>
          <p:grpSpPr>
            <a:xfrm>
              <a:off x="1568863" y="1556957"/>
              <a:ext cx="3819371" cy="2196631"/>
              <a:chOff x="-26700958" y="-1426485"/>
              <a:chExt cx="21081208" cy="12837434"/>
            </a:xfrm>
          </p:grpSpPr>
          <p:sp>
            <p:nvSpPr>
              <p:cNvPr id="691" name="图形 152"/>
              <p:cNvSpPr/>
              <p:nvPr/>
            </p:nvSpPr>
            <p:spPr>
              <a:xfrm>
                <a:off x="-26619202" y="-1299030"/>
                <a:ext cx="20999452" cy="12709979"/>
              </a:xfrm>
              <a:custGeom>
                <a:avLst/>
                <a:gdLst>
                  <a:gd name="connsiteX0" fmla="*/ 0 w 7945183"/>
                  <a:gd name="connsiteY0" fmla="*/ 0 h 4762500"/>
                  <a:gd name="connsiteX1" fmla="*/ 94678 w 7945183"/>
                  <a:gd name="connsiteY1" fmla="*/ 0 h 4762500"/>
                  <a:gd name="connsiteX2" fmla="*/ 94678 w 7945183"/>
                  <a:gd name="connsiteY2" fmla="*/ 16193 h 4762500"/>
                  <a:gd name="connsiteX3" fmla="*/ 123349 w 7945183"/>
                  <a:gd name="connsiteY3" fmla="*/ 16193 h 4762500"/>
                  <a:gd name="connsiteX4" fmla="*/ 123349 w 7945183"/>
                  <a:gd name="connsiteY4" fmla="*/ 87440 h 4762500"/>
                  <a:gd name="connsiteX5" fmla="*/ 190500 w 7945183"/>
                  <a:gd name="connsiteY5" fmla="*/ 87440 h 4762500"/>
                  <a:gd name="connsiteX6" fmla="*/ 190500 w 7945183"/>
                  <a:gd name="connsiteY6" fmla="*/ 141637 h 4762500"/>
                  <a:gd name="connsiteX7" fmla="*/ 280702 w 7945183"/>
                  <a:gd name="connsiteY7" fmla="*/ 141637 h 4762500"/>
                  <a:gd name="connsiteX8" fmla="*/ 280702 w 7945183"/>
                  <a:gd name="connsiteY8" fmla="*/ 160782 h 4762500"/>
                  <a:gd name="connsiteX9" fmla="*/ 323850 w 7945183"/>
                  <a:gd name="connsiteY9" fmla="*/ 160782 h 4762500"/>
                  <a:gd name="connsiteX10" fmla="*/ 323850 w 7945183"/>
                  <a:gd name="connsiteY10" fmla="*/ 177832 h 4762500"/>
                  <a:gd name="connsiteX11" fmla="*/ 323850 w 7945183"/>
                  <a:gd name="connsiteY11" fmla="*/ 190595 h 4762500"/>
                  <a:gd name="connsiteX12" fmla="*/ 462534 w 7945183"/>
                  <a:gd name="connsiteY12" fmla="*/ 190595 h 4762500"/>
                  <a:gd name="connsiteX13" fmla="*/ 478441 w 7945183"/>
                  <a:gd name="connsiteY13" fmla="*/ 190595 h 4762500"/>
                  <a:gd name="connsiteX14" fmla="*/ 478441 w 7945183"/>
                  <a:gd name="connsiteY14" fmla="*/ 240506 h 4762500"/>
                  <a:gd name="connsiteX15" fmla="*/ 516731 w 7945183"/>
                  <a:gd name="connsiteY15" fmla="*/ 240506 h 4762500"/>
                  <a:gd name="connsiteX16" fmla="*/ 516731 w 7945183"/>
                  <a:gd name="connsiteY16" fmla="*/ 259652 h 4762500"/>
                  <a:gd name="connsiteX17" fmla="*/ 575215 w 7945183"/>
                  <a:gd name="connsiteY17" fmla="*/ 259652 h 4762500"/>
                  <a:gd name="connsiteX18" fmla="*/ 575215 w 7945183"/>
                  <a:gd name="connsiteY18" fmla="*/ 288417 h 4762500"/>
                  <a:gd name="connsiteX19" fmla="*/ 600075 w 7945183"/>
                  <a:gd name="connsiteY19" fmla="*/ 288417 h 4762500"/>
                  <a:gd name="connsiteX20" fmla="*/ 600075 w 7945183"/>
                  <a:gd name="connsiteY20" fmla="*/ 309658 h 4762500"/>
                  <a:gd name="connsiteX21" fmla="*/ 731520 w 7945183"/>
                  <a:gd name="connsiteY21" fmla="*/ 309658 h 4762500"/>
                  <a:gd name="connsiteX22" fmla="*/ 731520 w 7945183"/>
                  <a:gd name="connsiteY22" fmla="*/ 323850 h 4762500"/>
                  <a:gd name="connsiteX23" fmla="*/ 746665 w 7945183"/>
                  <a:gd name="connsiteY23" fmla="*/ 323850 h 4762500"/>
                  <a:gd name="connsiteX24" fmla="*/ 746665 w 7945183"/>
                  <a:gd name="connsiteY24" fmla="*/ 346043 h 4762500"/>
                  <a:gd name="connsiteX25" fmla="*/ 773049 w 7945183"/>
                  <a:gd name="connsiteY25" fmla="*/ 346043 h 4762500"/>
                  <a:gd name="connsiteX26" fmla="*/ 773049 w 7945183"/>
                  <a:gd name="connsiteY26" fmla="*/ 390716 h 4762500"/>
                  <a:gd name="connsiteX27" fmla="*/ 791337 w 7945183"/>
                  <a:gd name="connsiteY27" fmla="*/ 390716 h 4762500"/>
                  <a:gd name="connsiteX28" fmla="*/ 791337 w 7945183"/>
                  <a:gd name="connsiteY28" fmla="*/ 428244 h 4762500"/>
                  <a:gd name="connsiteX29" fmla="*/ 841629 w 7945183"/>
                  <a:gd name="connsiteY29" fmla="*/ 428244 h 4762500"/>
                  <a:gd name="connsiteX30" fmla="*/ 841629 w 7945183"/>
                  <a:gd name="connsiteY30" fmla="*/ 470440 h 4762500"/>
                  <a:gd name="connsiteX31" fmla="*/ 867918 w 7945183"/>
                  <a:gd name="connsiteY31" fmla="*/ 470440 h 4762500"/>
                  <a:gd name="connsiteX32" fmla="*/ 867918 w 7945183"/>
                  <a:gd name="connsiteY32" fmla="*/ 495300 h 4762500"/>
                  <a:gd name="connsiteX33" fmla="*/ 931736 w 7945183"/>
                  <a:gd name="connsiteY33" fmla="*/ 495300 h 4762500"/>
                  <a:gd name="connsiteX34" fmla="*/ 942880 w 7945183"/>
                  <a:gd name="connsiteY34" fmla="*/ 495300 h 4762500"/>
                  <a:gd name="connsiteX35" fmla="*/ 942880 w 7945183"/>
                  <a:gd name="connsiteY35" fmla="*/ 514350 h 4762500"/>
                  <a:gd name="connsiteX36" fmla="*/ 981170 w 7945183"/>
                  <a:gd name="connsiteY36" fmla="*/ 514350 h 4762500"/>
                  <a:gd name="connsiteX37" fmla="*/ 981170 w 7945183"/>
                  <a:gd name="connsiteY37" fmla="*/ 542925 h 4762500"/>
                  <a:gd name="connsiteX38" fmla="*/ 981170 w 7945183"/>
                  <a:gd name="connsiteY38" fmla="*/ 550259 h 4762500"/>
                  <a:gd name="connsiteX39" fmla="*/ 1009650 w 7945183"/>
                  <a:gd name="connsiteY39" fmla="*/ 550259 h 4762500"/>
                  <a:gd name="connsiteX40" fmla="*/ 1009650 w 7945183"/>
                  <a:gd name="connsiteY40" fmla="*/ 570929 h 4762500"/>
                  <a:gd name="connsiteX41" fmla="*/ 1163003 w 7945183"/>
                  <a:gd name="connsiteY41" fmla="*/ 570929 h 4762500"/>
                  <a:gd name="connsiteX42" fmla="*/ 1163003 w 7945183"/>
                  <a:gd name="connsiteY42" fmla="*/ 594074 h 4762500"/>
                  <a:gd name="connsiteX43" fmla="*/ 1201198 w 7945183"/>
                  <a:gd name="connsiteY43" fmla="*/ 594074 h 4762500"/>
                  <a:gd name="connsiteX44" fmla="*/ 1201198 w 7945183"/>
                  <a:gd name="connsiteY44" fmla="*/ 636365 h 4762500"/>
                  <a:gd name="connsiteX45" fmla="*/ 1261872 w 7945183"/>
                  <a:gd name="connsiteY45" fmla="*/ 636365 h 4762500"/>
                  <a:gd name="connsiteX46" fmla="*/ 1261872 w 7945183"/>
                  <a:gd name="connsiteY46" fmla="*/ 657225 h 4762500"/>
                  <a:gd name="connsiteX47" fmla="*/ 1344739 w 7945183"/>
                  <a:gd name="connsiteY47" fmla="*/ 657225 h 4762500"/>
                  <a:gd name="connsiteX48" fmla="*/ 1344739 w 7945183"/>
                  <a:gd name="connsiteY48" fmla="*/ 695325 h 4762500"/>
                  <a:gd name="connsiteX49" fmla="*/ 1355122 w 7945183"/>
                  <a:gd name="connsiteY49" fmla="*/ 695325 h 4762500"/>
                  <a:gd name="connsiteX50" fmla="*/ 1355122 w 7945183"/>
                  <a:gd name="connsiteY50" fmla="*/ 716852 h 4762500"/>
                  <a:gd name="connsiteX51" fmla="*/ 1390650 w 7945183"/>
                  <a:gd name="connsiteY51" fmla="*/ 716852 h 4762500"/>
                  <a:gd name="connsiteX52" fmla="*/ 1390650 w 7945183"/>
                  <a:gd name="connsiteY52" fmla="*/ 742950 h 4762500"/>
                  <a:gd name="connsiteX53" fmla="*/ 1428750 w 7945183"/>
                  <a:gd name="connsiteY53" fmla="*/ 742950 h 4762500"/>
                  <a:gd name="connsiteX54" fmla="*/ 1428750 w 7945183"/>
                  <a:gd name="connsiteY54" fmla="*/ 758381 h 4762500"/>
                  <a:gd name="connsiteX55" fmla="*/ 1538573 w 7945183"/>
                  <a:gd name="connsiteY55" fmla="*/ 758381 h 4762500"/>
                  <a:gd name="connsiteX56" fmla="*/ 1538573 w 7945183"/>
                  <a:gd name="connsiteY56" fmla="*/ 779050 h 4762500"/>
                  <a:gd name="connsiteX57" fmla="*/ 1591151 w 7945183"/>
                  <a:gd name="connsiteY57" fmla="*/ 779050 h 4762500"/>
                  <a:gd name="connsiteX58" fmla="*/ 1591151 w 7945183"/>
                  <a:gd name="connsiteY58" fmla="*/ 818960 h 4762500"/>
                  <a:gd name="connsiteX59" fmla="*/ 1619060 w 7945183"/>
                  <a:gd name="connsiteY59" fmla="*/ 818960 h 4762500"/>
                  <a:gd name="connsiteX60" fmla="*/ 1619060 w 7945183"/>
                  <a:gd name="connsiteY60" fmla="*/ 847630 h 4762500"/>
                  <a:gd name="connsiteX61" fmla="*/ 1631061 w 7945183"/>
                  <a:gd name="connsiteY61" fmla="*/ 847630 h 4762500"/>
                  <a:gd name="connsiteX62" fmla="*/ 1631061 w 7945183"/>
                  <a:gd name="connsiteY62" fmla="*/ 867632 h 4762500"/>
                  <a:gd name="connsiteX63" fmla="*/ 1647825 w 7945183"/>
                  <a:gd name="connsiteY63" fmla="*/ 867632 h 4762500"/>
                  <a:gd name="connsiteX64" fmla="*/ 1647825 w 7945183"/>
                  <a:gd name="connsiteY64" fmla="*/ 901922 h 4762500"/>
                  <a:gd name="connsiteX65" fmla="*/ 1743075 w 7945183"/>
                  <a:gd name="connsiteY65" fmla="*/ 901922 h 4762500"/>
                  <a:gd name="connsiteX66" fmla="*/ 1743075 w 7945183"/>
                  <a:gd name="connsiteY66" fmla="*/ 943356 h 4762500"/>
                  <a:gd name="connsiteX67" fmla="*/ 1815275 w 7945183"/>
                  <a:gd name="connsiteY67" fmla="*/ 943356 h 4762500"/>
                  <a:gd name="connsiteX68" fmla="*/ 1818418 w 7945183"/>
                  <a:gd name="connsiteY68" fmla="*/ 943356 h 4762500"/>
                  <a:gd name="connsiteX69" fmla="*/ 1818418 w 7945183"/>
                  <a:gd name="connsiteY69" fmla="*/ 988790 h 4762500"/>
                  <a:gd name="connsiteX70" fmla="*/ 1828800 w 7945183"/>
                  <a:gd name="connsiteY70" fmla="*/ 988790 h 4762500"/>
                  <a:gd name="connsiteX71" fmla="*/ 1828800 w 7945183"/>
                  <a:gd name="connsiteY71" fmla="*/ 1011365 h 4762500"/>
                  <a:gd name="connsiteX72" fmla="*/ 1838325 w 7945183"/>
                  <a:gd name="connsiteY72" fmla="*/ 1011365 h 4762500"/>
                  <a:gd name="connsiteX73" fmla="*/ 1838325 w 7945183"/>
                  <a:gd name="connsiteY73" fmla="*/ 1040130 h 4762500"/>
                  <a:gd name="connsiteX74" fmla="*/ 1847945 w 7945183"/>
                  <a:gd name="connsiteY74" fmla="*/ 1040130 h 4762500"/>
                  <a:gd name="connsiteX75" fmla="*/ 1847945 w 7945183"/>
                  <a:gd name="connsiteY75" fmla="*/ 1058228 h 4762500"/>
                  <a:gd name="connsiteX76" fmla="*/ 1860709 w 7945183"/>
                  <a:gd name="connsiteY76" fmla="*/ 1058228 h 4762500"/>
                  <a:gd name="connsiteX77" fmla="*/ 1860709 w 7945183"/>
                  <a:gd name="connsiteY77" fmla="*/ 1073087 h 4762500"/>
                  <a:gd name="connsiteX78" fmla="*/ 1905000 w 7945183"/>
                  <a:gd name="connsiteY78" fmla="*/ 1073087 h 4762500"/>
                  <a:gd name="connsiteX79" fmla="*/ 1905000 w 7945183"/>
                  <a:gd name="connsiteY79" fmla="*/ 1095375 h 4762500"/>
                  <a:gd name="connsiteX80" fmla="*/ 1928241 w 7945183"/>
                  <a:gd name="connsiteY80" fmla="*/ 1095375 h 4762500"/>
                  <a:gd name="connsiteX81" fmla="*/ 1928241 w 7945183"/>
                  <a:gd name="connsiteY81" fmla="*/ 1112901 h 4762500"/>
                  <a:gd name="connsiteX82" fmla="*/ 1943672 w 7945183"/>
                  <a:gd name="connsiteY82" fmla="*/ 1112901 h 4762500"/>
                  <a:gd name="connsiteX83" fmla="*/ 1952149 w 7945183"/>
                  <a:gd name="connsiteY83" fmla="*/ 1112901 h 4762500"/>
                  <a:gd name="connsiteX84" fmla="*/ 1952149 w 7945183"/>
                  <a:gd name="connsiteY84" fmla="*/ 1136333 h 4762500"/>
                  <a:gd name="connsiteX85" fmla="*/ 1982438 w 7945183"/>
                  <a:gd name="connsiteY85" fmla="*/ 1136333 h 4762500"/>
                  <a:gd name="connsiteX86" fmla="*/ 1993106 w 7945183"/>
                  <a:gd name="connsiteY86" fmla="*/ 1136333 h 4762500"/>
                  <a:gd name="connsiteX87" fmla="*/ 1993106 w 7945183"/>
                  <a:gd name="connsiteY87" fmla="*/ 1200150 h 4762500"/>
                  <a:gd name="connsiteX88" fmla="*/ 2003774 w 7945183"/>
                  <a:gd name="connsiteY88" fmla="*/ 1200150 h 4762500"/>
                  <a:gd name="connsiteX89" fmla="*/ 2003774 w 7945183"/>
                  <a:gd name="connsiteY89" fmla="*/ 1222439 h 4762500"/>
                  <a:gd name="connsiteX90" fmla="*/ 2019300 w 7945183"/>
                  <a:gd name="connsiteY90" fmla="*/ 1222439 h 4762500"/>
                  <a:gd name="connsiteX91" fmla="*/ 2019300 w 7945183"/>
                  <a:gd name="connsiteY91" fmla="*/ 1238250 h 4762500"/>
                  <a:gd name="connsiteX92" fmla="*/ 2019300 w 7945183"/>
                  <a:gd name="connsiteY92" fmla="*/ 1242632 h 4762500"/>
                  <a:gd name="connsiteX93" fmla="*/ 2038826 w 7945183"/>
                  <a:gd name="connsiteY93" fmla="*/ 1242632 h 4762500"/>
                  <a:gd name="connsiteX94" fmla="*/ 2038826 w 7945183"/>
                  <a:gd name="connsiteY94" fmla="*/ 1266825 h 4762500"/>
                  <a:gd name="connsiteX95" fmla="*/ 2047875 w 7945183"/>
                  <a:gd name="connsiteY95" fmla="*/ 1266825 h 4762500"/>
                  <a:gd name="connsiteX96" fmla="*/ 2047875 w 7945183"/>
                  <a:gd name="connsiteY96" fmla="*/ 1305401 h 4762500"/>
                  <a:gd name="connsiteX97" fmla="*/ 2070735 w 7945183"/>
                  <a:gd name="connsiteY97" fmla="*/ 1305401 h 4762500"/>
                  <a:gd name="connsiteX98" fmla="*/ 2070735 w 7945183"/>
                  <a:gd name="connsiteY98" fmla="*/ 1325023 h 4762500"/>
                  <a:gd name="connsiteX99" fmla="*/ 2116931 w 7945183"/>
                  <a:gd name="connsiteY99" fmla="*/ 1325023 h 4762500"/>
                  <a:gd name="connsiteX100" fmla="*/ 2116931 w 7945183"/>
                  <a:gd name="connsiteY100" fmla="*/ 1350074 h 4762500"/>
                  <a:gd name="connsiteX101" fmla="*/ 2160556 w 7945183"/>
                  <a:gd name="connsiteY101" fmla="*/ 1350074 h 4762500"/>
                  <a:gd name="connsiteX102" fmla="*/ 2160556 w 7945183"/>
                  <a:gd name="connsiteY102" fmla="*/ 1371600 h 4762500"/>
                  <a:gd name="connsiteX103" fmla="*/ 2175986 w 7945183"/>
                  <a:gd name="connsiteY103" fmla="*/ 1371600 h 4762500"/>
                  <a:gd name="connsiteX104" fmla="*/ 2175986 w 7945183"/>
                  <a:gd name="connsiteY104" fmla="*/ 1389888 h 4762500"/>
                  <a:gd name="connsiteX105" fmla="*/ 2190750 w 7945183"/>
                  <a:gd name="connsiteY105" fmla="*/ 1389888 h 4762500"/>
                  <a:gd name="connsiteX106" fmla="*/ 2190750 w 7945183"/>
                  <a:gd name="connsiteY106" fmla="*/ 1414939 h 4762500"/>
                  <a:gd name="connsiteX107" fmla="*/ 2205704 w 7945183"/>
                  <a:gd name="connsiteY107" fmla="*/ 1414939 h 4762500"/>
                  <a:gd name="connsiteX108" fmla="*/ 2205704 w 7945183"/>
                  <a:gd name="connsiteY108" fmla="*/ 1455801 h 4762500"/>
                  <a:gd name="connsiteX109" fmla="*/ 2217992 w 7945183"/>
                  <a:gd name="connsiteY109" fmla="*/ 1455801 h 4762500"/>
                  <a:gd name="connsiteX110" fmla="*/ 2217992 w 7945183"/>
                  <a:gd name="connsiteY110" fmla="*/ 1502093 h 4762500"/>
                  <a:gd name="connsiteX111" fmla="*/ 2228850 w 7945183"/>
                  <a:gd name="connsiteY111" fmla="*/ 1502093 h 4762500"/>
                  <a:gd name="connsiteX112" fmla="*/ 2228850 w 7945183"/>
                  <a:gd name="connsiteY112" fmla="*/ 1533525 h 4762500"/>
                  <a:gd name="connsiteX113" fmla="*/ 2240280 w 7945183"/>
                  <a:gd name="connsiteY113" fmla="*/ 1533525 h 4762500"/>
                  <a:gd name="connsiteX114" fmla="*/ 2240280 w 7945183"/>
                  <a:gd name="connsiteY114" fmla="*/ 1591437 h 4762500"/>
                  <a:gd name="connsiteX115" fmla="*/ 2266950 w 7945183"/>
                  <a:gd name="connsiteY115" fmla="*/ 1591437 h 4762500"/>
                  <a:gd name="connsiteX116" fmla="*/ 2266950 w 7945183"/>
                  <a:gd name="connsiteY116" fmla="*/ 1619250 h 4762500"/>
                  <a:gd name="connsiteX117" fmla="*/ 2279142 w 7945183"/>
                  <a:gd name="connsiteY117" fmla="*/ 1619250 h 4762500"/>
                  <a:gd name="connsiteX118" fmla="*/ 2279142 w 7945183"/>
                  <a:gd name="connsiteY118" fmla="*/ 1646206 h 4762500"/>
                  <a:gd name="connsiteX119" fmla="*/ 2306193 w 7945183"/>
                  <a:gd name="connsiteY119" fmla="*/ 1646206 h 4762500"/>
                  <a:gd name="connsiteX120" fmla="*/ 2306193 w 7945183"/>
                  <a:gd name="connsiteY120" fmla="*/ 1666875 h 4762500"/>
                  <a:gd name="connsiteX121" fmla="*/ 2362200 w 7945183"/>
                  <a:gd name="connsiteY121" fmla="*/ 1666875 h 4762500"/>
                  <a:gd name="connsiteX122" fmla="*/ 2362200 w 7945183"/>
                  <a:gd name="connsiteY122" fmla="*/ 1695450 h 4762500"/>
                  <a:gd name="connsiteX123" fmla="*/ 2371725 w 7945183"/>
                  <a:gd name="connsiteY123" fmla="*/ 1695450 h 4762500"/>
                  <a:gd name="connsiteX124" fmla="*/ 2376392 w 7945183"/>
                  <a:gd name="connsiteY124" fmla="*/ 1695450 h 4762500"/>
                  <a:gd name="connsiteX125" fmla="*/ 2376392 w 7945183"/>
                  <a:gd name="connsiteY125" fmla="*/ 1733550 h 4762500"/>
                  <a:gd name="connsiteX126" fmla="*/ 2387060 w 7945183"/>
                  <a:gd name="connsiteY126" fmla="*/ 1733550 h 4762500"/>
                  <a:gd name="connsiteX127" fmla="*/ 2387060 w 7945183"/>
                  <a:gd name="connsiteY127" fmla="*/ 1788605 h 4762500"/>
                  <a:gd name="connsiteX128" fmla="*/ 2387060 w 7945183"/>
                  <a:gd name="connsiteY128" fmla="*/ 1796129 h 4762500"/>
                  <a:gd name="connsiteX129" fmla="*/ 2463070 w 7945183"/>
                  <a:gd name="connsiteY129" fmla="*/ 1796129 h 4762500"/>
                  <a:gd name="connsiteX130" fmla="*/ 2463070 w 7945183"/>
                  <a:gd name="connsiteY130" fmla="*/ 1813655 h 4762500"/>
                  <a:gd name="connsiteX131" fmla="*/ 2496026 w 7945183"/>
                  <a:gd name="connsiteY131" fmla="*/ 1813655 h 4762500"/>
                  <a:gd name="connsiteX132" fmla="*/ 2496026 w 7945183"/>
                  <a:gd name="connsiteY132" fmla="*/ 1838325 h 4762500"/>
                  <a:gd name="connsiteX133" fmla="*/ 2506695 w 7945183"/>
                  <a:gd name="connsiteY133" fmla="*/ 1838325 h 4762500"/>
                  <a:gd name="connsiteX134" fmla="*/ 2506695 w 7945183"/>
                  <a:gd name="connsiteY134" fmla="*/ 1921002 h 4762500"/>
                  <a:gd name="connsiteX135" fmla="*/ 2543175 w 7945183"/>
                  <a:gd name="connsiteY135" fmla="*/ 1921002 h 4762500"/>
                  <a:gd name="connsiteX136" fmla="*/ 2543175 w 7945183"/>
                  <a:gd name="connsiteY136" fmla="*/ 1943386 h 4762500"/>
                  <a:gd name="connsiteX137" fmla="*/ 2561368 w 7945183"/>
                  <a:gd name="connsiteY137" fmla="*/ 1943386 h 4762500"/>
                  <a:gd name="connsiteX138" fmla="*/ 2561368 w 7945183"/>
                  <a:gd name="connsiteY138" fmla="*/ 1962436 h 4762500"/>
                  <a:gd name="connsiteX139" fmla="*/ 2590133 w 7945183"/>
                  <a:gd name="connsiteY139" fmla="*/ 1962436 h 4762500"/>
                  <a:gd name="connsiteX140" fmla="*/ 2590133 w 7945183"/>
                  <a:gd name="connsiteY140" fmla="*/ 1984820 h 4762500"/>
                  <a:gd name="connsiteX141" fmla="*/ 2613470 w 7945183"/>
                  <a:gd name="connsiteY141" fmla="*/ 1984820 h 4762500"/>
                  <a:gd name="connsiteX142" fmla="*/ 2613470 w 7945183"/>
                  <a:gd name="connsiteY142" fmla="*/ 2006060 h 4762500"/>
                  <a:gd name="connsiteX143" fmla="*/ 2647950 w 7945183"/>
                  <a:gd name="connsiteY143" fmla="*/ 2006060 h 4762500"/>
                  <a:gd name="connsiteX144" fmla="*/ 2647950 w 7945183"/>
                  <a:gd name="connsiteY144" fmla="*/ 2028825 h 4762500"/>
                  <a:gd name="connsiteX145" fmla="*/ 2666143 w 7945183"/>
                  <a:gd name="connsiteY145" fmla="*/ 2028825 h 4762500"/>
                  <a:gd name="connsiteX146" fmla="*/ 2666143 w 7945183"/>
                  <a:gd name="connsiteY146" fmla="*/ 2050161 h 4762500"/>
                  <a:gd name="connsiteX147" fmla="*/ 2713958 w 7945183"/>
                  <a:gd name="connsiteY147" fmla="*/ 2050161 h 4762500"/>
                  <a:gd name="connsiteX148" fmla="*/ 2719864 w 7945183"/>
                  <a:gd name="connsiteY148" fmla="*/ 2050161 h 4762500"/>
                  <a:gd name="connsiteX149" fmla="*/ 2719864 w 7945183"/>
                  <a:gd name="connsiteY149" fmla="*/ 2076450 h 4762500"/>
                  <a:gd name="connsiteX150" fmla="*/ 2743200 w 7945183"/>
                  <a:gd name="connsiteY150" fmla="*/ 2076450 h 4762500"/>
                  <a:gd name="connsiteX151" fmla="*/ 2743200 w 7945183"/>
                  <a:gd name="connsiteY151" fmla="*/ 2093786 h 4762500"/>
                  <a:gd name="connsiteX152" fmla="*/ 2763393 w 7945183"/>
                  <a:gd name="connsiteY152" fmla="*/ 2093786 h 4762500"/>
                  <a:gd name="connsiteX153" fmla="*/ 2763393 w 7945183"/>
                  <a:gd name="connsiteY153" fmla="*/ 2114550 h 4762500"/>
                  <a:gd name="connsiteX154" fmla="*/ 2793683 w 7945183"/>
                  <a:gd name="connsiteY154" fmla="*/ 2114550 h 4762500"/>
                  <a:gd name="connsiteX155" fmla="*/ 2793683 w 7945183"/>
                  <a:gd name="connsiteY155" fmla="*/ 2136362 h 4762500"/>
                  <a:gd name="connsiteX156" fmla="*/ 2813971 w 7945183"/>
                  <a:gd name="connsiteY156" fmla="*/ 2136362 h 4762500"/>
                  <a:gd name="connsiteX157" fmla="*/ 2813971 w 7945183"/>
                  <a:gd name="connsiteY157" fmla="*/ 2176177 h 4762500"/>
                  <a:gd name="connsiteX158" fmla="*/ 2847975 w 7945183"/>
                  <a:gd name="connsiteY158" fmla="*/ 2176177 h 4762500"/>
                  <a:gd name="connsiteX159" fmla="*/ 2847975 w 7945183"/>
                  <a:gd name="connsiteY159" fmla="*/ 2219325 h 4762500"/>
                  <a:gd name="connsiteX160" fmla="*/ 2879884 w 7945183"/>
                  <a:gd name="connsiteY160" fmla="*/ 2219325 h 4762500"/>
                  <a:gd name="connsiteX161" fmla="*/ 2886742 w 7945183"/>
                  <a:gd name="connsiteY161" fmla="*/ 2219325 h 4762500"/>
                  <a:gd name="connsiteX162" fmla="*/ 2886742 w 7945183"/>
                  <a:gd name="connsiteY162" fmla="*/ 2247900 h 4762500"/>
                  <a:gd name="connsiteX163" fmla="*/ 2905125 w 7945183"/>
                  <a:gd name="connsiteY163" fmla="*/ 2247900 h 4762500"/>
                  <a:gd name="connsiteX164" fmla="*/ 2909602 w 7945183"/>
                  <a:gd name="connsiteY164" fmla="*/ 2247900 h 4762500"/>
                  <a:gd name="connsiteX165" fmla="*/ 2909602 w 7945183"/>
                  <a:gd name="connsiteY165" fmla="*/ 2266569 h 4762500"/>
                  <a:gd name="connsiteX166" fmla="*/ 2949512 w 7945183"/>
                  <a:gd name="connsiteY166" fmla="*/ 2266569 h 4762500"/>
                  <a:gd name="connsiteX167" fmla="*/ 2955322 w 7945183"/>
                  <a:gd name="connsiteY167" fmla="*/ 2266569 h 4762500"/>
                  <a:gd name="connsiteX168" fmla="*/ 2955322 w 7945183"/>
                  <a:gd name="connsiteY168" fmla="*/ 2305050 h 4762500"/>
                  <a:gd name="connsiteX169" fmla="*/ 2971800 w 7945183"/>
                  <a:gd name="connsiteY169" fmla="*/ 2305050 h 4762500"/>
                  <a:gd name="connsiteX170" fmla="*/ 2971800 w 7945183"/>
                  <a:gd name="connsiteY170" fmla="*/ 2326672 h 4762500"/>
                  <a:gd name="connsiteX171" fmla="*/ 2984087 w 7945183"/>
                  <a:gd name="connsiteY171" fmla="*/ 2326672 h 4762500"/>
                  <a:gd name="connsiteX172" fmla="*/ 2984087 w 7945183"/>
                  <a:gd name="connsiteY172" fmla="*/ 2350008 h 4762500"/>
                  <a:gd name="connsiteX173" fmla="*/ 3028664 w 7945183"/>
                  <a:gd name="connsiteY173" fmla="*/ 2350008 h 4762500"/>
                  <a:gd name="connsiteX174" fmla="*/ 3028664 w 7945183"/>
                  <a:gd name="connsiteY174" fmla="*/ 2390775 h 4762500"/>
                  <a:gd name="connsiteX175" fmla="*/ 3047810 w 7945183"/>
                  <a:gd name="connsiteY175" fmla="*/ 2390775 h 4762500"/>
                  <a:gd name="connsiteX176" fmla="*/ 3047810 w 7945183"/>
                  <a:gd name="connsiteY176" fmla="*/ 2428875 h 4762500"/>
                  <a:gd name="connsiteX177" fmla="*/ 3047810 w 7945183"/>
                  <a:gd name="connsiteY177" fmla="*/ 2438305 h 4762500"/>
                  <a:gd name="connsiteX178" fmla="*/ 3078195 w 7945183"/>
                  <a:gd name="connsiteY178" fmla="*/ 2438305 h 4762500"/>
                  <a:gd name="connsiteX179" fmla="*/ 3078195 w 7945183"/>
                  <a:gd name="connsiteY179" fmla="*/ 2466975 h 4762500"/>
                  <a:gd name="connsiteX180" fmla="*/ 3089815 w 7945183"/>
                  <a:gd name="connsiteY180" fmla="*/ 2466975 h 4762500"/>
                  <a:gd name="connsiteX181" fmla="*/ 3089815 w 7945183"/>
                  <a:gd name="connsiteY181" fmla="*/ 2486025 h 4762500"/>
                  <a:gd name="connsiteX182" fmla="*/ 3099149 w 7945183"/>
                  <a:gd name="connsiteY182" fmla="*/ 2486025 h 4762500"/>
                  <a:gd name="connsiteX183" fmla="*/ 3099149 w 7945183"/>
                  <a:gd name="connsiteY183" fmla="*/ 2503170 h 4762500"/>
                  <a:gd name="connsiteX184" fmla="*/ 3111151 w 7945183"/>
                  <a:gd name="connsiteY184" fmla="*/ 2503170 h 4762500"/>
                  <a:gd name="connsiteX185" fmla="*/ 3111151 w 7945183"/>
                  <a:gd name="connsiteY185" fmla="*/ 2522315 h 4762500"/>
                  <a:gd name="connsiteX186" fmla="*/ 3142964 w 7945183"/>
                  <a:gd name="connsiteY186" fmla="*/ 2522315 h 4762500"/>
                  <a:gd name="connsiteX187" fmla="*/ 3142964 w 7945183"/>
                  <a:gd name="connsiteY187" fmla="*/ 2540603 h 4762500"/>
                  <a:gd name="connsiteX188" fmla="*/ 3164491 w 7945183"/>
                  <a:gd name="connsiteY188" fmla="*/ 2540603 h 4762500"/>
                  <a:gd name="connsiteX189" fmla="*/ 3164491 w 7945183"/>
                  <a:gd name="connsiteY189" fmla="*/ 2562225 h 4762500"/>
                  <a:gd name="connsiteX190" fmla="*/ 3164491 w 7945183"/>
                  <a:gd name="connsiteY190" fmla="*/ 2566988 h 4762500"/>
                  <a:gd name="connsiteX191" fmla="*/ 3178493 w 7945183"/>
                  <a:gd name="connsiteY191" fmla="*/ 2566988 h 4762500"/>
                  <a:gd name="connsiteX192" fmla="*/ 3178493 w 7945183"/>
                  <a:gd name="connsiteY192" fmla="*/ 2609850 h 4762500"/>
                  <a:gd name="connsiteX193" fmla="*/ 3201638 w 7945183"/>
                  <a:gd name="connsiteY193" fmla="*/ 2609850 h 4762500"/>
                  <a:gd name="connsiteX194" fmla="*/ 3201638 w 7945183"/>
                  <a:gd name="connsiteY194" fmla="*/ 2629567 h 4762500"/>
                  <a:gd name="connsiteX195" fmla="*/ 3215164 w 7945183"/>
                  <a:gd name="connsiteY195" fmla="*/ 2629567 h 4762500"/>
                  <a:gd name="connsiteX196" fmla="*/ 3215164 w 7945183"/>
                  <a:gd name="connsiteY196" fmla="*/ 2655094 h 4762500"/>
                  <a:gd name="connsiteX197" fmla="*/ 3268599 w 7945183"/>
                  <a:gd name="connsiteY197" fmla="*/ 2655094 h 4762500"/>
                  <a:gd name="connsiteX198" fmla="*/ 3268599 w 7945183"/>
                  <a:gd name="connsiteY198" fmla="*/ 2671001 h 4762500"/>
                  <a:gd name="connsiteX199" fmla="*/ 3268599 w 7945183"/>
                  <a:gd name="connsiteY199" fmla="*/ 2674620 h 4762500"/>
                  <a:gd name="connsiteX200" fmla="*/ 3290888 w 7945183"/>
                  <a:gd name="connsiteY200" fmla="*/ 2674620 h 4762500"/>
                  <a:gd name="connsiteX201" fmla="*/ 3296126 w 7945183"/>
                  <a:gd name="connsiteY201" fmla="*/ 2674620 h 4762500"/>
                  <a:gd name="connsiteX202" fmla="*/ 3296126 w 7945183"/>
                  <a:gd name="connsiteY202" fmla="*/ 2714625 h 4762500"/>
                  <a:gd name="connsiteX203" fmla="*/ 3322415 w 7945183"/>
                  <a:gd name="connsiteY203" fmla="*/ 2714625 h 4762500"/>
                  <a:gd name="connsiteX204" fmla="*/ 3322415 w 7945183"/>
                  <a:gd name="connsiteY204" fmla="*/ 2761107 h 4762500"/>
                  <a:gd name="connsiteX205" fmla="*/ 3364325 w 7945183"/>
                  <a:gd name="connsiteY205" fmla="*/ 2761107 h 4762500"/>
                  <a:gd name="connsiteX206" fmla="*/ 3364325 w 7945183"/>
                  <a:gd name="connsiteY206" fmla="*/ 2798636 h 4762500"/>
                  <a:gd name="connsiteX207" fmla="*/ 3409379 w 7945183"/>
                  <a:gd name="connsiteY207" fmla="*/ 2798636 h 4762500"/>
                  <a:gd name="connsiteX208" fmla="*/ 3419475 w 7945183"/>
                  <a:gd name="connsiteY208" fmla="*/ 2798636 h 4762500"/>
                  <a:gd name="connsiteX209" fmla="*/ 3419475 w 7945183"/>
                  <a:gd name="connsiteY209" fmla="*/ 2847213 h 4762500"/>
                  <a:gd name="connsiteX210" fmla="*/ 3460433 w 7945183"/>
                  <a:gd name="connsiteY210" fmla="*/ 2847213 h 4762500"/>
                  <a:gd name="connsiteX211" fmla="*/ 3460433 w 7945183"/>
                  <a:gd name="connsiteY211" fmla="*/ 2865596 h 4762500"/>
                  <a:gd name="connsiteX212" fmla="*/ 3478721 w 7945183"/>
                  <a:gd name="connsiteY212" fmla="*/ 2865596 h 4762500"/>
                  <a:gd name="connsiteX213" fmla="*/ 3478721 w 7945183"/>
                  <a:gd name="connsiteY213" fmla="*/ 2895600 h 4762500"/>
                  <a:gd name="connsiteX214" fmla="*/ 3495675 w 7945183"/>
                  <a:gd name="connsiteY214" fmla="*/ 2895600 h 4762500"/>
                  <a:gd name="connsiteX215" fmla="*/ 3495675 w 7945183"/>
                  <a:gd name="connsiteY215" fmla="*/ 2914650 h 4762500"/>
                  <a:gd name="connsiteX216" fmla="*/ 3533775 w 7945183"/>
                  <a:gd name="connsiteY216" fmla="*/ 2914650 h 4762500"/>
                  <a:gd name="connsiteX217" fmla="*/ 3533775 w 7945183"/>
                  <a:gd name="connsiteY217" fmla="*/ 2957322 h 4762500"/>
                  <a:gd name="connsiteX218" fmla="*/ 3590925 w 7945183"/>
                  <a:gd name="connsiteY218" fmla="*/ 2957322 h 4762500"/>
                  <a:gd name="connsiteX219" fmla="*/ 3597974 w 7945183"/>
                  <a:gd name="connsiteY219" fmla="*/ 2957322 h 4762500"/>
                  <a:gd name="connsiteX220" fmla="*/ 3597974 w 7945183"/>
                  <a:gd name="connsiteY220" fmla="*/ 2999518 h 4762500"/>
                  <a:gd name="connsiteX221" fmla="*/ 3635407 w 7945183"/>
                  <a:gd name="connsiteY221" fmla="*/ 2999518 h 4762500"/>
                  <a:gd name="connsiteX222" fmla="*/ 3635407 w 7945183"/>
                  <a:gd name="connsiteY222" fmla="*/ 3019425 h 4762500"/>
                  <a:gd name="connsiteX223" fmla="*/ 3648075 w 7945183"/>
                  <a:gd name="connsiteY223" fmla="*/ 3019425 h 4762500"/>
                  <a:gd name="connsiteX224" fmla="*/ 3652933 w 7945183"/>
                  <a:gd name="connsiteY224" fmla="*/ 3019425 h 4762500"/>
                  <a:gd name="connsiteX225" fmla="*/ 3652933 w 7945183"/>
                  <a:gd name="connsiteY225" fmla="*/ 3065716 h 4762500"/>
                  <a:gd name="connsiteX226" fmla="*/ 3703606 w 7945183"/>
                  <a:gd name="connsiteY226" fmla="*/ 3065716 h 4762500"/>
                  <a:gd name="connsiteX227" fmla="*/ 3703606 w 7945183"/>
                  <a:gd name="connsiteY227" fmla="*/ 3086100 h 4762500"/>
                  <a:gd name="connsiteX228" fmla="*/ 3762375 w 7945183"/>
                  <a:gd name="connsiteY228" fmla="*/ 3086100 h 4762500"/>
                  <a:gd name="connsiteX229" fmla="*/ 3762375 w 7945183"/>
                  <a:gd name="connsiteY229" fmla="*/ 3100388 h 4762500"/>
                  <a:gd name="connsiteX230" fmla="*/ 3800475 w 7945183"/>
                  <a:gd name="connsiteY230" fmla="*/ 3100388 h 4762500"/>
                  <a:gd name="connsiteX231" fmla="*/ 3800475 w 7945183"/>
                  <a:gd name="connsiteY231" fmla="*/ 3162300 h 4762500"/>
                  <a:gd name="connsiteX232" fmla="*/ 3817620 w 7945183"/>
                  <a:gd name="connsiteY232" fmla="*/ 3162300 h 4762500"/>
                  <a:gd name="connsiteX233" fmla="*/ 3817620 w 7945183"/>
                  <a:gd name="connsiteY233" fmla="*/ 3205258 h 4762500"/>
                  <a:gd name="connsiteX234" fmla="*/ 3861149 w 7945183"/>
                  <a:gd name="connsiteY234" fmla="*/ 3205258 h 4762500"/>
                  <a:gd name="connsiteX235" fmla="*/ 3861149 w 7945183"/>
                  <a:gd name="connsiteY235" fmla="*/ 3223641 h 4762500"/>
                  <a:gd name="connsiteX236" fmla="*/ 3910584 w 7945183"/>
                  <a:gd name="connsiteY236" fmla="*/ 3223641 h 4762500"/>
                  <a:gd name="connsiteX237" fmla="*/ 3931634 w 7945183"/>
                  <a:gd name="connsiteY237" fmla="*/ 3223641 h 4762500"/>
                  <a:gd name="connsiteX238" fmla="*/ 3931634 w 7945183"/>
                  <a:gd name="connsiteY238" fmla="*/ 3276600 h 4762500"/>
                  <a:gd name="connsiteX239" fmla="*/ 4031742 w 7945183"/>
                  <a:gd name="connsiteY239" fmla="*/ 3276600 h 4762500"/>
                  <a:gd name="connsiteX240" fmla="*/ 4031742 w 7945183"/>
                  <a:gd name="connsiteY240" fmla="*/ 3294603 h 4762500"/>
                  <a:gd name="connsiteX241" fmla="*/ 4126611 w 7945183"/>
                  <a:gd name="connsiteY241" fmla="*/ 3294603 h 4762500"/>
                  <a:gd name="connsiteX242" fmla="*/ 4126611 w 7945183"/>
                  <a:gd name="connsiteY242" fmla="*/ 3317748 h 4762500"/>
                  <a:gd name="connsiteX243" fmla="*/ 4166521 w 7945183"/>
                  <a:gd name="connsiteY243" fmla="*/ 3317748 h 4762500"/>
                  <a:gd name="connsiteX244" fmla="*/ 4166521 w 7945183"/>
                  <a:gd name="connsiteY244" fmla="*/ 3343275 h 4762500"/>
                  <a:gd name="connsiteX245" fmla="*/ 4210050 w 7945183"/>
                  <a:gd name="connsiteY245" fmla="*/ 3343275 h 4762500"/>
                  <a:gd name="connsiteX246" fmla="*/ 4210050 w 7945183"/>
                  <a:gd name="connsiteY246" fmla="*/ 3366421 h 4762500"/>
                  <a:gd name="connsiteX247" fmla="*/ 4248150 w 7945183"/>
                  <a:gd name="connsiteY247" fmla="*/ 3366421 h 4762500"/>
                  <a:gd name="connsiteX248" fmla="*/ 4248150 w 7945183"/>
                  <a:gd name="connsiteY248" fmla="*/ 3390900 h 4762500"/>
                  <a:gd name="connsiteX249" fmla="*/ 4286250 w 7945183"/>
                  <a:gd name="connsiteY249" fmla="*/ 3390900 h 4762500"/>
                  <a:gd name="connsiteX250" fmla="*/ 4286250 w 7945183"/>
                  <a:gd name="connsiteY250" fmla="*/ 3443764 h 4762500"/>
                  <a:gd name="connsiteX251" fmla="*/ 4314825 w 7945183"/>
                  <a:gd name="connsiteY251" fmla="*/ 3443764 h 4762500"/>
                  <a:gd name="connsiteX252" fmla="*/ 4314825 w 7945183"/>
                  <a:gd name="connsiteY252" fmla="*/ 3495675 h 4762500"/>
                  <a:gd name="connsiteX253" fmla="*/ 4352925 w 7945183"/>
                  <a:gd name="connsiteY253" fmla="*/ 3495675 h 4762500"/>
                  <a:gd name="connsiteX254" fmla="*/ 4352925 w 7945183"/>
                  <a:gd name="connsiteY254" fmla="*/ 3513868 h 4762500"/>
                  <a:gd name="connsiteX255" fmla="*/ 4352925 w 7945183"/>
                  <a:gd name="connsiteY255" fmla="*/ 3519107 h 4762500"/>
                  <a:gd name="connsiteX256" fmla="*/ 4419600 w 7945183"/>
                  <a:gd name="connsiteY256" fmla="*/ 3519107 h 4762500"/>
                  <a:gd name="connsiteX257" fmla="*/ 4424458 w 7945183"/>
                  <a:gd name="connsiteY257" fmla="*/ 3519107 h 4762500"/>
                  <a:gd name="connsiteX258" fmla="*/ 4424458 w 7945183"/>
                  <a:gd name="connsiteY258" fmla="*/ 3543300 h 4762500"/>
                  <a:gd name="connsiteX259" fmla="*/ 4463987 w 7945183"/>
                  <a:gd name="connsiteY259" fmla="*/ 3543300 h 4762500"/>
                  <a:gd name="connsiteX260" fmla="*/ 4463987 w 7945183"/>
                  <a:gd name="connsiteY260" fmla="*/ 3571304 h 4762500"/>
                  <a:gd name="connsiteX261" fmla="*/ 4495800 w 7945183"/>
                  <a:gd name="connsiteY261" fmla="*/ 3571304 h 4762500"/>
                  <a:gd name="connsiteX262" fmla="*/ 4495800 w 7945183"/>
                  <a:gd name="connsiteY262" fmla="*/ 3600450 h 4762500"/>
                  <a:gd name="connsiteX263" fmla="*/ 4572000 w 7945183"/>
                  <a:gd name="connsiteY263" fmla="*/ 3600450 h 4762500"/>
                  <a:gd name="connsiteX264" fmla="*/ 4572000 w 7945183"/>
                  <a:gd name="connsiteY264" fmla="*/ 3629025 h 4762500"/>
                  <a:gd name="connsiteX265" fmla="*/ 4628674 w 7945183"/>
                  <a:gd name="connsiteY265" fmla="*/ 3629025 h 4762500"/>
                  <a:gd name="connsiteX266" fmla="*/ 4628674 w 7945183"/>
                  <a:gd name="connsiteY266" fmla="*/ 3657600 h 4762500"/>
                  <a:gd name="connsiteX267" fmla="*/ 4648581 w 7945183"/>
                  <a:gd name="connsiteY267" fmla="*/ 3657600 h 4762500"/>
                  <a:gd name="connsiteX268" fmla="*/ 4648581 w 7945183"/>
                  <a:gd name="connsiteY268" fmla="*/ 3675793 h 4762500"/>
                  <a:gd name="connsiteX269" fmla="*/ 4648581 w 7945183"/>
                  <a:gd name="connsiteY269" fmla="*/ 3680174 h 4762500"/>
                  <a:gd name="connsiteX270" fmla="*/ 4772025 w 7945183"/>
                  <a:gd name="connsiteY270" fmla="*/ 3680174 h 4762500"/>
                  <a:gd name="connsiteX271" fmla="*/ 4856703 w 7945183"/>
                  <a:gd name="connsiteY271" fmla="*/ 3680174 h 4762500"/>
                  <a:gd name="connsiteX272" fmla="*/ 4867275 w 7945183"/>
                  <a:gd name="connsiteY272" fmla="*/ 3680174 h 4762500"/>
                  <a:gd name="connsiteX273" fmla="*/ 4867275 w 7945183"/>
                  <a:gd name="connsiteY273" fmla="*/ 3714464 h 4762500"/>
                  <a:gd name="connsiteX274" fmla="*/ 4943475 w 7945183"/>
                  <a:gd name="connsiteY274" fmla="*/ 3714464 h 4762500"/>
                  <a:gd name="connsiteX275" fmla="*/ 4962525 w 7945183"/>
                  <a:gd name="connsiteY275" fmla="*/ 3714464 h 4762500"/>
                  <a:gd name="connsiteX276" fmla="*/ 4962525 w 7945183"/>
                  <a:gd name="connsiteY276" fmla="*/ 3754374 h 4762500"/>
                  <a:gd name="connsiteX277" fmla="*/ 4974718 w 7945183"/>
                  <a:gd name="connsiteY277" fmla="*/ 3754374 h 4762500"/>
                  <a:gd name="connsiteX278" fmla="*/ 4974718 w 7945183"/>
                  <a:gd name="connsiteY278" fmla="*/ 3781425 h 4762500"/>
                  <a:gd name="connsiteX279" fmla="*/ 5010150 w 7945183"/>
                  <a:gd name="connsiteY279" fmla="*/ 3781425 h 4762500"/>
                  <a:gd name="connsiteX280" fmla="*/ 5010150 w 7945183"/>
                  <a:gd name="connsiteY280" fmla="*/ 3810000 h 4762500"/>
                  <a:gd name="connsiteX281" fmla="*/ 5023771 w 7945183"/>
                  <a:gd name="connsiteY281" fmla="*/ 3810000 h 4762500"/>
                  <a:gd name="connsiteX282" fmla="*/ 5023771 w 7945183"/>
                  <a:gd name="connsiteY282" fmla="*/ 3841623 h 4762500"/>
                  <a:gd name="connsiteX283" fmla="*/ 5095875 w 7945183"/>
                  <a:gd name="connsiteY283" fmla="*/ 3841623 h 4762500"/>
                  <a:gd name="connsiteX284" fmla="*/ 5133975 w 7945183"/>
                  <a:gd name="connsiteY284" fmla="*/ 3841623 h 4762500"/>
                  <a:gd name="connsiteX285" fmla="*/ 5133975 w 7945183"/>
                  <a:gd name="connsiteY285" fmla="*/ 3875151 h 4762500"/>
                  <a:gd name="connsiteX286" fmla="*/ 5150930 w 7945183"/>
                  <a:gd name="connsiteY286" fmla="*/ 3875151 h 4762500"/>
                  <a:gd name="connsiteX287" fmla="*/ 5150930 w 7945183"/>
                  <a:gd name="connsiteY287" fmla="*/ 3905250 h 4762500"/>
                  <a:gd name="connsiteX288" fmla="*/ 5150930 w 7945183"/>
                  <a:gd name="connsiteY288" fmla="*/ 3909060 h 4762500"/>
                  <a:gd name="connsiteX289" fmla="*/ 5246275 w 7945183"/>
                  <a:gd name="connsiteY289" fmla="*/ 3909060 h 4762500"/>
                  <a:gd name="connsiteX290" fmla="*/ 5403723 w 7945183"/>
                  <a:gd name="connsiteY290" fmla="*/ 3909060 h 4762500"/>
                  <a:gd name="connsiteX291" fmla="*/ 5403723 w 7945183"/>
                  <a:gd name="connsiteY291" fmla="*/ 3940112 h 4762500"/>
                  <a:gd name="connsiteX292" fmla="*/ 5403723 w 7945183"/>
                  <a:gd name="connsiteY292" fmla="*/ 3945350 h 4762500"/>
                  <a:gd name="connsiteX293" fmla="*/ 5495925 w 7945183"/>
                  <a:gd name="connsiteY293" fmla="*/ 3945350 h 4762500"/>
                  <a:gd name="connsiteX294" fmla="*/ 5743575 w 7945183"/>
                  <a:gd name="connsiteY294" fmla="*/ 3945350 h 4762500"/>
                  <a:gd name="connsiteX295" fmla="*/ 5743575 w 7945183"/>
                  <a:gd name="connsiteY295" fmla="*/ 3990975 h 4762500"/>
                  <a:gd name="connsiteX296" fmla="*/ 5768150 w 7945183"/>
                  <a:gd name="connsiteY296" fmla="*/ 3990975 h 4762500"/>
                  <a:gd name="connsiteX297" fmla="*/ 5768150 w 7945183"/>
                  <a:gd name="connsiteY297" fmla="*/ 4029075 h 4762500"/>
                  <a:gd name="connsiteX298" fmla="*/ 5789295 w 7945183"/>
                  <a:gd name="connsiteY298" fmla="*/ 4029075 h 4762500"/>
                  <a:gd name="connsiteX299" fmla="*/ 5789295 w 7945183"/>
                  <a:gd name="connsiteY299" fmla="*/ 4072128 h 4762500"/>
                  <a:gd name="connsiteX300" fmla="*/ 5819775 w 7945183"/>
                  <a:gd name="connsiteY300" fmla="*/ 4072128 h 4762500"/>
                  <a:gd name="connsiteX301" fmla="*/ 5934075 w 7945183"/>
                  <a:gd name="connsiteY301" fmla="*/ 4072128 h 4762500"/>
                  <a:gd name="connsiteX302" fmla="*/ 5934075 w 7945183"/>
                  <a:gd name="connsiteY302" fmla="*/ 4113943 h 4762500"/>
                  <a:gd name="connsiteX303" fmla="*/ 5962650 w 7945183"/>
                  <a:gd name="connsiteY303" fmla="*/ 4113943 h 4762500"/>
                  <a:gd name="connsiteX304" fmla="*/ 5962650 w 7945183"/>
                  <a:gd name="connsiteY304" fmla="*/ 4162425 h 4762500"/>
                  <a:gd name="connsiteX305" fmla="*/ 5973509 w 7945183"/>
                  <a:gd name="connsiteY305" fmla="*/ 4162425 h 4762500"/>
                  <a:gd name="connsiteX306" fmla="*/ 5973509 w 7945183"/>
                  <a:gd name="connsiteY306" fmla="*/ 4210050 h 4762500"/>
                  <a:gd name="connsiteX307" fmla="*/ 5973509 w 7945183"/>
                  <a:gd name="connsiteY307" fmla="*/ 4245959 h 4762500"/>
                  <a:gd name="connsiteX308" fmla="*/ 6010275 w 7945183"/>
                  <a:gd name="connsiteY308" fmla="*/ 4245959 h 4762500"/>
                  <a:gd name="connsiteX309" fmla="*/ 6010275 w 7945183"/>
                  <a:gd name="connsiteY309" fmla="*/ 4285393 h 4762500"/>
                  <a:gd name="connsiteX310" fmla="*/ 6134100 w 7945183"/>
                  <a:gd name="connsiteY310" fmla="*/ 4285393 h 4762500"/>
                  <a:gd name="connsiteX311" fmla="*/ 6238875 w 7945183"/>
                  <a:gd name="connsiteY311" fmla="*/ 4285393 h 4762500"/>
                  <a:gd name="connsiteX312" fmla="*/ 6242114 w 7945183"/>
                  <a:gd name="connsiteY312" fmla="*/ 4285393 h 4762500"/>
                  <a:gd name="connsiteX313" fmla="*/ 6242114 w 7945183"/>
                  <a:gd name="connsiteY313" fmla="*/ 4338352 h 4762500"/>
                  <a:gd name="connsiteX314" fmla="*/ 6252496 w 7945183"/>
                  <a:gd name="connsiteY314" fmla="*/ 4338352 h 4762500"/>
                  <a:gd name="connsiteX315" fmla="*/ 6252496 w 7945183"/>
                  <a:gd name="connsiteY315" fmla="*/ 4381500 h 4762500"/>
                  <a:gd name="connsiteX316" fmla="*/ 6315075 w 7945183"/>
                  <a:gd name="connsiteY316" fmla="*/ 4381500 h 4762500"/>
                  <a:gd name="connsiteX317" fmla="*/ 6318695 w 7945183"/>
                  <a:gd name="connsiteY317" fmla="*/ 4381500 h 4762500"/>
                  <a:gd name="connsiteX318" fmla="*/ 6318695 w 7945183"/>
                  <a:gd name="connsiteY318" fmla="*/ 4424458 h 4762500"/>
                  <a:gd name="connsiteX319" fmla="*/ 6448425 w 7945183"/>
                  <a:gd name="connsiteY319" fmla="*/ 4424458 h 4762500"/>
                  <a:gd name="connsiteX320" fmla="*/ 6905625 w 7945183"/>
                  <a:gd name="connsiteY320" fmla="*/ 4424458 h 4762500"/>
                  <a:gd name="connsiteX321" fmla="*/ 6905625 w 7945183"/>
                  <a:gd name="connsiteY321" fmla="*/ 4470464 h 4762500"/>
                  <a:gd name="connsiteX322" fmla="*/ 6991350 w 7945183"/>
                  <a:gd name="connsiteY322" fmla="*/ 4470464 h 4762500"/>
                  <a:gd name="connsiteX323" fmla="*/ 6991350 w 7945183"/>
                  <a:gd name="connsiteY323" fmla="*/ 4514850 h 4762500"/>
                  <a:gd name="connsiteX324" fmla="*/ 7041452 w 7945183"/>
                  <a:gd name="connsiteY324" fmla="*/ 4514850 h 4762500"/>
                  <a:gd name="connsiteX325" fmla="*/ 7041452 w 7945183"/>
                  <a:gd name="connsiteY325" fmla="*/ 4562475 h 4762500"/>
                  <a:gd name="connsiteX326" fmla="*/ 7175183 w 7945183"/>
                  <a:gd name="connsiteY326" fmla="*/ 4562475 h 4762500"/>
                  <a:gd name="connsiteX327" fmla="*/ 7175183 w 7945183"/>
                  <a:gd name="connsiteY327" fmla="*/ 4608672 h 4762500"/>
                  <a:gd name="connsiteX328" fmla="*/ 7219950 w 7945183"/>
                  <a:gd name="connsiteY328" fmla="*/ 4608672 h 4762500"/>
                  <a:gd name="connsiteX329" fmla="*/ 7362539 w 7945183"/>
                  <a:gd name="connsiteY329" fmla="*/ 4608672 h 4762500"/>
                  <a:gd name="connsiteX330" fmla="*/ 7598283 w 7945183"/>
                  <a:gd name="connsiteY330" fmla="*/ 4608672 h 4762500"/>
                  <a:gd name="connsiteX331" fmla="*/ 7598283 w 7945183"/>
                  <a:gd name="connsiteY331" fmla="*/ 4653058 h 4762500"/>
                  <a:gd name="connsiteX332" fmla="*/ 7698010 w 7945183"/>
                  <a:gd name="connsiteY332" fmla="*/ 4653058 h 4762500"/>
                  <a:gd name="connsiteX333" fmla="*/ 7698010 w 7945183"/>
                  <a:gd name="connsiteY333" fmla="*/ 4705350 h 4762500"/>
                  <a:gd name="connsiteX334" fmla="*/ 7736301 w 7945183"/>
                  <a:gd name="connsiteY334" fmla="*/ 4705350 h 4762500"/>
                  <a:gd name="connsiteX335" fmla="*/ 7736301 w 7945183"/>
                  <a:gd name="connsiteY335" fmla="*/ 4762500 h 4762500"/>
                  <a:gd name="connsiteX336" fmla="*/ 7832789 w 7945183"/>
                  <a:gd name="connsiteY336" fmla="*/ 4762500 h 4762500"/>
                  <a:gd name="connsiteX337" fmla="*/ 7945184 w 7945183"/>
                  <a:gd name="connsiteY337" fmla="*/ 476250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7945183" h="4762500">
                    <a:moveTo>
                      <a:pt x="0" y="0"/>
                    </a:moveTo>
                    <a:lnTo>
                      <a:pt x="94678" y="0"/>
                    </a:lnTo>
                    <a:lnTo>
                      <a:pt x="94678" y="16193"/>
                    </a:lnTo>
                    <a:lnTo>
                      <a:pt x="123349" y="16193"/>
                    </a:lnTo>
                    <a:lnTo>
                      <a:pt x="123349" y="87440"/>
                    </a:lnTo>
                    <a:lnTo>
                      <a:pt x="190500" y="87440"/>
                    </a:lnTo>
                    <a:lnTo>
                      <a:pt x="190500" y="141637"/>
                    </a:lnTo>
                    <a:lnTo>
                      <a:pt x="280702" y="141637"/>
                    </a:lnTo>
                    <a:lnTo>
                      <a:pt x="280702" y="160782"/>
                    </a:lnTo>
                    <a:lnTo>
                      <a:pt x="323850" y="160782"/>
                    </a:lnTo>
                    <a:lnTo>
                      <a:pt x="323850" y="177832"/>
                    </a:lnTo>
                    <a:lnTo>
                      <a:pt x="323850" y="190595"/>
                    </a:lnTo>
                    <a:lnTo>
                      <a:pt x="462534" y="190595"/>
                    </a:lnTo>
                    <a:lnTo>
                      <a:pt x="478441" y="190595"/>
                    </a:lnTo>
                    <a:lnTo>
                      <a:pt x="478441" y="240506"/>
                    </a:lnTo>
                    <a:lnTo>
                      <a:pt x="516731" y="240506"/>
                    </a:lnTo>
                    <a:lnTo>
                      <a:pt x="516731" y="259652"/>
                    </a:lnTo>
                    <a:lnTo>
                      <a:pt x="575215" y="259652"/>
                    </a:lnTo>
                    <a:lnTo>
                      <a:pt x="575215" y="288417"/>
                    </a:lnTo>
                    <a:lnTo>
                      <a:pt x="600075" y="288417"/>
                    </a:lnTo>
                    <a:lnTo>
                      <a:pt x="600075" y="309658"/>
                    </a:lnTo>
                    <a:lnTo>
                      <a:pt x="731520" y="309658"/>
                    </a:lnTo>
                    <a:lnTo>
                      <a:pt x="731520" y="323850"/>
                    </a:lnTo>
                    <a:lnTo>
                      <a:pt x="746665" y="323850"/>
                    </a:lnTo>
                    <a:lnTo>
                      <a:pt x="746665" y="346043"/>
                    </a:lnTo>
                    <a:lnTo>
                      <a:pt x="773049" y="346043"/>
                    </a:lnTo>
                    <a:lnTo>
                      <a:pt x="773049" y="390716"/>
                    </a:lnTo>
                    <a:lnTo>
                      <a:pt x="791337" y="390716"/>
                    </a:lnTo>
                    <a:lnTo>
                      <a:pt x="791337" y="428244"/>
                    </a:lnTo>
                    <a:lnTo>
                      <a:pt x="841629" y="428244"/>
                    </a:lnTo>
                    <a:lnTo>
                      <a:pt x="841629" y="470440"/>
                    </a:lnTo>
                    <a:lnTo>
                      <a:pt x="867918" y="470440"/>
                    </a:lnTo>
                    <a:lnTo>
                      <a:pt x="867918" y="495300"/>
                    </a:lnTo>
                    <a:lnTo>
                      <a:pt x="931736" y="495300"/>
                    </a:lnTo>
                    <a:lnTo>
                      <a:pt x="942880" y="495300"/>
                    </a:lnTo>
                    <a:lnTo>
                      <a:pt x="942880" y="514350"/>
                    </a:lnTo>
                    <a:lnTo>
                      <a:pt x="981170" y="514350"/>
                    </a:lnTo>
                    <a:lnTo>
                      <a:pt x="981170" y="542925"/>
                    </a:lnTo>
                    <a:lnTo>
                      <a:pt x="981170" y="550259"/>
                    </a:lnTo>
                    <a:lnTo>
                      <a:pt x="1009650" y="550259"/>
                    </a:lnTo>
                    <a:lnTo>
                      <a:pt x="1009650" y="570929"/>
                    </a:lnTo>
                    <a:lnTo>
                      <a:pt x="1163003" y="570929"/>
                    </a:lnTo>
                    <a:lnTo>
                      <a:pt x="1163003" y="594074"/>
                    </a:lnTo>
                    <a:lnTo>
                      <a:pt x="1201198" y="594074"/>
                    </a:lnTo>
                    <a:lnTo>
                      <a:pt x="1201198" y="636365"/>
                    </a:lnTo>
                    <a:lnTo>
                      <a:pt x="1261872" y="636365"/>
                    </a:lnTo>
                    <a:lnTo>
                      <a:pt x="1261872" y="657225"/>
                    </a:lnTo>
                    <a:lnTo>
                      <a:pt x="1344739" y="657225"/>
                    </a:lnTo>
                    <a:lnTo>
                      <a:pt x="1344739" y="695325"/>
                    </a:lnTo>
                    <a:lnTo>
                      <a:pt x="1355122" y="695325"/>
                    </a:lnTo>
                    <a:lnTo>
                      <a:pt x="1355122" y="716852"/>
                    </a:lnTo>
                    <a:lnTo>
                      <a:pt x="1390650" y="716852"/>
                    </a:lnTo>
                    <a:lnTo>
                      <a:pt x="1390650" y="742950"/>
                    </a:lnTo>
                    <a:lnTo>
                      <a:pt x="1428750" y="742950"/>
                    </a:lnTo>
                    <a:lnTo>
                      <a:pt x="1428750" y="758381"/>
                    </a:lnTo>
                    <a:lnTo>
                      <a:pt x="1538573" y="758381"/>
                    </a:lnTo>
                    <a:lnTo>
                      <a:pt x="1538573" y="779050"/>
                    </a:lnTo>
                    <a:lnTo>
                      <a:pt x="1591151" y="779050"/>
                    </a:lnTo>
                    <a:lnTo>
                      <a:pt x="1591151" y="818960"/>
                    </a:lnTo>
                    <a:lnTo>
                      <a:pt x="1619060" y="818960"/>
                    </a:lnTo>
                    <a:lnTo>
                      <a:pt x="1619060" y="847630"/>
                    </a:lnTo>
                    <a:lnTo>
                      <a:pt x="1631061" y="847630"/>
                    </a:lnTo>
                    <a:lnTo>
                      <a:pt x="1631061" y="867632"/>
                    </a:lnTo>
                    <a:lnTo>
                      <a:pt x="1647825" y="867632"/>
                    </a:lnTo>
                    <a:lnTo>
                      <a:pt x="1647825" y="901922"/>
                    </a:lnTo>
                    <a:lnTo>
                      <a:pt x="1743075" y="901922"/>
                    </a:lnTo>
                    <a:lnTo>
                      <a:pt x="1743075" y="943356"/>
                    </a:lnTo>
                    <a:lnTo>
                      <a:pt x="1815275" y="943356"/>
                    </a:lnTo>
                    <a:lnTo>
                      <a:pt x="1818418" y="943356"/>
                    </a:lnTo>
                    <a:lnTo>
                      <a:pt x="1818418" y="988790"/>
                    </a:lnTo>
                    <a:lnTo>
                      <a:pt x="1828800" y="988790"/>
                    </a:lnTo>
                    <a:lnTo>
                      <a:pt x="1828800" y="1011365"/>
                    </a:lnTo>
                    <a:lnTo>
                      <a:pt x="1838325" y="1011365"/>
                    </a:lnTo>
                    <a:lnTo>
                      <a:pt x="1838325" y="1040130"/>
                    </a:lnTo>
                    <a:lnTo>
                      <a:pt x="1847945" y="1040130"/>
                    </a:lnTo>
                    <a:lnTo>
                      <a:pt x="1847945" y="1058228"/>
                    </a:lnTo>
                    <a:lnTo>
                      <a:pt x="1860709" y="1058228"/>
                    </a:lnTo>
                    <a:lnTo>
                      <a:pt x="1860709" y="1073087"/>
                    </a:lnTo>
                    <a:lnTo>
                      <a:pt x="1905000" y="1073087"/>
                    </a:lnTo>
                    <a:lnTo>
                      <a:pt x="1905000" y="1095375"/>
                    </a:lnTo>
                    <a:lnTo>
                      <a:pt x="1928241" y="1095375"/>
                    </a:lnTo>
                    <a:lnTo>
                      <a:pt x="1928241" y="1112901"/>
                    </a:lnTo>
                    <a:lnTo>
                      <a:pt x="1943672" y="1112901"/>
                    </a:lnTo>
                    <a:lnTo>
                      <a:pt x="1952149" y="1112901"/>
                    </a:lnTo>
                    <a:lnTo>
                      <a:pt x="1952149" y="1136333"/>
                    </a:lnTo>
                    <a:lnTo>
                      <a:pt x="1982438" y="1136333"/>
                    </a:lnTo>
                    <a:lnTo>
                      <a:pt x="1993106" y="1136333"/>
                    </a:lnTo>
                    <a:lnTo>
                      <a:pt x="1993106" y="1200150"/>
                    </a:lnTo>
                    <a:lnTo>
                      <a:pt x="2003774" y="1200150"/>
                    </a:lnTo>
                    <a:lnTo>
                      <a:pt x="2003774" y="1222439"/>
                    </a:lnTo>
                    <a:lnTo>
                      <a:pt x="2019300" y="1222439"/>
                    </a:lnTo>
                    <a:lnTo>
                      <a:pt x="2019300" y="1238250"/>
                    </a:lnTo>
                    <a:lnTo>
                      <a:pt x="2019300" y="1242632"/>
                    </a:lnTo>
                    <a:lnTo>
                      <a:pt x="2038826" y="1242632"/>
                    </a:lnTo>
                    <a:lnTo>
                      <a:pt x="2038826" y="1266825"/>
                    </a:lnTo>
                    <a:lnTo>
                      <a:pt x="2047875" y="1266825"/>
                    </a:lnTo>
                    <a:lnTo>
                      <a:pt x="2047875" y="1305401"/>
                    </a:lnTo>
                    <a:lnTo>
                      <a:pt x="2070735" y="1305401"/>
                    </a:lnTo>
                    <a:lnTo>
                      <a:pt x="2070735" y="1325023"/>
                    </a:lnTo>
                    <a:lnTo>
                      <a:pt x="2116931" y="1325023"/>
                    </a:lnTo>
                    <a:lnTo>
                      <a:pt x="2116931" y="1350074"/>
                    </a:lnTo>
                    <a:lnTo>
                      <a:pt x="2160556" y="1350074"/>
                    </a:lnTo>
                    <a:lnTo>
                      <a:pt x="2160556" y="1371600"/>
                    </a:lnTo>
                    <a:lnTo>
                      <a:pt x="2175986" y="1371600"/>
                    </a:lnTo>
                    <a:lnTo>
                      <a:pt x="2175986" y="1389888"/>
                    </a:lnTo>
                    <a:lnTo>
                      <a:pt x="2190750" y="1389888"/>
                    </a:lnTo>
                    <a:lnTo>
                      <a:pt x="2190750" y="1414939"/>
                    </a:lnTo>
                    <a:lnTo>
                      <a:pt x="2205704" y="1414939"/>
                    </a:lnTo>
                    <a:lnTo>
                      <a:pt x="2205704" y="1455801"/>
                    </a:lnTo>
                    <a:lnTo>
                      <a:pt x="2217992" y="1455801"/>
                    </a:lnTo>
                    <a:lnTo>
                      <a:pt x="2217992" y="1502093"/>
                    </a:lnTo>
                    <a:lnTo>
                      <a:pt x="2228850" y="1502093"/>
                    </a:lnTo>
                    <a:lnTo>
                      <a:pt x="2228850" y="1533525"/>
                    </a:lnTo>
                    <a:lnTo>
                      <a:pt x="2240280" y="1533525"/>
                    </a:lnTo>
                    <a:lnTo>
                      <a:pt x="2240280" y="1591437"/>
                    </a:lnTo>
                    <a:lnTo>
                      <a:pt x="2266950" y="1591437"/>
                    </a:lnTo>
                    <a:lnTo>
                      <a:pt x="2266950" y="1619250"/>
                    </a:lnTo>
                    <a:lnTo>
                      <a:pt x="2279142" y="1619250"/>
                    </a:lnTo>
                    <a:lnTo>
                      <a:pt x="2279142" y="1646206"/>
                    </a:lnTo>
                    <a:lnTo>
                      <a:pt x="2306193" y="1646206"/>
                    </a:lnTo>
                    <a:lnTo>
                      <a:pt x="2306193" y="1666875"/>
                    </a:lnTo>
                    <a:lnTo>
                      <a:pt x="2362200" y="1666875"/>
                    </a:lnTo>
                    <a:lnTo>
                      <a:pt x="2362200" y="1695450"/>
                    </a:lnTo>
                    <a:lnTo>
                      <a:pt x="2371725" y="1695450"/>
                    </a:lnTo>
                    <a:lnTo>
                      <a:pt x="2376392" y="1695450"/>
                    </a:lnTo>
                    <a:lnTo>
                      <a:pt x="2376392" y="1733550"/>
                    </a:lnTo>
                    <a:lnTo>
                      <a:pt x="2387060" y="1733550"/>
                    </a:lnTo>
                    <a:lnTo>
                      <a:pt x="2387060" y="1788605"/>
                    </a:lnTo>
                    <a:lnTo>
                      <a:pt x="2387060" y="1796129"/>
                    </a:lnTo>
                    <a:lnTo>
                      <a:pt x="2463070" y="1796129"/>
                    </a:lnTo>
                    <a:lnTo>
                      <a:pt x="2463070" y="1813655"/>
                    </a:lnTo>
                    <a:lnTo>
                      <a:pt x="2496026" y="1813655"/>
                    </a:lnTo>
                    <a:lnTo>
                      <a:pt x="2496026" y="1838325"/>
                    </a:lnTo>
                    <a:lnTo>
                      <a:pt x="2506695" y="1838325"/>
                    </a:lnTo>
                    <a:lnTo>
                      <a:pt x="2506695" y="1921002"/>
                    </a:lnTo>
                    <a:lnTo>
                      <a:pt x="2543175" y="1921002"/>
                    </a:lnTo>
                    <a:lnTo>
                      <a:pt x="2543175" y="1943386"/>
                    </a:lnTo>
                    <a:lnTo>
                      <a:pt x="2561368" y="1943386"/>
                    </a:lnTo>
                    <a:lnTo>
                      <a:pt x="2561368" y="1962436"/>
                    </a:lnTo>
                    <a:lnTo>
                      <a:pt x="2590133" y="1962436"/>
                    </a:lnTo>
                    <a:lnTo>
                      <a:pt x="2590133" y="1984820"/>
                    </a:lnTo>
                    <a:lnTo>
                      <a:pt x="2613470" y="1984820"/>
                    </a:lnTo>
                    <a:lnTo>
                      <a:pt x="2613470" y="2006060"/>
                    </a:lnTo>
                    <a:lnTo>
                      <a:pt x="2647950" y="2006060"/>
                    </a:lnTo>
                    <a:lnTo>
                      <a:pt x="2647950" y="2028825"/>
                    </a:lnTo>
                    <a:lnTo>
                      <a:pt x="2666143" y="2028825"/>
                    </a:lnTo>
                    <a:lnTo>
                      <a:pt x="2666143" y="2050161"/>
                    </a:lnTo>
                    <a:lnTo>
                      <a:pt x="2713958" y="2050161"/>
                    </a:lnTo>
                    <a:lnTo>
                      <a:pt x="2719864" y="2050161"/>
                    </a:lnTo>
                    <a:lnTo>
                      <a:pt x="2719864" y="2076450"/>
                    </a:lnTo>
                    <a:lnTo>
                      <a:pt x="2743200" y="2076450"/>
                    </a:lnTo>
                    <a:lnTo>
                      <a:pt x="2743200" y="2093786"/>
                    </a:lnTo>
                    <a:lnTo>
                      <a:pt x="2763393" y="2093786"/>
                    </a:lnTo>
                    <a:lnTo>
                      <a:pt x="2763393" y="2114550"/>
                    </a:lnTo>
                    <a:lnTo>
                      <a:pt x="2793683" y="2114550"/>
                    </a:lnTo>
                    <a:lnTo>
                      <a:pt x="2793683" y="2136362"/>
                    </a:lnTo>
                    <a:lnTo>
                      <a:pt x="2813971" y="2136362"/>
                    </a:lnTo>
                    <a:lnTo>
                      <a:pt x="2813971" y="2176177"/>
                    </a:lnTo>
                    <a:lnTo>
                      <a:pt x="2847975" y="2176177"/>
                    </a:lnTo>
                    <a:lnTo>
                      <a:pt x="2847975" y="2219325"/>
                    </a:lnTo>
                    <a:lnTo>
                      <a:pt x="2879884" y="2219325"/>
                    </a:lnTo>
                    <a:lnTo>
                      <a:pt x="2886742" y="2219325"/>
                    </a:lnTo>
                    <a:lnTo>
                      <a:pt x="2886742" y="2247900"/>
                    </a:lnTo>
                    <a:lnTo>
                      <a:pt x="2905125" y="2247900"/>
                    </a:lnTo>
                    <a:lnTo>
                      <a:pt x="2909602" y="2247900"/>
                    </a:lnTo>
                    <a:lnTo>
                      <a:pt x="2909602" y="2266569"/>
                    </a:lnTo>
                    <a:lnTo>
                      <a:pt x="2949512" y="2266569"/>
                    </a:lnTo>
                    <a:lnTo>
                      <a:pt x="2955322" y="2266569"/>
                    </a:lnTo>
                    <a:lnTo>
                      <a:pt x="2955322" y="2305050"/>
                    </a:lnTo>
                    <a:lnTo>
                      <a:pt x="2971800" y="2305050"/>
                    </a:lnTo>
                    <a:lnTo>
                      <a:pt x="2971800" y="2326672"/>
                    </a:lnTo>
                    <a:lnTo>
                      <a:pt x="2984087" y="2326672"/>
                    </a:lnTo>
                    <a:lnTo>
                      <a:pt x="2984087" y="2350008"/>
                    </a:lnTo>
                    <a:lnTo>
                      <a:pt x="3028664" y="2350008"/>
                    </a:lnTo>
                    <a:lnTo>
                      <a:pt x="3028664" y="2390775"/>
                    </a:lnTo>
                    <a:lnTo>
                      <a:pt x="3047810" y="2390775"/>
                    </a:lnTo>
                    <a:lnTo>
                      <a:pt x="3047810" y="2428875"/>
                    </a:lnTo>
                    <a:lnTo>
                      <a:pt x="3047810" y="2438305"/>
                    </a:lnTo>
                    <a:lnTo>
                      <a:pt x="3078195" y="2438305"/>
                    </a:lnTo>
                    <a:lnTo>
                      <a:pt x="3078195" y="2466975"/>
                    </a:lnTo>
                    <a:lnTo>
                      <a:pt x="3089815" y="2466975"/>
                    </a:lnTo>
                    <a:lnTo>
                      <a:pt x="3089815" y="2486025"/>
                    </a:lnTo>
                    <a:lnTo>
                      <a:pt x="3099149" y="2486025"/>
                    </a:lnTo>
                    <a:lnTo>
                      <a:pt x="3099149" y="2503170"/>
                    </a:lnTo>
                    <a:lnTo>
                      <a:pt x="3111151" y="2503170"/>
                    </a:lnTo>
                    <a:lnTo>
                      <a:pt x="3111151" y="2522315"/>
                    </a:lnTo>
                    <a:lnTo>
                      <a:pt x="3142964" y="2522315"/>
                    </a:lnTo>
                    <a:lnTo>
                      <a:pt x="3142964" y="2540603"/>
                    </a:lnTo>
                    <a:lnTo>
                      <a:pt x="3164491" y="2540603"/>
                    </a:lnTo>
                    <a:lnTo>
                      <a:pt x="3164491" y="2562225"/>
                    </a:lnTo>
                    <a:lnTo>
                      <a:pt x="3164491" y="2566988"/>
                    </a:lnTo>
                    <a:lnTo>
                      <a:pt x="3178493" y="2566988"/>
                    </a:lnTo>
                    <a:lnTo>
                      <a:pt x="3178493" y="2609850"/>
                    </a:lnTo>
                    <a:lnTo>
                      <a:pt x="3201638" y="2609850"/>
                    </a:lnTo>
                    <a:lnTo>
                      <a:pt x="3201638" y="2629567"/>
                    </a:lnTo>
                    <a:lnTo>
                      <a:pt x="3215164" y="2629567"/>
                    </a:lnTo>
                    <a:lnTo>
                      <a:pt x="3215164" y="2655094"/>
                    </a:lnTo>
                    <a:lnTo>
                      <a:pt x="3268599" y="2655094"/>
                    </a:lnTo>
                    <a:lnTo>
                      <a:pt x="3268599" y="2671001"/>
                    </a:lnTo>
                    <a:lnTo>
                      <a:pt x="3268599" y="2674620"/>
                    </a:lnTo>
                    <a:lnTo>
                      <a:pt x="3290888" y="2674620"/>
                    </a:lnTo>
                    <a:lnTo>
                      <a:pt x="3296126" y="2674620"/>
                    </a:lnTo>
                    <a:lnTo>
                      <a:pt x="3296126" y="2714625"/>
                    </a:lnTo>
                    <a:lnTo>
                      <a:pt x="3322415" y="2714625"/>
                    </a:lnTo>
                    <a:lnTo>
                      <a:pt x="3322415" y="2761107"/>
                    </a:lnTo>
                    <a:lnTo>
                      <a:pt x="3364325" y="2761107"/>
                    </a:lnTo>
                    <a:lnTo>
                      <a:pt x="3364325" y="2798636"/>
                    </a:lnTo>
                    <a:lnTo>
                      <a:pt x="3409379" y="2798636"/>
                    </a:lnTo>
                    <a:lnTo>
                      <a:pt x="3419475" y="2798636"/>
                    </a:lnTo>
                    <a:lnTo>
                      <a:pt x="3419475" y="2847213"/>
                    </a:lnTo>
                    <a:lnTo>
                      <a:pt x="3460433" y="2847213"/>
                    </a:lnTo>
                    <a:lnTo>
                      <a:pt x="3460433" y="2865596"/>
                    </a:lnTo>
                    <a:lnTo>
                      <a:pt x="3478721" y="2865596"/>
                    </a:lnTo>
                    <a:lnTo>
                      <a:pt x="3478721" y="2895600"/>
                    </a:lnTo>
                    <a:lnTo>
                      <a:pt x="3495675" y="2895600"/>
                    </a:lnTo>
                    <a:lnTo>
                      <a:pt x="3495675" y="2914650"/>
                    </a:lnTo>
                    <a:lnTo>
                      <a:pt x="3533775" y="2914650"/>
                    </a:lnTo>
                    <a:lnTo>
                      <a:pt x="3533775" y="2957322"/>
                    </a:lnTo>
                    <a:lnTo>
                      <a:pt x="3590925" y="2957322"/>
                    </a:lnTo>
                    <a:lnTo>
                      <a:pt x="3597974" y="2957322"/>
                    </a:lnTo>
                    <a:lnTo>
                      <a:pt x="3597974" y="2999518"/>
                    </a:lnTo>
                    <a:lnTo>
                      <a:pt x="3635407" y="2999518"/>
                    </a:lnTo>
                    <a:lnTo>
                      <a:pt x="3635407" y="3019425"/>
                    </a:lnTo>
                    <a:lnTo>
                      <a:pt x="3648075" y="3019425"/>
                    </a:lnTo>
                    <a:lnTo>
                      <a:pt x="3652933" y="3019425"/>
                    </a:lnTo>
                    <a:lnTo>
                      <a:pt x="3652933" y="3065716"/>
                    </a:lnTo>
                    <a:lnTo>
                      <a:pt x="3703606" y="3065716"/>
                    </a:lnTo>
                    <a:lnTo>
                      <a:pt x="3703606" y="3086100"/>
                    </a:lnTo>
                    <a:lnTo>
                      <a:pt x="3762375" y="3086100"/>
                    </a:lnTo>
                    <a:lnTo>
                      <a:pt x="3762375" y="3100388"/>
                    </a:lnTo>
                    <a:lnTo>
                      <a:pt x="3800475" y="3100388"/>
                    </a:lnTo>
                    <a:lnTo>
                      <a:pt x="3800475" y="3162300"/>
                    </a:lnTo>
                    <a:lnTo>
                      <a:pt x="3817620" y="3162300"/>
                    </a:lnTo>
                    <a:lnTo>
                      <a:pt x="3817620" y="3205258"/>
                    </a:lnTo>
                    <a:lnTo>
                      <a:pt x="3861149" y="3205258"/>
                    </a:lnTo>
                    <a:lnTo>
                      <a:pt x="3861149" y="3223641"/>
                    </a:lnTo>
                    <a:lnTo>
                      <a:pt x="3910584" y="3223641"/>
                    </a:lnTo>
                    <a:lnTo>
                      <a:pt x="3931634" y="3223641"/>
                    </a:lnTo>
                    <a:lnTo>
                      <a:pt x="3931634" y="3276600"/>
                    </a:lnTo>
                    <a:lnTo>
                      <a:pt x="4031742" y="3276600"/>
                    </a:lnTo>
                    <a:lnTo>
                      <a:pt x="4031742" y="3294603"/>
                    </a:lnTo>
                    <a:lnTo>
                      <a:pt x="4126611" y="3294603"/>
                    </a:lnTo>
                    <a:lnTo>
                      <a:pt x="4126611" y="3317748"/>
                    </a:lnTo>
                    <a:lnTo>
                      <a:pt x="4166521" y="3317748"/>
                    </a:lnTo>
                    <a:lnTo>
                      <a:pt x="4166521" y="3343275"/>
                    </a:lnTo>
                    <a:lnTo>
                      <a:pt x="4210050" y="3343275"/>
                    </a:lnTo>
                    <a:lnTo>
                      <a:pt x="4210050" y="3366421"/>
                    </a:lnTo>
                    <a:lnTo>
                      <a:pt x="4248150" y="3366421"/>
                    </a:lnTo>
                    <a:lnTo>
                      <a:pt x="4248150" y="3390900"/>
                    </a:lnTo>
                    <a:lnTo>
                      <a:pt x="4286250" y="3390900"/>
                    </a:lnTo>
                    <a:lnTo>
                      <a:pt x="4286250" y="3443764"/>
                    </a:lnTo>
                    <a:lnTo>
                      <a:pt x="4314825" y="3443764"/>
                    </a:lnTo>
                    <a:lnTo>
                      <a:pt x="4314825" y="3495675"/>
                    </a:lnTo>
                    <a:lnTo>
                      <a:pt x="4352925" y="3495675"/>
                    </a:lnTo>
                    <a:lnTo>
                      <a:pt x="4352925" y="3513868"/>
                    </a:lnTo>
                    <a:lnTo>
                      <a:pt x="4352925" y="3519107"/>
                    </a:lnTo>
                    <a:lnTo>
                      <a:pt x="4419600" y="3519107"/>
                    </a:lnTo>
                    <a:lnTo>
                      <a:pt x="4424458" y="3519107"/>
                    </a:lnTo>
                    <a:lnTo>
                      <a:pt x="4424458" y="3543300"/>
                    </a:lnTo>
                    <a:lnTo>
                      <a:pt x="4463987" y="3543300"/>
                    </a:lnTo>
                    <a:lnTo>
                      <a:pt x="4463987" y="3571304"/>
                    </a:lnTo>
                    <a:lnTo>
                      <a:pt x="4495800" y="3571304"/>
                    </a:lnTo>
                    <a:lnTo>
                      <a:pt x="4495800" y="3600450"/>
                    </a:lnTo>
                    <a:lnTo>
                      <a:pt x="4572000" y="3600450"/>
                    </a:lnTo>
                    <a:lnTo>
                      <a:pt x="4572000" y="3629025"/>
                    </a:lnTo>
                    <a:lnTo>
                      <a:pt x="4628674" y="3629025"/>
                    </a:lnTo>
                    <a:lnTo>
                      <a:pt x="4628674" y="3657600"/>
                    </a:lnTo>
                    <a:lnTo>
                      <a:pt x="4648581" y="3657600"/>
                    </a:lnTo>
                    <a:lnTo>
                      <a:pt x="4648581" y="3675793"/>
                    </a:lnTo>
                    <a:lnTo>
                      <a:pt x="4648581" y="3680174"/>
                    </a:lnTo>
                    <a:lnTo>
                      <a:pt x="4772025" y="3680174"/>
                    </a:lnTo>
                    <a:lnTo>
                      <a:pt x="4856703" y="3680174"/>
                    </a:lnTo>
                    <a:lnTo>
                      <a:pt x="4867275" y="3680174"/>
                    </a:lnTo>
                    <a:lnTo>
                      <a:pt x="4867275" y="3714464"/>
                    </a:lnTo>
                    <a:lnTo>
                      <a:pt x="4943475" y="3714464"/>
                    </a:lnTo>
                    <a:lnTo>
                      <a:pt x="4962525" y="3714464"/>
                    </a:lnTo>
                    <a:lnTo>
                      <a:pt x="4962525" y="3754374"/>
                    </a:lnTo>
                    <a:lnTo>
                      <a:pt x="4974718" y="3754374"/>
                    </a:lnTo>
                    <a:lnTo>
                      <a:pt x="4974718" y="3781425"/>
                    </a:lnTo>
                    <a:lnTo>
                      <a:pt x="5010150" y="3781425"/>
                    </a:lnTo>
                    <a:lnTo>
                      <a:pt x="5010150" y="3810000"/>
                    </a:lnTo>
                    <a:lnTo>
                      <a:pt x="5023771" y="3810000"/>
                    </a:lnTo>
                    <a:lnTo>
                      <a:pt x="5023771" y="3841623"/>
                    </a:lnTo>
                    <a:lnTo>
                      <a:pt x="5095875" y="3841623"/>
                    </a:lnTo>
                    <a:lnTo>
                      <a:pt x="5133975" y="3841623"/>
                    </a:lnTo>
                    <a:lnTo>
                      <a:pt x="5133975" y="3875151"/>
                    </a:lnTo>
                    <a:lnTo>
                      <a:pt x="5150930" y="3875151"/>
                    </a:lnTo>
                    <a:lnTo>
                      <a:pt x="5150930" y="3905250"/>
                    </a:lnTo>
                    <a:lnTo>
                      <a:pt x="5150930" y="3909060"/>
                    </a:lnTo>
                    <a:lnTo>
                      <a:pt x="5246275" y="3909060"/>
                    </a:lnTo>
                    <a:lnTo>
                      <a:pt x="5403723" y="3909060"/>
                    </a:lnTo>
                    <a:lnTo>
                      <a:pt x="5403723" y="3940112"/>
                    </a:lnTo>
                    <a:lnTo>
                      <a:pt x="5403723" y="3945350"/>
                    </a:lnTo>
                    <a:lnTo>
                      <a:pt x="5495925" y="3945350"/>
                    </a:lnTo>
                    <a:lnTo>
                      <a:pt x="5743575" y="3945350"/>
                    </a:lnTo>
                    <a:lnTo>
                      <a:pt x="5743575" y="3990975"/>
                    </a:lnTo>
                    <a:lnTo>
                      <a:pt x="5768150" y="3990975"/>
                    </a:lnTo>
                    <a:lnTo>
                      <a:pt x="5768150" y="4029075"/>
                    </a:lnTo>
                    <a:lnTo>
                      <a:pt x="5789295" y="4029075"/>
                    </a:lnTo>
                    <a:lnTo>
                      <a:pt x="5789295" y="4072128"/>
                    </a:lnTo>
                    <a:lnTo>
                      <a:pt x="5819775" y="4072128"/>
                    </a:lnTo>
                    <a:lnTo>
                      <a:pt x="5934075" y="4072128"/>
                    </a:lnTo>
                    <a:lnTo>
                      <a:pt x="5934075" y="4113943"/>
                    </a:lnTo>
                    <a:lnTo>
                      <a:pt x="5962650" y="4113943"/>
                    </a:lnTo>
                    <a:lnTo>
                      <a:pt x="5962650" y="4162425"/>
                    </a:lnTo>
                    <a:lnTo>
                      <a:pt x="5973509" y="4162425"/>
                    </a:lnTo>
                    <a:lnTo>
                      <a:pt x="5973509" y="4210050"/>
                    </a:lnTo>
                    <a:lnTo>
                      <a:pt x="5973509" y="4245959"/>
                    </a:lnTo>
                    <a:lnTo>
                      <a:pt x="6010275" y="4245959"/>
                    </a:lnTo>
                    <a:lnTo>
                      <a:pt x="6010275" y="4285393"/>
                    </a:lnTo>
                    <a:lnTo>
                      <a:pt x="6134100" y="4285393"/>
                    </a:lnTo>
                    <a:lnTo>
                      <a:pt x="6238875" y="4285393"/>
                    </a:lnTo>
                    <a:lnTo>
                      <a:pt x="6242114" y="4285393"/>
                    </a:lnTo>
                    <a:lnTo>
                      <a:pt x="6242114" y="4338352"/>
                    </a:lnTo>
                    <a:lnTo>
                      <a:pt x="6252496" y="4338352"/>
                    </a:lnTo>
                    <a:lnTo>
                      <a:pt x="6252496" y="4381500"/>
                    </a:lnTo>
                    <a:lnTo>
                      <a:pt x="6315075" y="4381500"/>
                    </a:lnTo>
                    <a:lnTo>
                      <a:pt x="6318695" y="4381500"/>
                    </a:lnTo>
                    <a:lnTo>
                      <a:pt x="6318695" y="4424458"/>
                    </a:lnTo>
                    <a:lnTo>
                      <a:pt x="6448425" y="4424458"/>
                    </a:lnTo>
                    <a:lnTo>
                      <a:pt x="6905625" y="4424458"/>
                    </a:lnTo>
                    <a:lnTo>
                      <a:pt x="6905625" y="4470464"/>
                    </a:lnTo>
                    <a:lnTo>
                      <a:pt x="6991350" y="4470464"/>
                    </a:lnTo>
                    <a:lnTo>
                      <a:pt x="6991350" y="4514850"/>
                    </a:lnTo>
                    <a:lnTo>
                      <a:pt x="7041452" y="4514850"/>
                    </a:lnTo>
                    <a:lnTo>
                      <a:pt x="7041452" y="4562475"/>
                    </a:lnTo>
                    <a:lnTo>
                      <a:pt x="7175183" y="4562475"/>
                    </a:lnTo>
                    <a:lnTo>
                      <a:pt x="7175183" y="4608672"/>
                    </a:lnTo>
                    <a:lnTo>
                      <a:pt x="7219950" y="4608672"/>
                    </a:lnTo>
                    <a:lnTo>
                      <a:pt x="7362539" y="4608672"/>
                    </a:lnTo>
                    <a:lnTo>
                      <a:pt x="7598283" y="4608672"/>
                    </a:lnTo>
                    <a:lnTo>
                      <a:pt x="7598283" y="4653058"/>
                    </a:lnTo>
                    <a:lnTo>
                      <a:pt x="7698010" y="4653058"/>
                    </a:lnTo>
                    <a:lnTo>
                      <a:pt x="7698010" y="4705350"/>
                    </a:lnTo>
                    <a:lnTo>
                      <a:pt x="7736301" y="4705350"/>
                    </a:lnTo>
                    <a:lnTo>
                      <a:pt x="7736301" y="4762500"/>
                    </a:lnTo>
                    <a:lnTo>
                      <a:pt x="7832789" y="4762500"/>
                    </a:lnTo>
                    <a:lnTo>
                      <a:pt x="7945184" y="4762500"/>
                    </a:lnTo>
                  </a:path>
                </a:pathLst>
              </a:custGeom>
              <a:noFill/>
              <a:ln w="12700" cap="flat">
                <a:solidFill>
                  <a:srgbClr val="365392"/>
                </a:solidFill>
                <a:prstDash val="solid"/>
                <a:miter/>
              </a:ln>
            </p:spPr>
            <p:txBody>
              <a:bodyPr rtlCol="0" anchor="ctr"/>
              <a:lstStyle/>
              <a:p>
                <a:endParaRPr lang="zh-CN" altLang="en-US">
                  <a:cs typeface="+mn-ea"/>
                  <a:sym typeface="+mn-lt"/>
                </a:endParaRPr>
              </a:p>
            </p:txBody>
          </p:sp>
          <p:grpSp>
            <p:nvGrpSpPr>
              <p:cNvPr id="692" name="组合 420"/>
              <p:cNvGrpSpPr/>
              <p:nvPr/>
            </p:nvGrpSpPr>
            <p:grpSpPr>
              <a:xfrm>
                <a:off x="-26700958" y="-1426485"/>
                <a:ext cx="20461665" cy="12731913"/>
                <a:chOff x="-26700958" y="-1426485"/>
                <a:chExt cx="20461665" cy="12731913"/>
              </a:xfrm>
            </p:grpSpPr>
            <p:grpSp>
              <p:nvGrpSpPr>
                <p:cNvPr id="693" name="组合 159"/>
                <p:cNvGrpSpPr/>
                <p:nvPr/>
              </p:nvGrpSpPr>
              <p:grpSpPr>
                <a:xfrm>
                  <a:off x="-26700958" y="-1426485"/>
                  <a:ext cx="295275" cy="346530"/>
                  <a:chOff x="-29756100" y="-2466975"/>
                  <a:chExt cx="495300" cy="438150"/>
                </a:xfrm>
              </p:grpSpPr>
              <p:cxnSp>
                <p:nvCxnSpPr>
                  <p:cNvPr id="940" name="直接连接符 16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41" name="直接连接符 16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694" name="组合 162"/>
                <p:cNvGrpSpPr/>
                <p:nvPr/>
              </p:nvGrpSpPr>
              <p:grpSpPr>
                <a:xfrm>
                  <a:off x="-26661668" y="-1426485"/>
                  <a:ext cx="295275" cy="346530"/>
                  <a:chOff x="-29756100" y="-2466975"/>
                  <a:chExt cx="495300" cy="438150"/>
                </a:xfrm>
              </p:grpSpPr>
              <p:cxnSp>
                <p:nvCxnSpPr>
                  <p:cNvPr id="938" name="直接连接符 16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39" name="直接连接符 16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695" name="组合 165"/>
                <p:cNvGrpSpPr/>
                <p:nvPr/>
              </p:nvGrpSpPr>
              <p:grpSpPr>
                <a:xfrm>
                  <a:off x="-26621582" y="-1426485"/>
                  <a:ext cx="295275" cy="346530"/>
                  <a:chOff x="-29756100" y="-2466975"/>
                  <a:chExt cx="495300" cy="438150"/>
                </a:xfrm>
              </p:grpSpPr>
              <p:cxnSp>
                <p:nvCxnSpPr>
                  <p:cNvPr id="936" name="直接连接符 16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37" name="直接连接符 16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696" name="组合 168"/>
                <p:cNvGrpSpPr/>
                <p:nvPr/>
              </p:nvGrpSpPr>
              <p:grpSpPr>
                <a:xfrm>
                  <a:off x="-26581498" y="-1426485"/>
                  <a:ext cx="295275" cy="346530"/>
                  <a:chOff x="-29756100" y="-2466975"/>
                  <a:chExt cx="495300" cy="438150"/>
                </a:xfrm>
              </p:grpSpPr>
              <p:cxnSp>
                <p:nvCxnSpPr>
                  <p:cNvPr id="934" name="直接连接符 16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35" name="直接连接符 17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697" name="组合 171"/>
                <p:cNvGrpSpPr/>
                <p:nvPr/>
              </p:nvGrpSpPr>
              <p:grpSpPr>
                <a:xfrm>
                  <a:off x="-26543899" y="-1426485"/>
                  <a:ext cx="295275" cy="346530"/>
                  <a:chOff x="-29756100" y="-2466975"/>
                  <a:chExt cx="495300" cy="438150"/>
                </a:xfrm>
              </p:grpSpPr>
              <p:cxnSp>
                <p:nvCxnSpPr>
                  <p:cNvPr id="932" name="直接连接符 17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33" name="直接连接符 17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698" name="组合 174"/>
                <p:cNvGrpSpPr/>
                <p:nvPr/>
              </p:nvGrpSpPr>
              <p:grpSpPr>
                <a:xfrm>
                  <a:off x="-26511649" y="-1426485"/>
                  <a:ext cx="295275" cy="346530"/>
                  <a:chOff x="-29756100" y="-2466975"/>
                  <a:chExt cx="495300" cy="438150"/>
                </a:xfrm>
              </p:grpSpPr>
              <p:cxnSp>
                <p:nvCxnSpPr>
                  <p:cNvPr id="930" name="直接连接符 17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31" name="直接连接符 17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699" name="组合 177"/>
                <p:cNvGrpSpPr/>
                <p:nvPr/>
              </p:nvGrpSpPr>
              <p:grpSpPr>
                <a:xfrm>
                  <a:off x="-26488133" y="-1370526"/>
                  <a:ext cx="295275" cy="346530"/>
                  <a:chOff x="-29756100" y="-2466975"/>
                  <a:chExt cx="495300" cy="438150"/>
                </a:xfrm>
              </p:grpSpPr>
              <p:cxnSp>
                <p:nvCxnSpPr>
                  <p:cNvPr id="928" name="直接连接符 17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29" name="直接连接符 17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0" name="组合 180"/>
                <p:cNvGrpSpPr/>
                <p:nvPr/>
              </p:nvGrpSpPr>
              <p:grpSpPr>
                <a:xfrm>
                  <a:off x="-26451723" y="-1288374"/>
                  <a:ext cx="295275" cy="346530"/>
                  <a:chOff x="-29756100" y="-2466975"/>
                  <a:chExt cx="495300" cy="438150"/>
                </a:xfrm>
              </p:grpSpPr>
              <p:cxnSp>
                <p:nvCxnSpPr>
                  <p:cNvPr id="926" name="直接连接符 18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27" name="直接连接符 18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1" name="组合 183"/>
                <p:cNvGrpSpPr/>
                <p:nvPr/>
              </p:nvGrpSpPr>
              <p:grpSpPr>
                <a:xfrm>
                  <a:off x="-26421264" y="-1288374"/>
                  <a:ext cx="295275" cy="346530"/>
                  <a:chOff x="-29756100" y="-2466975"/>
                  <a:chExt cx="495300" cy="438150"/>
                </a:xfrm>
              </p:grpSpPr>
              <p:cxnSp>
                <p:nvCxnSpPr>
                  <p:cNvPr id="924" name="直接连接符 18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25" name="直接连接符 18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2" name="组合 186"/>
                <p:cNvGrpSpPr/>
                <p:nvPr/>
              </p:nvGrpSpPr>
              <p:grpSpPr>
                <a:xfrm>
                  <a:off x="-26384946" y="-1288374"/>
                  <a:ext cx="295275" cy="346530"/>
                  <a:chOff x="-29756100" y="-2466975"/>
                  <a:chExt cx="495300" cy="438150"/>
                </a:xfrm>
              </p:grpSpPr>
              <p:cxnSp>
                <p:nvCxnSpPr>
                  <p:cNvPr id="922" name="直接连接符 18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23" name="直接连接符 18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3" name="组合 189"/>
                <p:cNvGrpSpPr/>
                <p:nvPr/>
              </p:nvGrpSpPr>
              <p:grpSpPr>
                <a:xfrm>
                  <a:off x="-26384946" y="-1243071"/>
                  <a:ext cx="295275" cy="346530"/>
                  <a:chOff x="-29756100" y="-2466975"/>
                  <a:chExt cx="495300" cy="438150"/>
                </a:xfrm>
              </p:grpSpPr>
              <p:cxnSp>
                <p:nvCxnSpPr>
                  <p:cNvPr id="920" name="直接连接符 19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21" name="直接连接符 19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4" name="组合 192"/>
                <p:cNvGrpSpPr/>
                <p:nvPr/>
              </p:nvGrpSpPr>
              <p:grpSpPr>
                <a:xfrm>
                  <a:off x="-26170532" y="-1059656"/>
                  <a:ext cx="295275" cy="346530"/>
                  <a:chOff x="-29756100" y="-2466975"/>
                  <a:chExt cx="495300" cy="438150"/>
                </a:xfrm>
              </p:grpSpPr>
              <p:cxnSp>
                <p:nvCxnSpPr>
                  <p:cNvPr id="918" name="直接连接符 19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19" name="直接连接符 19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5" name="组合 195"/>
                <p:cNvGrpSpPr/>
                <p:nvPr/>
              </p:nvGrpSpPr>
              <p:grpSpPr>
                <a:xfrm>
                  <a:off x="-26134120" y="-1059656"/>
                  <a:ext cx="295275" cy="346530"/>
                  <a:chOff x="-29756100" y="-2466975"/>
                  <a:chExt cx="495300" cy="438150"/>
                </a:xfrm>
              </p:grpSpPr>
              <p:cxnSp>
                <p:nvCxnSpPr>
                  <p:cNvPr id="916" name="直接连接符 19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17" name="直接连接符 19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6" name="组合 198"/>
                <p:cNvGrpSpPr/>
                <p:nvPr/>
              </p:nvGrpSpPr>
              <p:grpSpPr>
                <a:xfrm>
                  <a:off x="-26097710" y="-1059656"/>
                  <a:ext cx="295275" cy="346530"/>
                  <a:chOff x="-29756100" y="-2466975"/>
                  <a:chExt cx="495300" cy="438150"/>
                </a:xfrm>
              </p:grpSpPr>
              <p:cxnSp>
                <p:nvCxnSpPr>
                  <p:cNvPr id="914" name="直接连接符 19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15" name="直接连接符 20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7" name="组合 201"/>
                <p:cNvGrpSpPr/>
                <p:nvPr/>
              </p:nvGrpSpPr>
              <p:grpSpPr>
                <a:xfrm>
                  <a:off x="-26067251" y="-1059656"/>
                  <a:ext cx="295275" cy="346530"/>
                  <a:chOff x="-29756100" y="-2466975"/>
                  <a:chExt cx="495300" cy="438150"/>
                </a:xfrm>
              </p:grpSpPr>
              <p:cxnSp>
                <p:nvCxnSpPr>
                  <p:cNvPr id="912" name="直接连接符 20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13" name="直接连接符 20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8" name="组合 204"/>
                <p:cNvGrpSpPr/>
                <p:nvPr/>
              </p:nvGrpSpPr>
              <p:grpSpPr>
                <a:xfrm>
                  <a:off x="-26028556" y="-1059656"/>
                  <a:ext cx="295275" cy="346530"/>
                  <a:chOff x="-29756100" y="-2466975"/>
                  <a:chExt cx="495300" cy="438150"/>
                </a:xfrm>
              </p:grpSpPr>
              <p:cxnSp>
                <p:nvCxnSpPr>
                  <p:cNvPr id="910" name="直接连接符 20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11" name="直接连接符 20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09" name="组合 207"/>
                <p:cNvGrpSpPr/>
                <p:nvPr/>
              </p:nvGrpSpPr>
              <p:grpSpPr>
                <a:xfrm>
                  <a:off x="-25988971" y="-1023996"/>
                  <a:ext cx="295275" cy="346530"/>
                  <a:chOff x="-29756100" y="-2466975"/>
                  <a:chExt cx="495300" cy="438150"/>
                </a:xfrm>
              </p:grpSpPr>
              <p:cxnSp>
                <p:nvCxnSpPr>
                  <p:cNvPr id="908" name="直接连接符 20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09" name="直接连接符 20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0" name="组合 210"/>
                <p:cNvGrpSpPr/>
                <p:nvPr/>
              </p:nvGrpSpPr>
              <p:grpSpPr>
                <a:xfrm>
                  <a:off x="-25950073" y="-1023996"/>
                  <a:ext cx="295275" cy="346530"/>
                  <a:chOff x="-29756100" y="-2466975"/>
                  <a:chExt cx="495300" cy="438150"/>
                </a:xfrm>
              </p:grpSpPr>
              <p:cxnSp>
                <p:nvCxnSpPr>
                  <p:cNvPr id="906" name="直接连接符 21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07" name="直接连接符 21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1" name="组合 213"/>
                <p:cNvGrpSpPr/>
                <p:nvPr/>
              </p:nvGrpSpPr>
              <p:grpSpPr>
                <a:xfrm>
                  <a:off x="-25663331" y="-957321"/>
                  <a:ext cx="295275" cy="346530"/>
                  <a:chOff x="-29756100" y="-2466975"/>
                  <a:chExt cx="495300" cy="438150"/>
                </a:xfrm>
              </p:grpSpPr>
              <p:cxnSp>
                <p:nvCxnSpPr>
                  <p:cNvPr id="904" name="直接连接符 21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05" name="直接连接符 21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2" name="组合 216"/>
                <p:cNvGrpSpPr/>
                <p:nvPr/>
              </p:nvGrpSpPr>
              <p:grpSpPr>
                <a:xfrm>
                  <a:off x="-25487321" y="-925174"/>
                  <a:ext cx="295275" cy="346530"/>
                  <a:chOff x="-29756100" y="-2466975"/>
                  <a:chExt cx="495300" cy="438150"/>
                </a:xfrm>
              </p:grpSpPr>
              <p:cxnSp>
                <p:nvCxnSpPr>
                  <p:cNvPr id="902" name="直接连接符 21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03" name="直接连接符 21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3" name="组合 219"/>
                <p:cNvGrpSpPr/>
                <p:nvPr/>
              </p:nvGrpSpPr>
              <p:grpSpPr>
                <a:xfrm>
                  <a:off x="-25426589" y="-800158"/>
                  <a:ext cx="295275" cy="346530"/>
                  <a:chOff x="-29756100" y="-2466975"/>
                  <a:chExt cx="495300" cy="438150"/>
                </a:xfrm>
              </p:grpSpPr>
              <p:cxnSp>
                <p:nvCxnSpPr>
                  <p:cNvPr id="900" name="直接连接符 22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901" name="直接连接符 22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4" name="组合 222"/>
                <p:cNvGrpSpPr/>
                <p:nvPr/>
              </p:nvGrpSpPr>
              <p:grpSpPr>
                <a:xfrm>
                  <a:off x="-25395152" y="-797719"/>
                  <a:ext cx="295275" cy="346530"/>
                  <a:chOff x="-29756100" y="-2466975"/>
                  <a:chExt cx="495300" cy="438150"/>
                </a:xfrm>
              </p:grpSpPr>
              <p:cxnSp>
                <p:nvCxnSpPr>
                  <p:cNvPr id="898" name="直接连接符 22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99" name="直接连接符 22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5" name="组合 225"/>
                <p:cNvGrpSpPr/>
                <p:nvPr/>
              </p:nvGrpSpPr>
              <p:grpSpPr>
                <a:xfrm>
                  <a:off x="-25358742" y="-800158"/>
                  <a:ext cx="295275" cy="346530"/>
                  <a:chOff x="-29756100" y="-2466975"/>
                  <a:chExt cx="495300" cy="438150"/>
                </a:xfrm>
              </p:grpSpPr>
              <p:cxnSp>
                <p:nvCxnSpPr>
                  <p:cNvPr id="896" name="直接连接符 22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97" name="直接连接符 22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6" name="组合 228"/>
                <p:cNvGrpSpPr/>
                <p:nvPr/>
              </p:nvGrpSpPr>
              <p:grpSpPr>
                <a:xfrm>
                  <a:off x="-25459442" y="-925174"/>
                  <a:ext cx="295275" cy="346530"/>
                  <a:chOff x="-29756100" y="-2466975"/>
                  <a:chExt cx="495300" cy="438150"/>
                </a:xfrm>
              </p:grpSpPr>
              <p:cxnSp>
                <p:nvCxnSpPr>
                  <p:cNvPr id="894" name="直接连接符 22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95" name="直接连接符 23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7" name="组合 231"/>
                <p:cNvGrpSpPr/>
                <p:nvPr/>
              </p:nvGrpSpPr>
              <p:grpSpPr>
                <a:xfrm>
                  <a:off x="-25035095" y="-656092"/>
                  <a:ext cx="295275" cy="346530"/>
                  <a:chOff x="-29756100" y="-2466975"/>
                  <a:chExt cx="495300" cy="438150"/>
                </a:xfrm>
              </p:grpSpPr>
              <p:cxnSp>
                <p:nvCxnSpPr>
                  <p:cNvPr id="892" name="直接连接符 23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93" name="直接连接符 23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8" name="组合 234"/>
                <p:cNvGrpSpPr/>
                <p:nvPr/>
              </p:nvGrpSpPr>
              <p:grpSpPr>
                <a:xfrm>
                  <a:off x="-24996681" y="-656092"/>
                  <a:ext cx="295275" cy="346530"/>
                  <a:chOff x="-29756100" y="-2466975"/>
                  <a:chExt cx="495300" cy="438150"/>
                </a:xfrm>
              </p:grpSpPr>
              <p:cxnSp>
                <p:nvCxnSpPr>
                  <p:cNvPr id="890" name="直接连接符 23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91" name="直接连接符 23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19" name="组合 237"/>
                <p:cNvGrpSpPr/>
                <p:nvPr/>
              </p:nvGrpSpPr>
              <p:grpSpPr>
                <a:xfrm>
                  <a:off x="-24952843" y="-656092"/>
                  <a:ext cx="295275" cy="346530"/>
                  <a:chOff x="-29756100" y="-2466975"/>
                  <a:chExt cx="495300" cy="438150"/>
                </a:xfrm>
              </p:grpSpPr>
              <p:cxnSp>
                <p:nvCxnSpPr>
                  <p:cNvPr id="888" name="直接连接符 23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89" name="直接连接符 23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0" name="组合 240"/>
                <p:cNvGrpSpPr/>
                <p:nvPr/>
              </p:nvGrpSpPr>
              <p:grpSpPr>
                <a:xfrm>
                  <a:off x="-24912655" y="-657283"/>
                  <a:ext cx="295275" cy="346530"/>
                  <a:chOff x="-29756100" y="-2466975"/>
                  <a:chExt cx="495300" cy="438150"/>
                </a:xfrm>
              </p:grpSpPr>
              <p:cxnSp>
                <p:nvCxnSpPr>
                  <p:cNvPr id="886" name="直接连接符 24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87" name="直接连接符 24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1" name="组合 243"/>
                <p:cNvGrpSpPr/>
                <p:nvPr/>
              </p:nvGrpSpPr>
              <p:grpSpPr>
                <a:xfrm>
                  <a:off x="-24303452" y="-111186"/>
                  <a:ext cx="295275" cy="346530"/>
                  <a:chOff x="-29756100" y="-2466975"/>
                  <a:chExt cx="495300" cy="438150"/>
                </a:xfrm>
              </p:grpSpPr>
              <p:cxnSp>
                <p:nvCxnSpPr>
                  <p:cNvPr id="884" name="直接连接符 24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85" name="直接连接符 24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2" name="组合 246"/>
                <p:cNvGrpSpPr/>
                <p:nvPr/>
              </p:nvGrpSpPr>
              <p:grpSpPr>
                <a:xfrm>
                  <a:off x="-24260984" y="-111186"/>
                  <a:ext cx="295275" cy="346530"/>
                  <a:chOff x="-29756100" y="-2466975"/>
                  <a:chExt cx="495300" cy="438150"/>
                </a:xfrm>
              </p:grpSpPr>
              <p:cxnSp>
                <p:nvCxnSpPr>
                  <p:cNvPr id="882" name="直接连接符 24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83" name="直接连接符 24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3" name="组合 249"/>
                <p:cNvGrpSpPr/>
                <p:nvPr/>
              </p:nvGrpSpPr>
              <p:grpSpPr>
                <a:xfrm>
                  <a:off x="-23553753" y="227568"/>
                  <a:ext cx="295275" cy="346530"/>
                  <a:chOff x="-29756100" y="-2466975"/>
                  <a:chExt cx="495300" cy="438150"/>
                </a:xfrm>
              </p:grpSpPr>
              <p:cxnSp>
                <p:nvCxnSpPr>
                  <p:cNvPr id="880" name="直接连接符 25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81" name="直接连接符 25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4" name="组合 252"/>
                <p:cNvGrpSpPr/>
                <p:nvPr/>
              </p:nvGrpSpPr>
              <p:grpSpPr>
                <a:xfrm>
                  <a:off x="-23283878" y="284718"/>
                  <a:ext cx="295275" cy="346530"/>
                  <a:chOff x="-29756100" y="-2466975"/>
                  <a:chExt cx="495300" cy="438150"/>
                </a:xfrm>
              </p:grpSpPr>
              <p:cxnSp>
                <p:nvCxnSpPr>
                  <p:cNvPr id="878" name="直接连接符 25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79" name="直接连接符 25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5" name="组合 255"/>
                <p:cNvGrpSpPr/>
                <p:nvPr/>
              </p:nvGrpSpPr>
              <p:grpSpPr>
                <a:xfrm>
                  <a:off x="-22912300" y="562133"/>
                  <a:ext cx="295275" cy="346530"/>
                  <a:chOff x="-29756100" y="-2466975"/>
                  <a:chExt cx="495300" cy="438150"/>
                </a:xfrm>
              </p:grpSpPr>
              <p:cxnSp>
                <p:nvCxnSpPr>
                  <p:cNvPr id="876" name="直接连接符 25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77" name="直接连接符 25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6" name="组合 258"/>
                <p:cNvGrpSpPr/>
                <p:nvPr/>
              </p:nvGrpSpPr>
              <p:grpSpPr>
                <a:xfrm>
                  <a:off x="-22325560" y="943133"/>
                  <a:ext cx="295275" cy="346530"/>
                  <a:chOff x="-29756100" y="-2466975"/>
                  <a:chExt cx="495300" cy="438150"/>
                </a:xfrm>
              </p:grpSpPr>
              <p:cxnSp>
                <p:nvCxnSpPr>
                  <p:cNvPr id="874" name="直接连接符 25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75" name="直接连接符 26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7" name="组合 261"/>
                <p:cNvGrpSpPr/>
                <p:nvPr/>
              </p:nvGrpSpPr>
              <p:grpSpPr>
                <a:xfrm>
                  <a:off x="-22074100" y="1065053"/>
                  <a:ext cx="295275" cy="346530"/>
                  <a:chOff x="-29756100" y="-2466975"/>
                  <a:chExt cx="495300" cy="438150"/>
                </a:xfrm>
              </p:grpSpPr>
              <p:cxnSp>
                <p:nvCxnSpPr>
                  <p:cNvPr id="872" name="直接连接符 26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73" name="直接连接符 26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8" name="组合 264"/>
                <p:cNvGrpSpPr/>
                <p:nvPr/>
              </p:nvGrpSpPr>
              <p:grpSpPr>
                <a:xfrm>
                  <a:off x="-21536890" y="1567973"/>
                  <a:ext cx="295275" cy="346530"/>
                  <a:chOff x="-29756100" y="-2466975"/>
                  <a:chExt cx="495300" cy="438150"/>
                </a:xfrm>
              </p:grpSpPr>
              <p:cxnSp>
                <p:nvCxnSpPr>
                  <p:cNvPr id="870" name="直接连接符 26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71" name="直接连接符 26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29" name="组合 267"/>
                <p:cNvGrpSpPr/>
                <p:nvPr/>
              </p:nvGrpSpPr>
              <p:grpSpPr>
                <a:xfrm>
                  <a:off x="-20843470" y="2756693"/>
                  <a:ext cx="295275" cy="346530"/>
                  <a:chOff x="-29756100" y="-2466975"/>
                  <a:chExt cx="495300" cy="438150"/>
                </a:xfrm>
              </p:grpSpPr>
              <p:cxnSp>
                <p:nvCxnSpPr>
                  <p:cNvPr id="868" name="直接连接符 26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69" name="直接连接符 26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0" name="组合 270"/>
                <p:cNvGrpSpPr/>
                <p:nvPr/>
              </p:nvGrpSpPr>
              <p:grpSpPr>
                <a:xfrm>
                  <a:off x="-20317690" y="3312953"/>
                  <a:ext cx="295275" cy="346530"/>
                  <a:chOff x="-29756100" y="-2466975"/>
                  <a:chExt cx="495300" cy="438150"/>
                </a:xfrm>
              </p:grpSpPr>
              <p:cxnSp>
                <p:nvCxnSpPr>
                  <p:cNvPr id="866" name="直接连接符 27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67" name="直接连接符 27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1" name="组合 273"/>
                <p:cNvGrpSpPr/>
                <p:nvPr/>
              </p:nvGrpSpPr>
              <p:grpSpPr>
                <a:xfrm>
                  <a:off x="-19265404" y="4350724"/>
                  <a:ext cx="295275" cy="346530"/>
                  <a:chOff x="-29756100" y="-2466975"/>
                  <a:chExt cx="495300" cy="438150"/>
                </a:xfrm>
              </p:grpSpPr>
              <p:cxnSp>
                <p:nvCxnSpPr>
                  <p:cNvPr id="864" name="直接连接符 27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65" name="直接连接符 27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2" name="组合 276"/>
                <p:cNvGrpSpPr/>
                <p:nvPr/>
              </p:nvGrpSpPr>
              <p:grpSpPr>
                <a:xfrm>
                  <a:off x="-17409027" y="6426660"/>
                  <a:ext cx="295275" cy="346530"/>
                  <a:chOff x="-29756100" y="-2466975"/>
                  <a:chExt cx="495300" cy="438150"/>
                </a:xfrm>
              </p:grpSpPr>
              <p:cxnSp>
                <p:nvCxnSpPr>
                  <p:cNvPr id="862" name="直接连接符 27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63" name="直接连接符 27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3" name="组合 279"/>
                <p:cNvGrpSpPr/>
                <p:nvPr/>
              </p:nvGrpSpPr>
              <p:grpSpPr>
                <a:xfrm>
                  <a:off x="-17138517" y="6544770"/>
                  <a:ext cx="295275" cy="346530"/>
                  <a:chOff x="-29756100" y="-2466975"/>
                  <a:chExt cx="495300" cy="438150"/>
                </a:xfrm>
              </p:grpSpPr>
              <p:cxnSp>
                <p:nvCxnSpPr>
                  <p:cNvPr id="860" name="直接连接符 28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61" name="直接连接符 28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4" name="组合 282"/>
                <p:cNvGrpSpPr/>
                <p:nvPr/>
              </p:nvGrpSpPr>
              <p:grpSpPr>
                <a:xfrm>
                  <a:off x="-17104227" y="6586680"/>
                  <a:ext cx="295275" cy="346530"/>
                  <a:chOff x="-29756100" y="-2466975"/>
                  <a:chExt cx="495300" cy="438150"/>
                </a:xfrm>
              </p:grpSpPr>
              <p:cxnSp>
                <p:nvCxnSpPr>
                  <p:cNvPr id="858" name="直接连接符 28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59" name="直接连接符 28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5" name="组合 285"/>
                <p:cNvGrpSpPr/>
                <p:nvPr/>
              </p:nvGrpSpPr>
              <p:grpSpPr>
                <a:xfrm>
                  <a:off x="-16871579" y="6767893"/>
                  <a:ext cx="295275" cy="346530"/>
                  <a:chOff x="-29756100" y="-2466975"/>
                  <a:chExt cx="495300" cy="438150"/>
                </a:xfrm>
              </p:grpSpPr>
              <p:cxnSp>
                <p:nvCxnSpPr>
                  <p:cNvPr id="856" name="直接连接符 28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57" name="直接连接符 28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6" name="组合 288"/>
                <p:cNvGrpSpPr/>
                <p:nvPr/>
              </p:nvGrpSpPr>
              <p:grpSpPr>
                <a:xfrm>
                  <a:off x="-16832288" y="6832187"/>
                  <a:ext cx="295275" cy="346530"/>
                  <a:chOff x="-29756100" y="-2466975"/>
                  <a:chExt cx="495300" cy="438150"/>
                </a:xfrm>
              </p:grpSpPr>
              <p:cxnSp>
                <p:nvCxnSpPr>
                  <p:cNvPr id="854" name="直接连接符 28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55" name="直接连接符 29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7" name="组合 291"/>
                <p:cNvGrpSpPr/>
                <p:nvPr/>
              </p:nvGrpSpPr>
              <p:grpSpPr>
                <a:xfrm>
                  <a:off x="-16802523" y="6832187"/>
                  <a:ext cx="295275" cy="346530"/>
                  <a:chOff x="-29756100" y="-2466975"/>
                  <a:chExt cx="495300" cy="438150"/>
                </a:xfrm>
              </p:grpSpPr>
              <p:cxnSp>
                <p:nvCxnSpPr>
                  <p:cNvPr id="852" name="直接连接符 29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53" name="直接连接符 29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8" name="组合 294"/>
                <p:cNvGrpSpPr/>
                <p:nvPr/>
              </p:nvGrpSpPr>
              <p:grpSpPr>
                <a:xfrm>
                  <a:off x="-16704892" y="7065549"/>
                  <a:ext cx="295275" cy="346530"/>
                  <a:chOff x="-29756100" y="-2466975"/>
                  <a:chExt cx="495300" cy="438150"/>
                </a:xfrm>
              </p:grpSpPr>
              <p:cxnSp>
                <p:nvCxnSpPr>
                  <p:cNvPr id="850" name="直接连接符 29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51" name="直接连接符 29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39" name="组合 297"/>
                <p:cNvGrpSpPr/>
                <p:nvPr/>
              </p:nvGrpSpPr>
              <p:grpSpPr>
                <a:xfrm>
                  <a:off x="-16670364" y="7064358"/>
                  <a:ext cx="295275" cy="346530"/>
                  <a:chOff x="-29756100" y="-2466975"/>
                  <a:chExt cx="495300" cy="438150"/>
                </a:xfrm>
              </p:grpSpPr>
              <p:cxnSp>
                <p:nvCxnSpPr>
                  <p:cNvPr id="848" name="直接连接符 29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49" name="直接连接符 29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0" name="组合 300"/>
                <p:cNvGrpSpPr/>
                <p:nvPr/>
              </p:nvGrpSpPr>
              <p:grpSpPr>
                <a:xfrm>
                  <a:off x="-16236977" y="7266765"/>
                  <a:ext cx="295275" cy="346530"/>
                  <a:chOff x="-29756100" y="-2466975"/>
                  <a:chExt cx="495300" cy="438150"/>
                </a:xfrm>
              </p:grpSpPr>
              <p:cxnSp>
                <p:nvCxnSpPr>
                  <p:cNvPr id="846" name="直接连接符 30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47" name="直接连接符 30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1" name="组合 303"/>
                <p:cNvGrpSpPr/>
                <p:nvPr/>
              </p:nvGrpSpPr>
              <p:grpSpPr>
                <a:xfrm>
                  <a:off x="-15986946" y="7333440"/>
                  <a:ext cx="295275" cy="346530"/>
                  <a:chOff x="-29756100" y="-2466975"/>
                  <a:chExt cx="495300" cy="438150"/>
                </a:xfrm>
              </p:grpSpPr>
              <p:cxnSp>
                <p:nvCxnSpPr>
                  <p:cNvPr id="844" name="直接连接符 30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45" name="直接连接符 30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2" name="组合 306"/>
                <p:cNvGrpSpPr/>
                <p:nvPr/>
              </p:nvGrpSpPr>
              <p:grpSpPr>
                <a:xfrm>
                  <a:off x="-15694052" y="7445361"/>
                  <a:ext cx="295275" cy="346530"/>
                  <a:chOff x="-29756100" y="-2466975"/>
                  <a:chExt cx="495300" cy="438150"/>
                </a:xfrm>
              </p:grpSpPr>
              <p:cxnSp>
                <p:nvCxnSpPr>
                  <p:cNvPr id="842" name="直接连接符 30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43" name="直接连接符 30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3" name="组合 309"/>
                <p:cNvGrpSpPr/>
                <p:nvPr/>
              </p:nvGrpSpPr>
              <p:grpSpPr>
                <a:xfrm>
                  <a:off x="-15665477" y="7445361"/>
                  <a:ext cx="295275" cy="346530"/>
                  <a:chOff x="-29756100" y="-2466975"/>
                  <a:chExt cx="495300" cy="438150"/>
                </a:xfrm>
              </p:grpSpPr>
              <p:cxnSp>
                <p:nvCxnSpPr>
                  <p:cNvPr id="840" name="直接连接符 31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41" name="直接连接符 31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4" name="组合 312"/>
                <p:cNvGrpSpPr/>
                <p:nvPr/>
              </p:nvGrpSpPr>
              <p:grpSpPr>
                <a:xfrm>
                  <a:off x="-15627377" y="7487031"/>
                  <a:ext cx="295275" cy="346530"/>
                  <a:chOff x="-29756100" y="-2466975"/>
                  <a:chExt cx="495300" cy="438150"/>
                </a:xfrm>
              </p:grpSpPr>
              <p:cxnSp>
                <p:nvCxnSpPr>
                  <p:cNvPr id="838" name="直接连接符 31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39" name="直接连接符 31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5" name="组合 315"/>
                <p:cNvGrpSpPr/>
                <p:nvPr/>
              </p:nvGrpSpPr>
              <p:grpSpPr>
                <a:xfrm>
                  <a:off x="-15615471" y="7521559"/>
                  <a:ext cx="295275" cy="346530"/>
                  <a:chOff x="-29756100" y="-2466975"/>
                  <a:chExt cx="495300" cy="438150"/>
                </a:xfrm>
              </p:grpSpPr>
              <p:cxnSp>
                <p:nvCxnSpPr>
                  <p:cNvPr id="836" name="直接连接符 31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37" name="直接连接符 31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6" name="组合 324"/>
                <p:cNvGrpSpPr/>
                <p:nvPr/>
              </p:nvGrpSpPr>
              <p:grpSpPr>
                <a:xfrm>
                  <a:off x="-15441635" y="7715631"/>
                  <a:ext cx="295275" cy="346530"/>
                  <a:chOff x="-29756100" y="-2466975"/>
                  <a:chExt cx="495300" cy="438150"/>
                </a:xfrm>
              </p:grpSpPr>
              <p:cxnSp>
                <p:nvCxnSpPr>
                  <p:cNvPr id="834" name="直接连接符 32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35" name="直接连接符 32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7" name="组合 333"/>
                <p:cNvGrpSpPr/>
                <p:nvPr/>
              </p:nvGrpSpPr>
              <p:grpSpPr>
                <a:xfrm>
                  <a:off x="-15403535" y="7715631"/>
                  <a:ext cx="295275" cy="346530"/>
                  <a:chOff x="-29756100" y="-2466975"/>
                  <a:chExt cx="495300" cy="438150"/>
                </a:xfrm>
              </p:grpSpPr>
              <p:cxnSp>
                <p:nvCxnSpPr>
                  <p:cNvPr id="832" name="直接连接符 33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33" name="直接连接符 33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8" name="组合 336"/>
                <p:cNvGrpSpPr/>
                <p:nvPr/>
              </p:nvGrpSpPr>
              <p:grpSpPr>
                <a:xfrm>
                  <a:off x="-15365435" y="7848981"/>
                  <a:ext cx="295275" cy="346530"/>
                  <a:chOff x="-29756100" y="-2466975"/>
                  <a:chExt cx="495300" cy="438150"/>
                </a:xfrm>
              </p:grpSpPr>
              <p:cxnSp>
                <p:nvCxnSpPr>
                  <p:cNvPr id="830" name="直接连接符 33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31" name="直接连接符 33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49" name="组合 339"/>
                <p:cNvGrpSpPr/>
                <p:nvPr/>
              </p:nvGrpSpPr>
              <p:grpSpPr>
                <a:xfrm>
                  <a:off x="-15345195" y="7847790"/>
                  <a:ext cx="295275" cy="346530"/>
                  <a:chOff x="-29756100" y="-2466975"/>
                  <a:chExt cx="495300" cy="438150"/>
                </a:xfrm>
              </p:grpSpPr>
              <p:cxnSp>
                <p:nvCxnSpPr>
                  <p:cNvPr id="828" name="直接连接符 34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29" name="直接连接符 34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0" name="组合 342"/>
                <p:cNvGrpSpPr/>
                <p:nvPr/>
              </p:nvGrpSpPr>
              <p:grpSpPr>
                <a:xfrm>
                  <a:off x="-15199938" y="7909703"/>
                  <a:ext cx="295275" cy="346530"/>
                  <a:chOff x="-29756100" y="-2466975"/>
                  <a:chExt cx="495300" cy="438150"/>
                </a:xfrm>
              </p:grpSpPr>
              <p:cxnSp>
                <p:nvCxnSpPr>
                  <p:cNvPr id="826" name="直接连接符 34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27" name="直接连接符 34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1" name="组合 345"/>
                <p:cNvGrpSpPr/>
                <p:nvPr/>
              </p:nvGrpSpPr>
              <p:grpSpPr>
                <a:xfrm>
                  <a:off x="-15159457" y="7909703"/>
                  <a:ext cx="295275" cy="346530"/>
                  <a:chOff x="-29756100" y="-2466975"/>
                  <a:chExt cx="495300" cy="438150"/>
                </a:xfrm>
              </p:grpSpPr>
              <p:cxnSp>
                <p:nvCxnSpPr>
                  <p:cNvPr id="824" name="直接连接符 34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25" name="直接连接符 34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2" name="组合 348"/>
                <p:cNvGrpSpPr/>
                <p:nvPr/>
              </p:nvGrpSpPr>
              <p:grpSpPr>
                <a:xfrm>
                  <a:off x="-15057063" y="7978760"/>
                  <a:ext cx="295275" cy="346530"/>
                  <a:chOff x="-29756100" y="-2466975"/>
                  <a:chExt cx="495300" cy="438150"/>
                </a:xfrm>
              </p:grpSpPr>
              <p:cxnSp>
                <p:nvCxnSpPr>
                  <p:cNvPr id="822" name="直接连接符 34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23" name="直接连接符 35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3" name="组合 351"/>
                <p:cNvGrpSpPr/>
                <p:nvPr/>
              </p:nvGrpSpPr>
              <p:grpSpPr>
                <a:xfrm>
                  <a:off x="-14932048" y="8045435"/>
                  <a:ext cx="295275" cy="346530"/>
                  <a:chOff x="-29756100" y="-2466975"/>
                  <a:chExt cx="495300" cy="438150"/>
                </a:xfrm>
              </p:grpSpPr>
              <p:cxnSp>
                <p:nvCxnSpPr>
                  <p:cNvPr id="820" name="直接连接符 35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21" name="直接连接符 35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4" name="组合 354"/>
                <p:cNvGrpSpPr/>
                <p:nvPr/>
              </p:nvGrpSpPr>
              <p:grpSpPr>
                <a:xfrm>
                  <a:off x="-14899901" y="8045435"/>
                  <a:ext cx="295275" cy="346530"/>
                  <a:chOff x="-29756100" y="-2466975"/>
                  <a:chExt cx="495300" cy="438150"/>
                </a:xfrm>
              </p:grpSpPr>
              <p:cxnSp>
                <p:nvCxnSpPr>
                  <p:cNvPr id="818" name="直接连接符 35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19" name="直接连接符 35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5" name="组合 357"/>
                <p:cNvGrpSpPr/>
                <p:nvPr/>
              </p:nvGrpSpPr>
              <p:grpSpPr>
                <a:xfrm>
                  <a:off x="-14560573" y="8231174"/>
                  <a:ext cx="295275" cy="346530"/>
                  <a:chOff x="-29756100" y="-2466975"/>
                  <a:chExt cx="495300" cy="438150"/>
                </a:xfrm>
              </p:grpSpPr>
              <p:cxnSp>
                <p:nvCxnSpPr>
                  <p:cNvPr id="816" name="直接连接符 35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17" name="直接连接符 35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6" name="组合 360"/>
                <p:cNvGrpSpPr/>
                <p:nvPr/>
              </p:nvGrpSpPr>
              <p:grpSpPr>
                <a:xfrm>
                  <a:off x="-14522473" y="8272845"/>
                  <a:ext cx="295275" cy="346530"/>
                  <a:chOff x="-29756100" y="-2466975"/>
                  <a:chExt cx="495300" cy="438150"/>
                </a:xfrm>
              </p:grpSpPr>
              <p:cxnSp>
                <p:nvCxnSpPr>
                  <p:cNvPr id="814" name="直接连接符 36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15" name="直接连接符 36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7" name="组合 363"/>
                <p:cNvGrpSpPr/>
                <p:nvPr/>
              </p:nvGrpSpPr>
              <p:grpSpPr>
                <a:xfrm>
                  <a:off x="-14390313" y="8358570"/>
                  <a:ext cx="295275" cy="346530"/>
                  <a:chOff x="-29756100" y="-2466975"/>
                  <a:chExt cx="495300" cy="438150"/>
                </a:xfrm>
              </p:grpSpPr>
              <p:cxnSp>
                <p:nvCxnSpPr>
                  <p:cNvPr id="812" name="直接连接符 36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13" name="直接连接符 36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8" name="组合 366"/>
                <p:cNvGrpSpPr/>
                <p:nvPr/>
              </p:nvGrpSpPr>
              <p:grpSpPr>
                <a:xfrm>
                  <a:off x="-14359357" y="8357380"/>
                  <a:ext cx="295275" cy="346530"/>
                  <a:chOff x="-29756100" y="-2466975"/>
                  <a:chExt cx="495300" cy="438150"/>
                </a:xfrm>
              </p:grpSpPr>
              <p:cxnSp>
                <p:nvCxnSpPr>
                  <p:cNvPr id="810" name="直接连接符 36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11" name="直接连接符 36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59" name="组合 369"/>
                <p:cNvGrpSpPr/>
                <p:nvPr/>
              </p:nvGrpSpPr>
              <p:grpSpPr>
                <a:xfrm>
                  <a:off x="-14320067" y="8358570"/>
                  <a:ext cx="295275" cy="346530"/>
                  <a:chOff x="-29756100" y="-2466975"/>
                  <a:chExt cx="495300" cy="438150"/>
                </a:xfrm>
              </p:grpSpPr>
              <p:cxnSp>
                <p:nvCxnSpPr>
                  <p:cNvPr id="808" name="直接连接符 37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09" name="直接连接符 37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0" name="组合 372"/>
                <p:cNvGrpSpPr/>
                <p:nvPr/>
              </p:nvGrpSpPr>
              <p:grpSpPr>
                <a:xfrm>
                  <a:off x="-14279586" y="8358570"/>
                  <a:ext cx="295275" cy="346530"/>
                  <a:chOff x="-29756100" y="-2466975"/>
                  <a:chExt cx="495300" cy="438150"/>
                </a:xfrm>
              </p:grpSpPr>
              <p:cxnSp>
                <p:nvCxnSpPr>
                  <p:cNvPr id="806" name="直接连接符 37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07" name="直接连接符 37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1" name="组合 375"/>
                <p:cNvGrpSpPr/>
                <p:nvPr/>
              </p:nvGrpSpPr>
              <p:grpSpPr>
                <a:xfrm>
                  <a:off x="-13922398" y="8437152"/>
                  <a:ext cx="295275" cy="346530"/>
                  <a:chOff x="-29756100" y="-2466975"/>
                  <a:chExt cx="495300" cy="438150"/>
                </a:xfrm>
              </p:grpSpPr>
              <p:cxnSp>
                <p:nvCxnSpPr>
                  <p:cNvPr id="804" name="直接连接符 37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05" name="直接连接符 37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2" name="组合 378"/>
                <p:cNvGrpSpPr/>
                <p:nvPr/>
              </p:nvGrpSpPr>
              <p:grpSpPr>
                <a:xfrm>
                  <a:off x="-13881917" y="8437152"/>
                  <a:ext cx="295275" cy="346530"/>
                  <a:chOff x="-29756100" y="-2466975"/>
                  <a:chExt cx="495300" cy="438150"/>
                </a:xfrm>
              </p:grpSpPr>
              <p:cxnSp>
                <p:nvCxnSpPr>
                  <p:cNvPr id="802" name="直接连接符 37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03" name="直接连接符 38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3" name="组合 381"/>
                <p:cNvGrpSpPr/>
                <p:nvPr/>
              </p:nvGrpSpPr>
              <p:grpSpPr>
                <a:xfrm>
                  <a:off x="-13630695" y="8526449"/>
                  <a:ext cx="295275" cy="346530"/>
                  <a:chOff x="-29756100" y="-2466975"/>
                  <a:chExt cx="495300" cy="438150"/>
                </a:xfrm>
              </p:grpSpPr>
              <p:cxnSp>
                <p:nvCxnSpPr>
                  <p:cNvPr id="800" name="直接连接符 38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801" name="直接连接符 38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4" name="组合 384"/>
                <p:cNvGrpSpPr/>
                <p:nvPr/>
              </p:nvGrpSpPr>
              <p:grpSpPr>
                <a:xfrm>
                  <a:off x="-13510442" y="8690756"/>
                  <a:ext cx="295275" cy="346530"/>
                  <a:chOff x="-29756100" y="-2466975"/>
                  <a:chExt cx="495300" cy="438150"/>
                </a:xfrm>
              </p:grpSpPr>
              <p:cxnSp>
                <p:nvCxnSpPr>
                  <p:cNvPr id="798" name="直接连接符 38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99" name="直接连接符 38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5" name="组合 387"/>
                <p:cNvGrpSpPr/>
                <p:nvPr/>
              </p:nvGrpSpPr>
              <p:grpSpPr>
                <a:xfrm>
                  <a:off x="-13004426" y="8964600"/>
                  <a:ext cx="295275" cy="346530"/>
                  <a:chOff x="-29756100" y="-2466975"/>
                  <a:chExt cx="495300" cy="438150"/>
                </a:xfrm>
              </p:grpSpPr>
              <p:cxnSp>
                <p:nvCxnSpPr>
                  <p:cNvPr id="796" name="直接连接符 38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97" name="直接连接符 38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6" name="组合 390"/>
                <p:cNvGrpSpPr/>
                <p:nvPr/>
              </p:nvGrpSpPr>
              <p:grpSpPr>
                <a:xfrm>
                  <a:off x="-12873457" y="8964600"/>
                  <a:ext cx="295275" cy="346530"/>
                  <a:chOff x="-29756100" y="-2466975"/>
                  <a:chExt cx="495300" cy="438150"/>
                </a:xfrm>
              </p:grpSpPr>
              <p:cxnSp>
                <p:nvCxnSpPr>
                  <p:cNvPr id="794" name="直接连接符 39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95" name="直接连接符 39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7" name="组合 393"/>
                <p:cNvGrpSpPr/>
                <p:nvPr/>
              </p:nvGrpSpPr>
              <p:grpSpPr>
                <a:xfrm>
                  <a:off x="-12582943" y="8964600"/>
                  <a:ext cx="295275" cy="346530"/>
                  <a:chOff x="-29756100" y="-2466975"/>
                  <a:chExt cx="495300" cy="438150"/>
                </a:xfrm>
              </p:grpSpPr>
              <p:cxnSp>
                <p:nvCxnSpPr>
                  <p:cNvPr id="792" name="直接连接符 39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93" name="直接连接符 39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8" name="组合 396"/>
                <p:cNvGrpSpPr/>
                <p:nvPr/>
              </p:nvGrpSpPr>
              <p:grpSpPr>
                <a:xfrm>
                  <a:off x="-12541271" y="8964600"/>
                  <a:ext cx="295275" cy="346530"/>
                  <a:chOff x="-29756100" y="-2466975"/>
                  <a:chExt cx="495300" cy="438150"/>
                </a:xfrm>
              </p:grpSpPr>
              <p:cxnSp>
                <p:nvCxnSpPr>
                  <p:cNvPr id="790" name="直接连接符 39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91" name="直接连接符 39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69" name="组合 399"/>
                <p:cNvGrpSpPr/>
                <p:nvPr/>
              </p:nvGrpSpPr>
              <p:grpSpPr>
                <a:xfrm>
                  <a:off x="-12280525" y="9062232"/>
                  <a:ext cx="295275" cy="346530"/>
                  <a:chOff x="-29756100" y="-2466975"/>
                  <a:chExt cx="495300" cy="438150"/>
                </a:xfrm>
              </p:grpSpPr>
              <p:cxnSp>
                <p:nvCxnSpPr>
                  <p:cNvPr id="788" name="直接连接符 40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89" name="直接连接符 40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70" name="组合 402"/>
                <p:cNvGrpSpPr/>
                <p:nvPr/>
              </p:nvGrpSpPr>
              <p:grpSpPr>
                <a:xfrm>
                  <a:off x="-12193609" y="9062232"/>
                  <a:ext cx="295275" cy="346530"/>
                  <a:chOff x="-29756100" y="-2466975"/>
                  <a:chExt cx="495300" cy="438150"/>
                </a:xfrm>
              </p:grpSpPr>
              <p:cxnSp>
                <p:nvCxnSpPr>
                  <p:cNvPr id="786" name="直接连接符 40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87" name="直接连接符 40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71" name="组合 405"/>
                <p:cNvGrpSpPr/>
                <p:nvPr/>
              </p:nvGrpSpPr>
              <p:grpSpPr>
                <a:xfrm>
                  <a:off x="-12090025" y="9063423"/>
                  <a:ext cx="295275" cy="346530"/>
                  <a:chOff x="-29756100" y="-2466975"/>
                  <a:chExt cx="495300" cy="438150"/>
                </a:xfrm>
              </p:grpSpPr>
              <p:cxnSp>
                <p:nvCxnSpPr>
                  <p:cNvPr id="784" name="直接连接符 40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85" name="直接连接符 40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72" name="组合 408"/>
                <p:cNvGrpSpPr/>
                <p:nvPr/>
              </p:nvGrpSpPr>
              <p:grpSpPr>
                <a:xfrm>
                  <a:off x="-11230394" y="9401561"/>
                  <a:ext cx="295275" cy="346530"/>
                  <a:chOff x="-29756100" y="-2466975"/>
                  <a:chExt cx="495300" cy="438150"/>
                </a:xfrm>
              </p:grpSpPr>
              <p:cxnSp>
                <p:nvCxnSpPr>
                  <p:cNvPr id="782" name="直接连接符 40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83" name="直接连接符 41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73" name="组合 411"/>
                <p:cNvGrpSpPr/>
                <p:nvPr/>
              </p:nvGrpSpPr>
              <p:grpSpPr>
                <a:xfrm>
                  <a:off x="-10396956" y="9982586"/>
                  <a:ext cx="295275" cy="346530"/>
                  <a:chOff x="-29756100" y="-2466975"/>
                  <a:chExt cx="495300" cy="438150"/>
                </a:xfrm>
              </p:grpSpPr>
              <p:cxnSp>
                <p:nvCxnSpPr>
                  <p:cNvPr id="780" name="直接连接符 41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81" name="直接连接符 41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74" name="组合 414"/>
                <p:cNvGrpSpPr/>
                <p:nvPr/>
              </p:nvGrpSpPr>
              <p:grpSpPr>
                <a:xfrm>
                  <a:off x="-7648993" y="10825548"/>
                  <a:ext cx="295275" cy="346530"/>
                  <a:chOff x="-29756100" y="-2466975"/>
                  <a:chExt cx="495300" cy="438150"/>
                </a:xfrm>
              </p:grpSpPr>
              <p:cxnSp>
                <p:nvCxnSpPr>
                  <p:cNvPr id="778" name="直接连接符 41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79" name="直接连接符 41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775" name="组合 417"/>
                <p:cNvGrpSpPr/>
                <p:nvPr/>
              </p:nvGrpSpPr>
              <p:grpSpPr>
                <a:xfrm>
                  <a:off x="-6534568" y="10958898"/>
                  <a:ext cx="295275" cy="346530"/>
                  <a:chOff x="-29756100" y="-2466975"/>
                  <a:chExt cx="495300" cy="438150"/>
                </a:xfrm>
              </p:grpSpPr>
              <p:cxnSp>
                <p:nvCxnSpPr>
                  <p:cNvPr id="776" name="直接连接符 41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777" name="直接连接符 41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grpSp>
        <p:grpSp>
          <p:nvGrpSpPr>
            <p:cNvPr id="514" name="组合 621"/>
            <p:cNvGrpSpPr/>
            <p:nvPr/>
          </p:nvGrpSpPr>
          <p:grpSpPr>
            <a:xfrm>
              <a:off x="1551535" y="1554289"/>
              <a:ext cx="3838849" cy="2267865"/>
              <a:chOff x="-26806024" y="-1464130"/>
              <a:chExt cx="21171356" cy="13217164"/>
            </a:xfrm>
          </p:grpSpPr>
          <p:pic>
            <p:nvPicPr>
              <p:cNvPr id="524" name="图形 42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6735309" y="-1299029"/>
                <a:ext cx="21100641" cy="12904217"/>
              </a:xfrm>
              <a:prstGeom prst="rect">
                <a:avLst/>
              </a:prstGeom>
            </p:spPr>
          </p:pic>
          <p:grpSp>
            <p:nvGrpSpPr>
              <p:cNvPr id="525" name="组合 620"/>
              <p:cNvGrpSpPr/>
              <p:nvPr/>
            </p:nvGrpSpPr>
            <p:grpSpPr>
              <a:xfrm>
                <a:off x="-26806024" y="-1464130"/>
                <a:ext cx="21100449" cy="13217164"/>
                <a:chOff x="-26806024" y="-1464130"/>
                <a:chExt cx="21100449" cy="13217164"/>
              </a:xfrm>
            </p:grpSpPr>
            <p:grpSp>
              <p:nvGrpSpPr>
                <p:cNvPr id="526" name="组合 158"/>
                <p:cNvGrpSpPr/>
                <p:nvPr/>
              </p:nvGrpSpPr>
              <p:grpSpPr>
                <a:xfrm>
                  <a:off x="-26806024" y="-1464130"/>
                  <a:ext cx="412750" cy="438150"/>
                  <a:chOff x="-29756100" y="-2466975"/>
                  <a:chExt cx="495300" cy="438150"/>
                </a:xfrm>
              </p:grpSpPr>
              <p:cxnSp>
                <p:nvCxnSpPr>
                  <p:cNvPr id="689" name="直接连接符 15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90" name="直接连接符 15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27" name="组合 427"/>
                <p:cNvGrpSpPr/>
                <p:nvPr/>
              </p:nvGrpSpPr>
              <p:grpSpPr>
                <a:xfrm>
                  <a:off x="-26777449" y="-1443492"/>
                  <a:ext cx="412750" cy="438149"/>
                  <a:chOff x="-29756100" y="-2466975"/>
                  <a:chExt cx="495300" cy="438150"/>
                </a:xfrm>
              </p:grpSpPr>
              <p:cxnSp>
                <p:nvCxnSpPr>
                  <p:cNvPr id="687" name="直接连接符 42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88" name="直接连接符 42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28" name="组合 457"/>
                <p:cNvGrpSpPr/>
                <p:nvPr/>
              </p:nvGrpSpPr>
              <p:grpSpPr>
                <a:xfrm>
                  <a:off x="-26726752" y="-1368203"/>
                  <a:ext cx="362053" cy="362860"/>
                  <a:chOff x="-29756100" y="-2466975"/>
                  <a:chExt cx="495300" cy="438150"/>
                </a:xfrm>
              </p:grpSpPr>
              <p:cxnSp>
                <p:nvCxnSpPr>
                  <p:cNvPr id="685" name="直接连接符 45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86" name="直接连接符 45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29" name="组合 460"/>
                <p:cNvGrpSpPr/>
                <p:nvPr/>
              </p:nvGrpSpPr>
              <p:grpSpPr>
                <a:xfrm>
                  <a:off x="-26713192" y="-1332484"/>
                  <a:ext cx="362053" cy="362860"/>
                  <a:chOff x="-29756100" y="-2466975"/>
                  <a:chExt cx="495300" cy="438150"/>
                </a:xfrm>
              </p:grpSpPr>
              <p:cxnSp>
                <p:nvCxnSpPr>
                  <p:cNvPr id="683" name="直接连接符 46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84" name="直接连接符 46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0" name="组合 463"/>
                <p:cNvGrpSpPr/>
                <p:nvPr/>
              </p:nvGrpSpPr>
              <p:grpSpPr>
                <a:xfrm>
                  <a:off x="-26679855" y="-1332484"/>
                  <a:ext cx="362053" cy="362860"/>
                  <a:chOff x="-29756100" y="-2466975"/>
                  <a:chExt cx="495300" cy="438150"/>
                </a:xfrm>
              </p:grpSpPr>
              <p:cxnSp>
                <p:nvCxnSpPr>
                  <p:cNvPr id="681" name="直接连接符 46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82" name="直接连接符 46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1" name="组合 466"/>
                <p:cNvGrpSpPr/>
                <p:nvPr/>
              </p:nvGrpSpPr>
              <p:grpSpPr>
                <a:xfrm>
                  <a:off x="-26642482" y="-1332484"/>
                  <a:ext cx="362053" cy="362860"/>
                  <a:chOff x="-29756100" y="-2466975"/>
                  <a:chExt cx="495300" cy="438150"/>
                </a:xfrm>
              </p:grpSpPr>
              <p:cxnSp>
                <p:nvCxnSpPr>
                  <p:cNvPr id="679" name="直接连接符 46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80" name="直接连接符 46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2" name="组合 469"/>
                <p:cNvGrpSpPr/>
                <p:nvPr/>
              </p:nvGrpSpPr>
              <p:grpSpPr>
                <a:xfrm>
                  <a:off x="-26602030" y="-1332484"/>
                  <a:ext cx="362053" cy="362860"/>
                  <a:chOff x="-29756100" y="-2466975"/>
                  <a:chExt cx="495300" cy="438150"/>
                </a:xfrm>
              </p:grpSpPr>
              <p:cxnSp>
                <p:nvCxnSpPr>
                  <p:cNvPr id="677" name="直接连接符 47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78" name="直接连接符 47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3" name="组合 472"/>
                <p:cNvGrpSpPr/>
                <p:nvPr/>
              </p:nvGrpSpPr>
              <p:grpSpPr>
                <a:xfrm>
                  <a:off x="-26355489" y="-1245055"/>
                  <a:ext cx="362053" cy="362860"/>
                  <a:chOff x="-29756100" y="-2466975"/>
                  <a:chExt cx="495300" cy="438150"/>
                </a:xfrm>
              </p:grpSpPr>
              <p:cxnSp>
                <p:nvCxnSpPr>
                  <p:cNvPr id="675" name="直接连接符 47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76" name="直接连接符 47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4" name="组合 475"/>
                <p:cNvGrpSpPr/>
                <p:nvPr/>
              </p:nvGrpSpPr>
              <p:grpSpPr>
                <a:xfrm>
                  <a:off x="-26317803" y="-1245055"/>
                  <a:ext cx="362053" cy="362860"/>
                  <a:chOff x="-29756100" y="-2466975"/>
                  <a:chExt cx="495300" cy="438150"/>
                </a:xfrm>
              </p:grpSpPr>
              <p:cxnSp>
                <p:nvCxnSpPr>
                  <p:cNvPr id="673" name="直接连接符 47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74" name="直接连接符 47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5" name="组合 478"/>
                <p:cNvGrpSpPr/>
                <p:nvPr/>
              </p:nvGrpSpPr>
              <p:grpSpPr>
                <a:xfrm>
                  <a:off x="-26285339" y="-1191080"/>
                  <a:ext cx="362053" cy="362860"/>
                  <a:chOff x="-29756100" y="-2466975"/>
                  <a:chExt cx="495300" cy="438150"/>
                </a:xfrm>
              </p:grpSpPr>
              <p:cxnSp>
                <p:nvCxnSpPr>
                  <p:cNvPr id="671" name="直接连接符 47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72" name="直接连接符 48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6" name="组合 481"/>
                <p:cNvGrpSpPr/>
                <p:nvPr/>
              </p:nvGrpSpPr>
              <p:grpSpPr>
                <a:xfrm>
                  <a:off x="-26258867" y="-1191080"/>
                  <a:ext cx="362053" cy="362860"/>
                  <a:chOff x="-29756100" y="-2466975"/>
                  <a:chExt cx="495300" cy="438150"/>
                </a:xfrm>
              </p:grpSpPr>
              <p:cxnSp>
                <p:nvCxnSpPr>
                  <p:cNvPr id="669" name="直接连接符 48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70" name="直接连接符 48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7" name="组合 484"/>
                <p:cNvGrpSpPr/>
                <p:nvPr/>
              </p:nvGrpSpPr>
              <p:grpSpPr>
                <a:xfrm>
                  <a:off x="-26220164" y="-1165563"/>
                  <a:ext cx="362053" cy="362860"/>
                  <a:chOff x="-29756100" y="-2466975"/>
                  <a:chExt cx="495300" cy="438150"/>
                </a:xfrm>
              </p:grpSpPr>
              <p:cxnSp>
                <p:nvCxnSpPr>
                  <p:cNvPr id="667" name="直接连接符 48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68" name="直接连接符 48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8" name="组合 487"/>
                <p:cNvGrpSpPr/>
                <p:nvPr/>
              </p:nvGrpSpPr>
              <p:grpSpPr>
                <a:xfrm>
                  <a:off x="-26317803" y="-1214554"/>
                  <a:ext cx="362053" cy="362860"/>
                  <a:chOff x="-29756100" y="-2466975"/>
                  <a:chExt cx="495300" cy="438150"/>
                </a:xfrm>
              </p:grpSpPr>
              <p:cxnSp>
                <p:nvCxnSpPr>
                  <p:cNvPr id="665" name="直接连接符 48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66" name="直接连接符 48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39" name="组合 490"/>
                <p:cNvGrpSpPr/>
                <p:nvPr/>
              </p:nvGrpSpPr>
              <p:grpSpPr>
                <a:xfrm>
                  <a:off x="-25858111" y="-958616"/>
                  <a:ext cx="362053" cy="362860"/>
                  <a:chOff x="-29756100" y="-2466975"/>
                  <a:chExt cx="495300" cy="438150"/>
                </a:xfrm>
              </p:grpSpPr>
              <p:cxnSp>
                <p:nvCxnSpPr>
                  <p:cNvPr id="663" name="直接连接符 49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64" name="直接连接符 49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0" name="组合 493"/>
                <p:cNvGrpSpPr/>
                <p:nvPr/>
              </p:nvGrpSpPr>
              <p:grpSpPr>
                <a:xfrm>
                  <a:off x="-25817454" y="-958616"/>
                  <a:ext cx="362053" cy="362860"/>
                  <a:chOff x="-29756100" y="-2466975"/>
                  <a:chExt cx="495300" cy="438150"/>
                </a:xfrm>
              </p:grpSpPr>
              <p:cxnSp>
                <p:nvCxnSpPr>
                  <p:cNvPr id="661" name="直接连接符 49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62" name="直接连接符 49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1" name="组合 496"/>
                <p:cNvGrpSpPr/>
                <p:nvPr/>
              </p:nvGrpSpPr>
              <p:grpSpPr>
                <a:xfrm>
                  <a:off x="-25787495" y="-896808"/>
                  <a:ext cx="362053" cy="362860"/>
                  <a:chOff x="-29756100" y="-2466975"/>
                  <a:chExt cx="495300" cy="438150"/>
                </a:xfrm>
              </p:grpSpPr>
              <p:cxnSp>
                <p:nvCxnSpPr>
                  <p:cNvPr id="659" name="直接连接符 49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60" name="直接连接符 49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2" name="组合 503"/>
                <p:cNvGrpSpPr/>
                <p:nvPr/>
              </p:nvGrpSpPr>
              <p:grpSpPr>
                <a:xfrm>
                  <a:off x="-24248269" y="97631"/>
                  <a:ext cx="295275" cy="303202"/>
                  <a:chOff x="-29756100" y="-2466975"/>
                  <a:chExt cx="495300" cy="438150"/>
                </a:xfrm>
              </p:grpSpPr>
              <p:cxnSp>
                <p:nvCxnSpPr>
                  <p:cNvPr id="657" name="直接连接符 50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58" name="直接连接符 50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3" name="组合 506"/>
                <p:cNvGrpSpPr/>
                <p:nvPr/>
              </p:nvGrpSpPr>
              <p:grpSpPr>
                <a:xfrm>
                  <a:off x="-21967508" y="2609849"/>
                  <a:ext cx="295275" cy="303202"/>
                  <a:chOff x="-29756100" y="-2466975"/>
                  <a:chExt cx="495300" cy="438150"/>
                </a:xfrm>
              </p:grpSpPr>
              <p:cxnSp>
                <p:nvCxnSpPr>
                  <p:cNvPr id="655" name="直接连接符 50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56" name="直接连接符 50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4" name="组合 509"/>
                <p:cNvGrpSpPr/>
                <p:nvPr/>
              </p:nvGrpSpPr>
              <p:grpSpPr>
                <a:xfrm>
                  <a:off x="-19246533" y="5610224"/>
                  <a:ext cx="295275" cy="303202"/>
                  <a:chOff x="-29756100" y="-2466975"/>
                  <a:chExt cx="495300" cy="438150"/>
                </a:xfrm>
              </p:grpSpPr>
              <p:cxnSp>
                <p:nvCxnSpPr>
                  <p:cNvPr id="653" name="直接连接符 51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54" name="直接连接符 51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5" name="组合 512"/>
                <p:cNvGrpSpPr/>
                <p:nvPr/>
              </p:nvGrpSpPr>
              <p:grpSpPr>
                <a:xfrm>
                  <a:off x="-18890933" y="6172988"/>
                  <a:ext cx="295275" cy="303202"/>
                  <a:chOff x="-29756100" y="-2466975"/>
                  <a:chExt cx="495300" cy="438150"/>
                </a:xfrm>
              </p:grpSpPr>
              <p:cxnSp>
                <p:nvCxnSpPr>
                  <p:cNvPr id="651" name="直接连接符 51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52" name="直接连接符 51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6" name="组合 515"/>
                <p:cNvGrpSpPr/>
                <p:nvPr/>
              </p:nvGrpSpPr>
              <p:grpSpPr>
                <a:xfrm>
                  <a:off x="-18328958" y="6693699"/>
                  <a:ext cx="295275" cy="303202"/>
                  <a:chOff x="-29756100" y="-2466975"/>
                  <a:chExt cx="495300" cy="438150"/>
                </a:xfrm>
              </p:grpSpPr>
              <p:cxnSp>
                <p:nvCxnSpPr>
                  <p:cNvPr id="649" name="直接连接符 51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50" name="直接连接符 51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7" name="组合 518"/>
                <p:cNvGrpSpPr/>
                <p:nvPr/>
              </p:nvGrpSpPr>
              <p:grpSpPr>
                <a:xfrm>
                  <a:off x="-18030508" y="7046124"/>
                  <a:ext cx="295275" cy="303202"/>
                  <a:chOff x="-29756100" y="-2466975"/>
                  <a:chExt cx="495300" cy="438150"/>
                </a:xfrm>
              </p:grpSpPr>
              <p:cxnSp>
                <p:nvCxnSpPr>
                  <p:cNvPr id="647" name="直接连接符 51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48" name="直接连接符 52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8" name="组合 521"/>
                <p:cNvGrpSpPr/>
                <p:nvPr/>
              </p:nvGrpSpPr>
              <p:grpSpPr>
                <a:xfrm>
                  <a:off x="-17087533" y="7474749"/>
                  <a:ext cx="295275" cy="303202"/>
                  <a:chOff x="-29756100" y="-2466975"/>
                  <a:chExt cx="495300" cy="438150"/>
                </a:xfrm>
              </p:grpSpPr>
              <p:cxnSp>
                <p:nvCxnSpPr>
                  <p:cNvPr id="645" name="直接连接符 52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46" name="直接连接符 52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49" name="组合 524"/>
                <p:cNvGrpSpPr/>
                <p:nvPr/>
              </p:nvGrpSpPr>
              <p:grpSpPr>
                <a:xfrm>
                  <a:off x="-17075228" y="7598574"/>
                  <a:ext cx="295275" cy="303202"/>
                  <a:chOff x="-29756100" y="-2466975"/>
                  <a:chExt cx="495300" cy="438150"/>
                </a:xfrm>
              </p:grpSpPr>
              <p:cxnSp>
                <p:nvCxnSpPr>
                  <p:cNvPr id="643" name="直接连接符 52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44" name="直接连接符 52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0" name="组合 527"/>
                <p:cNvGrpSpPr/>
                <p:nvPr/>
              </p:nvGrpSpPr>
              <p:grpSpPr>
                <a:xfrm>
                  <a:off x="-17039445" y="7598574"/>
                  <a:ext cx="295275" cy="303202"/>
                  <a:chOff x="-29756100" y="-2466975"/>
                  <a:chExt cx="495300" cy="438150"/>
                </a:xfrm>
              </p:grpSpPr>
              <p:cxnSp>
                <p:nvCxnSpPr>
                  <p:cNvPr id="641" name="直接连接符 52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42" name="直接连接符 52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1" name="组合 530"/>
                <p:cNvGrpSpPr/>
                <p:nvPr/>
              </p:nvGrpSpPr>
              <p:grpSpPr>
                <a:xfrm>
                  <a:off x="-16803702" y="7799788"/>
                  <a:ext cx="295275" cy="303202"/>
                  <a:chOff x="-29756100" y="-2466975"/>
                  <a:chExt cx="495300" cy="438150"/>
                </a:xfrm>
              </p:grpSpPr>
              <p:cxnSp>
                <p:nvCxnSpPr>
                  <p:cNvPr id="639" name="直接连接符 53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40" name="直接连接符 53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2" name="组合 533"/>
                <p:cNvGrpSpPr/>
                <p:nvPr/>
              </p:nvGrpSpPr>
              <p:grpSpPr>
                <a:xfrm>
                  <a:off x="-16701308" y="7799788"/>
                  <a:ext cx="295275" cy="303202"/>
                  <a:chOff x="-29756100" y="-2466975"/>
                  <a:chExt cx="495300" cy="438150"/>
                </a:xfrm>
              </p:grpSpPr>
              <p:cxnSp>
                <p:nvCxnSpPr>
                  <p:cNvPr id="637" name="直接连接符 53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38" name="直接连接符 53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3" name="组合 536"/>
                <p:cNvGrpSpPr/>
                <p:nvPr/>
              </p:nvGrpSpPr>
              <p:grpSpPr>
                <a:xfrm>
                  <a:off x="-16659638" y="7799788"/>
                  <a:ext cx="295275" cy="303202"/>
                  <a:chOff x="-29756100" y="-2466975"/>
                  <a:chExt cx="495300" cy="438150"/>
                </a:xfrm>
              </p:grpSpPr>
              <p:cxnSp>
                <p:nvCxnSpPr>
                  <p:cNvPr id="635" name="直接连接符 53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36" name="直接连接符 53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4" name="组合 539"/>
                <p:cNvGrpSpPr/>
                <p:nvPr/>
              </p:nvGrpSpPr>
              <p:grpSpPr>
                <a:xfrm>
                  <a:off x="-16585355" y="7799788"/>
                  <a:ext cx="295275" cy="303202"/>
                  <a:chOff x="-29756100" y="-2466975"/>
                  <a:chExt cx="495300" cy="438150"/>
                </a:xfrm>
              </p:grpSpPr>
              <p:cxnSp>
                <p:nvCxnSpPr>
                  <p:cNvPr id="633" name="直接连接符 54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34" name="直接连接符 54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5" name="组合 542"/>
                <p:cNvGrpSpPr/>
                <p:nvPr/>
              </p:nvGrpSpPr>
              <p:grpSpPr>
                <a:xfrm>
                  <a:off x="-16643332" y="7799788"/>
                  <a:ext cx="295275" cy="303202"/>
                  <a:chOff x="-29756100" y="-2466975"/>
                  <a:chExt cx="495300" cy="438150"/>
                </a:xfrm>
              </p:grpSpPr>
              <p:cxnSp>
                <p:nvCxnSpPr>
                  <p:cNvPr id="631" name="直接连接符 54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32" name="直接连接符 54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6" name="组合 545"/>
                <p:cNvGrpSpPr/>
                <p:nvPr/>
              </p:nvGrpSpPr>
              <p:grpSpPr>
                <a:xfrm>
                  <a:off x="-16089692" y="8204601"/>
                  <a:ext cx="295275" cy="303202"/>
                  <a:chOff x="-29756100" y="-2466975"/>
                  <a:chExt cx="495300" cy="438150"/>
                </a:xfrm>
              </p:grpSpPr>
              <p:cxnSp>
                <p:nvCxnSpPr>
                  <p:cNvPr id="629" name="直接连接符 54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30" name="直接连接符 54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7" name="组合 548"/>
                <p:cNvGrpSpPr/>
                <p:nvPr/>
              </p:nvGrpSpPr>
              <p:grpSpPr>
                <a:xfrm>
                  <a:off x="-16053972" y="8204601"/>
                  <a:ext cx="295275" cy="303202"/>
                  <a:chOff x="-29756100" y="-2466975"/>
                  <a:chExt cx="495300" cy="438150"/>
                </a:xfrm>
              </p:grpSpPr>
              <p:cxnSp>
                <p:nvCxnSpPr>
                  <p:cNvPr id="627" name="直接连接符 54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28" name="直接连接符 55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8" name="组合 551"/>
                <p:cNvGrpSpPr/>
                <p:nvPr/>
              </p:nvGrpSpPr>
              <p:grpSpPr>
                <a:xfrm>
                  <a:off x="-15902301" y="8299850"/>
                  <a:ext cx="295275" cy="303202"/>
                  <a:chOff x="-29756100" y="-2466975"/>
                  <a:chExt cx="495300" cy="438150"/>
                </a:xfrm>
              </p:grpSpPr>
              <p:cxnSp>
                <p:nvCxnSpPr>
                  <p:cNvPr id="625" name="直接连接符 55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26" name="直接连接符 55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59" name="组合 554"/>
                <p:cNvGrpSpPr/>
                <p:nvPr/>
              </p:nvGrpSpPr>
              <p:grpSpPr>
                <a:xfrm>
                  <a:off x="-15759010" y="8299850"/>
                  <a:ext cx="295275" cy="303202"/>
                  <a:chOff x="-29756100" y="-2466975"/>
                  <a:chExt cx="495300" cy="438150"/>
                </a:xfrm>
              </p:grpSpPr>
              <p:cxnSp>
                <p:nvCxnSpPr>
                  <p:cNvPr id="623" name="直接连接符 55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24" name="直接连接符 55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0" name="组合 557"/>
                <p:cNvGrpSpPr/>
                <p:nvPr/>
              </p:nvGrpSpPr>
              <p:grpSpPr>
                <a:xfrm>
                  <a:off x="-15625659" y="8356202"/>
                  <a:ext cx="295275" cy="303202"/>
                  <a:chOff x="-29756100" y="-2466975"/>
                  <a:chExt cx="495300" cy="438150"/>
                </a:xfrm>
              </p:grpSpPr>
              <p:cxnSp>
                <p:nvCxnSpPr>
                  <p:cNvPr id="621" name="直接连接符 55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22" name="直接连接符 55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1" name="组合 560"/>
                <p:cNvGrpSpPr/>
                <p:nvPr/>
              </p:nvGrpSpPr>
              <p:grpSpPr>
                <a:xfrm>
                  <a:off x="-15532790" y="8501458"/>
                  <a:ext cx="295275" cy="303202"/>
                  <a:chOff x="-29756100" y="-2466975"/>
                  <a:chExt cx="495300" cy="438150"/>
                </a:xfrm>
              </p:grpSpPr>
              <p:cxnSp>
                <p:nvCxnSpPr>
                  <p:cNvPr id="619" name="直接连接符 56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20" name="直接连接符 56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2" name="组合 563"/>
                <p:cNvGrpSpPr/>
                <p:nvPr/>
              </p:nvGrpSpPr>
              <p:grpSpPr>
                <a:xfrm>
                  <a:off x="-15399440" y="8553845"/>
                  <a:ext cx="295275" cy="303202"/>
                  <a:chOff x="-29756100" y="-2466975"/>
                  <a:chExt cx="495300" cy="438150"/>
                </a:xfrm>
              </p:grpSpPr>
              <p:cxnSp>
                <p:nvCxnSpPr>
                  <p:cNvPr id="617" name="直接连接符 56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18" name="直接连接符 56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3" name="组合 566"/>
                <p:cNvGrpSpPr/>
                <p:nvPr/>
              </p:nvGrpSpPr>
              <p:grpSpPr>
                <a:xfrm>
                  <a:off x="-15285140" y="8615758"/>
                  <a:ext cx="295275" cy="303202"/>
                  <a:chOff x="-29756100" y="-2466975"/>
                  <a:chExt cx="495300" cy="438150"/>
                </a:xfrm>
              </p:grpSpPr>
              <p:cxnSp>
                <p:nvCxnSpPr>
                  <p:cNvPr id="615" name="直接连接符 56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16" name="直接连接符 56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4" name="组合 569"/>
                <p:cNvGrpSpPr/>
                <p:nvPr/>
              </p:nvGrpSpPr>
              <p:grpSpPr>
                <a:xfrm>
                  <a:off x="-15056540" y="8668145"/>
                  <a:ext cx="295275" cy="303202"/>
                  <a:chOff x="-29756100" y="-2466975"/>
                  <a:chExt cx="495300" cy="438150"/>
                </a:xfrm>
              </p:grpSpPr>
              <p:cxnSp>
                <p:nvCxnSpPr>
                  <p:cNvPr id="613" name="直接连接符 57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14" name="直接连接符 57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5" name="组合 572"/>
                <p:cNvGrpSpPr/>
                <p:nvPr/>
              </p:nvGrpSpPr>
              <p:grpSpPr>
                <a:xfrm>
                  <a:off x="-14954146" y="8827689"/>
                  <a:ext cx="295275" cy="303202"/>
                  <a:chOff x="-29756100" y="-2466975"/>
                  <a:chExt cx="495300" cy="438150"/>
                </a:xfrm>
              </p:grpSpPr>
              <p:cxnSp>
                <p:nvCxnSpPr>
                  <p:cNvPr id="611" name="直接连接符 57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12" name="直接连接符 57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6" name="组合 575"/>
                <p:cNvGrpSpPr/>
                <p:nvPr/>
              </p:nvGrpSpPr>
              <p:grpSpPr>
                <a:xfrm>
                  <a:off x="-14913664" y="8827689"/>
                  <a:ext cx="295275" cy="303202"/>
                  <a:chOff x="-29756100" y="-2466975"/>
                  <a:chExt cx="495300" cy="438150"/>
                </a:xfrm>
              </p:grpSpPr>
              <p:cxnSp>
                <p:nvCxnSpPr>
                  <p:cNvPr id="609" name="直接连接符 57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10" name="直接连接符 57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7" name="组合 578"/>
                <p:cNvGrpSpPr/>
                <p:nvPr/>
              </p:nvGrpSpPr>
              <p:grpSpPr>
                <a:xfrm>
                  <a:off x="-14666014" y="9172970"/>
                  <a:ext cx="295275" cy="303202"/>
                  <a:chOff x="-29756100" y="-2466975"/>
                  <a:chExt cx="495300" cy="438150"/>
                </a:xfrm>
              </p:grpSpPr>
              <p:cxnSp>
                <p:nvCxnSpPr>
                  <p:cNvPr id="607" name="直接连接符 57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08" name="直接连接符 58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8" name="组合 581"/>
                <p:cNvGrpSpPr/>
                <p:nvPr/>
              </p:nvGrpSpPr>
              <p:grpSpPr>
                <a:xfrm>
                  <a:off x="-14625533" y="9172970"/>
                  <a:ext cx="295275" cy="303202"/>
                  <a:chOff x="-29756100" y="-2466975"/>
                  <a:chExt cx="495300" cy="438150"/>
                </a:xfrm>
              </p:grpSpPr>
              <p:cxnSp>
                <p:nvCxnSpPr>
                  <p:cNvPr id="605" name="直接连接符 58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06" name="直接连接符 58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69" name="组合 584"/>
                <p:cNvGrpSpPr/>
                <p:nvPr/>
              </p:nvGrpSpPr>
              <p:grpSpPr>
                <a:xfrm>
                  <a:off x="-14604102" y="9172970"/>
                  <a:ext cx="295275" cy="303202"/>
                  <a:chOff x="-29756100" y="-2466975"/>
                  <a:chExt cx="495300" cy="438150"/>
                </a:xfrm>
              </p:grpSpPr>
              <p:cxnSp>
                <p:nvCxnSpPr>
                  <p:cNvPr id="603" name="直接连接符 58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04" name="直接连接符 58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0" name="组合 587"/>
                <p:cNvGrpSpPr/>
                <p:nvPr/>
              </p:nvGrpSpPr>
              <p:grpSpPr>
                <a:xfrm>
                  <a:off x="-14349308" y="9387283"/>
                  <a:ext cx="295275" cy="303202"/>
                  <a:chOff x="-29756100" y="-2466975"/>
                  <a:chExt cx="495300" cy="438150"/>
                </a:xfrm>
              </p:grpSpPr>
              <p:cxnSp>
                <p:nvCxnSpPr>
                  <p:cNvPr id="601" name="直接连接符 58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02" name="直接连接符 58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1" name="组合 590"/>
                <p:cNvGrpSpPr/>
                <p:nvPr/>
              </p:nvGrpSpPr>
              <p:grpSpPr>
                <a:xfrm>
                  <a:off x="-13411095" y="9965927"/>
                  <a:ext cx="295275" cy="303202"/>
                  <a:chOff x="-29756100" y="-2466975"/>
                  <a:chExt cx="495300" cy="438150"/>
                </a:xfrm>
              </p:grpSpPr>
              <p:cxnSp>
                <p:nvCxnSpPr>
                  <p:cNvPr id="599" name="直接连接符 59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600" name="直接连接符 59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2" name="组合 593"/>
                <p:cNvGrpSpPr/>
                <p:nvPr/>
              </p:nvGrpSpPr>
              <p:grpSpPr>
                <a:xfrm>
                  <a:off x="-13070576" y="10044508"/>
                  <a:ext cx="295275" cy="303202"/>
                  <a:chOff x="-29756100" y="-2466975"/>
                  <a:chExt cx="495300" cy="438150"/>
                </a:xfrm>
              </p:grpSpPr>
              <p:cxnSp>
                <p:nvCxnSpPr>
                  <p:cNvPr id="597" name="直接连接符 59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98" name="直接连接符 59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3" name="组合 596"/>
                <p:cNvGrpSpPr/>
                <p:nvPr/>
              </p:nvGrpSpPr>
              <p:grpSpPr>
                <a:xfrm>
                  <a:off x="-12841976" y="10123089"/>
                  <a:ext cx="295275" cy="303202"/>
                  <a:chOff x="-29756100" y="-2466975"/>
                  <a:chExt cx="495300" cy="438150"/>
                </a:xfrm>
              </p:grpSpPr>
              <p:cxnSp>
                <p:nvCxnSpPr>
                  <p:cNvPr id="595" name="直接连接符 59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96" name="直接连接符 59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4" name="组合 599"/>
                <p:cNvGrpSpPr/>
                <p:nvPr/>
              </p:nvGrpSpPr>
              <p:grpSpPr>
                <a:xfrm>
                  <a:off x="-12741964" y="10125471"/>
                  <a:ext cx="295275" cy="303202"/>
                  <a:chOff x="-29756100" y="-2466975"/>
                  <a:chExt cx="495300" cy="438150"/>
                </a:xfrm>
              </p:grpSpPr>
              <p:cxnSp>
                <p:nvCxnSpPr>
                  <p:cNvPr id="593" name="直接连接符 60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94" name="直接连接符 60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5" name="组合 602"/>
                <p:cNvGrpSpPr/>
                <p:nvPr/>
              </p:nvGrpSpPr>
              <p:grpSpPr>
                <a:xfrm>
                  <a:off x="-12677670" y="10301683"/>
                  <a:ext cx="295275" cy="303202"/>
                  <a:chOff x="-29756100" y="-2466975"/>
                  <a:chExt cx="495300" cy="438150"/>
                </a:xfrm>
              </p:grpSpPr>
              <p:cxnSp>
                <p:nvCxnSpPr>
                  <p:cNvPr id="591" name="直接连接符 60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92" name="直接连接符 60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6" name="组合 605"/>
                <p:cNvGrpSpPr/>
                <p:nvPr/>
              </p:nvGrpSpPr>
              <p:grpSpPr>
                <a:xfrm>
                  <a:off x="-11391795" y="10830321"/>
                  <a:ext cx="295275" cy="303202"/>
                  <a:chOff x="-29756100" y="-2466975"/>
                  <a:chExt cx="495300" cy="438150"/>
                </a:xfrm>
              </p:grpSpPr>
              <p:cxnSp>
                <p:nvCxnSpPr>
                  <p:cNvPr id="589" name="直接连接符 60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90" name="直接连接符 60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7" name="组合 608"/>
                <p:cNvGrpSpPr/>
                <p:nvPr/>
              </p:nvGrpSpPr>
              <p:grpSpPr>
                <a:xfrm>
                  <a:off x="-10796483" y="11011296"/>
                  <a:ext cx="295275" cy="303202"/>
                  <a:chOff x="-29756100" y="-2466975"/>
                  <a:chExt cx="495300" cy="438150"/>
                </a:xfrm>
              </p:grpSpPr>
              <p:cxnSp>
                <p:nvCxnSpPr>
                  <p:cNvPr id="587" name="直接连接符 60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88" name="直接连接符 61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8" name="组合 611"/>
                <p:cNvGrpSpPr/>
                <p:nvPr/>
              </p:nvGrpSpPr>
              <p:grpSpPr>
                <a:xfrm>
                  <a:off x="-10217840" y="11123215"/>
                  <a:ext cx="295275" cy="303202"/>
                  <a:chOff x="-29756100" y="-2466975"/>
                  <a:chExt cx="495300" cy="438150"/>
                </a:xfrm>
              </p:grpSpPr>
              <p:cxnSp>
                <p:nvCxnSpPr>
                  <p:cNvPr id="585" name="直接连接符 61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86" name="直接连接符 61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79" name="组合 614"/>
                <p:cNvGrpSpPr/>
                <p:nvPr/>
              </p:nvGrpSpPr>
              <p:grpSpPr>
                <a:xfrm>
                  <a:off x="-9317727" y="11318478"/>
                  <a:ext cx="295275" cy="303202"/>
                  <a:chOff x="-29756100" y="-2466975"/>
                  <a:chExt cx="495300" cy="438150"/>
                </a:xfrm>
              </p:grpSpPr>
              <p:cxnSp>
                <p:nvCxnSpPr>
                  <p:cNvPr id="583" name="直接连接符 61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84" name="直接连接符 61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580" name="组合 617"/>
                <p:cNvGrpSpPr/>
                <p:nvPr/>
              </p:nvGrpSpPr>
              <p:grpSpPr>
                <a:xfrm>
                  <a:off x="-6000850" y="11449832"/>
                  <a:ext cx="295275" cy="303202"/>
                  <a:chOff x="-29756100" y="-2466975"/>
                  <a:chExt cx="495300" cy="438150"/>
                </a:xfrm>
              </p:grpSpPr>
              <p:cxnSp>
                <p:nvCxnSpPr>
                  <p:cNvPr id="581" name="直接连接符 61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582" name="直接连接符 61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grpSp>
      </p:grpSp>
      <p:sp>
        <p:nvSpPr>
          <p:cNvPr id="515" name="矩形 622"/>
          <p:cNvSpPr/>
          <p:nvPr/>
        </p:nvSpPr>
        <p:spPr>
          <a:xfrm>
            <a:off x="217126" y="6179578"/>
            <a:ext cx="1034860" cy="129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dirty="0">
                <a:solidFill>
                  <a:schemeClr val="tx1"/>
                </a:solidFill>
                <a:cs typeface="+mn-ea"/>
                <a:sym typeface="+mn-lt"/>
              </a:rPr>
              <a:t>风险数：</a:t>
            </a:r>
            <a:endParaRPr lang="en-US" altLang="zh-CN" sz="900" dirty="0">
              <a:solidFill>
                <a:schemeClr val="tx1"/>
              </a:solidFill>
              <a:cs typeface="+mn-ea"/>
              <a:sym typeface="+mn-lt"/>
            </a:endParaRPr>
          </a:p>
        </p:txBody>
      </p:sp>
      <p:sp>
        <p:nvSpPr>
          <p:cNvPr id="516" name="矩形 641"/>
          <p:cNvSpPr/>
          <p:nvPr/>
        </p:nvSpPr>
        <p:spPr>
          <a:xfrm>
            <a:off x="1194399" y="5260087"/>
            <a:ext cx="1178245" cy="3853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1000" dirty="0">
                <a:solidFill>
                  <a:schemeClr val="tx1"/>
                </a:solidFill>
                <a:cs typeface="+mn-ea"/>
                <a:sym typeface="+mn-lt"/>
              </a:rPr>
              <a:t>风险比</a:t>
            </a:r>
            <a:r>
              <a:rPr lang="en-US" altLang="zh-CN" sz="1000" dirty="0">
                <a:solidFill>
                  <a:schemeClr val="tx1"/>
                </a:solidFill>
                <a:cs typeface="+mn-ea"/>
                <a:sym typeface="+mn-lt"/>
              </a:rPr>
              <a:t>= 0.82</a:t>
            </a:r>
            <a:endParaRPr lang="en-US" altLang="zh-CN" sz="1000" dirty="0">
              <a:solidFill>
                <a:schemeClr val="tx1"/>
              </a:solidFill>
              <a:cs typeface="+mn-ea"/>
              <a:sym typeface="+mn-lt"/>
            </a:endParaRPr>
          </a:p>
          <a:p>
            <a:r>
              <a:rPr lang="en-US" altLang="zh-CN" sz="1000" dirty="0">
                <a:solidFill>
                  <a:schemeClr val="tx1"/>
                </a:solidFill>
                <a:cs typeface="+mn-ea"/>
                <a:sym typeface="+mn-lt"/>
              </a:rPr>
              <a:t>(95% CI: 0.68,</a:t>
            </a:r>
            <a:r>
              <a:rPr lang="zh-CN" altLang="en-US" sz="1000" dirty="0">
                <a:solidFill>
                  <a:schemeClr val="tx1"/>
                </a:solidFill>
                <a:cs typeface="+mn-ea"/>
                <a:sym typeface="+mn-lt"/>
              </a:rPr>
              <a:t> </a:t>
            </a:r>
            <a:r>
              <a:rPr lang="en-US" altLang="zh-CN" sz="1000" dirty="0">
                <a:solidFill>
                  <a:schemeClr val="tx1"/>
                </a:solidFill>
                <a:cs typeface="+mn-ea"/>
                <a:sym typeface="+mn-lt"/>
              </a:rPr>
              <a:t>0.99)</a:t>
            </a:r>
            <a:endParaRPr lang="en-US" altLang="zh-CN" sz="1000" dirty="0">
              <a:solidFill>
                <a:schemeClr val="tx1"/>
              </a:solidFill>
              <a:cs typeface="+mn-ea"/>
              <a:sym typeface="+mn-lt"/>
            </a:endParaRPr>
          </a:p>
          <a:p>
            <a:r>
              <a:rPr lang="en-US" altLang="zh-CN" sz="1000" dirty="0">
                <a:solidFill>
                  <a:schemeClr val="tx1"/>
                </a:solidFill>
                <a:cs typeface="+mn-ea"/>
                <a:sym typeface="+mn-lt"/>
              </a:rPr>
              <a:t>Log rank </a:t>
            </a:r>
            <a:r>
              <a:rPr lang="en-US" altLang="zh-CN" sz="1000" i="1" dirty="0">
                <a:solidFill>
                  <a:schemeClr val="tx1"/>
                </a:solidFill>
                <a:cs typeface="+mn-ea"/>
                <a:sym typeface="+mn-lt"/>
              </a:rPr>
              <a:t>P</a:t>
            </a:r>
            <a:r>
              <a:rPr lang="en-US" altLang="zh-CN" sz="1000" dirty="0">
                <a:solidFill>
                  <a:schemeClr val="tx1"/>
                </a:solidFill>
                <a:cs typeface="+mn-ea"/>
                <a:sym typeface="+mn-lt"/>
              </a:rPr>
              <a:t>=.039</a:t>
            </a:r>
            <a:endParaRPr lang="en-US" altLang="zh-CN" sz="1000" dirty="0">
              <a:solidFill>
                <a:schemeClr val="tx1"/>
              </a:solidFill>
              <a:cs typeface="+mn-ea"/>
              <a:sym typeface="+mn-lt"/>
            </a:endParaRPr>
          </a:p>
        </p:txBody>
      </p:sp>
      <p:sp>
        <p:nvSpPr>
          <p:cNvPr id="517" name="矩形 642"/>
          <p:cNvSpPr/>
          <p:nvPr/>
        </p:nvSpPr>
        <p:spPr>
          <a:xfrm>
            <a:off x="2089784" y="5037217"/>
            <a:ext cx="248200" cy="1265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rgbClr val="8D4038"/>
                </a:solidFill>
                <a:cs typeface="+mn-ea"/>
                <a:sym typeface="+mn-lt"/>
              </a:rPr>
              <a:t>AG</a:t>
            </a:r>
            <a:endParaRPr lang="zh-CN" altLang="en-US" sz="900" dirty="0">
              <a:solidFill>
                <a:srgbClr val="8D4038"/>
              </a:solidFill>
              <a:cs typeface="+mn-ea"/>
              <a:sym typeface="+mn-lt"/>
            </a:endParaRPr>
          </a:p>
        </p:txBody>
      </p:sp>
      <p:sp>
        <p:nvSpPr>
          <p:cNvPr id="518" name="矩形 643"/>
          <p:cNvSpPr/>
          <p:nvPr/>
        </p:nvSpPr>
        <p:spPr>
          <a:xfrm>
            <a:off x="2536227" y="4799159"/>
            <a:ext cx="844718" cy="3067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rgbClr val="365392"/>
                </a:solidFill>
                <a:cs typeface="+mn-ea"/>
                <a:sym typeface="+mn-lt"/>
              </a:rPr>
              <a:t>TTFields + AG</a:t>
            </a:r>
            <a:endParaRPr lang="zh-CN" altLang="en-US" sz="900" dirty="0">
              <a:solidFill>
                <a:srgbClr val="365392"/>
              </a:solidFill>
              <a:cs typeface="+mn-ea"/>
              <a:sym typeface="+mn-lt"/>
            </a:endParaRPr>
          </a:p>
        </p:txBody>
      </p:sp>
      <p:grpSp>
        <p:nvGrpSpPr>
          <p:cNvPr id="519" name="组合 1850"/>
          <p:cNvGrpSpPr/>
          <p:nvPr/>
        </p:nvGrpSpPr>
        <p:grpSpPr>
          <a:xfrm>
            <a:off x="1090186" y="5825171"/>
            <a:ext cx="586590" cy="107975"/>
            <a:chOff x="1475146" y="3492497"/>
            <a:chExt cx="396852" cy="83500"/>
          </a:xfrm>
        </p:grpSpPr>
        <p:sp>
          <p:nvSpPr>
            <p:cNvPr id="520" name="矩形 1844"/>
            <p:cNvSpPr/>
            <p:nvPr/>
          </p:nvSpPr>
          <p:spPr>
            <a:xfrm>
              <a:off x="1533135" y="3492497"/>
              <a:ext cx="338863" cy="8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dirty="0">
                  <a:solidFill>
                    <a:schemeClr val="tx1"/>
                  </a:solidFill>
                  <a:cs typeface="+mn-ea"/>
                  <a:sym typeface="+mn-lt"/>
                </a:rPr>
                <a:t>删失</a:t>
              </a:r>
              <a:endParaRPr lang="en-US" altLang="zh-CN" sz="900" dirty="0">
                <a:solidFill>
                  <a:schemeClr val="tx1"/>
                </a:solidFill>
                <a:cs typeface="+mn-ea"/>
                <a:sym typeface="+mn-lt"/>
              </a:endParaRPr>
            </a:p>
          </p:txBody>
        </p:sp>
        <p:grpSp>
          <p:nvGrpSpPr>
            <p:cNvPr id="521" name="组合 1849"/>
            <p:cNvGrpSpPr/>
            <p:nvPr/>
          </p:nvGrpSpPr>
          <p:grpSpPr>
            <a:xfrm>
              <a:off x="1475146" y="3517659"/>
              <a:ext cx="37701" cy="37274"/>
              <a:chOff x="7104507" y="1567580"/>
              <a:chExt cx="37701" cy="37274"/>
            </a:xfrm>
          </p:grpSpPr>
          <p:cxnSp>
            <p:nvCxnSpPr>
              <p:cNvPr id="522" name="直接连接符 1845"/>
              <p:cNvCxnSpPr/>
              <p:nvPr/>
            </p:nvCxnSpPr>
            <p:spPr>
              <a:xfrm>
                <a:off x="7104507" y="1586217"/>
                <a:ext cx="37701"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3" name="直接连接符 1846"/>
              <p:cNvCxnSpPr/>
              <p:nvPr/>
            </p:nvCxnSpPr>
            <p:spPr>
              <a:xfrm>
                <a:off x="7123358" y="1567580"/>
                <a:ext cx="0" cy="3727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85" name="组合 632"/>
          <p:cNvGrpSpPr/>
          <p:nvPr/>
        </p:nvGrpSpPr>
        <p:grpSpPr>
          <a:xfrm>
            <a:off x="933751" y="6294857"/>
            <a:ext cx="3206045" cy="210689"/>
            <a:chOff x="1313444" y="4375879"/>
            <a:chExt cx="2207865" cy="90153"/>
          </a:xfrm>
        </p:grpSpPr>
        <p:sp>
          <p:nvSpPr>
            <p:cNvPr id="986" name="文本框 625"/>
            <p:cNvSpPr txBox="1"/>
            <p:nvPr/>
          </p:nvSpPr>
          <p:spPr>
            <a:xfrm>
              <a:off x="1313444"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285</a:t>
              </a:r>
              <a:endParaRPr lang="zh-CN" altLang="en-US" sz="900" dirty="0">
                <a:cs typeface="+mn-ea"/>
                <a:sym typeface="+mn-lt"/>
              </a:endParaRPr>
            </a:p>
          </p:txBody>
        </p:sp>
        <p:sp>
          <p:nvSpPr>
            <p:cNvPr id="987" name="文本框 626"/>
            <p:cNvSpPr txBox="1"/>
            <p:nvPr/>
          </p:nvSpPr>
          <p:spPr>
            <a:xfrm>
              <a:off x="1651329"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224</a:t>
              </a:r>
              <a:endParaRPr lang="zh-CN" altLang="en-US" sz="900" dirty="0">
                <a:cs typeface="+mn-ea"/>
                <a:sym typeface="+mn-lt"/>
              </a:endParaRPr>
            </a:p>
          </p:txBody>
        </p:sp>
        <p:sp>
          <p:nvSpPr>
            <p:cNvPr id="988" name="文本框 627"/>
            <p:cNvSpPr txBox="1"/>
            <p:nvPr/>
          </p:nvSpPr>
          <p:spPr>
            <a:xfrm>
              <a:off x="1989214"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166</a:t>
              </a:r>
              <a:endParaRPr lang="zh-CN" altLang="en-US" sz="900" dirty="0">
                <a:cs typeface="+mn-ea"/>
                <a:sym typeface="+mn-lt"/>
              </a:endParaRPr>
            </a:p>
          </p:txBody>
        </p:sp>
        <p:sp>
          <p:nvSpPr>
            <p:cNvPr id="989" name="文本框 628"/>
            <p:cNvSpPr txBox="1"/>
            <p:nvPr/>
          </p:nvSpPr>
          <p:spPr>
            <a:xfrm>
              <a:off x="2327099"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104</a:t>
              </a:r>
              <a:endParaRPr lang="zh-CN" altLang="en-US" sz="900" dirty="0">
                <a:cs typeface="+mn-ea"/>
                <a:sym typeface="+mn-lt"/>
              </a:endParaRPr>
            </a:p>
          </p:txBody>
        </p:sp>
        <p:sp>
          <p:nvSpPr>
            <p:cNvPr id="990" name="文本框 629"/>
            <p:cNvSpPr txBox="1"/>
            <p:nvPr/>
          </p:nvSpPr>
          <p:spPr>
            <a:xfrm>
              <a:off x="2664984"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50</a:t>
              </a:r>
              <a:endParaRPr lang="zh-CN" altLang="en-US" sz="900" dirty="0">
                <a:cs typeface="+mn-ea"/>
                <a:sym typeface="+mn-lt"/>
              </a:endParaRPr>
            </a:p>
          </p:txBody>
        </p:sp>
        <p:sp>
          <p:nvSpPr>
            <p:cNvPr id="991" name="文本框 630"/>
            <p:cNvSpPr txBox="1"/>
            <p:nvPr/>
          </p:nvSpPr>
          <p:spPr>
            <a:xfrm>
              <a:off x="3002869"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26</a:t>
              </a:r>
              <a:endParaRPr lang="zh-CN" altLang="en-US" sz="900" dirty="0">
                <a:cs typeface="+mn-ea"/>
                <a:sym typeface="+mn-lt"/>
              </a:endParaRPr>
            </a:p>
          </p:txBody>
        </p:sp>
        <p:sp>
          <p:nvSpPr>
            <p:cNvPr id="992" name="文本框 631"/>
            <p:cNvSpPr txBox="1"/>
            <p:nvPr/>
          </p:nvSpPr>
          <p:spPr>
            <a:xfrm>
              <a:off x="3340756"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14</a:t>
              </a:r>
              <a:endParaRPr lang="zh-CN" altLang="en-US" sz="900" dirty="0">
                <a:cs typeface="+mn-ea"/>
                <a:sym typeface="+mn-lt"/>
              </a:endParaRPr>
            </a:p>
          </p:txBody>
        </p:sp>
      </p:grpSp>
      <p:grpSp>
        <p:nvGrpSpPr>
          <p:cNvPr id="993" name="组合 633"/>
          <p:cNvGrpSpPr/>
          <p:nvPr/>
        </p:nvGrpSpPr>
        <p:grpSpPr>
          <a:xfrm>
            <a:off x="922626" y="6464836"/>
            <a:ext cx="3206045" cy="210689"/>
            <a:chOff x="1313444" y="4375879"/>
            <a:chExt cx="2207865" cy="90153"/>
          </a:xfrm>
        </p:grpSpPr>
        <p:sp>
          <p:nvSpPr>
            <p:cNvPr id="994" name="文本框 634"/>
            <p:cNvSpPr txBox="1"/>
            <p:nvPr/>
          </p:nvSpPr>
          <p:spPr>
            <a:xfrm>
              <a:off x="1313444"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286</a:t>
              </a:r>
              <a:endParaRPr lang="zh-CN" altLang="en-US" sz="900" dirty="0">
                <a:cs typeface="+mn-ea"/>
                <a:sym typeface="+mn-lt"/>
              </a:endParaRPr>
            </a:p>
          </p:txBody>
        </p:sp>
        <p:sp>
          <p:nvSpPr>
            <p:cNvPr id="995" name="文本框 635"/>
            <p:cNvSpPr txBox="1"/>
            <p:nvPr/>
          </p:nvSpPr>
          <p:spPr>
            <a:xfrm>
              <a:off x="1651329"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228</a:t>
              </a:r>
              <a:endParaRPr lang="zh-CN" altLang="en-US" sz="900" dirty="0">
                <a:cs typeface="+mn-ea"/>
                <a:sym typeface="+mn-lt"/>
              </a:endParaRPr>
            </a:p>
          </p:txBody>
        </p:sp>
        <p:sp>
          <p:nvSpPr>
            <p:cNvPr id="996" name="文本框 636"/>
            <p:cNvSpPr txBox="1"/>
            <p:nvPr/>
          </p:nvSpPr>
          <p:spPr>
            <a:xfrm>
              <a:off x="1989214"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164</a:t>
              </a:r>
              <a:endParaRPr lang="zh-CN" altLang="en-US" sz="900" dirty="0">
                <a:cs typeface="+mn-ea"/>
                <a:sym typeface="+mn-lt"/>
              </a:endParaRPr>
            </a:p>
          </p:txBody>
        </p:sp>
        <p:sp>
          <p:nvSpPr>
            <p:cNvPr id="997" name="文本框 637"/>
            <p:cNvSpPr txBox="1"/>
            <p:nvPr/>
          </p:nvSpPr>
          <p:spPr>
            <a:xfrm>
              <a:off x="2327099"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98</a:t>
              </a:r>
              <a:endParaRPr lang="zh-CN" altLang="en-US" sz="900" dirty="0">
                <a:cs typeface="+mn-ea"/>
                <a:sym typeface="+mn-lt"/>
              </a:endParaRPr>
            </a:p>
          </p:txBody>
        </p:sp>
        <p:sp>
          <p:nvSpPr>
            <p:cNvPr id="998" name="文本框 638"/>
            <p:cNvSpPr txBox="1"/>
            <p:nvPr/>
          </p:nvSpPr>
          <p:spPr>
            <a:xfrm>
              <a:off x="2664984"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41</a:t>
              </a:r>
              <a:endParaRPr lang="zh-CN" altLang="en-US" sz="900" dirty="0">
                <a:cs typeface="+mn-ea"/>
                <a:sym typeface="+mn-lt"/>
              </a:endParaRPr>
            </a:p>
          </p:txBody>
        </p:sp>
        <p:sp>
          <p:nvSpPr>
            <p:cNvPr id="999" name="文本框 639"/>
            <p:cNvSpPr txBox="1"/>
            <p:nvPr/>
          </p:nvSpPr>
          <p:spPr>
            <a:xfrm>
              <a:off x="3002869"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16</a:t>
              </a:r>
              <a:endParaRPr lang="zh-CN" altLang="en-US" sz="900" dirty="0">
                <a:cs typeface="+mn-ea"/>
                <a:sym typeface="+mn-lt"/>
              </a:endParaRPr>
            </a:p>
          </p:txBody>
        </p:sp>
        <p:sp>
          <p:nvSpPr>
            <p:cNvPr id="1000" name="文本框 640"/>
            <p:cNvSpPr txBox="1"/>
            <p:nvPr/>
          </p:nvSpPr>
          <p:spPr>
            <a:xfrm>
              <a:off x="3340756" y="4375879"/>
              <a:ext cx="180553" cy="90153"/>
            </a:xfrm>
            <a:prstGeom prst="rect">
              <a:avLst/>
            </a:prstGeom>
            <a:noFill/>
          </p:spPr>
          <p:txBody>
            <a:bodyPr wrap="square" lIns="0" tIns="0" rIns="0" bIns="0" rtlCol="0" anchor="ctr">
              <a:noAutofit/>
            </a:bodyPr>
            <a:lstStyle/>
            <a:p>
              <a:pPr algn="ctr"/>
              <a:r>
                <a:rPr lang="en-US" altLang="zh-CN" sz="900" dirty="0">
                  <a:cs typeface="+mn-ea"/>
                  <a:sym typeface="+mn-lt"/>
                </a:rPr>
                <a:t>9</a:t>
              </a:r>
              <a:endParaRPr lang="zh-CN" altLang="en-US" sz="900" dirty="0">
                <a:cs typeface="+mn-ea"/>
                <a:sym typeface="+mn-lt"/>
              </a:endParaRPr>
            </a:p>
          </p:txBody>
        </p:sp>
      </p:grpSp>
      <p:sp>
        <p:nvSpPr>
          <p:cNvPr id="1001" name="矩形 623"/>
          <p:cNvSpPr/>
          <p:nvPr/>
        </p:nvSpPr>
        <p:spPr>
          <a:xfrm>
            <a:off x="200270" y="6242579"/>
            <a:ext cx="814153" cy="277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chemeClr val="tx1"/>
                </a:solidFill>
                <a:cs typeface="+mn-ea"/>
                <a:sym typeface="+mn-lt"/>
              </a:rPr>
              <a:t>TTFields+AG</a:t>
            </a:r>
            <a:endParaRPr lang="zh-CN" altLang="en-US" sz="900" dirty="0">
              <a:solidFill>
                <a:schemeClr val="tx1"/>
              </a:solidFill>
              <a:cs typeface="+mn-ea"/>
              <a:sym typeface="+mn-lt"/>
            </a:endParaRPr>
          </a:p>
        </p:txBody>
      </p:sp>
      <p:sp>
        <p:nvSpPr>
          <p:cNvPr id="1002" name="矩形 624"/>
          <p:cNvSpPr/>
          <p:nvPr/>
        </p:nvSpPr>
        <p:spPr>
          <a:xfrm>
            <a:off x="730519" y="6435373"/>
            <a:ext cx="386984" cy="277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chemeClr val="tx1"/>
                </a:solidFill>
                <a:cs typeface="+mn-ea"/>
                <a:sym typeface="+mn-lt"/>
              </a:rPr>
              <a:t>AG</a:t>
            </a:r>
            <a:endParaRPr lang="zh-CN" altLang="en-US" sz="900" dirty="0">
              <a:solidFill>
                <a:schemeClr val="tx1"/>
              </a:solidFill>
              <a:cs typeface="+mn-ea"/>
              <a:sym typeface="+mn-lt"/>
            </a:endParaRPr>
          </a:p>
        </p:txBody>
      </p:sp>
      <p:sp>
        <p:nvSpPr>
          <p:cNvPr id="10" name="矩形 5043"/>
          <p:cNvSpPr/>
          <p:nvPr/>
        </p:nvSpPr>
        <p:spPr>
          <a:xfrm>
            <a:off x="9552237" y="6147721"/>
            <a:ext cx="1093599" cy="1970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时间（月）</a:t>
            </a:r>
            <a:endParaRPr lang="zh-CN" altLang="en-US" sz="900" b="1" dirty="0">
              <a:solidFill>
                <a:schemeClr val="tx1"/>
              </a:solidFill>
              <a:cs typeface="+mn-ea"/>
              <a:sym typeface="+mn-lt"/>
            </a:endParaRPr>
          </a:p>
        </p:txBody>
      </p:sp>
      <p:grpSp>
        <p:nvGrpSpPr>
          <p:cNvPr id="1664" name="Group 1663"/>
          <p:cNvGrpSpPr>
            <a:grpSpLocks noChangeAspect="1"/>
          </p:cNvGrpSpPr>
          <p:nvPr/>
        </p:nvGrpSpPr>
        <p:grpSpPr>
          <a:xfrm>
            <a:off x="8459315" y="3999234"/>
            <a:ext cx="3246636" cy="2275614"/>
            <a:chOff x="3799487" y="1886496"/>
            <a:chExt cx="2631415" cy="1823377"/>
          </a:xfrm>
        </p:grpSpPr>
        <p:grpSp>
          <p:nvGrpSpPr>
            <p:cNvPr id="38" name="组合 4181"/>
            <p:cNvGrpSpPr>
              <a:grpSpLocks noChangeAspect="1"/>
            </p:cNvGrpSpPr>
            <p:nvPr/>
          </p:nvGrpSpPr>
          <p:grpSpPr>
            <a:xfrm>
              <a:off x="4053990" y="1943570"/>
              <a:ext cx="2354400" cy="1165532"/>
              <a:chOff x="1985962" y="1395412"/>
              <a:chExt cx="8218264" cy="4068413"/>
            </a:xfrm>
          </p:grpSpPr>
          <p:sp>
            <p:nvSpPr>
              <p:cNvPr id="1879" name="任意多边形: 形状 4182"/>
              <p:cNvSpPr/>
              <p:nvPr/>
            </p:nvSpPr>
            <p:spPr>
              <a:xfrm>
                <a:off x="1999011" y="1458562"/>
                <a:ext cx="8205215" cy="3944778"/>
              </a:xfrm>
              <a:custGeom>
                <a:avLst/>
                <a:gdLst>
                  <a:gd name="connsiteX0" fmla="*/ 0 w 8205215"/>
                  <a:gd name="connsiteY0" fmla="*/ 0 h 3944778"/>
                  <a:gd name="connsiteX1" fmla="*/ 147352 w 8205215"/>
                  <a:gd name="connsiteY1" fmla="*/ 0 h 3944778"/>
                  <a:gd name="connsiteX2" fmla="*/ 147352 w 8205215"/>
                  <a:gd name="connsiteY2" fmla="*/ 16288 h 3944778"/>
                  <a:gd name="connsiteX3" fmla="*/ 156877 w 8205215"/>
                  <a:gd name="connsiteY3" fmla="*/ 16288 h 3944778"/>
                  <a:gd name="connsiteX4" fmla="*/ 156877 w 8205215"/>
                  <a:gd name="connsiteY4" fmla="*/ 34385 h 3944778"/>
                  <a:gd name="connsiteX5" fmla="*/ 168021 w 8205215"/>
                  <a:gd name="connsiteY5" fmla="*/ 34385 h 3944778"/>
                  <a:gd name="connsiteX6" fmla="*/ 168021 w 8205215"/>
                  <a:gd name="connsiteY6" fmla="*/ 62008 h 3944778"/>
                  <a:gd name="connsiteX7" fmla="*/ 222790 w 8205215"/>
                  <a:gd name="connsiteY7" fmla="*/ 62008 h 3944778"/>
                  <a:gd name="connsiteX8" fmla="*/ 222790 w 8205215"/>
                  <a:gd name="connsiteY8" fmla="*/ 81153 h 3944778"/>
                  <a:gd name="connsiteX9" fmla="*/ 281273 w 8205215"/>
                  <a:gd name="connsiteY9" fmla="*/ 81153 h 3944778"/>
                  <a:gd name="connsiteX10" fmla="*/ 281273 w 8205215"/>
                  <a:gd name="connsiteY10" fmla="*/ 102394 h 3944778"/>
                  <a:gd name="connsiteX11" fmla="*/ 322231 w 8205215"/>
                  <a:gd name="connsiteY11" fmla="*/ 102394 h 3944778"/>
                  <a:gd name="connsiteX12" fmla="*/ 332327 w 8205215"/>
                  <a:gd name="connsiteY12" fmla="*/ 102394 h 3944778"/>
                  <a:gd name="connsiteX13" fmla="*/ 332327 w 8205215"/>
                  <a:gd name="connsiteY13" fmla="*/ 123730 h 3944778"/>
                  <a:gd name="connsiteX14" fmla="*/ 377476 w 8205215"/>
                  <a:gd name="connsiteY14" fmla="*/ 123730 h 3944778"/>
                  <a:gd name="connsiteX15" fmla="*/ 377476 w 8205215"/>
                  <a:gd name="connsiteY15" fmla="*/ 147066 h 3944778"/>
                  <a:gd name="connsiteX16" fmla="*/ 451104 w 8205215"/>
                  <a:gd name="connsiteY16" fmla="*/ 147066 h 3944778"/>
                  <a:gd name="connsiteX17" fmla="*/ 451104 w 8205215"/>
                  <a:gd name="connsiteY17" fmla="*/ 171450 h 3944778"/>
                  <a:gd name="connsiteX18" fmla="*/ 472440 w 8205215"/>
                  <a:gd name="connsiteY18" fmla="*/ 171450 h 3944778"/>
                  <a:gd name="connsiteX19" fmla="*/ 519684 w 8205215"/>
                  <a:gd name="connsiteY19" fmla="*/ 171450 h 3944778"/>
                  <a:gd name="connsiteX20" fmla="*/ 601599 w 8205215"/>
                  <a:gd name="connsiteY20" fmla="*/ 171450 h 3944778"/>
                  <a:gd name="connsiteX21" fmla="*/ 601599 w 8205215"/>
                  <a:gd name="connsiteY21" fmla="*/ 186690 h 3944778"/>
                  <a:gd name="connsiteX22" fmla="*/ 601599 w 8205215"/>
                  <a:gd name="connsiteY22" fmla="*/ 198406 h 3944778"/>
                  <a:gd name="connsiteX23" fmla="*/ 632460 w 8205215"/>
                  <a:gd name="connsiteY23" fmla="*/ 198406 h 3944778"/>
                  <a:gd name="connsiteX24" fmla="*/ 632460 w 8205215"/>
                  <a:gd name="connsiteY24" fmla="*/ 206407 h 3944778"/>
                  <a:gd name="connsiteX25" fmla="*/ 661130 w 8205215"/>
                  <a:gd name="connsiteY25" fmla="*/ 206407 h 3944778"/>
                  <a:gd name="connsiteX26" fmla="*/ 661130 w 8205215"/>
                  <a:gd name="connsiteY26" fmla="*/ 213836 h 3944778"/>
                  <a:gd name="connsiteX27" fmla="*/ 675513 w 8205215"/>
                  <a:gd name="connsiteY27" fmla="*/ 213836 h 3944778"/>
                  <a:gd name="connsiteX28" fmla="*/ 675513 w 8205215"/>
                  <a:gd name="connsiteY28" fmla="*/ 266986 h 3944778"/>
                  <a:gd name="connsiteX29" fmla="*/ 727615 w 8205215"/>
                  <a:gd name="connsiteY29" fmla="*/ 266986 h 3944778"/>
                  <a:gd name="connsiteX30" fmla="*/ 727615 w 8205215"/>
                  <a:gd name="connsiteY30" fmla="*/ 275463 h 3944778"/>
                  <a:gd name="connsiteX31" fmla="*/ 741902 w 8205215"/>
                  <a:gd name="connsiteY31" fmla="*/ 275463 h 3944778"/>
                  <a:gd name="connsiteX32" fmla="*/ 741902 w 8205215"/>
                  <a:gd name="connsiteY32" fmla="*/ 289274 h 3944778"/>
                  <a:gd name="connsiteX33" fmla="*/ 750475 w 8205215"/>
                  <a:gd name="connsiteY33" fmla="*/ 289274 h 3944778"/>
                  <a:gd name="connsiteX34" fmla="*/ 750475 w 8205215"/>
                  <a:gd name="connsiteY34" fmla="*/ 302038 h 3944778"/>
                  <a:gd name="connsiteX35" fmla="*/ 756857 w 8205215"/>
                  <a:gd name="connsiteY35" fmla="*/ 302038 h 3944778"/>
                  <a:gd name="connsiteX36" fmla="*/ 756857 w 8205215"/>
                  <a:gd name="connsiteY36" fmla="*/ 322040 h 3944778"/>
                  <a:gd name="connsiteX37" fmla="*/ 822484 w 8205215"/>
                  <a:gd name="connsiteY37" fmla="*/ 322040 h 3944778"/>
                  <a:gd name="connsiteX38" fmla="*/ 822484 w 8205215"/>
                  <a:gd name="connsiteY38" fmla="*/ 342710 h 3944778"/>
                  <a:gd name="connsiteX39" fmla="*/ 838200 w 8205215"/>
                  <a:gd name="connsiteY39" fmla="*/ 342710 h 3944778"/>
                  <a:gd name="connsiteX40" fmla="*/ 838200 w 8205215"/>
                  <a:gd name="connsiteY40" fmla="*/ 364236 h 3944778"/>
                  <a:gd name="connsiteX41" fmla="*/ 891826 w 8205215"/>
                  <a:gd name="connsiteY41" fmla="*/ 364236 h 3944778"/>
                  <a:gd name="connsiteX42" fmla="*/ 891826 w 8205215"/>
                  <a:gd name="connsiteY42" fmla="*/ 382905 h 3944778"/>
                  <a:gd name="connsiteX43" fmla="*/ 901732 w 8205215"/>
                  <a:gd name="connsiteY43" fmla="*/ 382905 h 3944778"/>
                  <a:gd name="connsiteX44" fmla="*/ 947928 w 8205215"/>
                  <a:gd name="connsiteY44" fmla="*/ 382905 h 3944778"/>
                  <a:gd name="connsiteX45" fmla="*/ 947928 w 8205215"/>
                  <a:gd name="connsiteY45" fmla="*/ 397764 h 3944778"/>
                  <a:gd name="connsiteX46" fmla="*/ 972884 w 8205215"/>
                  <a:gd name="connsiteY46" fmla="*/ 397764 h 3944778"/>
                  <a:gd name="connsiteX47" fmla="*/ 1009650 w 8205215"/>
                  <a:gd name="connsiteY47" fmla="*/ 397764 h 3944778"/>
                  <a:gd name="connsiteX48" fmla="*/ 1009650 w 8205215"/>
                  <a:gd name="connsiteY48" fmla="*/ 408146 h 3944778"/>
                  <a:gd name="connsiteX49" fmla="*/ 1171575 w 8205215"/>
                  <a:gd name="connsiteY49" fmla="*/ 408146 h 3944778"/>
                  <a:gd name="connsiteX50" fmla="*/ 1200150 w 8205215"/>
                  <a:gd name="connsiteY50" fmla="*/ 408146 h 3944778"/>
                  <a:gd name="connsiteX51" fmla="*/ 1200150 w 8205215"/>
                  <a:gd name="connsiteY51" fmla="*/ 424625 h 3944778"/>
                  <a:gd name="connsiteX52" fmla="*/ 1229392 w 8205215"/>
                  <a:gd name="connsiteY52" fmla="*/ 424625 h 3944778"/>
                  <a:gd name="connsiteX53" fmla="*/ 1229392 w 8205215"/>
                  <a:gd name="connsiteY53" fmla="*/ 436340 h 3944778"/>
                  <a:gd name="connsiteX54" fmla="*/ 1238250 w 8205215"/>
                  <a:gd name="connsiteY54" fmla="*/ 436340 h 3944778"/>
                  <a:gd name="connsiteX55" fmla="*/ 1238250 w 8205215"/>
                  <a:gd name="connsiteY55" fmla="*/ 444818 h 3944778"/>
                  <a:gd name="connsiteX56" fmla="*/ 1266825 w 8205215"/>
                  <a:gd name="connsiteY56" fmla="*/ 444818 h 3944778"/>
                  <a:gd name="connsiteX57" fmla="*/ 1266825 w 8205215"/>
                  <a:gd name="connsiteY57" fmla="*/ 476155 h 3944778"/>
                  <a:gd name="connsiteX58" fmla="*/ 1286828 w 8205215"/>
                  <a:gd name="connsiteY58" fmla="*/ 476155 h 3944778"/>
                  <a:gd name="connsiteX59" fmla="*/ 1286828 w 8205215"/>
                  <a:gd name="connsiteY59" fmla="*/ 547973 h 3944778"/>
                  <a:gd name="connsiteX60" fmla="*/ 1314450 w 8205215"/>
                  <a:gd name="connsiteY60" fmla="*/ 547973 h 3944778"/>
                  <a:gd name="connsiteX61" fmla="*/ 1314450 w 8205215"/>
                  <a:gd name="connsiteY61" fmla="*/ 599504 h 3944778"/>
                  <a:gd name="connsiteX62" fmla="*/ 1364742 w 8205215"/>
                  <a:gd name="connsiteY62" fmla="*/ 599504 h 3944778"/>
                  <a:gd name="connsiteX63" fmla="*/ 1364742 w 8205215"/>
                  <a:gd name="connsiteY63" fmla="*/ 648462 h 3944778"/>
                  <a:gd name="connsiteX64" fmla="*/ 1395032 w 8205215"/>
                  <a:gd name="connsiteY64" fmla="*/ 648462 h 3944778"/>
                  <a:gd name="connsiteX65" fmla="*/ 1395032 w 8205215"/>
                  <a:gd name="connsiteY65" fmla="*/ 671798 h 3944778"/>
                  <a:gd name="connsiteX66" fmla="*/ 1516285 w 8205215"/>
                  <a:gd name="connsiteY66" fmla="*/ 671798 h 3944778"/>
                  <a:gd name="connsiteX67" fmla="*/ 1516285 w 8205215"/>
                  <a:gd name="connsiteY67" fmla="*/ 691991 h 3944778"/>
                  <a:gd name="connsiteX68" fmla="*/ 1553432 w 8205215"/>
                  <a:gd name="connsiteY68" fmla="*/ 691991 h 3944778"/>
                  <a:gd name="connsiteX69" fmla="*/ 1553432 w 8205215"/>
                  <a:gd name="connsiteY69" fmla="*/ 716756 h 3944778"/>
                  <a:gd name="connsiteX70" fmla="*/ 1619250 w 8205215"/>
                  <a:gd name="connsiteY70" fmla="*/ 716756 h 3944778"/>
                  <a:gd name="connsiteX71" fmla="*/ 1619250 w 8205215"/>
                  <a:gd name="connsiteY71" fmla="*/ 741140 h 3944778"/>
                  <a:gd name="connsiteX72" fmla="*/ 1643063 w 8205215"/>
                  <a:gd name="connsiteY72" fmla="*/ 741140 h 3944778"/>
                  <a:gd name="connsiteX73" fmla="*/ 1643063 w 8205215"/>
                  <a:gd name="connsiteY73" fmla="*/ 764572 h 3944778"/>
                  <a:gd name="connsiteX74" fmla="*/ 1670685 w 8205215"/>
                  <a:gd name="connsiteY74" fmla="*/ 764572 h 3944778"/>
                  <a:gd name="connsiteX75" fmla="*/ 1670685 w 8205215"/>
                  <a:gd name="connsiteY75" fmla="*/ 778669 h 3944778"/>
                  <a:gd name="connsiteX76" fmla="*/ 1704975 w 8205215"/>
                  <a:gd name="connsiteY76" fmla="*/ 778669 h 3944778"/>
                  <a:gd name="connsiteX77" fmla="*/ 1704975 w 8205215"/>
                  <a:gd name="connsiteY77" fmla="*/ 790385 h 3944778"/>
                  <a:gd name="connsiteX78" fmla="*/ 1838325 w 8205215"/>
                  <a:gd name="connsiteY78" fmla="*/ 790385 h 3944778"/>
                  <a:gd name="connsiteX79" fmla="*/ 2026634 w 8205215"/>
                  <a:gd name="connsiteY79" fmla="*/ 790385 h 3944778"/>
                  <a:gd name="connsiteX80" fmla="*/ 2026634 w 8205215"/>
                  <a:gd name="connsiteY80" fmla="*/ 814864 h 3944778"/>
                  <a:gd name="connsiteX81" fmla="*/ 2067592 w 8205215"/>
                  <a:gd name="connsiteY81" fmla="*/ 814864 h 3944778"/>
                  <a:gd name="connsiteX82" fmla="*/ 2067592 w 8205215"/>
                  <a:gd name="connsiteY82" fmla="*/ 836105 h 3944778"/>
                  <a:gd name="connsiteX83" fmla="*/ 2130838 w 8205215"/>
                  <a:gd name="connsiteY83" fmla="*/ 836105 h 3944778"/>
                  <a:gd name="connsiteX84" fmla="*/ 2130838 w 8205215"/>
                  <a:gd name="connsiteY84" fmla="*/ 847725 h 3944778"/>
                  <a:gd name="connsiteX85" fmla="*/ 2213229 w 8205215"/>
                  <a:gd name="connsiteY85" fmla="*/ 847725 h 3944778"/>
                  <a:gd name="connsiteX86" fmla="*/ 2213229 w 8205215"/>
                  <a:gd name="connsiteY86" fmla="*/ 874395 h 3944778"/>
                  <a:gd name="connsiteX87" fmla="*/ 2244090 w 8205215"/>
                  <a:gd name="connsiteY87" fmla="*/ 874395 h 3944778"/>
                  <a:gd name="connsiteX88" fmla="*/ 2244090 w 8205215"/>
                  <a:gd name="connsiteY88" fmla="*/ 933450 h 3944778"/>
                  <a:gd name="connsiteX89" fmla="*/ 2255996 w 8205215"/>
                  <a:gd name="connsiteY89" fmla="*/ 933450 h 3944778"/>
                  <a:gd name="connsiteX90" fmla="*/ 2255996 w 8205215"/>
                  <a:gd name="connsiteY90" fmla="*/ 957548 h 3944778"/>
                  <a:gd name="connsiteX91" fmla="*/ 2335244 w 8205215"/>
                  <a:gd name="connsiteY91" fmla="*/ 957548 h 3944778"/>
                  <a:gd name="connsiteX92" fmla="*/ 2335244 w 8205215"/>
                  <a:gd name="connsiteY92" fmla="*/ 992124 h 3944778"/>
                  <a:gd name="connsiteX93" fmla="*/ 2394776 w 8205215"/>
                  <a:gd name="connsiteY93" fmla="*/ 992124 h 3944778"/>
                  <a:gd name="connsiteX94" fmla="*/ 2394776 w 8205215"/>
                  <a:gd name="connsiteY94" fmla="*/ 1021842 h 3944778"/>
                  <a:gd name="connsiteX95" fmla="*/ 2407825 w 8205215"/>
                  <a:gd name="connsiteY95" fmla="*/ 1021842 h 3944778"/>
                  <a:gd name="connsiteX96" fmla="*/ 2407825 w 8205215"/>
                  <a:gd name="connsiteY96" fmla="*/ 1032510 h 3944778"/>
                  <a:gd name="connsiteX97" fmla="*/ 2425351 w 8205215"/>
                  <a:gd name="connsiteY97" fmla="*/ 1032510 h 3944778"/>
                  <a:gd name="connsiteX98" fmla="*/ 2425351 w 8205215"/>
                  <a:gd name="connsiteY98" fmla="*/ 1047750 h 3944778"/>
                  <a:gd name="connsiteX99" fmla="*/ 2456688 w 8205215"/>
                  <a:gd name="connsiteY99" fmla="*/ 1047750 h 3944778"/>
                  <a:gd name="connsiteX100" fmla="*/ 2456688 w 8205215"/>
                  <a:gd name="connsiteY100" fmla="*/ 1052703 h 3944778"/>
                  <a:gd name="connsiteX101" fmla="*/ 2616708 w 8205215"/>
                  <a:gd name="connsiteY101" fmla="*/ 1052703 h 3944778"/>
                  <a:gd name="connsiteX102" fmla="*/ 2616708 w 8205215"/>
                  <a:gd name="connsiteY102" fmla="*/ 1083278 h 3944778"/>
                  <a:gd name="connsiteX103" fmla="*/ 2711863 w 8205215"/>
                  <a:gd name="connsiteY103" fmla="*/ 1083278 h 3944778"/>
                  <a:gd name="connsiteX104" fmla="*/ 2711863 w 8205215"/>
                  <a:gd name="connsiteY104" fmla="*/ 1104519 h 3944778"/>
                  <a:gd name="connsiteX105" fmla="*/ 2724150 w 8205215"/>
                  <a:gd name="connsiteY105" fmla="*/ 1104519 h 3944778"/>
                  <a:gd name="connsiteX106" fmla="*/ 2724150 w 8205215"/>
                  <a:gd name="connsiteY106" fmla="*/ 1147572 h 3944778"/>
                  <a:gd name="connsiteX107" fmla="*/ 2814733 w 8205215"/>
                  <a:gd name="connsiteY107" fmla="*/ 1147572 h 3944778"/>
                  <a:gd name="connsiteX108" fmla="*/ 2814733 w 8205215"/>
                  <a:gd name="connsiteY108" fmla="*/ 1181100 h 3944778"/>
                  <a:gd name="connsiteX109" fmla="*/ 2903506 w 8205215"/>
                  <a:gd name="connsiteY109" fmla="*/ 1181100 h 3944778"/>
                  <a:gd name="connsiteX110" fmla="*/ 2903506 w 8205215"/>
                  <a:gd name="connsiteY110" fmla="*/ 1194435 h 3944778"/>
                  <a:gd name="connsiteX111" fmla="*/ 2914650 w 8205215"/>
                  <a:gd name="connsiteY111" fmla="*/ 1194435 h 3944778"/>
                  <a:gd name="connsiteX112" fmla="*/ 2922175 w 8205215"/>
                  <a:gd name="connsiteY112" fmla="*/ 1194435 h 3944778"/>
                  <a:gd name="connsiteX113" fmla="*/ 2922175 w 8205215"/>
                  <a:gd name="connsiteY113" fmla="*/ 1204532 h 3944778"/>
                  <a:gd name="connsiteX114" fmla="*/ 2930652 w 8205215"/>
                  <a:gd name="connsiteY114" fmla="*/ 1204532 h 3944778"/>
                  <a:gd name="connsiteX115" fmla="*/ 2930652 w 8205215"/>
                  <a:gd name="connsiteY115" fmla="*/ 1214057 h 3944778"/>
                  <a:gd name="connsiteX116" fmla="*/ 2984373 w 8205215"/>
                  <a:gd name="connsiteY116" fmla="*/ 1214057 h 3944778"/>
                  <a:gd name="connsiteX117" fmla="*/ 2996279 w 8205215"/>
                  <a:gd name="connsiteY117" fmla="*/ 1214057 h 3944778"/>
                  <a:gd name="connsiteX118" fmla="*/ 2996279 w 8205215"/>
                  <a:gd name="connsiteY118" fmla="*/ 1227582 h 3944778"/>
                  <a:gd name="connsiteX119" fmla="*/ 2996279 w 8205215"/>
                  <a:gd name="connsiteY119" fmla="*/ 1266825 h 3944778"/>
                  <a:gd name="connsiteX120" fmla="*/ 3007995 w 8205215"/>
                  <a:gd name="connsiteY120" fmla="*/ 1266825 h 3944778"/>
                  <a:gd name="connsiteX121" fmla="*/ 3007995 w 8205215"/>
                  <a:gd name="connsiteY121" fmla="*/ 1295400 h 3944778"/>
                  <a:gd name="connsiteX122" fmla="*/ 3016472 w 8205215"/>
                  <a:gd name="connsiteY122" fmla="*/ 1295400 h 3944778"/>
                  <a:gd name="connsiteX123" fmla="*/ 3016472 w 8205215"/>
                  <a:gd name="connsiteY123" fmla="*/ 1341406 h 3944778"/>
                  <a:gd name="connsiteX124" fmla="*/ 3030093 w 8205215"/>
                  <a:gd name="connsiteY124" fmla="*/ 1341406 h 3944778"/>
                  <a:gd name="connsiteX125" fmla="*/ 3030093 w 8205215"/>
                  <a:gd name="connsiteY125" fmla="*/ 1395317 h 3944778"/>
                  <a:gd name="connsiteX126" fmla="*/ 3047619 w 8205215"/>
                  <a:gd name="connsiteY126" fmla="*/ 1395317 h 3944778"/>
                  <a:gd name="connsiteX127" fmla="*/ 3047619 w 8205215"/>
                  <a:gd name="connsiteY127" fmla="*/ 1447800 h 3944778"/>
                  <a:gd name="connsiteX128" fmla="*/ 3059335 w 8205215"/>
                  <a:gd name="connsiteY128" fmla="*/ 1447800 h 3944778"/>
                  <a:gd name="connsiteX129" fmla="*/ 3059335 w 8205215"/>
                  <a:gd name="connsiteY129" fmla="*/ 1501711 h 3944778"/>
                  <a:gd name="connsiteX130" fmla="*/ 3064097 w 8205215"/>
                  <a:gd name="connsiteY130" fmla="*/ 1501711 h 3944778"/>
                  <a:gd name="connsiteX131" fmla="*/ 3064097 w 8205215"/>
                  <a:gd name="connsiteY131" fmla="*/ 1513618 h 3944778"/>
                  <a:gd name="connsiteX132" fmla="*/ 3073622 w 8205215"/>
                  <a:gd name="connsiteY132" fmla="*/ 1513618 h 3944778"/>
                  <a:gd name="connsiteX133" fmla="*/ 3073622 w 8205215"/>
                  <a:gd name="connsiteY133" fmla="*/ 1552575 h 3944778"/>
                  <a:gd name="connsiteX134" fmla="*/ 3089624 w 8205215"/>
                  <a:gd name="connsiteY134" fmla="*/ 1552575 h 3944778"/>
                  <a:gd name="connsiteX135" fmla="*/ 3089624 w 8205215"/>
                  <a:gd name="connsiteY135" fmla="*/ 1578769 h 3944778"/>
                  <a:gd name="connsiteX136" fmla="*/ 3106865 w 8205215"/>
                  <a:gd name="connsiteY136" fmla="*/ 1578769 h 3944778"/>
                  <a:gd name="connsiteX137" fmla="*/ 3106865 w 8205215"/>
                  <a:gd name="connsiteY137" fmla="*/ 1590485 h 3944778"/>
                  <a:gd name="connsiteX138" fmla="*/ 3114866 w 8205215"/>
                  <a:gd name="connsiteY138" fmla="*/ 1590485 h 3944778"/>
                  <a:gd name="connsiteX139" fmla="*/ 3114866 w 8205215"/>
                  <a:gd name="connsiteY139" fmla="*/ 1606391 h 3944778"/>
                  <a:gd name="connsiteX140" fmla="*/ 3121247 w 8205215"/>
                  <a:gd name="connsiteY140" fmla="*/ 1606391 h 3944778"/>
                  <a:gd name="connsiteX141" fmla="*/ 3121247 w 8205215"/>
                  <a:gd name="connsiteY141" fmla="*/ 1617536 h 3944778"/>
                  <a:gd name="connsiteX142" fmla="*/ 3189256 w 8205215"/>
                  <a:gd name="connsiteY142" fmla="*/ 1617536 h 3944778"/>
                  <a:gd name="connsiteX143" fmla="*/ 3189256 w 8205215"/>
                  <a:gd name="connsiteY143" fmla="*/ 1651635 h 3944778"/>
                  <a:gd name="connsiteX144" fmla="*/ 3282029 w 8205215"/>
                  <a:gd name="connsiteY144" fmla="*/ 1651635 h 3944778"/>
                  <a:gd name="connsiteX145" fmla="*/ 3282029 w 8205215"/>
                  <a:gd name="connsiteY145" fmla="*/ 1685925 h 3944778"/>
                  <a:gd name="connsiteX146" fmla="*/ 3331464 w 8205215"/>
                  <a:gd name="connsiteY146" fmla="*/ 1685925 h 3944778"/>
                  <a:gd name="connsiteX147" fmla="*/ 3331464 w 8205215"/>
                  <a:gd name="connsiteY147" fmla="*/ 1704499 h 3944778"/>
                  <a:gd name="connsiteX148" fmla="*/ 3336798 w 8205215"/>
                  <a:gd name="connsiteY148" fmla="*/ 1704499 h 3944778"/>
                  <a:gd name="connsiteX149" fmla="*/ 3336798 w 8205215"/>
                  <a:gd name="connsiteY149" fmla="*/ 1710881 h 3944778"/>
                  <a:gd name="connsiteX150" fmla="*/ 3342132 w 8205215"/>
                  <a:gd name="connsiteY150" fmla="*/ 1710881 h 3944778"/>
                  <a:gd name="connsiteX151" fmla="*/ 3342132 w 8205215"/>
                  <a:gd name="connsiteY151" fmla="*/ 1722596 h 3944778"/>
                  <a:gd name="connsiteX152" fmla="*/ 3371850 w 8205215"/>
                  <a:gd name="connsiteY152" fmla="*/ 1722596 h 3944778"/>
                  <a:gd name="connsiteX153" fmla="*/ 3371850 w 8205215"/>
                  <a:gd name="connsiteY153" fmla="*/ 1756315 h 3944778"/>
                  <a:gd name="connsiteX154" fmla="*/ 3431477 w 8205215"/>
                  <a:gd name="connsiteY154" fmla="*/ 1756315 h 3944778"/>
                  <a:gd name="connsiteX155" fmla="*/ 3431477 w 8205215"/>
                  <a:gd name="connsiteY155" fmla="*/ 1826514 h 3944778"/>
                  <a:gd name="connsiteX156" fmla="*/ 3472339 w 8205215"/>
                  <a:gd name="connsiteY156" fmla="*/ 1826514 h 3944778"/>
                  <a:gd name="connsiteX157" fmla="*/ 3472339 w 8205215"/>
                  <a:gd name="connsiteY157" fmla="*/ 1853660 h 3944778"/>
                  <a:gd name="connsiteX158" fmla="*/ 3482435 w 8205215"/>
                  <a:gd name="connsiteY158" fmla="*/ 1853660 h 3944778"/>
                  <a:gd name="connsiteX159" fmla="*/ 3482435 w 8205215"/>
                  <a:gd name="connsiteY159" fmla="*/ 1863757 h 3944778"/>
                  <a:gd name="connsiteX160" fmla="*/ 3494151 w 8205215"/>
                  <a:gd name="connsiteY160" fmla="*/ 1863757 h 3944778"/>
                  <a:gd name="connsiteX161" fmla="*/ 3494151 w 8205215"/>
                  <a:gd name="connsiteY161" fmla="*/ 1891379 h 3944778"/>
                  <a:gd name="connsiteX162" fmla="*/ 3505200 w 8205215"/>
                  <a:gd name="connsiteY162" fmla="*/ 1891379 h 3944778"/>
                  <a:gd name="connsiteX163" fmla="*/ 3505200 w 8205215"/>
                  <a:gd name="connsiteY163" fmla="*/ 1910525 h 3944778"/>
                  <a:gd name="connsiteX164" fmla="*/ 3511201 w 8205215"/>
                  <a:gd name="connsiteY164" fmla="*/ 1910525 h 3944778"/>
                  <a:gd name="connsiteX165" fmla="*/ 3511201 w 8205215"/>
                  <a:gd name="connsiteY165" fmla="*/ 1930718 h 3944778"/>
                  <a:gd name="connsiteX166" fmla="*/ 3648075 w 8205215"/>
                  <a:gd name="connsiteY166" fmla="*/ 1930718 h 3944778"/>
                  <a:gd name="connsiteX167" fmla="*/ 3648075 w 8205215"/>
                  <a:gd name="connsiteY167" fmla="*/ 1997202 h 3944778"/>
                  <a:gd name="connsiteX168" fmla="*/ 3655790 w 8205215"/>
                  <a:gd name="connsiteY168" fmla="*/ 1997202 h 3944778"/>
                  <a:gd name="connsiteX169" fmla="*/ 3655790 w 8205215"/>
                  <a:gd name="connsiteY169" fmla="*/ 2009775 h 3944778"/>
                  <a:gd name="connsiteX170" fmla="*/ 3662172 w 8205215"/>
                  <a:gd name="connsiteY170" fmla="*/ 2009775 h 3944778"/>
                  <a:gd name="connsiteX171" fmla="*/ 3662172 w 8205215"/>
                  <a:gd name="connsiteY171" fmla="*/ 2074259 h 3944778"/>
                  <a:gd name="connsiteX172" fmla="*/ 3701225 w 8205215"/>
                  <a:gd name="connsiteY172" fmla="*/ 2074259 h 3944778"/>
                  <a:gd name="connsiteX173" fmla="*/ 3701225 w 8205215"/>
                  <a:gd name="connsiteY173" fmla="*/ 2110169 h 3944778"/>
                  <a:gd name="connsiteX174" fmla="*/ 3742182 w 8205215"/>
                  <a:gd name="connsiteY174" fmla="*/ 2110169 h 3944778"/>
                  <a:gd name="connsiteX175" fmla="*/ 3742182 w 8205215"/>
                  <a:gd name="connsiteY175" fmla="*/ 2152650 h 3944778"/>
                  <a:gd name="connsiteX176" fmla="*/ 3778853 w 8205215"/>
                  <a:gd name="connsiteY176" fmla="*/ 2152650 h 3944778"/>
                  <a:gd name="connsiteX177" fmla="*/ 3778853 w 8205215"/>
                  <a:gd name="connsiteY177" fmla="*/ 2175034 h 3944778"/>
                  <a:gd name="connsiteX178" fmla="*/ 3785521 w 8205215"/>
                  <a:gd name="connsiteY178" fmla="*/ 2175034 h 3944778"/>
                  <a:gd name="connsiteX179" fmla="*/ 3785521 w 8205215"/>
                  <a:gd name="connsiteY179" fmla="*/ 2185607 h 3944778"/>
                  <a:gd name="connsiteX180" fmla="*/ 3805142 w 8205215"/>
                  <a:gd name="connsiteY180" fmla="*/ 2185607 h 3944778"/>
                  <a:gd name="connsiteX181" fmla="*/ 3805142 w 8205215"/>
                  <a:gd name="connsiteY181" fmla="*/ 2200275 h 3944778"/>
                  <a:gd name="connsiteX182" fmla="*/ 3811524 w 8205215"/>
                  <a:gd name="connsiteY182" fmla="*/ 2200275 h 3944778"/>
                  <a:gd name="connsiteX183" fmla="*/ 3811524 w 8205215"/>
                  <a:gd name="connsiteY183" fmla="*/ 2220182 h 3944778"/>
                  <a:gd name="connsiteX184" fmla="*/ 3986213 w 8205215"/>
                  <a:gd name="connsiteY184" fmla="*/ 2220182 h 3944778"/>
                  <a:gd name="connsiteX185" fmla="*/ 3986213 w 8205215"/>
                  <a:gd name="connsiteY185" fmla="*/ 2256568 h 3944778"/>
                  <a:gd name="connsiteX186" fmla="*/ 4001643 w 8205215"/>
                  <a:gd name="connsiteY186" fmla="*/ 2256568 h 3944778"/>
                  <a:gd name="connsiteX187" fmla="*/ 4001643 w 8205215"/>
                  <a:gd name="connsiteY187" fmla="*/ 2291715 h 3944778"/>
                  <a:gd name="connsiteX188" fmla="*/ 4107942 w 8205215"/>
                  <a:gd name="connsiteY188" fmla="*/ 2291715 h 3944778"/>
                  <a:gd name="connsiteX189" fmla="*/ 4107942 w 8205215"/>
                  <a:gd name="connsiteY189" fmla="*/ 2333625 h 3944778"/>
                  <a:gd name="connsiteX190" fmla="*/ 4210050 w 8205215"/>
                  <a:gd name="connsiteY190" fmla="*/ 2333625 h 3944778"/>
                  <a:gd name="connsiteX191" fmla="*/ 4210050 w 8205215"/>
                  <a:gd name="connsiteY191" fmla="*/ 2366105 h 3944778"/>
                  <a:gd name="connsiteX192" fmla="*/ 4276725 w 8205215"/>
                  <a:gd name="connsiteY192" fmla="*/ 2366105 h 3944778"/>
                  <a:gd name="connsiteX193" fmla="*/ 4276725 w 8205215"/>
                  <a:gd name="connsiteY193" fmla="*/ 2409730 h 3944778"/>
                  <a:gd name="connsiteX194" fmla="*/ 4308920 w 8205215"/>
                  <a:gd name="connsiteY194" fmla="*/ 2409730 h 3944778"/>
                  <a:gd name="connsiteX195" fmla="*/ 4308920 w 8205215"/>
                  <a:gd name="connsiteY195" fmla="*/ 2441829 h 3944778"/>
                  <a:gd name="connsiteX196" fmla="*/ 4321683 w 8205215"/>
                  <a:gd name="connsiteY196" fmla="*/ 2441829 h 3944778"/>
                  <a:gd name="connsiteX197" fmla="*/ 4321683 w 8205215"/>
                  <a:gd name="connsiteY197" fmla="*/ 2478500 h 3944778"/>
                  <a:gd name="connsiteX198" fmla="*/ 4343400 w 8205215"/>
                  <a:gd name="connsiteY198" fmla="*/ 2478500 h 3944778"/>
                  <a:gd name="connsiteX199" fmla="*/ 4343400 w 8205215"/>
                  <a:gd name="connsiteY199" fmla="*/ 2525840 h 3944778"/>
                  <a:gd name="connsiteX200" fmla="*/ 4441031 w 8205215"/>
                  <a:gd name="connsiteY200" fmla="*/ 2525840 h 3944778"/>
                  <a:gd name="connsiteX201" fmla="*/ 4441031 w 8205215"/>
                  <a:gd name="connsiteY201" fmla="*/ 2561463 h 3944778"/>
                  <a:gd name="connsiteX202" fmla="*/ 4451319 w 8205215"/>
                  <a:gd name="connsiteY202" fmla="*/ 2561463 h 3944778"/>
                  <a:gd name="connsiteX203" fmla="*/ 4451319 w 8205215"/>
                  <a:gd name="connsiteY203" fmla="*/ 2567369 h 3944778"/>
                  <a:gd name="connsiteX204" fmla="*/ 4552950 w 8205215"/>
                  <a:gd name="connsiteY204" fmla="*/ 2567369 h 3944778"/>
                  <a:gd name="connsiteX205" fmla="*/ 4552950 w 8205215"/>
                  <a:gd name="connsiteY205" fmla="*/ 2686050 h 3944778"/>
                  <a:gd name="connsiteX206" fmla="*/ 4800600 w 8205215"/>
                  <a:gd name="connsiteY206" fmla="*/ 2686050 h 3944778"/>
                  <a:gd name="connsiteX207" fmla="*/ 4800600 w 8205215"/>
                  <a:gd name="connsiteY207" fmla="*/ 2725484 h 3944778"/>
                  <a:gd name="connsiteX208" fmla="*/ 4859941 w 8205215"/>
                  <a:gd name="connsiteY208" fmla="*/ 2725484 h 3944778"/>
                  <a:gd name="connsiteX209" fmla="*/ 4859941 w 8205215"/>
                  <a:gd name="connsiteY209" fmla="*/ 2771775 h 3944778"/>
                  <a:gd name="connsiteX210" fmla="*/ 4889183 w 8205215"/>
                  <a:gd name="connsiteY210" fmla="*/ 2771775 h 3944778"/>
                  <a:gd name="connsiteX211" fmla="*/ 4889183 w 8205215"/>
                  <a:gd name="connsiteY211" fmla="*/ 2810542 h 3944778"/>
                  <a:gd name="connsiteX212" fmla="*/ 4978718 w 8205215"/>
                  <a:gd name="connsiteY212" fmla="*/ 2810542 h 3944778"/>
                  <a:gd name="connsiteX213" fmla="*/ 4978718 w 8205215"/>
                  <a:gd name="connsiteY213" fmla="*/ 2856548 h 3944778"/>
                  <a:gd name="connsiteX214" fmla="*/ 5156835 w 8205215"/>
                  <a:gd name="connsiteY214" fmla="*/ 2856548 h 3944778"/>
                  <a:gd name="connsiteX215" fmla="*/ 5156835 w 8205215"/>
                  <a:gd name="connsiteY215" fmla="*/ 2896648 h 3944778"/>
                  <a:gd name="connsiteX216" fmla="*/ 5168551 w 8205215"/>
                  <a:gd name="connsiteY216" fmla="*/ 2896648 h 3944778"/>
                  <a:gd name="connsiteX217" fmla="*/ 5168551 w 8205215"/>
                  <a:gd name="connsiteY217" fmla="*/ 2943225 h 3944778"/>
                  <a:gd name="connsiteX218" fmla="*/ 5223796 w 8205215"/>
                  <a:gd name="connsiteY218" fmla="*/ 2943225 h 3944778"/>
                  <a:gd name="connsiteX219" fmla="*/ 5223796 w 8205215"/>
                  <a:gd name="connsiteY219" fmla="*/ 2985421 h 3944778"/>
                  <a:gd name="connsiteX220" fmla="*/ 5476875 w 8205215"/>
                  <a:gd name="connsiteY220" fmla="*/ 2985421 h 3944778"/>
                  <a:gd name="connsiteX221" fmla="*/ 5476875 w 8205215"/>
                  <a:gd name="connsiteY221" fmla="*/ 3040475 h 3944778"/>
                  <a:gd name="connsiteX222" fmla="*/ 5533454 w 8205215"/>
                  <a:gd name="connsiteY222" fmla="*/ 3040475 h 3944778"/>
                  <a:gd name="connsiteX223" fmla="*/ 5533454 w 8205215"/>
                  <a:gd name="connsiteY223" fmla="*/ 3094196 h 3944778"/>
                  <a:gd name="connsiteX224" fmla="*/ 5539835 w 8205215"/>
                  <a:gd name="connsiteY224" fmla="*/ 3094196 h 3944778"/>
                  <a:gd name="connsiteX225" fmla="*/ 5539835 w 8205215"/>
                  <a:gd name="connsiteY225" fmla="*/ 3152775 h 3944778"/>
                  <a:gd name="connsiteX226" fmla="*/ 5580793 w 8205215"/>
                  <a:gd name="connsiteY226" fmla="*/ 3152775 h 3944778"/>
                  <a:gd name="connsiteX227" fmla="*/ 5587746 w 8205215"/>
                  <a:gd name="connsiteY227" fmla="*/ 3152775 h 3944778"/>
                  <a:gd name="connsiteX228" fmla="*/ 5587746 w 8205215"/>
                  <a:gd name="connsiteY228" fmla="*/ 3209925 h 3944778"/>
                  <a:gd name="connsiteX229" fmla="*/ 5814156 w 8205215"/>
                  <a:gd name="connsiteY229" fmla="*/ 3209925 h 3944778"/>
                  <a:gd name="connsiteX230" fmla="*/ 5814156 w 8205215"/>
                  <a:gd name="connsiteY230" fmla="*/ 3266123 h 3944778"/>
                  <a:gd name="connsiteX231" fmla="*/ 5855399 w 8205215"/>
                  <a:gd name="connsiteY231" fmla="*/ 3266123 h 3944778"/>
                  <a:gd name="connsiteX232" fmla="*/ 5855399 w 8205215"/>
                  <a:gd name="connsiteY232" fmla="*/ 3324130 h 3944778"/>
                  <a:gd name="connsiteX233" fmla="*/ 5937790 w 8205215"/>
                  <a:gd name="connsiteY233" fmla="*/ 3324130 h 3944778"/>
                  <a:gd name="connsiteX234" fmla="*/ 5937790 w 8205215"/>
                  <a:gd name="connsiteY234" fmla="*/ 3387376 h 3944778"/>
                  <a:gd name="connsiteX235" fmla="*/ 6088476 w 8205215"/>
                  <a:gd name="connsiteY235" fmla="*/ 3387376 h 3944778"/>
                  <a:gd name="connsiteX236" fmla="*/ 6093334 w 8205215"/>
                  <a:gd name="connsiteY236" fmla="*/ 3387376 h 3944778"/>
                  <a:gd name="connsiteX237" fmla="*/ 6093334 w 8205215"/>
                  <a:gd name="connsiteY237" fmla="*/ 3449574 h 3944778"/>
                  <a:gd name="connsiteX238" fmla="*/ 6226207 w 8205215"/>
                  <a:gd name="connsiteY238" fmla="*/ 3449574 h 3944778"/>
                  <a:gd name="connsiteX239" fmla="*/ 6226207 w 8205215"/>
                  <a:gd name="connsiteY239" fmla="*/ 3524536 h 3944778"/>
                  <a:gd name="connsiteX240" fmla="*/ 6353175 w 8205215"/>
                  <a:gd name="connsiteY240" fmla="*/ 3524536 h 3944778"/>
                  <a:gd name="connsiteX241" fmla="*/ 6376416 w 8205215"/>
                  <a:gd name="connsiteY241" fmla="*/ 3524536 h 3944778"/>
                  <a:gd name="connsiteX242" fmla="*/ 6376416 w 8205215"/>
                  <a:gd name="connsiteY242" fmla="*/ 3596545 h 3944778"/>
                  <a:gd name="connsiteX243" fmla="*/ 6446044 w 8205215"/>
                  <a:gd name="connsiteY243" fmla="*/ 3596545 h 3944778"/>
                  <a:gd name="connsiteX244" fmla="*/ 6446044 w 8205215"/>
                  <a:gd name="connsiteY244" fmla="*/ 3673412 h 3944778"/>
                  <a:gd name="connsiteX245" fmla="*/ 6685312 w 8205215"/>
                  <a:gd name="connsiteY245" fmla="*/ 3673412 h 3944778"/>
                  <a:gd name="connsiteX246" fmla="*/ 6685312 w 8205215"/>
                  <a:gd name="connsiteY246" fmla="*/ 3705225 h 3944778"/>
                  <a:gd name="connsiteX247" fmla="*/ 6685312 w 8205215"/>
                  <a:gd name="connsiteY247" fmla="*/ 3731324 h 3944778"/>
                  <a:gd name="connsiteX248" fmla="*/ 6693789 w 8205215"/>
                  <a:gd name="connsiteY248" fmla="*/ 3731324 h 3944778"/>
                  <a:gd name="connsiteX249" fmla="*/ 6693789 w 8205215"/>
                  <a:gd name="connsiteY249" fmla="*/ 3757422 h 3944778"/>
                  <a:gd name="connsiteX250" fmla="*/ 6981825 w 8205215"/>
                  <a:gd name="connsiteY250" fmla="*/ 3757422 h 3944778"/>
                  <a:gd name="connsiteX251" fmla="*/ 7115175 w 8205215"/>
                  <a:gd name="connsiteY251" fmla="*/ 3757422 h 3944778"/>
                  <a:gd name="connsiteX252" fmla="*/ 7138988 w 8205215"/>
                  <a:gd name="connsiteY252" fmla="*/ 3757422 h 3944778"/>
                  <a:gd name="connsiteX253" fmla="*/ 7138988 w 8205215"/>
                  <a:gd name="connsiteY253" fmla="*/ 3842671 h 3944778"/>
                  <a:gd name="connsiteX254" fmla="*/ 7146989 w 8205215"/>
                  <a:gd name="connsiteY254" fmla="*/ 3842671 h 3944778"/>
                  <a:gd name="connsiteX255" fmla="*/ 7146989 w 8205215"/>
                  <a:gd name="connsiteY255" fmla="*/ 3852291 h 3944778"/>
                  <a:gd name="connsiteX256" fmla="*/ 7222522 w 8205215"/>
                  <a:gd name="connsiteY256" fmla="*/ 3852291 h 3944778"/>
                  <a:gd name="connsiteX257" fmla="*/ 7226999 w 8205215"/>
                  <a:gd name="connsiteY257" fmla="*/ 3852291 h 3944778"/>
                  <a:gd name="connsiteX258" fmla="*/ 7226999 w 8205215"/>
                  <a:gd name="connsiteY258" fmla="*/ 3944779 h 3944778"/>
                  <a:gd name="connsiteX259" fmla="*/ 8181975 w 8205215"/>
                  <a:gd name="connsiteY259" fmla="*/ 3944779 h 3944778"/>
                  <a:gd name="connsiteX260" fmla="*/ 8205216 w 8205215"/>
                  <a:gd name="connsiteY260" fmla="*/ 3944779 h 394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8205215" h="3944778">
                    <a:moveTo>
                      <a:pt x="0" y="0"/>
                    </a:moveTo>
                    <a:lnTo>
                      <a:pt x="147352" y="0"/>
                    </a:lnTo>
                    <a:lnTo>
                      <a:pt x="147352" y="16288"/>
                    </a:lnTo>
                    <a:lnTo>
                      <a:pt x="156877" y="16288"/>
                    </a:lnTo>
                    <a:lnTo>
                      <a:pt x="156877" y="34385"/>
                    </a:lnTo>
                    <a:lnTo>
                      <a:pt x="168021" y="34385"/>
                    </a:lnTo>
                    <a:lnTo>
                      <a:pt x="168021" y="62008"/>
                    </a:lnTo>
                    <a:lnTo>
                      <a:pt x="222790" y="62008"/>
                    </a:lnTo>
                    <a:lnTo>
                      <a:pt x="222790" y="81153"/>
                    </a:lnTo>
                    <a:lnTo>
                      <a:pt x="281273" y="81153"/>
                    </a:lnTo>
                    <a:lnTo>
                      <a:pt x="281273" y="102394"/>
                    </a:lnTo>
                    <a:lnTo>
                      <a:pt x="322231" y="102394"/>
                    </a:lnTo>
                    <a:lnTo>
                      <a:pt x="332327" y="102394"/>
                    </a:lnTo>
                    <a:lnTo>
                      <a:pt x="332327" y="123730"/>
                    </a:lnTo>
                    <a:lnTo>
                      <a:pt x="377476" y="123730"/>
                    </a:lnTo>
                    <a:lnTo>
                      <a:pt x="377476" y="147066"/>
                    </a:lnTo>
                    <a:lnTo>
                      <a:pt x="451104" y="147066"/>
                    </a:lnTo>
                    <a:lnTo>
                      <a:pt x="451104" y="171450"/>
                    </a:lnTo>
                    <a:lnTo>
                      <a:pt x="472440" y="171450"/>
                    </a:lnTo>
                    <a:lnTo>
                      <a:pt x="519684" y="171450"/>
                    </a:lnTo>
                    <a:lnTo>
                      <a:pt x="601599" y="171450"/>
                    </a:lnTo>
                    <a:lnTo>
                      <a:pt x="601599" y="186690"/>
                    </a:lnTo>
                    <a:lnTo>
                      <a:pt x="601599" y="198406"/>
                    </a:lnTo>
                    <a:lnTo>
                      <a:pt x="632460" y="198406"/>
                    </a:lnTo>
                    <a:lnTo>
                      <a:pt x="632460" y="206407"/>
                    </a:lnTo>
                    <a:lnTo>
                      <a:pt x="661130" y="206407"/>
                    </a:lnTo>
                    <a:lnTo>
                      <a:pt x="661130" y="213836"/>
                    </a:lnTo>
                    <a:lnTo>
                      <a:pt x="675513" y="213836"/>
                    </a:lnTo>
                    <a:lnTo>
                      <a:pt x="675513" y="266986"/>
                    </a:lnTo>
                    <a:lnTo>
                      <a:pt x="727615" y="266986"/>
                    </a:lnTo>
                    <a:lnTo>
                      <a:pt x="727615" y="275463"/>
                    </a:lnTo>
                    <a:lnTo>
                      <a:pt x="741902" y="275463"/>
                    </a:lnTo>
                    <a:lnTo>
                      <a:pt x="741902" y="289274"/>
                    </a:lnTo>
                    <a:lnTo>
                      <a:pt x="750475" y="289274"/>
                    </a:lnTo>
                    <a:lnTo>
                      <a:pt x="750475" y="302038"/>
                    </a:lnTo>
                    <a:lnTo>
                      <a:pt x="756857" y="302038"/>
                    </a:lnTo>
                    <a:lnTo>
                      <a:pt x="756857" y="322040"/>
                    </a:lnTo>
                    <a:lnTo>
                      <a:pt x="822484" y="322040"/>
                    </a:lnTo>
                    <a:lnTo>
                      <a:pt x="822484" y="342710"/>
                    </a:lnTo>
                    <a:lnTo>
                      <a:pt x="838200" y="342710"/>
                    </a:lnTo>
                    <a:lnTo>
                      <a:pt x="838200" y="364236"/>
                    </a:lnTo>
                    <a:lnTo>
                      <a:pt x="891826" y="364236"/>
                    </a:lnTo>
                    <a:lnTo>
                      <a:pt x="891826" y="382905"/>
                    </a:lnTo>
                    <a:lnTo>
                      <a:pt x="901732" y="382905"/>
                    </a:lnTo>
                    <a:lnTo>
                      <a:pt x="947928" y="382905"/>
                    </a:lnTo>
                    <a:lnTo>
                      <a:pt x="947928" y="397764"/>
                    </a:lnTo>
                    <a:lnTo>
                      <a:pt x="972884" y="397764"/>
                    </a:lnTo>
                    <a:lnTo>
                      <a:pt x="1009650" y="397764"/>
                    </a:lnTo>
                    <a:lnTo>
                      <a:pt x="1009650" y="408146"/>
                    </a:lnTo>
                    <a:lnTo>
                      <a:pt x="1171575" y="408146"/>
                    </a:lnTo>
                    <a:lnTo>
                      <a:pt x="1200150" y="408146"/>
                    </a:lnTo>
                    <a:lnTo>
                      <a:pt x="1200150" y="424625"/>
                    </a:lnTo>
                    <a:lnTo>
                      <a:pt x="1229392" y="424625"/>
                    </a:lnTo>
                    <a:lnTo>
                      <a:pt x="1229392" y="436340"/>
                    </a:lnTo>
                    <a:lnTo>
                      <a:pt x="1238250" y="436340"/>
                    </a:lnTo>
                    <a:lnTo>
                      <a:pt x="1238250" y="444818"/>
                    </a:lnTo>
                    <a:lnTo>
                      <a:pt x="1266825" y="444818"/>
                    </a:lnTo>
                    <a:lnTo>
                      <a:pt x="1266825" y="476155"/>
                    </a:lnTo>
                    <a:lnTo>
                      <a:pt x="1286828" y="476155"/>
                    </a:lnTo>
                    <a:lnTo>
                      <a:pt x="1286828" y="547973"/>
                    </a:lnTo>
                    <a:lnTo>
                      <a:pt x="1314450" y="547973"/>
                    </a:lnTo>
                    <a:lnTo>
                      <a:pt x="1314450" y="599504"/>
                    </a:lnTo>
                    <a:lnTo>
                      <a:pt x="1364742" y="599504"/>
                    </a:lnTo>
                    <a:lnTo>
                      <a:pt x="1364742" y="648462"/>
                    </a:lnTo>
                    <a:lnTo>
                      <a:pt x="1395032" y="648462"/>
                    </a:lnTo>
                    <a:lnTo>
                      <a:pt x="1395032" y="671798"/>
                    </a:lnTo>
                    <a:lnTo>
                      <a:pt x="1516285" y="671798"/>
                    </a:lnTo>
                    <a:lnTo>
                      <a:pt x="1516285" y="691991"/>
                    </a:lnTo>
                    <a:lnTo>
                      <a:pt x="1553432" y="691991"/>
                    </a:lnTo>
                    <a:lnTo>
                      <a:pt x="1553432" y="716756"/>
                    </a:lnTo>
                    <a:lnTo>
                      <a:pt x="1619250" y="716756"/>
                    </a:lnTo>
                    <a:lnTo>
                      <a:pt x="1619250" y="741140"/>
                    </a:lnTo>
                    <a:lnTo>
                      <a:pt x="1643063" y="741140"/>
                    </a:lnTo>
                    <a:lnTo>
                      <a:pt x="1643063" y="764572"/>
                    </a:lnTo>
                    <a:lnTo>
                      <a:pt x="1670685" y="764572"/>
                    </a:lnTo>
                    <a:lnTo>
                      <a:pt x="1670685" y="778669"/>
                    </a:lnTo>
                    <a:lnTo>
                      <a:pt x="1704975" y="778669"/>
                    </a:lnTo>
                    <a:lnTo>
                      <a:pt x="1704975" y="790385"/>
                    </a:lnTo>
                    <a:lnTo>
                      <a:pt x="1838325" y="790385"/>
                    </a:lnTo>
                    <a:lnTo>
                      <a:pt x="2026634" y="790385"/>
                    </a:lnTo>
                    <a:lnTo>
                      <a:pt x="2026634" y="814864"/>
                    </a:lnTo>
                    <a:lnTo>
                      <a:pt x="2067592" y="814864"/>
                    </a:lnTo>
                    <a:lnTo>
                      <a:pt x="2067592" y="836105"/>
                    </a:lnTo>
                    <a:lnTo>
                      <a:pt x="2130838" y="836105"/>
                    </a:lnTo>
                    <a:lnTo>
                      <a:pt x="2130838" y="847725"/>
                    </a:lnTo>
                    <a:lnTo>
                      <a:pt x="2213229" y="847725"/>
                    </a:lnTo>
                    <a:lnTo>
                      <a:pt x="2213229" y="874395"/>
                    </a:lnTo>
                    <a:lnTo>
                      <a:pt x="2244090" y="874395"/>
                    </a:lnTo>
                    <a:lnTo>
                      <a:pt x="2244090" y="933450"/>
                    </a:lnTo>
                    <a:lnTo>
                      <a:pt x="2255996" y="933450"/>
                    </a:lnTo>
                    <a:lnTo>
                      <a:pt x="2255996" y="957548"/>
                    </a:lnTo>
                    <a:lnTo>
                      <a:pt x="2335244" y="957548"/>
                    </a:lnTo>
                    <a:lnTo>
                      <a:pt x="2335244" y="992124"/>
                    </a:lnTo>
                    <a:lnTo>
                      <a:pt x="2394776" y="992124"/>
                    </a:lnTo>
                    <a:lnTo>
                      <a:pt x="2394776" y="1021842"/>
                    </a:lnTo>
                    <a:lnTo>
                      <a:pt x="2407825" y="1021842"/>
                    </a:lnTo>
                    <a:lnTo>
                      <a:pt x="2407825" y="1032510"/>
                    </a:lnTo>
                    <a:lnTo>
                      <a:pt x="2425351" y="1032510"/>
                    </a:lnTo>
                    <a:lnTo>
                      <a:pt x="2425351" y="1047750"/>
                    </a:lnTo>
                    <a:lnTo>
                      <a:pt x="2456688" y="1047750"/>
                    </a:lnTo>
                    <a:lnTo>
                      <a:pt x="2456688" y="1052703"/>
                    </a:lnTo>
                    <a:lnTo>
                      <a:pt x="2616708" y="1052703"/>
                    </a:lnTo>
                    <a:lnTo>
                      <a:pt x="2616708" y="1083278"/>
                    </a:lnTo>
                    <a:lnTo>
                      <a:pt x="2711863" y="1083278"/>
                    </a:lnTo>
                    <a:lnTo>
                      <a:pt x="2711863" y="1104519"/>
                    </a:lnTo>
                    <a:lnTo>
                      <a:pt x="2724150" y="1104519"/>
                    </a:lnTo>
                    <a:lnTo>
                      <a:pt x="2724150" y="1147572"/>
                    </a:lnTo>
                    <a:lnTo>
                      <a:pt x="2814733" y="1147572"/>
                    </a:lnTo>
                    <a:lnTo>
                      <a:pt x="2814733" y="1181100"/>
                    </a:lnTo>
                    <a:lnTo>
                      <a:pt x="2903506" y="1181100"/>
                    </a:lnTo>
                    <a:lnTo>
                      <a:pt x="2903506" y="1194435"/>
                    </a:lnTo>
                    <a:lnTo>
                      <a:pt x="2914650" y="1194435"/>
                    </a:lnTo>
                    <a:lnTo>
                      <a:pt x="2922175" y="1194435"/>
                    </a:lnTo>
                    <a:lnTo>
                      <a:pt x="2922175" y="1204532"/>
                    </a:lnTo>
                    <a:lnTo>
                      <a:pt x="2930652" y="1204532"/>
                    </a:lnTo>
                    <a:lnTo>
                      <a:pt x="2930652" y="1214057"/>
                    </a:lnTo>
                    <a:lnTo>
                      <a:pt x="2984373" y="1214057"/>
                    </a:lnTo>
                    <a:lnTo>
                      <a:pt x="2996279" y="1214057"/>
                    </a:lnTo>
                    <a:lnTo>
                      <a:pt x="2996279" y="1227582"/>
                    </a:lnTo>
                    <a:lnTo>
                      <a:pt x="2996279" y="1266825"/>
                    </a:lnTo>
                    <a:lnTo>
                      <a:pt x="3007995" y="1266825"/>
                    </a:lnTo>
                    <a:lnTo>
                      <a:pt x="3007995" y="1295400"/>
                    </a:lnTo>
                    <a:lnTo>
                      <a:pt x="3016472" y="1295400"/>
                    </a:lnTo>
                    <a:lnTo>
                      <a:pt x="3016472" y="1341406"/>
                    </a:lnTo>
                    <a:lnTo>
                      <a:pt x="3030093" y="1341406"/>
                    </a:lnTo>
                    <a:lnTo>
                      <a:pt x="3030093" y="1395317"/>
                    </a:lnTo>
                    <a:lnTo>
                      <a:pt x="3047619" y="1395317"/>
                    </a:lnTo>
                    <a:lnTo>
                      <a:pt x="3047619" y="1447800"/>
                    </a:lnTo>
                    <a:lnTo>
                      <a:pt x="3059335" y="1447800"/>
                    </a:lnTo>
                    <a:lnTo>
                      <a:pt x="3059335" y="1501711"/>
                    </a:lnTo>
                    <a:lnTo>
                      <a:pt x="3064097" y="1501711"/>
                    </a:lnTo>
                    <a:lnTo>
                      <a:pt x="3064097" y="1513618"/>
                    </a:lnTo>
                    <a:lnTo>
                      <a:pt x="3073622" y="1513618"/>
                    </a:lnTo>
                    <a:lnTo>
                      <a:pt x="3073622" y="1552575"/>
                    </a:lnTo>
                    <a:lnTo>
                      <a:pt x="3089624" y="1552575"/>
                    </a:lnTo>
                    <a:lnTo>
                      <a:pt x="3089624" y="1578769"/>
                    </a:lnTo>
                    <a:lnTo>
                      <a:pt x="3106865" y="1578769"/>
                    </a:lnTo>
                    <a:lnTo>
                      <a:pt x="3106865" y="1590485"/>
                    </a:lnTo>
                    <a:lnTo>
                      <a:pt x="3114866" y="1590485"/>
                    </a:lnTo>
                    <a:lnTo>
                      <a:pt x="3114866" y="1606391"/>
                    </a:lnTo>
                    <a:lnTo>
                      <a:pt x="3121247" y="1606391"/>
                    </a:lnTo>
                    <a:lnTo>
                      <a:pt x="3121247" y="1617536"/>
                    </a:lnTo>
                    <a:lnTo>
                      <a:pt x="3189256" y="1617536"/>
                    </a:lnTo>
                    <a:lnTo>
                      <a:pt x="3189256" y="1651635"/>
                    </a:lnTo>
                    <a:lnTo>
                      <a:pt x="3282029" y="1651635"/>
                    </a:lnTo>
                    <a:lnTo>
                      <a:pt x="3282029" y="1685925"/>
                    </a:lnTo>
                    <a:lnTo>
                      <a:pt x="3331464" y="1685925"/>
                    </a:lnTo>
                    <a:lnTo>
                      <a:pt x="3331464" y="1704499"/>
                    </a:lnTo>
                    <a:lnTo>
                      <a:pt x="3336798" y="1704499"/>
                    </a:lnTo>
                    <a:lnTo>
                      <a:pt x="3336798" y="1710881"/>
                    </a:lnTo>
                    <a:lnTo>
                      <a:pt x="3342132" y="1710881"/>
                    </a:lnTo>
                    <a:lnTo>
                      <a:pt x="3342132" y="1722596"/>
                    </a:lnTo>
                    <a:lnTo>
                      <a:pt x="3371850" y="1722596"/>
                    </a:lnTo>
                    <a:lnTo>
                      <a:pt x="3371850" y="1756315"/>
                    </a:lnTo>
                    <a:lnTo>
                      <a:pt x="3431477" y="1756315"/>
                    </a:lnTo>
                    <a:lnTo>
                      <a:pt x="3431477" y="1826514"/>
                    </a:lnTo>
                    <a:lnTo>
                      <a:pt x="3472339" y="1826514"/>
                    </a:lnTo>
                    <a:lnTo>
                      <a:pt x="3472339" y="1853660"/>
                    </a:lnTo>
                    <a:lnTo>
                      <a:pt x="3482435" y="1853660"/>
                    </a:lnTo>
                    <a:lnTo>
                      <a:pt x="3482435" y="1863757"/>
                    </a:lnTo>
                    <a:lnTo>
                      <a:pt x="3494151" y="1863757"/>
                    </a:lnTo>
                    <a:lnTo>
                      <a:pt x="3494151" y="1891379"/>
                    </a:lnTo>
                    <a:lnTo>
                      <a:pt x="3505200" y="1891379"/>
                    </a:lnTo>
                    <a:lnTo>
                      <a:pt x="3505200" y="1910525"/>
                    </a:lnTo>
                    <a:lnTo>
                      <a:pt x="3511201" y="1910525"/>
                    </a:lnTo>
                    <a:lnTo>
                      <a:pt x="3511201" y="1930718"/>
                    </a:lnTo>
                    <a:lnTo>
                      <a:pt x="3648075" y="1930718"/>
                    </a:lnTo>
                    <a:lnTo>
                      <a:pt x="3648075" y="1997202"/>
                    </a:lnTo>
                    <a:lnTo>
                      <a:pt x="3655790" y="1997202"/>
                    </a:lnTo>
                    <a:lnTo>
                      <a:pt x="3655790" y="2009775"/>
                    </a:lnTo>
                    <a:lnTo>
                      <a:pt x="3662172" y="2009775"/>
                    </a:lnTo>
                    <a:lnTo>
                      <a:pt x="3662172" y="2074259"/>
                    </a:lnTo>
                    <a:lnTo>
                      <a:pt x="3701225" y="2074259"/>
                    </a:lnTo>
                    <a:lnTo>
                      <a:pt x="3701225" y="2110169"/>
                    </a:lnTo>
                    <a:lnTo>
                      <a:pt x="3742182" y="2110169"/>
                    </a:lnTo>
                    <a:lnTo>
                      <a:pt x="3742182" y="2152650"/>
                    </a:lnTo>
                    <a:lnTo>
                      <a:pt x="3778853" y="2152650"/>
                    </a:lnTo>
                    <a:lnTo>
                      <a:pt x="3778853" y="2175034"/>
                    </a:lnTo>
                    <a:lnTo>
                      <a:pt x="3785521" y="2175034"/>
                    </a:lnTo>
                    <a:lnTo>
                      <a:pt x="3785521" y="2185607"/>
                    </a:lnTo>
                    <a:lnTo>
                      <a:pt x="3805142" y="2185607"/>
                    </a:lnTo>
                    <a:lnTo>
                      <a:pt x="3805142" y="2200275"/>
                    </a:lnTo>
                    <a:lnTo>
                      <a:pt x="3811524" y="2200275"/>
                    </a:lnTo>
                    <a:lnTo>
                      <a:pt x="3811524" y="2220182"/>
                    </a:lnTo>
                    <a:lnTo>
                      <a:pt x="3986213" y="2220182"/>
                    </a:lnTo>
                    <a:lnTo>
                      <a:pt x="3986213" y="2256568"/>
                    </a:lnTo>
                    <a:lnTo>
                      <a:pt x="4001643" y="2256568"/>
                    </a:lnTo>
                    <a:lnTo>
                      <a:pt x="4001643" y="2291715"/>
                    </a:lnTo>
                    <a:lnTo>
                      <a:pt x="4107942" y="2291715"/>
                    </a:lnTo>
                    <a:lnTo>
                      <a:pt x="4107942" y="2333625"/>
                    </a:lnTo>
                    <a:lnTo>
                      <a:pt x="4210050" y="2333625"/>
                    </a:lnTo>
                    <a:lnTo>
                      <a:pt x="4210050" y="2366105"/>
                    </a:lnTo>
                    <a:lnTo>
                      <a:pt x="4276725" y="2366105"/>
                    </a:lnTo>
                    <a:lnTo>
                      <a:pt x="4276725" y="2409730"/>
                    </a:lnTo>
                    <a:lnTo>
                      <a:pt x="4308920" y="2409730"/>
                    </a:lnTo>
                    <a:lnTo>
                      <a:pt x="4308920" y="2441829"/>
                    </a:lnTo>
                    <a:lnTo>
                      <a:pt x="4321683" y="2441829"/>
                    </a:lnTo>
                    <a:lnTo>
                      <a:pt x="4321683" y="2478500"/>
                    </a:lnTo>
                    <a:lnTo>
                      <a:pt x="4343400" y="2478500"/>
                    </a:lnTo>
                    <a:lnTo>
                      <a:pt x="4343400" y="2525840"/>
                    </a:lnTo>
                    <a:lnTo>
                      <a:pt x="4441031" y="2525840"/>
                    </a:lnTo>
                    <a:lnTo>
                      <a:pt x="4441031" y="2561463"/>
                    </a:lnTo>
                    <a:lnTo>
                      <a:pt x="4451319" y="2561463"/>
                    </a:lnTo>
                    <a:lnTo>
                      <a:pt x="4451319" y="2567369"/>
                    </a:lnTo>
                    <a:lnTo>
                      <a:pt x="4552950" y="2567369"/>
                    </a:lnTo>
                    <a:lnTo>
                      <a:pt x="4552950" y="2686050"/>
                    </a:lnTo>
                    <a:lnTo>
                      <a:pt x="4800600" y="2686050"/>
                    </a:lnTo>
                    <a:lnTo>
                      <a:pt x="4800600" y="2725484"/>
                    </a:lnTo>
                    <a:lnTo>
                      <a:pt x="4859941" y="2725484"/>
                    </a:lnTo>
                    <a:lnTo>
                      <a:pt x="4859941" y="2771775"/>
                    </a:lnTo>
                    <a:lnTo>
                      <a:pt x="4889183" y="2771775"/>
                    </a:lnTo>
                    <a:lnTo>
                      <a:pt x="4889183" y="2810542"/>
                    </a:lnTo>
                    <a:lnTo>
                      <a:pt x="4978718" y="2810542"/>
                    </a:lnTo>
                    <a:lnTo>
                      <a:pt x="4978718" y="2856548"/>
                    </a:lnTo>
                    <a:lnTo>
                      <a:pt x="5156835" y="2856548"/>
                    </a:lnTo>
                    <a:lnTo>
                      <a:pt x="5156835" y="2896648"/>
                    </a:lnTo>
                    <a:lnTo>
                      <a:pt x="5168551" y="2896648"/>
                    </a:lnTo>
                    <a:lnTo>
                      <a:pt x="5168551" y="2943225"/>
                    </a:lnTo>
                    <a:lnTo>
                      <a:pt x="5223796" y="2943225"/>
                    </a:lnTo>
                    <a:lnTo>
                      <a:pt x="5223796" y="2985421"/>
                    </a:lnTo>
                    <a:lnTo>
                      <a:pt x="5476875" y="2985421"/>
                    </a:lnTo>
                    <a:lnTo>
                      <a:pt x="5476875" y="3040475"/>
                    </a:lnTo>
                    <a:lnTo>
                      <a:pt x="5533454" y="3040475"/>
                    </a:lnTo>
                    <a:lnTo>
                      <a:pt x="5533454" y="3094196"/>
                    </a:lnTo>
                    <a:lnTo>
                      <a:pt x="5539835" y="3094196"/>
                    </a:lnTo>
                    <a:lnTo>
                      <a:pt x="5539835" y="3152775"/>
                    </a:lnTo>
                    <a:lnTo>
                      <a:pt x="5580793" y="3152775"/>
                    </a:lnTo>
                    <a:lnTo>
                      <a:pt x="5587746" y="3152775"/>
                    </a:lnTo>
                    <a:lnTo>
                      <a:pt x="5587746" y="3209925"/>
                    </a:lnTo>
                    <a:lnTo>
                      <a:pt x="5814156" y="3209925"/>
                    </a:lnTo>
                    <a:lnTo>
                      <a:pt x="5814156" y="3266123"/>
                    </a:lnTo>
                    <a:lnTo>
                      <a:pt x="5855399" y="3266123"/>
                    </a:lnTo>
                    <a:lnTo>
                      <a:pt x="5855399" y="3324130"/>
                    </a:lnTo>
                    <a:lnTo>
                      <a:pt x="5937790" y="3324130"/>
                    </a:lnTo>
                    <a:lnTo>
                      <a:pt x="5937790" y="3387376"/>
                    </a:lnTo>
                    <a:lnTo>
                      <a:pt x="6088476" y="3387376"/>
                    </a:lnTo>
                    <a:lnTo>
                      <a:pt x="6093334" y="3387376"/>
                    </a:lnTo>
                    <a:lnTo>
                      <a:pt x="6093334" y="3449574"/>
                    </a:lnTo>
                    <a:lnTo>
                      <a:pt x="6226207" y="3449574"/>
                    </a:lnTo>
                    <a:lnTo>
                      <a:pt x="6226207" y="3524536"/>
                    </a:lnTo>
                    <a:lnTo>
                      <a:pt x="6353175" y="3524536"/>
                    </a:lnTo>
                    <a:lnTo>
                      <a:pt x="6376416" y="3524536"/>
                    </a:lnTo>
                    <a:lnTo>
                      <a:pt x="6376416" y="3596545"/>
                    </a:lnTo>
                    <a:lnTo>
                      <a:pt x="6446044" y="3596545"/>
                    </a:lnTo>
                    <a:lnTo>
                      <a:pt x="6446044" y="3673412"/>
                    </a:lnTo>
                    <a:lnTo>
                      <a:pt x="6685312" y="3673412"/>
                    </a:lnTo>
                    <a:lnTo>
                      <a:pt x="6685312" y="3705225"/>
                    </a:lnTo>
                    <a:lnTo>
                      <a:pt x="6685312" y="3731324"/>
                    </a:lnTo>
                    <a:lnTo>
                      <a:pt x="6693789" y="3731324"/>
                    </a:lnTo>
                    <a:lnTo>
                      <a:pt x="6693789" y="3757422"/>
                    </a:lnTo>
                    <a:lnTo>
                      <a:pt x="6981825" y="3757422"/>
                    </a:lnTo>
                    <a:lnTo>
                      <a:pt x="7115175" y="3757422"/>
                    </a:lnTo>
                    <a:lnTo>
                      <a:pt x="7138988" y="3757422"/>
                    </a:lnTo>
                    <a:lnTo>
                      <a:pt x="7138988" y="3842671"/>
                    </a:lnTo>
                    <a:lnTo>
                      <a:pt x="7146989" y="3842671"/>
                    </a:lnTo>
                    <a:lnTo>
                      <a:pt x="7146989" y="3852291"/>
                    </a:lnTo>
                    <a:lnTo>
                      <a:pt x="7222522" y="3852291"/>
                    </a:lnTo>
                    <a:lnTo>
                      <a:pt x="7226999" y="3852291"/>
                    </a:lnTo>
                    <a:lnTo>
                      <a:pt x="7226999" y="3944779"/>
                    </a:lnTo>
                    <a:lnTo>
                      <a:pt x="8181975" y="3944779"/>
                    </a:lnTo>
                    <a:lnTo>
                      <a:pt x="8205216" y="3944779"/>
                    </a:lnTo>
                  </a:path>
                </a:pathLst>
              </a:custGeom>
              <a:noFill/>
              <a:ln w="9525" cap="flat">
                <a:solidFill>
                  <a:srgbClr val="435E99"/>
                </a:solidFill>
                <a:prstDash val="solid"/>
                <a:miter/>
              </a:ln>
            </p:spPr>
            <p:txBody>
              <a:bodyPr rtlCol="0" anchor="ctr"/>
              <a:lstStyle/>
              <a:p>
                <a:endParaRPr lang="zh-CN" altLang="en-US" sz="900">
                  <a:cs typeface="+mn-ea"/>
                  <a:sym typeface="+mn-lt"/>
                </a:endParaRPr>
              </a:p>
            </p:txBody>
          </p:sp>
          <p:grpSp>
            <p:nvGrpSpPr>
              <p:cNvPr id="1880" name="组合 4183"/>
              <p:cNvGrpSpPr/>
              <p:nvPr/>
            </p:nvGrpSpPr>
            <p:grpSpPr>
              <a:xfrm>
                <a:off x="1985962" y="1395412"/>
                <a:ext cx="8075390" cy="4068413"/>
                <a:chOff x="1985962" y="1395412"/>
                <a:chExt cx="8075390" cy="4068413"/>
              </a:xfrm>
            </p:grpSpPr>
            <p:grpSp>
              <p:nvGrpSpPr>
                <p:cNvPr id="1881" name="图形 1490"/>
                <p:cNvGrpSpPr/>
                <p:nvPr/>
              </p:nvGrpSpPr>
              <p:grpSpPr>
                <a:xfrm>
                  <a:off x="1985962" y="1395412"/>
                  <a:ext cx="141065" cy="125063"/>
                  <a:chOff x="1985962" y="1395412"/>
                  <a:chExt cx="141065" cy="125063"/>
                </a:xfrm>
              </p:grpSpPr>
              <p:sp>
                <p:nvSpPr>
                  <p:cNvPr id="1973" name="任意多边形: 形状 4596"/>
                  <p:cNvSpPr/>
                  <p:nvPr/>
                </p:nvSpPr>
                <p:spPr>
                  <a:xfrm>
                    <a:off x="2056447" y="13954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74" name="任意多边形: 形状 4597"/>
                  <p:cNvSpPr/>
                  <p:nvPr/>
                </p:nvSpPr>
                <p:spPr>
                  <a:xfrm>
                    <a:off x="1985962" y="14578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2" name="图形 1490"/>
                <p:cNvGrpSpPr/>
                <p:nvPr/>
              </p:nvGrpSpPr>
              <p:grpSpPr>
                <a:xfrm>
                  <a:off x="2147887" y="1481137"/>
                  <a:ext cx="141065" cy="125063"/>
                  <a:chOff x="2147887" y="1481137"/>
                  <a:chExt cx="141065" cy="125063"/>
                </a:xfrm>
              </p:grpSpPr>
              <p:sp>
                <p:nvSpPr>
                  <p:cNvPr id="1971" name="任意多边形: 形状 4594"/>
                  <p:cNvSpPr/>
                  <p:nvPr/>
                </p:nvSpPr>
                <p:spPr>
                  <a:xfrm>
                    <a:off x="2218372" y="14811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72" name="任意多边形: 形状 4595"/>
                  <p:cNvSpPr/>
                  <p:nvPr/>
                </p:nvSpPr>
                <p:spPr>
                  <a:xfrm>
                    <a:off x="2147887" y="15436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3" name="图形 1490"/>
                <p:cNvGrpSpPr/>
                <p:nvPr/>
              </p:nvGrpSpPr>
              <p:grpSpPr>
                <a:xfrm>
                  <a:off x="2462212" y="1576387"/>
                  <a:ext cx="141065" cy="125063"/>
                  <a:chOff x="2462212" y="1576387"/>
                  <a:chExt cx="141065" cy="125063"/>
                </a:xfrm>
              </p:grpSpPr>
              <p:sp>
                <p:nvSpPr>
                  <p:cNvPr id="1969" name="任意多边形: 形状 4592"/>
                  <p:cNvSpPr/>
                  <p:nvPr/>
                </p:nvSpPr>
                <p:spPr>
                  <a:xfrm>
                    <a:off x="2532697" y="15763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70" name="任意多边形: 形状 4593"/>
                  <p:cNvSpPr/>
                  <p:nvPr/>
                </p:nvSpPr>
                <p:spPr>
                  <a:xfrm>
                    <a:off x="2462212" y="16388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4" name="图形 1490"/>
                <p:cNvGrpSpPr/>
                <p:nvPr/>
              </p:nvGrpSpPr>
              <p:grpSpPr>
                <a:xfrm>
                  <a:off x="2481262" y="1576387"/>
                  <a:ext cx="141065" cy="125063"/>
                  <a:chOff x="2481262" y="1576387"/>
                  <a:chExt cx="141065" cy="125063"/>
                </a:xfrm>
              </p:grpSpPr>
              <p:sp>
                <p:nvSpPr>
                  <p:cNvPr id="447" name="任意多边形: 形状 4590"/>
                  <p:cNvSpPr/>
                  <p:nvPr/>
                </p:nvSpPr>
                <p:spPr>
                  <a:xfrm>
                    <a:off x="2551747" y="15763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68" name="任意多边形: 形状 4591"/>
                  <p:cNvSpPr/>
                  <p:nvPr/>
                </p:nvSpPr>
                <p:spPr>
                  <a:xfrm>
                    <a:off x="2481262" y="16388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5" name="图形 1490"/>
                <p:cNvGrpSpPr/>
                <p:nvPr/>
              </p:nvGrpSpPr>
              <p:grpSpPr>
                <a:xfrm>
                  <a:off x="2500312" y="1576387"/>
                  <a:ext cx="141065" cy="125063"/>
                  <a:chOff x="2500312" y="1576387"/>
                  <a:chExt cx="141065" cy="125063"/>
                </a:xfrm>
              </p:grpSpPr>
              <p:sp>
                <p:nvSpPr>
                  <p:cNvPr id="445" name="任意多边形: 形状 4588"/>
                  <p:cNvSpPr/>
                  <p:nvPr/>
                </p:nvSpPr>
                <p:spPr>
                  <a:xfrm>
                    <a:off x="2570797" y="15763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46" name="任意多边形: 形状 4589"/>
                  <p:cNvSpPr/>
                  <p:nvPr/>
                </p:nvSpPr>
                <p:spPr>
                  <a:xfrm>
                    <a:off x="2500312" y="16388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6" name="图形 1490"/>
                <p:cNvGrpSpPr/>
                <p:nvPr/>
              </p:nvGrpSpPr>
              <p:grpSpPr>
                <a:xfrm>
                  <a:off x="2519362" y="1576387"/>
                  <a:ext cx="141065" cy="125063"/>
                  <a:chOff x="2519362" y="1576387"/>
                  <a:chExt cx="141065" cy="125063"/>
                </a:xfrm>
              </p:grpSpPr>
              <p:sp>
                <p:nvSpPr>
                  <p:cNvPr id="443" name="任意多边形: 形状 4586"/>
                  <p:cNvSpPr/>
                  <p:nvPr/>
                </p:nvSpPr>
                <p:spPr>
                  <a:xfrm>
                    <a:off x="2589847" y="15763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44" name="任意多边形: 形状 4587"/>
                  <p:cNvSpPr/>
                  <p:nvPr/>
                </p:nvSpPr>
                <p:spPr>
                  <a:xfrm>
                    <a:off x="2519362" y="16388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7" name="图形 1490"/>
                <p:cNvGrpSpPr/>
                <p:nvPr/>
              </p:nvGrpSpPr>
              <p:grpSpPr>
                <a:xfrm>
                  <a:off x="2528887" y="1595437"/>
                  <a:ext cx="141065" cy="125063"/>
                  <a:chOff x="2528887" y="1595437"/>
                  <a:chExt cx="141065" cy="125063"/>
                </a:xfrm>
              </p:grpSpPr>
              <p:sp>
                <p:nvSpPr>
                  <p:cNvPr id="441" name="任意多边形: 形状 4584"/>
                  <p:cNvSpPr/>
                  <p:nvPr/>
                </p:nvSpPr>
                <p:spPr>
                  <a:xfrm>
                    <a:off x="2599372" y="15954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42" name="任意多边形: 形状 4585"/>
                  <p:cNvSpPr/>
                  <p:nvPr/>
                </p:nvSpPr>
                <p:spPr>
                  <a:xfrm>
                    <a:off x="2528887" y="16579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8" name="图形 1490"/>
                <p:cNvGrpSpPr/>
                <p:nvPr/>
              </p:nvGrpSpPr>
              <p:grpSpPr>
                <a:xfrm>
                  <a:off x="2538412" y="1595437"/>
                  <a:ext cx="141065" cy="125063"/>
                  <a:chOff x="2538412" y="1595437"/>
                  <a:chExt cx="141065" cy="125063"/>
                </a:xfrm>
              </p:grpSpPr>
              <p:sp>
                <p:nvSpPr>
                  <p:cNvPr id="439" name="任意多边形: 形状 4582"/>
                  <p:cNvSpPr/>
                  <p:nvPr/>
                </p:nvSpPr>
                <p:spPr>
                  <a:xfrm>
                    <a:off x="2608897" y="15954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40" name="任意多边形: 形状 4583"/>
                  <p:cNvSpPr/>
                  <p:nvPr/>
                </p:nvSpPr>
                <p:spPr>
                  <a:xfrm>
                    <a:off x="2538412" y="16579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89" name="图形 1490"/>
                <p:cNvGrpSpPr/>
                <p:nvPr/>
              </p:nvGrpSpPr>
              <p:grpSpPr>
                <a:xfrm>
                  <a:off x="2557462" y="1595437"/>
                  <a:ext cx="141065" cy="125063"/>
                  <a:chOff x="2557462" y="1595437"/>
                  <a:chExt cx="141065" cy="125063"/>
                </a:xfrm>
              </p:grpSpPr>
              <p:sp>
                <p:nvSpPr>
                  <p:cNvPr id="437" name="任意多边形: 形状 4580"/>
                  <p:cNvSpPr/>
                  <p:nvPr/>
                </p:nvSpPr>
                <p:spPr>
                  <a:xfrm>
                    <a:off x="2627947" y="15954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38" name="任意多边形: 形状 4581"/>
                  <p:cNvSpPr/>
                  <p:nvPr/>
                </p:nvSpPr>
                <p:spPr>
                  <a:xfrm>
                    <a:off x="2557462" y="16579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0" name="图形 1490"/>
                <p:cNvGrpSpPr/>
                <p:nvPr/>
              </p:nvGrpSpPr>
              <p:grpSpPr>
                <a:xfrm>
                  <a:off x="2576512" y="1643062"/>
                  <a:ext cx="141065" cy="125063"/>
                  <a:chOff x="2576512" y="1643062"/>
                  <a:chExt cx="141065" cy="125063"/>
                </a:xfrm>
              </p:grpSpPr>
              <p:sp>
                <p:nvSpPr>
                  <p:cNvPr id="435" name="任意多边形: 形状 4578"/>
                  <p:cNvSpPr/>
                  <p:nvPr/>
                </p:nvSpPr>
                <p:spPr>
                  <a:xfrm>
                    <a:off x="2646997" y="16430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36" name="任意多边形: 形状 4579"/>
                  <p:cNvSpPr/>
                  <p:nvPr/>
                </p:nvSpPr>
                <p:spPr>
                  <a:xfrm>
                    <a:off x="2576512" y="17055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1" name="图形 1490"/>
                <p:cNvGrpSpPr/>
                <p:nvPr/>
              </p:nvGrpSpPr>
              <p:grpSpPr>
                <a:xfrm>
                  <a:off x="2595562" y="1643062"/>
                  <a:ext cx="141065" cy="125063"/>
                  <a:chOff x="2595562" y="1643062"/>
                  <a:chExt cx="141065" cy="125063"/>
                </a:xfrm>
              </p:grpSpPr>
              <p:sp>
                <p:nvSpPr>
                  <p:cNvPr id="433" name="任意多边形: 形状 4576"/>
                  <p:cNvSpPr/>
                  <p:nvPr/>
                </p:nvSpPr>
                <p:spPr>
                  <a:xfrm>
                    <a:off x="2666047" y="16430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34" name="任意多边形: 形状 4577"/>
                  <p:cNvSpPr/>
                  <p:nvPr/>
                </p:nvSpPr>
                <p:spPr>
                  <a:xfrm>
                    <a:off x="2595562" y="17055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2" name="图形 1490"/>
                <p:cNvGrpSpPr/>
                <p:nvPr/>
              </p:nvGrpSpPr>
              <p:grpSpPr>
                <a:xfrm>
                  <a:off x="2614612" y="1671637"/>
                  <a:ext cx="141065" cy="125063"/>
                  <a:chOff x="2614612" y="1671637"/>
                  <a:chExt cx="141065" cy="125063"/>
                </a:xfrm>
              </p:grpSpPr>
              <p:sp>
                <p:nvSpPr>
                  <p:cNvPr id="431" name="任意多边形: 形状 4574"/>
                  <p:cNvSpPr/>
                  <p:nvPr/>
                </p:nvSpPr>
                <p:spPr>
                  <a:xfrm>
                    <a:off x="2685097" y="16716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32" name="任意多边形: 形状 4575"/>
                  <p:cNvSpPr/>
                  <p:nvPr/>
                </p:nvSpPr>
                <p:spPr>
                  <a:xfrm>
                    <a:off x="2614612" y="17341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3" name="图形 1490"/>
                <p:cNvGrpSpPr/>
                <p:nvPr/>
              </p:nvGrpSpPr>
              <p:grpSpPr>
                <a:xfrm>
                  <a:off x="2747962" y="1738312"/>
                  <a:ext cx="141065" cy="125063"/>
                  <a:chOff x="2747962" y="1738312"/>
                  <a:chExt cx="141065" cy="125063"/>
                </a:xfrm>
              </p:grpSpPr>
              <p:sp>
                <p:nvSpPr>
                  <p:cNvPr id="429" name="任意多边形: 形状 4572"/>
                  <p:cNvSpPr/>
                  <p:nvPr/>
                </p:nvSpPr>
                <p:spPr>
                  <a:xfrm>
                    <a:off x="2818447" y="17383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30" name="任意多边形: 形状 4573"/>
                  <p:cNvSpPr/>
                  <p:nvPr/>
                </p:nvSpPr>
                <p:spPr>
                  <a:xfrm>
                    <a:off x="2747962" y="18007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4" name="图形 1490"/>
                <p:cNvGrpSpPr/>
                <p:nvPr/>
              </p:nvGrpSpPr>
              <p:grpSpPr>
                <a:xfrm>
                  <a:off x="2862262" y="1776412"/>
                  <a:ext cx="141065" cy="125063"/>
                  <a:chOff x="2862262" y="1776412"/>
                  <a:chExt cx="141065" cy="125063"/>
                </a:xfrm>
              </p:grpSpPr>
              <p:sp>
                <p:nvSpPr>
                  <p:cNvPr id="427" name="任意多边形: 形状 4570"/>
                  <p:cNvSpPr/>
                  <p:nvPr/>
                </p:nvSpPr>
                <p:spPr>
                  <a:xfrm>
                    <a:off x="2932747" y="17764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28" name="任意多边形: 形状 4571"/>
                  <p:cNvSpPr/>
                  <p:nvPr/>
                </p:nvSpPr>
                <p:spPr>
                  <a:xfrm>
                    <a:off x="2862262" y="18388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5" name="图形 1490"/>
                <p:cNvGrpSpPr/>
                <p:nvPr/>
              </p:nvGrpSpPr>
              <p:grpSpPr>
                <a:xfrm>
                  <a:off x="2881312" y="1776412"/>
                  <a:ext cx="141065" cy="125063"/>
                  <a:chOff x="2881312" y="1776412"/>
                  <a:chExt cx="141065" cy="125063"/>
                </a:xfrm>
              </p:grpSpPr>
              <p:sp>
                <p:nvSpPr>
                  <p:cNvPr id="425" name="任意多边形: 形状 4568"/>
                  <p:cNvSpPr/>
                  <p:nvPr/>
                </p:nvSpPr>
                <p:spPr>
                  <a:xfrm>
                    <a:off x="2951797" y="17764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26" name="任意多边形: 形状 4569"/>
                  <p:cNvSpPr/>
                  <p:nvPr/>
                </p:nvSpPr>
                <p:spPr>
                  <a:xfrm>
                    <a:off x="2881312" y="18388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6" name="图形 1490"/>
                <p:cNvGrpSpPr/>
                <p:nvPr/>
              </p:nvGrpSpPr>
              <p:grpSpPr>
                <a:xfrm>
                  <a:off x="2900362" y="1804987"/>
                  <a:ext cx="141065" cy="125063"/>
                  <a:chOff x="2900362" y="1804987"/>
                  <a:chExt cx="141065" cy="125063"/>
                </a:xfrm>
              </p:grpSpPr>
              <p:sp>
                <p:nvSpPr>
                  <p:cNvPr id="423" name="任意多边形: 形状 4566"/>
                  <p:cNvSpPr/>
                  <p:nvPr/>
                </p:nvSpPr>
                <p:spPr>
                  <a:xfrm>
                    <a:off x="2970847" y="1804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24" name="任意多边形: 形状 4567"/>
                  <p:cNvSpPr/>
                  <p:nvPr/>
                </p:nvSpPr>
                <p:spPr>
                  <a:xfrm>
                    <a:off x="2900362" y="1867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7" name="图形 1490"/>
                <p:cNvGrpSpPr/>
                <p:nvPr/>
              </p:nvGrpSpPr>
              <p:grpSpPr>
                <a:xfrm>
                  <a:off x="3052762" y="1804987"/>
                  <a:ext cx="141065" cy="125063"/>
                  <a:chOff x="3052762" y="1804987"/>
                  <a:chExt cx="141065" cy="125063"/>
                </a:xfrm>
              </p:grpSpPr>
              <p:sp>
                <p:nvSpPr>
                  <p:cNvPr id="421" name="任意多边形: 形状 4564"/>
                  <p:cNvSpPr/>
                  <p:nvPr/>
                </p:nvSpPr>
                <p:spPr>
                  <a:xfrm>
                    <a:off x="3123247" y="1804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22" name="任意多边形: 形状 4565"/>
                  <p:cNvSpPr/>
                  <p:nvPr/>
                </p:nvSpPr>
                <p:spPr>
                  <a:xfrm>
                    <a:off x="3052762" y="1867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8" name="图形 1490"/>
                <p:cNvGrpSpPr/>
                <p:nvPr/>
              </p:nvGrpSpPr>
              <p:grpSpPr>
                <a:xfrm>
                  <a:off x="3100387" y="1804987"/>
                  <a:ext cx="141065" cy="125063"/>
                  <a:chOff x="3100387" y="1804987"/>
                  <a:chExt cx="141065" cy="125063"/>
                </a:xfrm>
              </p:grpSpPr>
              <p:sp>
                <p:nvSpPr>
                  <p:cNvPr id="419" name="任意多边形: 形状 4562"/>
                  <p:cNvSpPr/>
                  <p:nvPr/>
                </p:nvSpPr>
                <p:spPr>
                  <a:xfrm>
                    <a:off x="3170872" y="1804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20" name="任意多边形: 形状 4563"/>
                  <p:cNvSpPr/>
                  <p:nvPr/>
                </p:nvSpPr>
                <p:spPr>
                  <a:xfrm>
                    <a:off x="3100387" y="1867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899" name="图形 1490"/>
                <p:cNvGrpSpPr/>
                <p:nvPr/>
              </p:nvGrpSpPr>
              <p:grpSpPr>
                <a:xfrm>
                  <a:off x="3109912" y="1804987"/>
                  <a:ext cx="141065" cy="125063"/>
                  <a:chOff x="3109912" y="1804987"/>
                  <a:chExt cx="141065" cy="125063"/>
                </a:xfrm>
              </p:grpSpPr>
              <p:sp>
                <p:nvSpPr>
                  <p:cNvPr id="417" name="任意多边形: 形状 4560"/>
                  <p:cNvSpPr/>
                  <p:nvPr/>
                </p:nvSpPr>
                <p:spPr>
                  <a:xfrm>
                    <a:off x="3180397" y="1804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18" name="任意多边形: 形状 4561"/>
                  <p:cNvSpPr/>
                  <p:nvPr/>
                </p:nvSpPr>
                <p:spPr>
                  <a:xfrm>
                    <a:off x="3109912" y="1867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0" name="图形 1490"/>
                <p:cNvGrpSpPr/>
                <p:nvPr/>
              </p:nvGrpSpPr>
              <p:grpSpPr>
                <a:xfrm>
                  <a:off x="3119437" y="1804987"/>
                  <a:ext cx="141065" cy="125063"/>
                  <a:chOff x="3119437" y="1804987"/>
                  <a:chExt cx="141065" cy="125063"/>
                </a:xfrm>
              </p:grpSpPr>
              <p:sp>
                <p:nvSpPr>
                  <p:cNvPr id="415" name="任意多边形: 形状 4558"/>
                  <p:cNvSpPr/>
                  <p:nvPr/>
                </p:nvSpPr>
                <p:spPr>
                  <a:xfrm>
                    <a:off x="3189922" y="1804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16" name="任意多边形: 形状 4559"/>
                  <p:cNvSpPr/>
                  <p:nvPr/>
                </p:nvSpPr>
                <p:spPr>
                  <a:xfrm>
                    <a:off x="3119437" y="1867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1" name="图形 1490"/>
                <p:cNvGrpSpPr/>
                <p:nvPr/>
              </p:nvGrpSpPr>
              <p:grpSpPr>
                <a:xfrm>
                  <a:off x="3128962" y="1804987"/>
                  <a:ext cx="141065" cy="125063"/>
                  <a:chOff x="3128962" y="1804987"/>
                  <a:chExt cx="141065" cy="125063"/>
                </a:xfrm>
              </p:grpSpPr>
              <p:sp>
                <p:nvSpPr>
                  <p:cNvPr id="413" name="任意多边形: 形状 4556"/>
                  <p:cNvSpPr/>
                  <p:nvPr/>
                </p:nvSpPr>
                <p:spPr>
                  <a:xfrm>
                    <a:off x="3199447" y="1804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14" name="任意多边形: 形状 4557"/>
                  <p:cNvSpPr/>
                  <p:nvPr/>
                </p:nvSpPr>
                <p:spPr>
                  <a:xfrm>
                    <a:off x="3128962" y="1867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2" name="图形 1490"/>
                <p:cNvGrpSpPr/>
                <p:nvPr/>
              </p:nvGrpSpPr>
              <p:grpSpPr>
                <a:xfrm>
                  <a:off x="3138487" y="1824037"/>
                  <a:ext cx="141065" cy="125063"/>
                  <a:chOff x="3138487" y="1824037"/>
                  <a:chExt cx="141065" cy="125063"/>
                </a:xfrm>
              </p:grpSpPr>
              <p:sp>
                <p:nvSpPr>
                  <p:cNvPr id="411" name="任意多边形: 形状 4554"/>
                  <p:cNvSpPr/>
                  <p:nvPr/>
                </p:nvSpPr>
                <p:spPr>
                  <a:xfrm>
                    <a:off x="3208972" y="18240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12" name="任意多边形: 形状 4555"/>
                  <p:cNvSpPr/>
                  <p:nvPr/>
                </p:nvSpPr>
                <p:spPr>
                  <a:xfrm>
                    <a:off x="3138487" y="18865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3" name="图形 1490"/>
                <p:cNvGrpSpPr/>
                <p:nvPr/>
              </p:nvGrpSpPr>
              <p:grpSpPr>
                <a:xfrm>
                  <a:off x="3148012" y="1824037"/>
                  <a:ext cx="141065" cy="125063"/>
                  <a:chOff x="3148012" y="1824037"/>
                  <a:chExt cx="141065" cy="125063"/>
                </a:xfrm>
              </p:grpSpPr>
              <p:sp>
                <p:nvSpPr>
                  <p:cNvPr id="409" name="任意多边形: 形状 4552"/>
                  <p:cNvSpPr/>
                  <p:nvPr/>
                </p:nvSpPr>
                <p:spPr>
                  <a:xfrm>
                    <a:off x="3218497" y="18240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10" name="任意多边形: 形状 4553"/>
                  <p:cNvSpPr/>
                  <p:nvPr/>
                </p:nvSpPr>
                <p:spPr>
                  <a:xfrm>
                    <a:off x="3148012" y="18865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4" name="图形 1490"/>
                <p:cNvGrpSpPr/>
                <p:nvPr/>
              </p:nvGrpSpPr>
              <p:grpSpPr>
                <a:xfrm>
                  <a:off x="3167062" y="1833562"/>
                  <a:ext cx="141065" cy="125063"/>
                  <a:chOff x="3167062" y="1833562"/>
                  <a:chExt cx="141065" cy="125063"/>
                </a:xfrm>
              </p:grpSpPr>
              <p:sp>
                <p:nvSpPr>
                  <p:cNvPr id="407" name="任意多边形: 形状 4550"/>
                  <p:cNvSpPr/>
                  <p:nvPr/>
                </p:nvSpPr>
                <p:spPr>
                  <a:xfrm>
                    <a:off x="3237547" y="1833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08" name="任意多边形: 形状 4551"/>
                  <p:cNvSpPr/>
                  <p:nvPr/>
                </p:nvSpPr>
                <p:spPr>
                  <a:xfrm>
                    <a:off x="3167062" y="1896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5" name="图形 1490"/>
                <p:cNvGrpSpPr/>
                <p:nvPr/>
              </p:nvGrpSpPr>
              <p:grpSpPr>
                <a:xfrm>
                  <a:off x="3186112" y="1871662"/>
                  <a:ext cx="141065" cy="125063"/>
                  <a:chOff x="3186112" y="1871662"/>
                  <a:chExt cx="141065" cy="125063"/>
                </a:xfrm>
              </p:grpSpPr>
              <p:sp>
                <p:nvSpPr>
                  <p:cNvPr id="405" name="任意多边形: 形状 4548"/>
                  <p:cNvSpPr/>
                  <p:nvPr/>
                </p:nvSpPr>
                <p:spPr>
                  <a:xfrm>
                    <a:off x="3256597" y="18716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06" name="任意多边形: 形状 4549"/>
                  <p:cNvSpPr/>
                  <p:nvPr/>
                </p:nvSpPr>
                <p:spPr>
                  <a:xfrm>
                    <a:off x="3186112" y="19341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6" name="图形 1490"/>
                <p:cNvGrpSpPr/>
                <p:nvPr/>
              </p:nvGrpSpPr>
              <p:grpSpPr>
                <a:xfrm>
                  <a:off x="3205162" y="1881187"/>
                  <a:ext cx="141065" cy="125063"/>
                  <a:chOff x="3205162" y="1881187"/>
                  <a:chExt cx="141065" cy="125063"/>
                </a:xfrm>
              </p:grpSpPr>
              <p:sp>
                <p:nvSpPr>
                  <p:cNvPr id="403" name="任意多边形: 形状 4546"/>
                  <p:cNvSpPr/>
                  <p:nvPr/>
                </p:nvSpPr>
                <p:spPr>
                  <a:xfrm>
                    <a:off x="3275647" y="18811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04" name="任意多边形: 形状 4547"/>
                  <p:cNvSpPr/>
                  <p:nvPr/>
                </p:nvSpPr>
                <p:spPr>
                  <a:xfrm>
                    <a:off x="3205162" y="19436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7" name="图形 1490"/>
                <p:cNvGrpSpPr/>
                <p:nvPr/>
              </p:nvGrpSpPr>
              <p:grpSpPr>
                <a:xfrm>
                  <a:off x="3224212" y="1947862"/>
                  <a:ext cx="141065" cy="125063"/>
                  <a:chOff x="3224212" y="1947862"/>
                  <a:chExt cx="141065" cy="125063"/>
                </a:xfrm>
              </p:grpSpPr>
              <p:sp>
                <p:nvSpPr>
                  <p:cNvPr id="401" name="任意多边形: 形状 4544"/>
                  <p:cNvSpPr/>
                  <p:nvPr/>
                </p:nvSpPr>
                <p:spPr>
                  <a:xfrm>
                    <a:off x="3294697" y="19478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02" name="任意多边形: 形状 4545"/>
                  <p:cNvSpPr/>
                  <p:nvPr/>
                </p:nvSpPr>
                <p:spPr>
                  <a:xfrm>
                    <a:off x="3224212" y="20103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8" name="图形 1490"/>
                <p:cNvGrpSpPr/>
                <p:nvPr/>
              </p:nvGrpSpPr>
              <p:grpSpPr>
                <a:xfrm>
                  <a:off x="3233737" y="1947862"/>
                  <a:ext cx="141065" cy="125063"/>
                  <a:chOff x="3233737" y="1947862"/>
                  <a:chExt cx="141065" cy="125063"/>
                </a:xfrm>
              </p:grpSpPr>
              <p:sp>
                <p:nvSpPr>
                  <p:cNvPr id="399" name="任意多边形: 形状 4542"/>
                  <p:cNvSpPr/>
                  <p:nvPr/>
                </p:nvSpPr>
                <p:spPr>
                  <a:xfrm>
                    <a:off x="3304222" y="19478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400" name="任意多边形: 形状 4543"/>
                  <p:cNvSpPr/>
                  <p:nvPr/>
                </p:nvSpPr>
                <p:spPr>
                  <a:xfrm>
                    <a:off x="3233737" y="20103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09" name="图形 1490"/>
                <p:cNvGrpSpPr/>
                <p:nvPr/>
              </p:nvGrpSpPr>
              <p:grpSpPr>
                <a:xfrm>
                  <a:off x="3328987" y="2062162"/>
                  <a:ext cx="141065" cy="125063"/>
                  <a:chOff x="3328987" y="2062162"/>
                  <a:chExt cx="141065" cy="125063"/>
                </a:xfrm>
              </p:grpSpPr>
              <p:sp>
                <p:nvSpPr>
                  <p:cNvPr id="397" name="任意多边形: 形状 4540"/>
                  <p:cNvSpPr/>
                  <p:nvPr/>
                </p:nvSpPr>
                <p:spPr>
                  <a:xfrm>
                    <a:off x="3399472" y="20621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98" name="任意多边形: 形状 4541"/>
                  <p:cNvSpPr/>
                  <p:nvPr/>
                </p:nvSpPr>
                <p:spPr>
                  <a:xfrm>
                    <a:off x="3328987" y="21246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0" name="图形 1490"/>
                <p:cNvGrpSpPr/>
                <p:nvPr/>
              </p:nvGrpSpPr>
              <p:grpSpPr>
                <a:xfrm>
                  <a:off x="3529012" y="2109787"/>
                  <a:ext cx="141065" cy="125063"/>
                  <a:chOff x="3529012" y="2109787"/>
                  <a:chExt cx="141065" cy="125063"/>
                </a:xfrm>
              </p:grpSpPr>
              <p:sp>
                <p:nvSpPr>
                  <p:cNvPr id="395" name="任意多边形: 形状 4538"/>
                  <p:cNvSpPr/>
                  <p:nvPr/>
                </p:nvSpPr>
                <p:spPr>
                  <a:xfrm>
                    <a:off x="3599497" y="21097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96" name="任意多边形: 形状 4539"/>
                  <p:cNvSpPr/>
                  <p:nvPr/>
                </p:nvSpPr>
                <p:spPr>
                  <a:xfrm>
                    <a:off x="3529012" y="21722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1" name="图形 1490"/>
                <p:cNvGrpSpPr/>
                <p:nvPr/>
              </p:nvGrpSpPr>
              <p:grpSpPr>
                <a:xfrm>
                  <a:off x="3538537" y="2109787"/>
                  <a:ext cx="141065" cy="125063"/>
                  <a:chOff x="3538537" y="2109787"/>
                  <a:chExt cx="141065" cy="125063"/>
                </a:xfrm>
              </p:grpSpPr>
              <p:sp>
                <p:nvSpPr>
                  <p:cNvPr id="393" name="任意多边形: 形状 4536"/>
                  <p:cNvSpPr/>
                  <p:nvPr/>
                </p:nvSpPr>
                <p:spPr>
                  <a:xfrm>
                    <a:off x="3609022" y="21097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94" name="任意多边形: 形状 4537"/>
                  <p:cNvSpPr/>
                  <p:nvPr/>
                </p:nvSpPr>
                <p:spPr>
                  <a:xfrm>
                    <a:off x="3538537" y="21722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2" name="图形 1490"/>
                <p:cNvGrpSpPr/>
                <p:nvPr/>
              </p:nvGrpSpPr>
              <p:grpSpPr>
                <a:xfrm>
                  <a:off x="3595687" y="2166937"/>
                  <a:ext cx="141065" cy="125063"/>
                  <a:chOff x="3595687" y="2166937"/>
                  <a:chExt cx="141065" cy="125063"/>
                </a:xfrm>
              </p:grpSpPr>
              <p:sp>
                <p:nvSpPr>
                  <p:cNvPr id="391" name="任意多边形: 形状 4534"/>
                  <p:cNvSpPr/>
                  <p:nvPr/>
                </p:nvSpPr>
                <p:spPr>
                  <a:xfrm>
                    <a:off x="3666172" y="21669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92" name="任意多边形: 形状 4535"/>
                  <p:cNvSpPr/>
                  <p:nvPr/>
                </p:nvSpPr>
                <p:spPr>
                  <a:xfrm>
                    <a:off x="3595687" y="22294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3" name="图形 1490"/>
                <p:cNvGrpSpPr/>
                <p:nvPr/>
              </p:nvGrpSpPr>
              <p:grpSpPr>
                <a:xfrm>
                  <a:off x="3652837" y="2185987"/>
                  <a:ext cx="141065" cy="125063"/>
                  <a:chOff x="3652837" y="2185987"/>
                  <a:chExt cx="141065" cy="125063"/>
                </a:xfrm>
              </p:grpSpPr>
              <p:sp>
                <p:nvSpPr>
                  <p:cNvPr id="389" name="任意多边形: 形状 4532"/>
                  <p:cNvSpPr/>
                  <p:nvPr/>
                </p:nvSpPr>
                <p:spPr>
                  <a:xfrm>
                    <a:off x="37233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90" name="任意多边形: 形状 4533"/>
                  <p:cNvSpPr/>
                  <p:nvPr/>
                </p:nvSpPr>
                <p:spPr>
                  <a:xfrm>
                    <a:off x="36528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4" name="图形 1490"/>
                <p:cNvGrpSpPr/>
                <p:nvPr/>
              </p:nvGrpSpPr>
              <p:grpSpPr>
                <a:xfrm>
                  <a:off x="3662362" y="2185987"/>
                  <a:ext cx="141065" cy="125063"/>
                  <a:chOff x="3662362" y="2185987"/>
                  <a:chExt cx="141065" cy="125063"/>
                </a:xfrm>
              </p:grpSpPr>
              <p:sp>
                <p:nvSpPr>
                  <p:cNvPr id="387" name="任意多边形: 形状 4530"/>
                  <p:cNvSpPr/>
                  <p:nvPr/>
                </p:nvSpPr>
                <p:spPr>
                  <a:xfrm>
                    <a:off x="373284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88" name="任意多边形: 形状 4531"/>
                  <p:cNvSpPr/>
                  <p:nvPr/>
                </p:nvSpPr>
                <p:spPr>
                  <a:xfrm>
                    <a:off x="366236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5" name="图形 1490"/>
                <p:cNvGrpSpPr/>
                <p:nvPr/>
              </p:nvGrpSpPr>
              <p:grpSpPr>
                <a:xfrm>
                  <a:off x="3690937" y="2185987"/>
                  <a:ext cx="141065" cy="125063"/>
                  <a:chOff x="3690937" y="2185987"/>
                  <a:chExt cx="141065" cy="125063"/>
                </a:xfrm>
              </p:grpSpPr>
              <p:sp>
                <p:nvSpPr>
                  <p:cNvPr id="385" name="任意多边形: 形状 4528"/>
                  <p:cNvSpPr/>
                  <p:nvPr/>
                </p:nvSpPr>
                <p:spPr>
                  <a:xfrm>
                    <a:off x="37614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86" name="任意多边形: 形状 4529"/>
                  <p:cNvSpPr/>
                  <p:nvPr/>
                </p:nvSpPr>
                <p:spPr>
                  <a:xfrm>
                    <a:off x="36909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6" name="图形 1490"/>
                <p:cNvGrpSpPr/>
                <p:nvPr/>
              </p:nvGrpSpPr>
              <p:grpSpPr>
                <a:xfrm>
                  <a:off x="3700462" y="2185987"/>
                  <a:ext cx="141065" cy="125063"/>
                  <a:chOff x="3700462" y="2185987"/>
                  <a:chExt cx="141065" cy="125063"/>
                </a:xfrm>
              </p:grpSpPr>
              <p:sp>
                <p:nvSpPr>
                  <p:cNvPr id="383" name="任意多边形: 形状 4526"/>
                  <p:cNvSpPr/>
                  <p:nvPr/>
                </p:nvSpPr>
                <p:spPr>
                  <a:xfrm>
                    <a:off x="377094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84" name="任意多边形: 形状 4527"/>
                  <p:cNvSpPr/>
                  <p:nvPr/>
                </p:nvSpPr>
                <p:spPr>
                  <a:xfrm>
                    <a:off x="370046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7" name="图形 1490"/>
                <p:cNvGrpSpPr/>
                <p:nvPr/>
              </p:nvGrpSpPr>
              <p:grpSpPr>
                <a:xfrm>
                  <a:off x="3709987" y="2185987"/>
                  <a:ext cx="141065" cy="125063"/>
                  <a:chOff x="3709987" y="2185987"/>
                  <a:chExt cx="141065" cy="125063"/>
                </a:xfrm>
              </p:grpSpPr>
              <p:sp>
                <p:nvSpPr>
                  <p:cNvPr id="381" name="任意多边形: 形状 4524"/>
                  <p:cNvSpPr/>
                  <p:nvPr/>
                </p:nvSpPr>
                <p:spPr>
                  <a:xfrm>
                    <a:off x="378047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82" name="任意多边形: 形状 4525"/>
                  <p:cNvSpPr/>
                  <p:nvPr/>
                </p:nvSpPr>
                <p:spPr>
                  <a:xfrm>
                    <a:off x="370998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8" name="图形 1490"/>
                <p:cNvGrpSpPr/>
                <p:nvPr/>
              </p:nvGrpSpPr>
              <p:grpSpPr>
                <a:xfrm>
                  <a:off x="3719512" y="2185987"/>
                  <a:ext cx="141065" cy="125063"/>
                  <a:chOff x="3719512" y="2185987"/>
                  <a:chExt cx="141065" cy="125063"/>
                </a:xfrm>
              </p:grpSpPr>
              <p:sp>
                <p:nvSpPr>
                  <p:cNvPr id="379" name="任意多边形: 形状 4522"/>
                  <p:cNvSpPr/>
                  <p:nvPr/>
                </p:nvSpPr>
                <p:spPr>
                  <a:xfrm>
                    <a:off x="378999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80" name="任意多边形: 形状 4523"/>
                  <p:cNvSpPr/>
                  <p:nvPr/>
                </p:nvSpPr>
                <p:spPr>
                  <a:xfrm>
                    <a:off x="371951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19" name="图形 1490"/>
                <p:cNvGrpSpPr/>
                <p:nvPr/>
              </p:nvGrpSpPr>
              <p:grpSpPr>
                <a:xfrm>
                  <a:off x="3729037" y="2185987"/>
                  <a:ext cx="141065" cy="125063"/>
                  <a:chOff x="3729037" y="2185987"/>
                  <a:chExt cx="141065" cy="125063"/>
                </a:xfrm>
              </p:grpSpPr>
              <p:sp>
                <p:nvSpPr>
                  <p:cNvPr id="377" name="任意多边形: 形状 4520"/>
                  <p:cNvSpPr/>
                  <p:nvPr/>
                </p:nvSpPr>
                <p:spPr>
                  <a:xfrm>
                    <a:off x="37995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78" name="任意多边形: 形状 4521"/>
                  <p:cNvSpPr/>
                  <p:nvPr/>
                </p:nvSpPr>
                <p:spPr>
                  <a:xfrm>
                    <a:off x="37290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0" name="图形 1490"/>
                <p:cNvGrpSpPr/>
                <p:nvPr/>
              </p:nvGrpSpPr>
              <p:grpSpPr>
                <a:xfrm>
                  <a:off x="3738562" y="2185987"/>
                  <a:ext cx="141065" cy="125063"/>
                  <a:chOff x="3738562" y="2185987"/>
                  <a:chExt cx="141065" cy="125063"/>
                </a:xfrm>
              </p:grpSpPr>
              <p:sp>
                <p:nvSpPr>
                  <p:cNvPr id="375" name="任意多边形: 形状 4518"/>
                  <p:cNvSpPr/>
                  <p:nvPr/>
                </p:nvSpPr>
                <p:spPr>
                  <a:xfrm>
                    <a:off x="380904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76" name="任意多边形: 形状 4519"/>
                  <p:cNvSpPr/>
                  <p:nvPr/>
                </p:nvSpPr>
                <p:spPr>
                  <a:xfrm>
                    <a:off x="373856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1" name="图形 1490"/>
                <p:cNvGrpSpPr/>
                <p:nvPr/>
              </p:nvGrpSpPr>
              <p:grpSpPr>
                <a:xfrm>
                  <a:off x="3748087" y="2185987"/>
                  <a:ext cx="141065" cy="125063"/>
                  <a:chOff x="3748087" y="2185987"/>
                  <a:chExt cx="141065" cy="125063"/>
                </a:xfrm>
              </p:grpSpPr>
              <p:sp>
                <p:nvSpPr>
                  <p:cNvPr id="373" name="任意多边形: 形状 4516"/>
                  <p:cNvSpPr/>
                  <p:nvPr/>
                </p:nvSpPr>
                <p:spPr>
                  <a:xfrm>
                    <a:off x="381857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74" name="任意多边形: 形状 4517"/>
                  <p:cNvSpPr/>
                  <p:nvPr/>
                </p:nvSpPr>
                <p:spPr>
                  <a:xfrm>
                    <a:off x="374808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2" name="图形 1490"/>
                <p:cNvGrpSpPr/>
                <p:nvPr/>
              </p:nvGrpSpPr>
              <p:grpSpPr>
                <a:xfrm>
                  <a:off x="3757612" y="2185987"/>
                  <a:ext cx="141065" cy="125063"/>
                  <a:chOff x="3757612" y="2185987"/>
                  <a:chExt cx="141065" cy="125063"/>
                </a:xfrm>
              </p:grpSpPr>
              <p:sp>
                <p:nvSpPr>
                  <p:cNvPr id="371" name="任意多边形: 形状 4514"/>
                  <p:cNvSpPr/>
                  <p:nvPr/>
                </p:nvSpPr>
                <p:spPr>
                  <a:xfrm>
                    <a:off x="382809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72" name="任意多边形: 形状 4515"/>
                  <p:cNvSpPr/>
                  <p:nvPr/>
                </p:nvSpPr>
                <p:spPr>
                  <a:xfrm>
                    <a:off x="375761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3" name="图形 1490"/>
                <p:cNvGrpSpPr/>
                <p:nvPr/>
              </p:nvGrpSpPr>
              <p:grpSpPr>
                <a:xfrm>
                  <a:off x="3767137" y="2185987"/>
                  <a:ext cx="141065" cy="125063"/>
                  <a:chOff x="3767137" y="2185987"/>
                  <a:chExt cx="141065" cy="125063"/>
                </a:xfrm>
              </p:grpSpPr>
              <p:sp>
                <p:nvSpPr>
                  <p:cNvPr id="369" name="任意多边形: 形状 4512"/>
                  <p:cNvSpPr/>
                  <p:nvPr/>
                </p:nvSpPr>
                <p:spPr>
                  <a:xfrm>
                    <a:off x="38376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70" name="任意多边形: 形状 4513"/>
                  <p:cNvSpPr/>
                  <p:nvPr/>
                </p:nvSpPr>
                <p:spPr>
                  <a:xfrm>
                    <a:off x="37671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4" name="图形 1490"/>
                <p:cNvGrpSpPr/>
                <p:nvPr/>
              </p:nvGrpSpPr>
              <p:grpSpPr>
                <a:xfrm>
                  <a:off x="3776662" y="2185987"/>
                  <a:ext cx="141065" cy="125063"/>
                  <a:chOff x="3776662" y="2185987"/>
                  <a:chExt cx="141065" cy="125063"/>
                </a:xfrm>
              </p:grpSpPr>
              <p:sp>
                <p:nvSpPr>
                  <p:cNvPr id="367" name="任意多边形: 形状 4510"/>
                  <p:cNvSpPr/>
                  <p:nvPr/>
                </p:nvSpPr>
                <p:spPr>
                  <a:xfrm>
                    <a:off x="384714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68" name="任意多边形: 形状 4511"/>
                  <p:cNvSpPr/>
                  <p:nvPr/>
                </p:nvSpPr>
                <p:spPr>
                  <a:xfrm>
                    <a:off x="377666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5" name="图形 1490"/>
                <p:cNvGrpSpPr/>
                <p:nvPr/>
              </p:nvGrpSpPr>
              <p:grpSpPr>
                <a:xfrm>
                  <a:off x="3786187" y="2185987"/>
                  <a:ext cx="141065" cy="125063"/>
                  <a:chOff x="3786187" y="2185987"/>
                  <a:chExt cx="141065" cy="125063"/>
                </a:xfrm>
              </p:grpSpPr>
              <p:sp>
                <p:nvSpPr>
                  <p:cNvPr id="365" name="任意多边形: 形状 4508"/>
                  <p:cNvSpPr/>
                  <p:nvPr/>
                </p:nvSpPr>
                <p:spPr>
                  <a:xfrm>
                    <a:off x="385667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66" name="任意多边形: 形状 4509"/>
                  <p:cNvSpPr/>
                  <p:nvPr/>
                </p:nvSpPr>
                <p:spPr>
                  <a:xfrm>
                    <a:off x="378618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6" name="图形 1490"/>
                <p:cNvGrpSpPr/>
                <p:nvPr/>
              </p:nvGrpSpPr>
              <p:grpSpPr>
                <a:xfrm>
                  <a:off x="3795712" y="2185987"/>
                  <a:ext cx="141065" cy="125063"/>
                  <a:chOff x="3795712" y="2185987"/>
                  <a:chExt cx="141065" cy="125063"/>
                </a:xfrm>
              </p:grpSpPr>
              <p:sp>
                <p:nvSpPr>
                  <p:cNvPr id="363" name="任意多边形: 形状 4506"/>
                  <p:cNvSpPr/>
                  <p:nvPr/>
                </p:nvSpPr>
                <p:spPr>
                  <a:xfrm>
                    <a:off x="386619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64" name="任意多边形: 形状 4507"/>
                  <p:cNvSpPr/>
                  <p:nvPr/>
                </p:nvSpPr>
                <p:spPr>
                  <a:xfrm>
                    <a:off x="379571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7" name="图形 1490"/>
                <p:cNvGrpSpPr/>
                <p:nvPr/>
              </p:nvGrpSpPr>
              <p:grpSpPr>
                <a:xfrm>
                  <a:off x="3805237" y="2185987"/>
                  <a:ext cx="141065" cy="125063"/>
                  <a:chOff x="3805237" y="2185987"/>
                  <a:chExt cx="141065" cy="125063"/>
                </a:xfrm>
              </p:grpSpPr>
              <p:sp>
                <p:nvSpPr>
                  <p:cNvPr id="361" name="任意多边形: 形状 4504"/>
                  <p:cNvSpPr/>
                  <p:nvPr/>
                </p:nvSpPr>
                <p:spPr>
                  <a:xfrm>
                    <a:off x="38757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62" name="任意多边形: 形状 4505"/>
                  <p:cNvSpPr/>
                  <p:nvPr/>
                </p:nvSpPr>
                <p:spPr>
                  <a:xfrm>
                    <a:off x="38052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8" name="图形 1490"/>
                <p:cNvGrpSpPr/>
                <p:nvPr/>
              </p:nvGrpSpPr>
              <p:grpSpPr>
                <a:xfrm>
                  <a:off x="3814762" y="2185987"/>
                  <a:ext cx="141065" cy="125063"/>
                  <a:chOff x="3814762" y="2185987"/>
                  <a:chExt cx="141065" cy="125063"/>
                </a:xfrm>
              </p:grpSpPr>
              <p:sp>
                <p:nvSpPr>
                  <p:cNvPr id="359" name="任意多边形: 形状 4502"/>
                  <p:cNvSpPr/>
                  <p:nvPr/>
                </p:nvSpPr>
                <p:spPr>
                  <a:xfrm>
                    <a:off x="388524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60" name="任意多边形: 形状 4503"/>
                  <p:cNvSpPr/>
                  <p:nvPr/>
                </p:nvSpPr>
                <p:spPr>
                  <a:xfrm>
                    <a:off x="381476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29" name="图形 1490"/>
                <p:cNvGrpSpPr/>
                <p:nvPr/>
              </p:nvGrpSpPr>
              <p:grpSpPr>
                <a:xfrm>
                  <a:off x="3824287" y="2185987"/>
                  <a:ext cx="141065" cy="125063"/>
                  <a:chOff x="3824287" y="2185987"/>
                  <a:chExt cx="141065" cy="125063"/>
                </a:xfrm>
              </p:grpSpPr>
              <p:sp>
                <p:nvSpPr>
                  <p:cNvPr id="357" name="任意多边形: 形状 4500"/>
                  <p:cNvSpPr/>
                  <p:nvPr/>
                </p:nvSpPr>
                <p:spPr>
                  <a:xfrm>
                    <a:off x="389477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58" name="任意多边形: 形状 4501"/>
                  <p:cNvSpPr/>
                  <p:nvPr/>
                </p:nvSpPr>
                <p:spPr>
                  <a:xfrm>
                    <a:off x="382428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0" name="图形 1490"/>
                <p:cNvGrpSpPr/>
                <p:nvPr/>
              </p:nvGrpSpPr>
              <p:grpSpPr>
                <a:xfrm>
                  <a:off x="3833812" y="2185987"/>
                  <a:ext cx="141065" cy="125063"/>
                  <a:chOff x="3833812" y="2185987"/>
                  <a:chExt cx="141065" cy="125063"/>
                </a:xfrm>
              </p:grpSpPr>
              <p:sp>
                <p:nvSpPr>
                  <p:cNvPr id="355" name="任意多边形: 形状 4498"/>
                  <p:cNvSpPr/>
                  <p:nvPr/>
                </p:nvSpPr>
                <p:spPr>
                  <a:xfrm>
                    <a:off x="390429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56" name="任意多边形: 形状 4499"/>
                  <p:cNvSpPr/>
                  <p:nvPr/>
                </p:nvSpPr>
                <p:spPr>
                  <a:xfrm>
                    <a:off x="383381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1" name="图形 1490"/>
                <p:cNvGrpSpPr/>
                <p:nvPr/>
              </p:nvGrpSpPr>
              <p:grpSpPr>
                <a:xfrm>
                  <a:off x="3843337" y="2185987"/>
                  <a:ext cx="141065" cy="125063"/>
                  <a:chOff x="3843337" y="2185987"/>
                  <a:chExt cx="141065" cy="125063"/>
                </a:xfrm>
              </p:grpSpPr>
              <p:sp>
                <p:nvSpPr>
                  <p:cNvPr id="353" name="任意多边形: 形状 4496"/>
                  <p:cNvSpPr/>
                  <p:nvPr/>
                </p:nvSpPr>
                <p:spPr>
                  <a:xfrm>
                    <a:off x="39138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54" name="任意多边形: 形状 4497"/>
                  <p:cNvSpPr/>
                  <p:nvPr/>
                </p:nvSpPr>
                <p:spPr>
                  <a:xfrm>
                    <a:off x="38433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2" name="图形 1490"/>
                <p:cNvGrpSpPr/>
                <p:nvPr/>
              </p:nvGrpSpPr>
              <p:grpSpPr>
                <a:xfrm>
                  <a:off x="3881437" y="2185987"/>
                  <a:ext cx="141065" cy="125063"/>
                  <a:chOff x="3881437" y="2185987"/>
                  <a:chExt cx="141065" cy="125063"/>
                </a:xfrm>
              </p:grpSpPr>
              <p:sp>
                <p:nvSpPr>
                  <p:cNvPr id="351" name="任意多边形: 形状 4494"/>
                  <p:cNvSpPr/>
                  <p:nvPr/>
                </p:nvSpPr>
                <p:spPr>
                  <a:xfrm>
                    <a:off x="395192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52" name="任意多边形: 形状 4495"/>
                  <p:cNvSpPr/>
                  <p:nvPr/>
                </p:nvSpPr>
                <p:spPr>
                  <a:xfrm>
                    <a:off x="388143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3" name="图形 1490"/>
                <p:cNvGrpSpPr/>
                <p:nvPr/>
              </p:nvGrpSpPr>
              <p:grpSpPr>
                <a:xfrm>
                  <a:off x="3890962" y="2185987"/>
                  <a:ext cx="141065" cy="125063"/>
                  <a:chOff x="3890962" y="2185987"/>
                  <a:chExt cx="141065" cy="125063"/>
                </a:xfrm>
              </p:grpSpPr>
              <p:sp>
                <p:nvSpPr>
                  <p:cNvPr id="349" name="任意多边形: 形状 4492"/>
                  <p:cNvSpPr/>
                  <p:nvPr/>
                </p:nvSpPr>
                <p:spPr>
                  <a:xfrm>
                    <a:off x="396144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50" name="任意多边形: 形状 4493"/>
                  <p:cNvSpPr/>
                  <p:nvPr/>
                </p:nvSpPr>
                <p:spPr>
                  <a:xfrm>
                    <a:off x="389096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4" name="图形 1490"/>
                <p:cNvGrpSpPr/>
                <p:nvPr/>
              </p:nvGrpSpPr>
              <p:grpSpPr>
                <a:xfrm>
                  <a:off x="3900487" y="2185987"/>
                  <a:ext cx="141065" cy="125063"/>
                  <a:chOff x="3900487" y="2185987"/>
                  <a:chExt cx="141065" cy="125063"/>
                </a:xfrm>
              </p:grpSpPr>
              <p:sp>
                <p:nvSpPr>
                  <p:cNvPr id="347" name="任意多边形: 形状 4490"/>
                  <p:cNvSpPr/>
                  <p:nvPr/>
                </p:nvSpPr>
                <p:spPr>
                  <a:xfrm>
                    <a:off x="3970972"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48" name="任意多边形: 形状 4491"/>
                  <p:cNvSpPr/>
                  <p:nvPr/>
                </p:nvSpPr>
                <p:spPr>
                  <a:xfrm>
                    <a:off x="3900487"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5" name="图形 1490"/>
                <p:cNvGrpSpPr/>
                <p:nvPr/>
              </p:nvGrpSpPr>
              <p:grpSpPr>
                <a:xfrm>
                  <a:off x="3910012" y="2185987"/>
                  <a:ext cx="141065" cy="125063"/>
                  <a:chOff x="3910012" y="2185987"/>
                  <a:chExt cx="141065" cy="125063"/>
                </a:xfrm>
              </p:grpSpPr>
              <p:sp>
                <p:nvSpPr>
                  <p:cNvPr id="345" name="任意多边形: 形状 4488"/>
                  <p:cNvSpPr/>
                  <p:nvPr/>
                </p:nvSpPr>
                <p:spPr>
                  <a:xfrm>
                    <a:off x="3980497" y="2185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46" name="任意多边形: 形状 4489"/>
                  <p:cNvSpPr/>
                  <p:nvPr/>
                </p:nvSpPr>
                <p:spPr>
                  <a:xfrm>
                    <a:off x="3910012" y="2248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6" name="图形 1490"/>
                <p:cNvGrpSpPr/>
                <p:nvPr/>
              </p:nvGrpSpPr>
              <p:grpSpPr>
                <a:xfrm>
                  <a:off x="3967162" y="2214562"/>
                  <a:ext cx="141065" cy="125063"/>
                  <a:chOff x="3967162" y="2214562"/>
                  <a:chExt cx="141065" cy="125063"/>
                </a:xfrm>
              </p:grpSpPr>
              <p:sp>
                <p:nvSpPr>
                  <p:cNvPr id="343" name="任意多边形: 形状 4486"/>
                  <p:cNvSpPr/>
                  <p:nvPr/>
                </p:nvSpPr>
                <p:spPr>
                  <a:xfrm>
                    <a:off x="4037647" y="2214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44" name="任意多边形: 形状 4487"/>
                  <p:cNvSpPr/>
                  <p:nvPr/>
                </p:nvSpPr>
                <p:spPr>
                  <a:xfrm>
                    <a:off x="3967162" y="2277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7" name="图形 1490"/>
                <p:cNvGrpSpPr/>
                <p:nvPr/>
              </p:nvGrpSpPr>
              <p:grpSpPr>
                <a:xfrm>
                  <a:off x="3976687" y="2214562"/>
                  <a:ext cx="141065" cy="125063"/>
                  <a:chOff x="3976687" y="2214562"/>
                  <a:chExt cx="141065" cy="125063"/>
                </a:xfrm>
              </p:grpSpPr>
              <p:sp>
                <p:nvSpPr>
                  <p:cNvPr id="341" name="任意多边形: 形状 4484"/>
                  <p:cNvSpPr/>
                  <p:nvPr/>
                </p:nvSpPr>
                <p:spPr>
                  <a:xfrm>
                    <a:off x="4047172" y="2214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42" name="任意多边形: 形状 4485"/>
                  <p:cNvSpPr/>
                  <p:nvPr/>
                </p:nvSpPr>
                <p:spPr>
                  <a:xfrm>
                    <a:off x="3976687" y="2277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8" name="图形 1490"/>
                <p:cNvGrpSpPr/>
                <p:nvPr/>
              </p:nvGrpSpPr>
              <p:grpSpPr>
                <a:xfrm>
                  <a:off x="3986212" y="2214562"/>
                  <a:ext cx="141065" cy="125063"/>
                  <a:chOff x="3986212" y="2214562"/>
                  <a:chExt cx="141065" cy="125063"/>
                </a:xfrm>
              </p:grpSpPr>
              <p:sp>
                <p:nvSpPr>
                  <p:cNvPr id="339" name="任意多边形: 形状 4482"/>
                  <p:cNvSpPr/>
                  <p:nvPr/>
                </p:nvSpPr>
                <p:spPr>
                  <a:xfrm>
                    <a:off x="4056697" y="2214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40" name="任意多边形: 形状 4483"/>
                  <p:cNvSpPr/>
                  <p:nvPr/>
                </p:nvSpPr>
                <p:spPr>
                  <a:xfrm>
                    <a:off x="3986212" y="2277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39" name="图形 1490"/>
                <p:cNvGrpSpPr/>
                <p:nvPr/>
              </p:nvGrpSpPr>
              <p:grpSpPr>
                <a:xfrm>
                  <a:off x="4043362" y="2243137"/>
                  <a:ext cx="141065" cy="125063"/>
                  <a:chOff x="4043362" y="2243137"/>
                  <a:chExt cx="141065" cy="125063"/>
                </a:xfrm>
              </p:grpSpPr>
              <p:sp>
                <p:nvSpPr>
                  <p:cNvPr id="337" name="任意多边形: 形状 4480"/>
                  <p:cNvSpPr/>
                  <p:nvPr/>
                </p:nvSpPr>
                <p:spPr>
                  <a:xfrm>
                    <a:off x="4113847" y="22431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38" name="任意多边形: 形状 4481"/>
                  <p:cNvSpPr/>
                  <p:nvPr/>
                </p:nvSpPr>
                <p:spPr>
                  <a:xfrm>
                    <a:off x="4043362" y="23056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0" name="图形 1490"/>
                <p:cNvGrpSpPr/>
                <p:nvPr/>
              </p:nvGrpSpPr>
              <p:grpSpPr>
                <a:xfrm>
                  <a:off x="4052887" y="2243137"/>
                  <a:ext cx="141065" cy="125063"/>
                  <a:chOff x="4052887" y="2243137"/>
                  <a:chExt cx="141065" cy="125063"/>
                </a:xfrm>
              </p:grpSpPr>
              <p:sp>
                <p:nvSpPr>
                  <p:cNvPr id="335" name="任意多边形: 形状 4478"/>
                  <p:cNvSpPr/>
                  <p:nvPr/>
                </p:nvSpPr>
                <p:spPr>
                  <a:xfrm>
                    <a:off x="4123372" y="22431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36" name="任意多边形: 形状 4479"/>
                  <p:cNvSpPr/>
                  <p:nvPr/>
                </p:nvSpPr>
                <p:spPr>
                  <a:xfrm>
                    <a:off x="4052887" y="23056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1" name="图形 1490"/>
                <p:cNvGrpSpPr/>
                <p:nvPr/>
              </p:nvGrpSpPr>
              <p:grpSpPr>
                <a:xfrm>
                  <a:off x="4138612" y="2271712"/>
                  <a:ext cx="141065" cy="125063"/>
                  <a:chOff x="4138612" y="2271712"/>
                  <a:chExt cx="141065" cy="125063"/>
                </a:xfrm>
              </p:grpSpPr>
              <p:sp>
                <p:nvSpPr>
                  <p:cNvPr id="333" name="任意多边形: 形状 4476"/>
                  <p:cNvSpPr/>
                  <p:nvPr/>
                </p:nvSpPr>
                <p:spPr>
                  <a:xfrm>
                    <a:off x="4209097" y="22717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34" name="任意多边形: 形状 4477"/>
                  <p:cNvSpPr/>
                  <p:nvPr/>
                </p:nvSpPr>
                <p:spPr>
                  <a:xfrm>
                    <a:off x="4138612" y="23341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2" name="图形 1490"/>
                <p:cNvGrpSpPr/>
                <p:nvPr/>
              </p:nvGrpSpPr>
              <p:grpSpPr>
                <a:xfrm>
                  <a:off x="4148137" y="2271712"/>
                  <a:ext cx="141065" cy="125063"/>
                  <a:chOff x="4148137" y="2271712"/>
                  <a:chExt cx="141065" cy="125063"/>
                </a:xfrm>
              </p:grpSpPr>
              <p:sp>
                <p:nvSpPr>
                  <p:cNvPr id="331" name="任意多边形: 形状 4474"/>
                  <p:cNvSpPr/>
                  <p:nvPr/>
                </p:nvSpPr>
                <p:spPr>
                  <a:xfrm>
                    <a:off x="4218622" y="22717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32" name="任意多边形: 形状 4475"/>
                  <p:cNvSpPr/>
                  <p:nvPr/>
                </p:nvSpPr>
                <p:spPr>
                  <a:xfrm>
                    <a:off x="4148137" y="23341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3" name="图形 1490"/>
                <p:cNvGrpSpPr/>
                <p:nvPr/>
              </p:nvGrpSpPr>
              <p:grpSpPr>
                <a:xfrm>
                  <a:off x="4214812" y="2357437"/>
                  <a:ext cx="141065" cy="125063"/>
                  <a:chOff x="4214812" y="2357437"/>
                  <a:chExt cx="141065" cy="125063"/>
                </a:xfrm>
              </p:grpSpPr>
              <p:sp>
                <p:nvSpPr>
                  <p:cNvPr id="329" name="任意多边形: 形状 4472"/>
                  <p:cNvSpPr/>
                  <p:nvPr/>
                </p:nvSpPr>
                <p:spPr>
                  <a:xfrm>
                    <a:off x="4285297" y="23574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30" name="任意多边形: 形状 4473"/>
                  <p:cNvSpPr/>
                  <p:nvPr/>
                </p:nvSpPr>
                <p:spPr>
                  <a:xfrm>
                    <a:off x="4214812" y="24199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4" name="图形 1490"/>
                <p:cNvGrpSpPr/>
                <p:nvPr/>
              </p:nvGrpSpPr>
              <p:grpSpPr>
                <a:xfrm>
                  <a:off x="4281487" y="2386012"/>
                  <a:ext cx="141065" cy="125063"/>
                  <a:chOff x="4281487" y="2386012"/>
                  <a:chExt cx="141065" cy="125063"/>
                </a:xfrm>
              </p:grpSpPr>
              <p:sp>
                <p:nvSpPr>
                  <p:cNvPr id="327" name="任意多边形: 形状 4470"/>
                  <p:cNvSpPr/>
                  <p:nvPr/>
                </p:nvSpPr>
                <p:spPr>
                  <a:xfrm>
                    <a:off x="4351972" y="23860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28" name="任意多边形: 形状 4471"/>
                  <p:cNvSpPr/>
                  <p:nvPr/>
                </p:nvSpPr>
                <p:spPr>
                  <a:xfrm>
                    <a:off x="4281487" y="24484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5" name="图形 1490"/>
                <p:cNvGrpSpPr/>
                <p:nvPr/>
              </p:nvGrpSpPr>
              <p:grpSpPr>
                <a:xfrm>
                  <a:off x="4300537" y="2386012"/>
                  <a:ext cx="141065" cy="125063"/>
                  <a:chOff x="4300537" y="2386012"/>
                  <a:chExt cx="141065" cy="125063"/>
                </a:xfrm>
              </p:grpSpPr>
              <p:sp>
                <p:nvSpPr>
                  <p:cNvPr id="325" name="任意多边形: 形状 4468"/>
                  <p:cNvSpPr/>
                  <p:nvPr/>
                </p:nvSpPr>
                <p:spPr>
                  <a:xfrm>
                    <a:off x="4371022" y="23860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26" name="任意多边形: 形状 4469"/>
                  <p:cNvSpPr/>
                  <p:nvPr/>
                </p:nvSpPr>
                <p:spPr>
                  <a:xfrm>
                    <a:off x="4300537" y="24484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6" name="图形 1490"/>
                <p:cNvGrpSpPr/>
                <p:nvPr/>
              </p:nvGrpSpPr>
              <p:grpSpPr>
                <a:xfrm>
                  <a:off x="4338637" y="2424112"/>
                  <a:ext cx="141065" cy="125063"/>
                  <a:chOff x="4338637" y="2424112"/>
                  <a:chExt cx="141065" cy="125063"/>
                </a:xfrm>
              </p:grpSpPr>
              <p:sp>
                <p:nvSpPr>
                  <p:cNvPr id="323" name="任意多边形: 形状 4466"/>
                  <p:cNvSpPr/>
                  <p:nvPr/>
                </p:nvSpPr>
                <p:spPr>
                  <a:xfrm>
                    <a:off x="4409122" y="24241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24" name="任意多边形: 形状 4467"/>
                  <p:cNvSpPr/>
                  <p:nvPr/>
                </p:nvSpPr>
                <p:spPr>
                  <a:xfrm>
                    <a:off x="4338637" y="24865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7" name="图形 1490"/>
                <p:cNvGrpSpPr/>
                <p:nvPr/>
              </p:nvGrpSpPr>
              <p:grpSpPr>
                <a:xfrm>
                  <a:off x="4357687" y="2443162"/>
                  <a:ext cx="141065" cy="125063"/>
                  <a:chOff x="4357687" y="2443162"/>
                  <a:chExt cx="141065" cy="125063"/>
                </a:xfrm>
              </p:grpSpPr>
              <p:sp>
                <p:nvSpPr>
                  <p:cNvPr id="321" name="任意多边形: 形状 4464"/>
                  <p:cNvSpPr/>
                  <p:nvPr/>
                </p:nvSpPr>
                <p:spPr>
                  <a:xfrm>
                    <a:off x="4428172" y="24431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22" name="任意多边形: 形状 4465"/>
                  <p:cNvSpPr/>
                  <p:nvPr/>
                </p:nvSpPr>
                <p:spPr>
                  <a:xfrm>
                    <a:off x="4357687" y="25056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8" name="图形 1490"/>
                <p:cNvGrpSpPr/>
                <p:nvPr/>
              </p:nvGrpSpPr>
              <p:grpSpPr>
                <a:xfrm>
                  <a:off x="4367212" y="2452687"/>
                  <a:ext cx="141065" cy="125063"/>
                  <a:chOff x="4367212" y="2452687"/>
                  <a:chExt cx="141065" cy="125063"/>
                </a:xfrm>
              </p:grpSpPr>
              <p:sp>
                <p:nvSpPr>
                  <p:cNvPr id="319" name="任意多边形: 形状 4462"/>
                  <p:cNvSpPr/>
                  <p:nvPr/>
                </p:nvSpPr>
                <p:spPr>
                  <a:xfrm>
                    <a:off x="4437697"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20" name="任意多边形: 形状 4463"/>
                  <p:cNvSpPr/>
                  <p:nvPr/>
                </p:nvSpPr>
                <p:spPr>
                  <a:xfrm>
                    <a:off x="4367212"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49" name="图形 1490"/>
                <p:cNvGrpSpPr/>
                <p:nvPr/>
              </p:nvGrpSpPr>
              <p:grpSpPr>
                <a:xfrm>
                  <a:off x="4376737" y="2452687"/>
                  <a:ext cx="141065" cy="125063"/>
                  <a:chOff x="4376737" y="2452687"/>
                  <a:chExt cx="141065" cy="125063"/>
                </a:xfrm>
              </p:grpSpPr>
              <p:sp>
                <p:nvSpPr>
                  <p:cNvPr id="317" name="任意多边形: 形状 4460"/>
                  <p:cNvSpPr/>
                  <p:nvPr/>
                </p:nvSpPr>
                <p:spPr>
                  <a:xfrm>
                    <a:off x="4447222"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18" name="任意多边形: 形状 4461"/>
                  <p:cNvSpPr/>
                  <p:nvPr/>
                </p:nvSpPr>
                <p:spPr>
                  <a:xfrm>
                    <a:off x="4376737"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0" name="图形 1490"/>
                <p:cNvGrpSpPr/>
                <p:nvPr/>
              </p:nvGrpSpPr>
              <p:grpSpPr>
                <a:xfrm>
                  <a:off x="4386262" y="2452687"/>
                  <a:ext cx="141065" cy="125063"/>
                  <a:chOff x="4386262" y="2452687"/>
                  <a:chExt cx="141065" cy="125063"/>
                </a:xfrm>
              </p:grpSpPr>
              <p:sp>
                <p:nvSpPr>
                  <p:cNvPr id="315" name="任意多边形: 形状 4458"/>
                  <p:cNvSpPr/>
                  <p:nvPr/>
                </p:nvSpPr>
                <p:spPr>
                  <a:xfrm>
                    <a:off x="4456747"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16" name="任意多边形: 形状 4459"/>
                  <p:cNvSpPr/>
                  <p:nvPr/>
                </p:nvSpPr>
                <p:spPr>
                  <a:xfrm>
                    <a:off x="4386262"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1" name="图形 1490"/>
                <p:cNvGrpSpPr/>
                <p:nvPr/>
              </p:nvGrpSpPr>
              <p:grpSpPr>
                <a:xfrm>
                  <a:off x="4414837" y="2452687"/>
                  <a:ext cx="141065" cy="125063"/>
                  <a:chOff x="4414837" y="2452687"/>
                  <a:chExt cx="141065" cy="125063"/>
                </a:xfrm>
              </p:grpSpPr>
              <p:sp>
                <p:nvSpPr>
                  <p:cNvPr id="313" name="任意多边形: 形状 4456"/>
                  <p:cNvSpPr/>
                  <p:nvPr/>
                </p:nvSpPr>
                <p:spPr>
                  <a:xfrm>
                    <a:off x="4485322"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14" name="任意多边形: 形状 4457"/>
                  <p:cNvSpPr/>
                  <p:nvPr/>
                </p:nvSpPr>
                <p:spPr>
                  <a:xfrm>
                    <a:off x="4414837"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2" name="图形 1490"/>
                <p:cNvGrpSpPr/>
                <p:nvPr/>
              </p:nvGrpSpPr>
              <p:grpSpPr>
                <a:xfrm>
                  <a:off x="4424362" y="2452687"/>
                  <a:ext cx="141065" cy="125063"/>
                  <a:chOff x="4424362" y="2452687"/>
                  <a:chExt cx="141065" cy="125063"/>
                </a:xfrm>
              </p:grpSpPr>
              <p:sp>
                <p:nvSpPr>
                  <p:cNvPr id="311" name="任意多边形: 形状 4454"/>
                  <p:cNvSpPr/>
                  <p:nvPr/>
                </p:nvSpPr>
                <p:spPr>
                  <a:xfrm>
                    <a:off x="4494847"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12" name="任意多边形: 形状 4455"/>
                  <p:cNvSpPr/>
                  <p:nvPr/>
                </p:nvSpPr>
                <p:spPr>
                  <a:xfrm>
                    <a:off x="4424362"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3" name="图形 1490"/>
                <p:cNvGrpSpPr/>
                <p:nvPr/>
              </p:nvGrpSpPr>
              <p:grpSpPr>
                <a:xfrm>
                  <a:off x="4433887" y="2452687"/>
                  <a:ext cx="141065" cy="125063"/>
                  <a:chOff x="4433887" y="2452687"/>
                  <a:chExt cx="141065" cy="125063"/>
                </a:xfrm>
              </p:grpSpPr>
              <p:sp>
                <p:nvSpPr>
                  <p:cNvPr id="309" name="任意多边形: 形状 4452"/>
                  <p:cNvSpPr/>
                  <p:nvPr/>
                </p:nvSpPr>
                <p:spPr>
                  <a:xfrm>
                    <a:off x="4504372"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10" name="任意多边形: 形状 4453"/>
                  <p:cNvSpPr/>
                  <p:nvPr/>
                </p:nvSpPr>
                <p:spPr>
                  <a:xfrm>
                    <a:off x="4433887"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4" name="图形 1490"/>
                <p:cNvGrpSpPr/>
                <p:nvPr/>
              </p:nvGrpSpPr>
              <p:grpSpPr>
                <a:xfrm>
                  <a:off x="4443412" y="2452687"/>
                  <a:ext cx="141065" cy="125063"/>
                  <a:chOff x="4443412" y="2452687"/>
                  <a:chExt cx="141065" cy="125063"/>
                </a:xfrm>
              </p:grpSpPr>
              <p:sp>
                <p:nvSpPr>
                  <p:cNvPr id="307" name="任意多边形: 形状 4450"/>
                  <p:cNvSpPr/>
                  <p:nvPr/>
                </p:nvSpPr>
                <p:spPr>
                  <a:xfrm>
                    <a:off x="4513897"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08" name="任意多边形: 形状 4451"/>
                  <p:cNvSpPr/>
                  <p:nvPr/>
                </p:nvSpPr>
                <p:spPr>
                  <a:xfrm>
                    <a:off x="4443412"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5" name="图形 1490"/>
                <p:cNvGrpSpPr/>
                <p:nvPr/>
              </p:nvGrpSpPr>
              <p:grpSpPr>
                <a:xfrm>
                  <a:off x="4491037" y="2452687"/>
                  <a:ext cx="141065" cy="125063"/>
                  <a:chOff x="4491037" y="2452687"/>
                  <a:chExt cx="141065" cy="125063"/>
                </a:xfrm>
              </p:grpSpPr>
              <p:sp>
                <p:nvSpPr>
                  <p:cNvPr id="305" name="任意多边形: 形状 4448"/>
                  <p:cNvSpPr/>
                  <p:nvPr/>
                </p:nvSpPr>
                <p:spPr>
                  <a:xfrm>
                    <a:off x="4561522"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06" name="任意多边形: 形状 4449"/>
                  <p:cNvSpPr/>
                  <p:nvPr/>
                </p:nvSpPr>
                <p:spPr>
                  <a:xfrm>
                    <a:off x="4491037"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6" name="图形 1490"/>
                <p:cNvGrpSpPr/>
                <p:nvPr/>
              </p:nvGrpSpPr>
              <p:grpSpPr>
                <a:xfrm>
                  <a:off x="4510087" y="2452687"/>
                  <a:ext cx="141065" cy="125063"/>
                  <a:chOff x="4510087" y="2452687"/>
                  <a:chExt cx="141065" cy="125063"/>
                </a:xfrm>
              </p:grpSpPr>
              <p:sp>
                <p:nvSpPr>
                  <p:cNvPr id="303" name="任意多边形: 形状 4446"/>
                  <p:cNvSpPr/>
                  <p:nvPr/>
                </p:nvSpPr>
                <p:spPr>
                  <a:xfrm>
                    <a:off x="4580572" y="24526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04" name="任意多边形: 形状 4447"/>
                  <p:cNvSpPr/>
                  <p:nvPr/>
                </p:nvSpPr>
                <p:spPr>
                  <a:xfrm>
                    <a:off x="4510087" y="25151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7" name="图形 1490"/>
                <p:cNvGrpSpPr/>
                <p:nvPr/>
              </p:nvGrpSpPr>
              <p:grpSpPr>
                <a:xfrm>
                  <a:off x="4672012" y="2547937"/>
                  <a:ext cx="141065" cy="125063"/>
                  <a:chOff x="4672012" y="2547937"/>
                  <a:chExt cx="141065" cy="125063"/>
                </a:xfrm>
              </p:grpSpPr>
              <p:sp>
                <p:nvSpPr>
                  <p:cNvPr id="301" name="任意多边形: 形状 4444"/>
                  <p:cNvSpPr/>
                  <p:nvPr/>
                </p:nvSpPr>
                <p:spPr>
                  <a:xfrm>
                    <a:off x="4742497" y="25479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02" name="任意多边形: 形状 4445"/>
                  <p:cNvSpPr/>
                  <p:nvPr/>
                </p:nvSpPr>
                <p:spPr>
                  <a:xfrm>
                    <a:off x="4672012" y="26104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8" name="图形 1490"/>
                <p:cNvGrpSpPr/>
                <p:nvPr/>
              </p:nvGrpSpPr>
              <p:grpSpPr>
                <a:xfrm>
                  <a:off x="4681537" y="2547937"/>
                  <a:ext cx="141065" cy="125063"/>
                  <a:chOff x="4681537" y="2547937"/>
                  <a:chExt cx="141065" cy="125063"/>
                </a:xfrm>
              </p:grpSpPr>
              <p:sp>
                <p:nvSpPr>
                  <p:cNvPr id="299" name="任意多边形: 形状 4442"/>
                  <p:cNvSpPr/>
                  <p:nvPr/>
                </p:nvSpPr>
                <p:spPr>
                  <a:xfrm>
                    <a:off x="4752022" y="25479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300" name="任意多边形: 形状 4443"/>
                  <p:cNvSpPr/>
                  <p:nvPr/>
                </p:nvSpPr>
                <p:spPr>
                  <a:xfrm>
                    <a:off x="4681537" y="26104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59" name="图形 1490"/>
                <p:cNvGrpSpPr/>
                <p:nvPr/>
              </p:nvGrpSpPr>
              <p:grpSpPr>
                <a:xfrm>
                  <a:off x="4719637" y="2547937"/>
                  <a:ext cx="141065" cy="125063"/>
                  <a:chOff x="4719637" y="2547937"/>
                  <a:chExt cx="141065" cy="125063"/>
                </a:xfrm>
              </p:grpSpPr>
              <p:sp>
                <p:nvSpPr>
                  <p:cNvPr id="297" name="任意多边形: 形状 4440"/>
                  <p:cNvSpPr/>
                  <p:nvPr/>
                </p:nvSpPr>
                <p:spPr>
                  <a:xfrm>
                    <a:off x="4790122" y="25479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98" name="任意多边形: 形状 4441"/>
                  <p:cNvSpPr/>
                  <p:nvPr/>
                </p:nvSpPr>
                <p:spPr>
                  <a:xfrm>
                    <a:off x="4719637" y="26104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0" name="图形 1490"/>
                <p:cNvGrpSpPr/>
                <p:nvPr/>
              </p:nvGrpSpPr>
              <p:grpSpPr>
                <a:xfrm>
                  <a:off x="4824412" y="2576512"/>
                  <a:ext cx="141065" cy="125063"/>
                  <a:chOff x="4824412" y="2576512"/>
                  <a:chExt cx="141065" cy="125063"/>
                </a:xfrm>
              </p:grpSpPr>
              <p:sp>
                <p:nvSpPr>
                  <p:cNvPr id="295" name="任意多边形: 形状 4438"/>
                  <p:cNvSpPr/>
                  <p:nvPr/>
                </p:nvSpPr>
                <p:spPr>
                  <a:xfrm>
                    <a:off x="4894897" y="25765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96" name="任意多边形: 形状 4439"/>
                  <p:cNvSpPr/>
                  <p:nvPr/>
                </p:nvSpPr>
                <p:spPr>
                  <a:xfrm>
                    <a:off x="4824412" y="26389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1" name="图形 1490"/>
                <p:cNvGrpSpPr/>
                <p:nvPr/>
              </p:nvGrpSpPr>
              <p:grpSpPr>
                <a:xfrm>
                  <a:off x="4910137" y="2643187"/>
                  <a:ext cx="141065" cy="125063"/>
                  <a:chOff x="4910137" y="2643187"/>
                  <a:chExt cx="141065" cy="125063"/>
                </a:xfrm>
              </p:grpSpPr>
              <p:sp>
                <p:nvSpPr>
                  <p:cNvPr id="293" name="任意多边形: 形状 4436"/>
                  <p:cNvSpPr/>
                  <p:nvPr/>
                </p:nvSpPr>
                <p:spPr>
                  <a:xfrm>
                    <a:off x="4980622" y="26431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94" name="任意多边形: 形状 4437"/>
                  <p:cNvSpPr/>
                  <p:nvPr/>
                </p:nvSpPr>
                <p:spPr>
                  <a:xfrm>
                    <a:off x="4910137" y="27056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2" name="图形 1490"/>
                <p:cNvGrpSpPr/>
                <p:nvPr/>
              </p:nvGrpSpPr>
              <p:grpSpPr>
                <a:xfrm>
                  <a:off x="4938712" y="2671762"/>
                  <a:ext cx="141065" cy="125063"/>
                  <a:chOff x="4938712" y="2671762"/>
                  <a:chExt cx="141065" cy="125063"/>
                </a:xfrm>
              </p:grpSpPr>
              <p:sp>
                <p:nvSpPr>
                  <p:cNvPr id="291" name="任意多边形: 形状 4434"/>
                  <p:cNvSpPr/>
                  <p:nvPr/>
                </p:nvSpPr>
                <p:spPr>
                  <a:xfrm>
                    <a:off x="5009197" y="2671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92" name="任意多边形: 形状 4435"/>
                  <p:cNvSpPr/>
                  <p:nvPr/>
                </p:nvSpPr>
                <p:spPr>
                  <a:xfrm>
                    <a:off x="4938712" y="2734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3" name="图形 1490"/>
                <p:cNvGrpSpPr/>
                <p:nvPr/>
              </p:nvGrpSpPr>
              <p:grpSpPr>
                <a:xfrm>
                  <a:off x="4938712" y="2681287"/>
                  <a:ext cx="141065" cy="125063"/>
                  <a:chOff x="4938712" y="2681287"/>
                  <a:chExt cx="141065" cy="125063"/>
                </a:xfrm>
              </p:grpSpPr>
              <p:sp>
                <p:nvSpPr>
                  <p:cNvPr id="289" name="任意多边形: 形状 4432"/>
                  <p:cNvSpPr/>
                  <p:nvPr/>
                </p:nvSpPr>
                <p:spPr>
                  <a:xfrm>
                    <a:off x="5009197" y="26812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90" name="任意多边形: 形状 4433"/>
                  <p:cNvSpPr/>
                  <p:nvPr/>
                </p:nvSpPr>
                <p:spPr>
                  <a:xfrm>
                    <a:off x="4938712" y="27437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4" name="图形 1490"/>
                <p:cNvGrpSpPr/>
                <p:nvPr/>
              </p:nvGrpSpPr>
              <p:grpSpPr>
                <a:xfrm>
                  <a:off x="4957762" y="2738437"/>
                  <a:ext cx="141065" cy="125063"/>
                  <a:chOff x="4957762" y="2738437"/>
                  <a:chExt cx="141065" cy="125063"/>
                </a:xfrm>
              </p:grpSpPr>
              <p:sp>
                <p:nvSpPr>
                  <p:cNvPr id="287" name="任意多边形: 形状 4430"/>
                  <p:cNvSpPr/>
                  <p:nvPr/>
                </p:nvSpPr>
                <p:spPr>
                  <a:xfrm>
                    <a:off x="5028247" y="27384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88" name="任意多边形: 形状 4431"/>
                  <p:cNvSpPr/>
                  <p:nvPr/>
                </p:nvSpPr>
                <p:spPr>
                  <a:xfrm>
                    <a:off x="4957762" y="28009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5" name="图形 1490"/>
                <p:cNvGrpSpPr/>
                <p:nvPr/>
              </p:nvGrpSpPr>
              <p:grpSpPr>
                <a:xfrm>
                  <a:off x="4967287" y="2747962"/>
                  <a:ext cx="141065" cy="125063"/>
                  <a:chOff x="4967287" y="2747962"/>
                  <a:chExt cx="141065" cy="125063"/>
                </a:xfrm>
              </p:grpSpPr>
              <p:sp>
                <p:nvSpPr>
                  <p:cNvPr id="285" name="任意多边形: 形状 4428"/>
                  <p:cNvSpPr/>
                  <p:nvPr/>
                </p:nvSpPr>
                <p:spPr>
                  <a:xfrm>
                    <a:off x="5037772" y="27479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86" name="任意多边形: 形状 4429"/>
                  <p:cNvSpPr/>
                  <p:nvPr/>
                </p:nvSpPr>
                <p:spPr>
                  <a:xfrm>
                    <a:off x="4967287" y="28104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6" name="图形 1490"/>
                <p:cNvGrpSpPr/>
                <p:nvPr/>
              </p:nvGrpSpPr>
              <p:grpSpPr>
                <a:xfrm>
                  <a:off x="4986337" y="2843212"/>
                  <a:ext cx="141065" cy="125063"/>
                  <a:chOff x="4986337" y="2843212"/>
                  <a:chExt cx="141065" cy="125063"/>
                </a:xfrm>
              </p:grpSpPr>
              <p:sp>
                <p:nvSpPr>
                  <p:cNvPr id="283" name="任意多边形: 形状 4426"/>
                  <p:cNvSpPr/>
                  <p:nvPr/>
                </p:nvSpPr>
                <p:spPr>
                  <a:xfrm>
                    <a:off x="5056822" y="28432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84" name="任意多边形: 形状 4427"/>
                  <p:cNvSpPr/>
                  <p:nvPr/>
                </p:nvSpPr>
                <p:spPr>
                  <a:xfrm>
                    <a:off x="4986337" y="29056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967" name="图形 1490"/>
                <p:cNvGrpSpPr/>
                <p:nvPr/>
              </p:nvGrpSpPr>
              <p:grpSpPr>
                <a:xfrm>
                  <a:off x="4995862" y="2843212"/>
                  <a:ext cx="141065" cy="125063"/>
                  <a:chOff x="4995862" y="2843212"/>
                  <a:chExt cx="141065" cy="125063"/>
                </a:xfrm>
              </p:grpSpPr>
              <p:sp>
                <p:nvSpPr>
                  <p:cNvPr id="281" name="任意多边形: 形状 4424"/>
                  <p:cNvSpPr/>
                  <p:nvPr/>
                </p:nvSpPr>
                <p:spPr>
                  <a:xfrm>
                    <a:off x="5066347" y="28432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82" name="任意多边形: 形状 4425"/>
                  <p:cNvSpPr/>
                  <p:nvPr/>
                </p:nvSpPr>
                <p:spPr>
                  <a:xfrm>
                    <a:off x="4995862" y="29056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28" name="图形 1490"/>
                <p:cNvGrpSpPr/>
                <p:nvPr/>
              </p:nvGrpSpPr>
              <p:grpSpPr>
                <a:xfrm>
                  <a:off x="5119687" y="3043237"/>
                  <a:ext cx="141065" cy="125063"/>
                  <a:chOff x="5119687" y="3043237"/>
                  <a:chExt cx="141065" cy="125063"/>
                </a:xfrm>
              </p:grpSpPr>
              <p:sp>
                <p:nvSpPr>
                  <p:cNvPr id="279" name="任意多边形: 形状 4422"/>
                  <p:cNvSpPr/>
                  <p:nvPr/>
                </p:nvSpPr>
                <p:spPr>
                  <a:xfrm>
                    <a:off x="5190172" y="30432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80" name="任意多边形: 形状 4423"/>
                  <p:cNvSpPr/>
                  <p:nvPr/>
                </p:nvSpPr>
                <p:spPr>
                  <a:xfrm>
                    <a:off x="5119687" y="31057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29" name="图形 1490"/>
                <p:cNvGrpSpPr/>
                <p:nvPr/>
              </p:nvGrpSpPr>
              <p:grpSpPr>
                <a:xfrm>
                  <a:off x="5176837" y="3043237"/>
                  <a:ext cx="141065" cy="125063"/>
                  <a:chOff x="5176837" y="3043237"/>
                  <a:chExt cx="141065" cy="125063"/>
                </a:xfrm>
              </p:grpSpPr>
              <p:sp>
                <p:nvSpPr>
                  <p:cNvPr id="277" name="任意多边形: 形状 4420"/>
                  <p:cNvSpPr/>
                  <p:nvPr/>
                </p:nvSpPr>
                <p:spPr>
                  <a:xfrm>
                    <a:off x="5247322" y="30432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78" name="任意多边形: 形状 4421"/>
                  <p:cNvSpPr/>
                  <p:nvPr/>
                </p:nvSpPr>
                <p:spPr>
                  <a:xfrm>
                    <a:off x="5176837" y="31057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0" name="图形 1490"/>
                <p:cNvGrpSpPr/>
                <p:nvPr/>
              </p:nvGrpSpPr>
              <p:grpSpPr>
                <a:xfrm>
                  <a:off x="5310187" y="3148012"/>
                  <a:ext cx="141065" cy="125063"/>
                  <a:chOff x="5310187" y="3148012"/>
                  <a:chExt cx="141065" cy="125063"/>
                </a:xfrm>
              </p:grpSpPr>
              <p:sp>
                <p:nvSpPr>
                  <p:cNvPr id="275" name="任意多边形: 形状 4418"/>
                  <p:cNvSpPr/>
                  <p:nvPr/>
                </p:nvSpPr>
                <p:spPr>
                  <a:xfrm>
                    <a:off x="5380672" y="31480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76" name="任意多边形: 形状 4419"/>
                  <p:cNvSpPr/>
                  <p:nvPr/>
                </p:nvSpPr>
                <p:spPr>
                  <a:xfrm>
                    <a:off x="5310187" y="32104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1" name="图形 1490"/>
                <p:cNvGrpSpPr/>
                <p:nvPr/>
              </p:nvGrpSpPr>
              <p:grpSpPr>
                <a:xfrm>
                  <a:off x="5500687" y="3328987"/>
                  <a:ext cx="141065" cy="125063"/>
                  <a:chOff x="5500687" y="3328987"/>
                  <a:chExt cx="141065" cy="125063"/>
                </a:xfrm>
              </p:grpSpPr>
              <p:sp>
                <p:nvSpPr>
                  <p:cNvPr id="273" name="任意多边形: 形状 4416"/>
                  <p:cNvSpPr/>
                  <p:nvPr/>
                </p:nvSpPr>
                <p:spPr>
                  <a:xfrm>
                    <a:off x="5571172" y="3328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74" name="任意多边形: 形状 4417"/>
                  <p:cNvSpPr/>
                  <p:nvPr/>
                </p:nvSpPr>
                <p:spPr>
                  <a:xfrm>
                    <a:off x="5500687" y="3391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2" name="图形 1490"/>
                <p:cNvGrpSpPr/>
                <p:nvPr/>
              </p:nvGrpSpPr>
              <p:grpSpPr>
                <a:xfrm>
                  <a:off x="5538787" y="3328987"/>
                  <a:ext cx="141065" cy="125063"/>
                  <a:chOff x="5538787" y="3328987"/>
                  <a:chExt cx="141065" cy="125063"/>
                </a:xfrm>
              </p:grpSpPr>
              <p:sp>
                <p:nvSpPr>
                  <p:cNvPr id="271" name="任意多边形: 形状 4414"/>
                  <p:cNvSpPr/>
                  <p:nvPr/>
                </p:nvSpPr>
                <p:spPr>
                  <a:xfrm>
                    <a:off x="5609272" y="33289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72" name="任意多边形: 形状 4415"/>
                  <p:cNvSpPr/>
                  <p:nvPr/>
                </p:nvSpPr>
                <p:spPr>
                  <a:xfrm>
                    <a:off x="5538787" y="33914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3" name="图形 1490"/>
                <p:cNvGrpSpPr/>
                <p:nvPr/>
              </p:nvGrpSpPr>
              <p:grpSpPr>
                <a:xfrm>
                  <a:off x="5672137" y="3538537"/>
                  <a:ext cx="141065" cy="125063"/>
                  <a:chOff x="5672137" y="3538537"/>
                  <a:chExt cx="141065" cy="125063"/>
                </a:xfrm>
              </p:grpSpPr>
              <p:sp>
                <p:nvSpPr>
                  <p:cNvPr id="269" name="任意多边形: 形状 4412"/>
                  <p:cNvSpPr/>
                  <p:nvPr/>
                </p:nvSpPr>
                <p:spPr>
                  <a:xfrm>
                    <a:off x="5742622" y="35385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70" name="任意多边形: 形状 4413"/>
                  <p:cNvSpPr/>
                  <p:nvPr/>
                </p:nvSpPr>
                <p:spPr>
                  <a:xfrm>
                    <a:off x="5672137" y="36010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4" name="图形 1490"/>
                <p:cNvGrpSpPr/>
                <p:nvPr/>
              </p:nvGrpSpPr>
              <p:grpSpPr>
                <a:xfrm>
                  <a:off x="5948362" y="3690937"/>
                  <a:ext cx="141065" cy="125063"/>
                  <a:chOff x="5948362" y="3690937"/>
                  <a:chExt cx="141065" cy="125063"/>
                </a:xfrm>
              </p:grpSpPr>
              <p:sp>
                <p:nvSpPr>
                  <p:cNvPr id="267" name="任意多边形: 形状 4410"/>
                  <p:cNvSpPr/>
                  <p:nvPr/>
                </p:nvSpPr>
                <p:spPr>
                  <a:xfrm>
                    <a:off x="6018847" y="36909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68" name="任意多边形: 形状 4411"/>
                  <p:cNvSpPr/>
                  <p:nvPr/>
                </p:nvSpPr>
                <p:spPr>
                  <a:xfrm>
                    <a:off x="5948362" y="37534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5" name="图形 1490"/>
                <p:cNvGrpSpPr/>
                <p:nvPr/>
              </p:nvGrpSpPr>
              <p:grpSpPr>
                <a:xfrm>
                  <a:off x="6034087" y="3690937"/>
                  <a:ext cx="141065" cy="125063"/>
                  <a:chOff x="6034087" y="3690937"/>
                  <a:chExt cx="141065" cy="125063"/>
                </a:xfrm>
              </p:grpSpPr>
              <p:sp>
                <p:nvSpPr>
                  <p:cNvPr id="265" name="任意多边形: 形状 4408"/>
                  <p:cNvSpPr/>
                  <p:nvPr/>
                </p:nvSpPr>
                <p:spPr>
                  <a:xfrm>
                    <a:off x="6104572" y="36909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66" name="任意多边形: 形状 4409"/>
                  <p:cNvSpPr/>
                  <p:nvPr/>
                </p:nvSpPr>
                <p:spPr>
                  <a:xfrm>
                    <a:off x="6034087" y="37534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6" name="图形 1490"/>
                <p:cNvGrpSpPr/>
                <p:nvPr/>
              </p:nvGrpSpPr>
              <p:grpSpPr>
                <a:xfrm>
                  <a:off x="6148387" y="3757612"/>
                  <a:ext cx="141065" cy="125063"/>
                  <a:chOff x="6148387" y="3757612"/>
                  <a:chExt cx="141065" cy="125063"/>
                </a:xfrm>
              </p:grpSpPr>
              <p:sp>
                <p:nvSpPr>
                  <p:cNvPr id="263" name="任意多边形: 形状 4406"/>
                  <p:cNvSpPr/>
                  <p:nvPr/>
                </p:nvSpPr>
                <p:spPr>
                  <a:xfrm>
                    <a:off x="6218872" y="37576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64" name="任意多边形: 形状 4407"/>
                  <p:cNvSpPr/>
                  <p:nvPr/>
                </p:nvSpPr>
                <p:spPr>
                  <a:xfrm>
                    <a:off x="6148387" y="38200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7" name="图形 1490"/>
                <p:cNvGrpSpPr/>
                <p:nvPr/>
              </p:nvGrpSpPr>
              <p:grpSpPr>
                <a:xfrm>
                  <a:off x="6157912" y="3757612"/>
                  <a:ext cx="141065" cy="125063"/>
                  <a:chOff x="6157912" y="3757612"/>
                  <a:chExt cx="141065" cy="125063"/>
                </a:xfrm>
              </p:grpSpPr>
              <p:sp>
                <p:nvSpPr>
                  <p:cNvPr id="261" name="任意多边形: 形状 4404"/>
                  <p:cNvSpPr/>
                  <p:nvPr/>
                </p:nvSpPr>
                <p:spPr>
                  <a:xfrm>
                    <a:off x="6228397" y="37576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62" name="任意多边形: 形状 4405"/>
                  <p:cNvSpPr/>
                  <p:nvPr/>
                </p:nvSpPr>
                <p:spPr>
                  <a:xfrm>
                    <a:off x="6157912" y="38200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8" name="图形 1490"/>
                <p:cNvGrpSpPr/>
                <p:nvPr/>
              </p:nvGrpSpPr>
              <p:grpSpPr>
                <a:xfrm>
                  <a:off x="6167437" y="3757612"/>
                  <a:ext cx="141065" cy="125063"/>
                  <a:chOff x="6167437" y="3757612"/>
                  <a:chExt cx="141065" cy="125063"/>
                </a:xfrm>
              </p:grpSpPr>
              <p:sp>
                <p:nvSpPr>
                  <p:cNvPr id="259" name="任意多边形: 形状 4402"/>
                  <p:cNvSpPr/>
                  <p:nvPr/>
                </p:nvSpPr>
                <p:spPr>
                  <a:xfrm>
                    <a:off x="6237922" y="37576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60" name="任意多边形: 形状 4403"/>
                  <p:cNvSpPr/>
                  <p:nvPr/>
                </p:nvSpPr>
                <p:spPr>
                  <a:xfrm>
                    <a:off x="6167437" y="38200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39" name="图形 1490"/>
                <p:cNvGrpSpPr/>
                <p:nvPr/>
              </p:nvGrpSpPr>
              <p:grpSpPr>
                <a:xfrm>
                  <a:off x="6186487" y="3757612"/>
                  <a:ext cx="141065" cy="125063"/>
                  <a:chOff x="6186487" y="3757612"/>
                  <a:chExt cx="141065" cy="125063"/>
                </a:xfrm>
              </p:grpSpPr>
              <p:sp>
                <p:nvSpPr>
                  <p:cNvPr id="257" name="任意多边形: 形状 4400"/>
                  <p:cNvSpPr/>
                  <p:nvPr/>
                </p:nvSpPr>
                <p:spPr>
                  <a:xfrm>
                    <a:off x="6256972" y="37576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58" name="任意多边形: 形状 4401"/>
                  <p:cNvSpPr/>
                  <p:nvPr/>
                </p:nvSpPr>
                <p:spPr>
                  <a:xfrm>
                    <a:off x="6186487" y="38200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0" name="图形 1490"/>
                <p:cNvGrpSpPr/>
                <p:nvPr/>
              </p:nvGrpSpPr>
              <p:grpSpPr>
                <a:xfrm>
                  <a:off x="6234112" y="3843337"/>
                  <a:ext cx="141065" cy="125063"/>
                  <a:chOff x="6234112" y="3843337"/>
                  <a:chExt cx="141065" cy="125063"/>
                </a:xfrm>
              </p:grpSpPr>
              <p:sp>
                <p:nvSpPr>
                  <p:cNvPr id="255" name="任意多边形: 形状 4398"/>
                  <p:cNvSpPr/>
                  <p:nvPr/>
                </p:nvSpPr>
                <p:spPr>
                  <a:xfrm>
                    <a:off x="6304597" y="38433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56" name="任意多边形: 形状 4399"/>
                  <p:cNvSpPr/>
                  <p:nvPr/>
                </p:nvSpPr>
                <p:spPr>
                  <a:xfrm>
                    <a:off x="6234112" y="39058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1" name="图形 1490"/>
                <p:cNvGrpSpPr/>
                <p:nvPr/>
              </p:nvGrpSpPr>
              <p:grpSpPr>
                <a:xfrm>
                  <a:off x="6272212" y="3919537"/>
                  <a:ext cx="141065" cy="125063"/>
                  <a:chOff x="6272212" y="3919537"/>
                  <a:chExt cx="141065" cy="125063"/>
                </a:xfrm>
              </p:grpSpPr>
              <p:sp>
                <p:nvSpPr>
                  <p:cNvPr id="253" name="任意多边形: 形状 4396"/>
                  <p:cNvSpPr/>
                  <p:nvPr/>
                </p:nvSpPr>
                <p:spPr>
                  <a:xfrm>
                    <a:off x="6342697" y="39195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54" name="任意多边形: 形状 4397"/>
                  <p:cNvSpPr/>
                  <p:nvPr/>
                </p:nvSpPr>
                <p:spPr>
                  <a:xfrm>
                    <a:off x="6272212" y="39820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2" name="图形 1490"/>
                <p:cNvGrpSpPr/>
                <p:nvPr/>
              </p:nvGrpSpPr>
              <p:grpSpPr>
                <a:xfrm>
                  <a:off x="6434137" y="3967162"/>
                  <a:ext cx="141065" cy="125063"/>
                  <a:chOff x="6434137" y="3967162"/>
                  <a:chExt cx="141065" cy="125063"/>
                </a:xfrm>
              </p:grpSpPr>
              <p:sp>
                <p:nvSpPr>
                  <p:cNvPr id="251" name="任意多边形: 形状 4394"/>
                  <p:cNvSpPr/>
                  <p:nvPr/>
                </p:nvSpPr>
                <p:spPr>
                  <a:xfrm>
                    <a:off x="6504622" y="39671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52" name="任意多边形: 形状 4395"/>
                  <p:cNvSpPr/>
                  <p:nvPr/>
                </p:nvSpPr>
                <p:spPr>
                  <a:xfrm>
                    <a:off x="6434137" y="40296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3" name="图形 1490"/>
                <p:cNvGrpSpPr/>
                <p:nvPr/>
              </p:nvGrpSpPr>
              <p:grpSpPr>
                <a:xfrm>
                  <a:off x="6481762" y="4043362"/>
                  <a:ext cx="141065" cy="125063"/>
                  <a:chOff x="6481762" y="4043362"/>
                  <a:chExt cx="141065" cy="125063"/>
                </a:xfrm>
              </p:grpSpPr>
              <p:sp>
                <p:nvSpPr>
                  <p:cNvPr id="249" name="任意多边形: 形状 4392"/>
                  <p:cNvSpPr/>
                  <p:nvPr/>
                </p:nvSpPr>
                <p:spPr>
                  <a:xfrm>
                    <a:off x="6552247" y="40433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50" name="任意多边形: 形状 4393"/>
                  <p:cNvSpPr/>
                  <p:nvPr/>
                </p:nvSpPr>
                <p:spPr>
                  <a:xfrm>
                    <a:off x="6481762" y="41058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4" name="图形 1490"/>
                <p:cNvGrpSpPr/>
                <p:nvPr/>
              </p:nvGrpSpPr>
              <p:grpSpPr>
                <a:xfrm>
                  <a:off x="6748462" y="4119562"/>
                  <a:ext cx="141065" cy="125063"/>
                  <a:chOff x="6748462" y="4119562"/>
                  <a:chExt cx="141065" cy="125063"/>
                </a:xfrm>
              </p:grpSpPr>
              <p:sp>
                <p:nvSpPr>
                  <p:cNvPr id="247" name="任意多边形: 形状 4390"/>
                  <p:cNvSpPr/>
                  <p:nvPr/>
                </p:nvSpPr>
                <p:spPr>
                  <a:xfrm>
                    <a:off x="6818947" y="4119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48" name="任意多边形: 形状 4391"/>
                  <p:cNvSpPr/>
                  <p:nvPr/>
                </p:nvSpPr>
                <p:spPr>
                  <a:xfrm>
                    <a:off x="6748462" y="4182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5" name="图形 1490"/>
                <p:cNvGrpSpPr/>
                <p:nvPr/>
              </p:nvGrpSpPr>
              <p:grpSpPr>
                <a:xfrm>
                  <a:off x="6767512" y="4119562"/>
                  <a:ext cx="141065" cy="125063"/>
                  <a:chOff x="6767512" y="4119562"/>
                  <a:chExt cx="141065" cy="125063"/>
                </a:xfrm>
              </p:grpSpPr>
              <p:sp>
                <p:nvSpPr>
                  <p:cNvPr id="245" name="任意多边形: 形状 4388"/>
                  <p:cNvSpPr/>
                  <p:nvPr/>
                </p:nvSpPr>
                <p:spPr>
                  <a:xfrm>
                    <a:off x="6837997" y="4119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46" name="任意多边形: 形状 4389"/>
                  <p:cNvSpPr/>
                  <p:nvPr/>
                </p:nvSpPr>
                <p:spPr>
                  <a:xfrm>
                    <a:off x="6767512" y="4182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6" name="图形 1490"/>
                <p:cNvGrpSpPr/>
                <p:nvPr/>
              </p:nvGrpSpPr>
              <p:grpSpPr>
                <a:xfrm>
                  <a:off x="6777037" y="4119562"/>
                  <a:ext cx="141065" cy="125063"/>
                  <a:chOff x="6777037" y="4119562"/>
                  <a:chExt cx="141065" cy="125063"/>
                </a:xfrm>
              </p:grpSpPr>
              <p:sp>
                <p:nvSpPr>
                  <p:cNvPr id="243" name="任意多边形: 形状 4386"/>
                  <p:cNvSpPr/>
                  <p:nvPr/>
                </p:nvSpPr>
                <p:spPr>
                  <a:xfrm>
                    <a:off x="6847522" y="41195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44" name="任意多边形: 形状 4387"/>
                  <p:cNvSpPr/>
                  <p:nvPr/>
                </p:nvSpPr>
                <p:spPr>
                  <a:xfrm>
                    <a:off x="6777037" y="41820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7" name="图形 1490"/>
                <p:cNvGrpSpPr/>
                <p:nvPr/>
              </p:nvGrpSpPr>
              <p:grpSpPr>
                <a:xfrm>
                  <a:off x="6872287" y="4214812"/>
                  <a:ext cx="141065" cy="125063"/>
                  <a:chOff x="6872287" y="4214812"/>
                  <a:chExt cx="141065" cy="125063"/>
                </a:xfrm>
              </p:grpSpPr>
              <p:sp>
                <p:nvSpPr>
                  <p:cNvPr id="241" name="任意多边形: 形状 4384"/>
                  <p:cNvSpPr/>
                  <p:nvPr/>
                </p:nvSpPr>
                <p:spPr>
                  <a:xfrm>
                    <a:off x="6942772" y="42148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42" name="任意多边形: 形状 4385"/>
                  <p:cNvSpPr/>
                  <p:nvPr/>
                </p:nvSpPr>
                <p:spPr>
                  <a:xfrm>
                    <a:off x="6872287" y="42772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8" name="图形 1490"/>
                <p:cNvGrpSpPr/>
                <p:nvPr/>
              </p:nvGrpSpPr>
              <p:grpSpPr>
                <a:xfrm>
                  <a:off x="7158037" y="4386262"/>
                  <a:ext cx="141065" cy="125063"/>
                  <a:chOff x="7158037" y="4386262"/>
                  <a:chExt cx="141065" cy="125063"/>
                </a:xfrm>
              </p:grpSpPr>
              <p:sp>
                <p:nvSpPr>
                  <p:cNvPr id="239" name="任意多边形: 形状 4382"/>
                  <p:cNvSpPr/>
                  <p:nvPr/>
                </p:nvSpPr>
                <p:spPr>
                  <a:xfrm>
                    <a:off x="7228522"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40" name="任意多边形: 形状 4383"/>
                  <p:cNvSpPr/>
                  <p:nvPr/>
                </p:nvSpPr>
                <p:spPr>
                  <a:xfrm>
                    <a:off x="7158037"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49" name="图形 1490"/>
                <p:cNvGrpSpPr/>
                <p:nvPr/>
              </p:nvGrpSpPr>
              <p:grpSpPr>
                <a:xfrm>
                  <a:off x="7167562" y="4386262"/>
                  <a:ext cx="141065" cy="125063"/>
                  <a:chOff x="7167562" y="4386262"/>
                  <a:chExt cx="141065" cy="125063"/>
                </a:xfrm>
              </p:grpSpPr>
              <p:sp>
                <p:nvSpPr>
                  <p:cNvPr id="237" name="任意多边形: 形状 4380"/>
                  <p:cNvSpPr/>
                  <p:nvPr/>
                </p:nvSpPr>
                <p:spPr>
                  <a:xfrm>
                    <a:off x="7238047"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38" name="任意多边形: 形状 4381"/>
                  <p:cNvSpPr/>
                  <p:nvPr/>
                </p:nvSpPr>
                <p:spPr>
                  <a:xfrm>
                    <a:off x="7167562"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0" name="图形 1490"/>
                <p:cNvGrpSpPr/>
                <p:nvPr/>
              </p:nvGrpSpPr>
              <p:grpSpPr>
                <a:xfrm>
                  <a:off x="7177087" y="4386262"/>
                  <a:ext cx="141065" cy="125063"/>
                  <a:chOff x="7177087" y="4386262"/>
                  <a:chExt cx="141065" cy="125063"/>
                </a:xfrm>
              </p:grpSpPr>
              <p:sp>
                <p:nvSpPr>
                  <p:cNvPr id="235" name="任意多边形: 形状 4378"/>
                  <p:cNvSpPr/>
                  <p:nvPr/>
                </p:nvSpPr>
                <p:spPr>
                  <a:xfrm>
                    <a:off x="7247572"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36" name="任意多边形: 形状 4379"/>
                  <p:cNvSpPr/>
                  <p:nvPr/>
                </p:nvSpPr>
                <p:spPr>
                  <a:xfrm>
                    <a:off x="7177087"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1" name="图形 1490"/>
                <p:cNvGrpSpPr/>
                <p:nvPr/>
              </p:nvGrpSpPr>
              <p:grpSpPr>
                <a:xfrm>
                  <a:off x="7319962" y="4386262"/>
                  <a:ext cx="141065" cy="125063"/>
                  <a:chOff x="7319962" y="4386262"/>
                  <a:chExt cx="141065" cy="125063"/>
                </a:xfrm>
              </p:grpSpPr>
              <p:sp>
                <p:nvSpPr>
                  <p:cNvPr id="233" name="任意多边形: 形状 4376"/>
                  <p:cNvSpPr/>
                  <p:nvPr/>
                </p:nvSpPr>
                <p:spPr>
                  <a:xfrm>
                    <a:off x="7390447"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34" name="任意多边形: 形状 4377"/>
                  <p:cNvSpPr/>
                  <p:nvPr/>
                </p:nvSpPr>
                <p:spPr>
                  <a:xfrm>
                    <a:off x="7319962"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2" name="图形 1490"/>
                <p:cNvGrpSpPr/>
                <p:nvPr/>
              </p:nvGrpSpPr>
              <p:grpSpPr>
                <a:xfrm>
                  <a:off x="7329487" y="4386262"/>
                  <a:ext cx="141065" cy="125063"/>
                  <a:chOff x="7329487" y="4386262"/>
                  <a:chExt cx="141065" cy="125063"/>
                </a:xfrm>
              </p:grpSpPr>
              <p:sp>
                <p:nvSpPr>
                  <p:cNvPr id="231" name="任意多边形: 形状 4374"/>
                  <p:cNvSpPr/>
                  <p:nvPr/>
                </p:nvSpPr>
                <p:spPr>
                  <a:xfrm>
                    <a:off x="7399972"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32" name="任意多边形: 形状 4375"/>
                  <p:cNvSpPr/>
                  <p:nvPr/>
                </p:nvSpPr>
                <p:spPr>
                  <a:xfrm>
                    <a:off x="7329487"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3" name="图形 1490"/>
                <p:cNvGrpSpPr/>
                <p:nvPr/>
              </p:nvGrpSpPr>
              <p:grpSpPr>
                <a:xfrm>
                  <a:off x="7348537" y="4386262"/>
                  <a:ext cx="141065" cy="125063"/>
                  <a:chOff x="7348537" y="4386262"/>
                  <a:chExt cx="141065" cy="125063"/>
                </a:xfrm>
              </p:grpSpPr>
              <p:sp>
                <p:nvSpPr>
                  <p:cNvPr id="229" name="任意多边形: 形状 4372"/>
                  <p:cNvSpPr/>
                  <p:nvPr/>
                </p:nvSpPr>
                <p:spPr>
                  <a:xfrm>
                    <a:off x="7419022"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30" name="任意多边形: 形状 4373"/>
                  <p:cNvSpPr/>
                  <p:nvPr/>
                </p:nvSpPr>
                <p:spPr>
                  <a:xfrm>
                    <a:off x="7348537"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4" name="图形 1490"/>
                <p:cNvGrpSpPr/>
                <p:nvPr/>
              </p:nvGrpSpPr>
              <p:grpSpPr>
                <a:xfrm>
                  <a:off x="7358062" y="4386262"/>
                  <a:ext cx="141065" cy="125063"/>
                  <a:chOff x="7358062" y="4386262"/>
                  <a:chExt cx="141065" cy="125063"/>
                </a:xfrm>
              </p:grpSpPr>
              <p:sp>
                <p:nvSpPr>
                  <p:cNvPr id="227" name="任意多边形: 形状 4370"/>
                  <p:cNvSpPr/>
                  <p:nvPr/>
                </p:nvSpPr>
                <p:spPr>
                  <a:xfrm>
                    <a:off x="7428547"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28" name="任意多边形: 形状 4371"/>
                  <p:cNvSpPr/>
                  <p:nvPr/>
                </p:nvSpPr>
                <p:spPr>
                  <a:xfrm>
                    <a:off x="7358062"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5" name="图形 1490"/>
                <p:cNvGrpSpPr/>
                <p:nvPr/>
              </p:nvGrpSpPr>
              <p:grpSpPr>
                <a:xfrm>
                  <a:off x="7405687" y="4386262"/>
                  <a:ext cx="141065" cy="125063"/>
                  <a:chOff x="7405687" y="4386262"/>
                  <a:chExt cx="141065" cy="125063"/>
                </a:xfrm>
              </p:grpSpPr>
              <p:sp>
                <p:nvSpPr>
                  <p:cNvPr id="225" name="任意多边形: 形状 4368"/>
                  <p:cNvSpPr/>
                  <p:nvPr/>
                </p:nvSpPr>
                <p:spPr>
                  <a:xfrm>
                    <a:off x="7476172"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26" name="任意多边形: 形状 4369"/>
                  <p:cNvSpPr/>
                  <p:nvPr/>
                </p:nvSpPr>
                <p:spPr>
                  <a:xfrm>
                    <a:off x="7405687"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6" name="图形 1490"/>
                <p:cNvGrpSpPr/>
                <p:nvPr/>
              </p:nvGrpSpPr>
              <p:grpSpPr>
                <a:xfrm>
                  <a:off x="7415212" y="4386262"/>
                  <a:ext cx="141065" cy="125063"/>
                  <a:chOff x="7415212" y="4386262"/>
                  <a:chExt cx="141065" cy="125063"/>
                </a:xfrm>
              </p:grpSpPr>
              <p:sp>
                <p:nvSpPr>
                  <p:cNvPr id="223" name="任意多边形: 形状 4366"/>
                  <p:cNvSpPr/>
                  <p:nvPr/>
                </p:nvSpPr>
                <p:spPr>
                  <a:xfrm>
                    <a:off x="7485697" y="4386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24" name="任意多边形: 形状 4367"/>
                  <p:cNvSpPr/>
                  <p:nvPr/>
                </p:nvSpPr>
                <p:spPr>
                  <a:xfrm>
                    <a:off x="7415212" y="4448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7" name="图形 1490"/>
                <p:cNvGrpSpPr/>
                <p:nvPr/>
              </p:nvGrpSpPr>
              <p:grpSpPr>
                <a:xfrm>
                  <a:off x="7424737" y="4433887"/>
                  <a:ext cx="141065" cy="125063"/>
                  <a:chOff x="7424737" y="4433887"/>
                  <a:chExt cx="141065" cy="125063"/>
                </a:xfrm>
              </p:grpSpPr>
              <p:sp>
                <p:nvSpPr>
                  <p:cNvPr id="221" name="任意多边形: 形状 4364"/>
                  <p:cNvSpPr/>
                  <p:nvPr/>
                </p:nvSpPr>
                <p:spPr>
                  <a:xfrm>
                    <a:off x="7495222" y="44338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22" name="任意多边形: 形状 4365"/>
                  <p:cNvSpPr/>
                  <p:nvPr/>
                </p:nvSpPr>
                <p:spPr>
                  <a:xfrm>
                    <a:off x="7424737" y="44963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8" name="图形 1490"/>
                <p:cNvGrpSpPr/>
                <p:nvPr/>
              </p:nvGrpSpPr>
              <p:grpSpPr>
                <a:xfrm>
                  <a:off x="7510462" y="4548187"/>
                  <a:ext cx="141065" cy="125063"/>
                  <a:chOff x="7510462" y="4548187"/>
                  <a:chExt cx="141065" cy="125063"/>
                </a:xfrm>
              </p:grpSpPr>
              <p:sp>
                <p:nvSpPr>
                  <p:cNvPr id="219" name="任意多边形: 形状 4362"/>
                  <p:cNvSpPr/>
                  <p:nvPr/>
                </p:nvSpPr>
                <p:spPr>
                  <a:xfrm>
                    <a:off x="7580947" y="45481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20" name="任意多边形: 形状 4363"/>
                  <p:cNvSpPr/>
                  <p:nvPr/>
                </p:nvSpPr>
                <p:spPr>
                  <a:xfrm>
                    <a:off x="7510462" y="46106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59" name="图形 1490"/>
                <p:cNvGrpSpPr/>
                <p:nvPr/>
              </p:nvGrpSpPr>
              <p:grpSpPr>
                <a:xfrm>
                  <a:off x="7529512" y="4605337"/>
                  <a:ext cx="141065" cy="125063"/>
                  <a:chOff x="7529512" y="4605337"/>
                  <a:chExt cx="141065" cy="125063"/>
                </a:xfrm>
              </p:grpSpPr>
              <p:sp>
                <p:nvSpPr>
                  <p:cNvPr id="217" name="任意多边形: 形状 4360"/>
                  <p:cNvSpPr/>
                  <p:nvPr/>
                </p:nvSpPr>
                <p:spPr>
                  <a:xfrm>
                    <a:off x="7599997" y="46053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18" name="任意多边形: 形状 4361"/>
                  <p:cNvSpPr/>
                  <p:nvPr/>
                </p:nvSpPr>
                <p:spPr>
                  <a:xfrm>
                    <a:off x="7529512" y="46678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0" name="图形 1490"/>
                <p:cNvGrpSpPr/>
                <p:nvPr/>
              </p:nvGrpSpPr>
              <p:grpSpPr>
                <a:xfrm>
                  <a:off x="7700962" y="4605337"/>
                  <a:ext cx="141065" cy="125063"/>
                  <a:chOff x="7700962" y="4605337"/>
                  <a:chExt cx="141065" cy="125063"/>
                </a:xfrm>
              </p:grpSpPr>
              <p:sp>
                <p:nvSpPr>
                  <p:cNvPr id="215" name="任意多边形: 形状 4358"/>
                  <p:cNvSpPr/>
                  <p:nvPr/>
                </p:nvSpPr>
                <p:spPr>
                  <a:xfrm>
                    <a:off x="7771447" y="46053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16" name="任意多边形: 形状 4359"/>
                  <p:cNvSpPr/>
                  <p:nvPr/>
                </p:nvSpPr>
                <p:spPr>
                  <a:xfrm>
                    <a:off x="7700962" y="46678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1" name="图形 1490"/>
                <p:cNvGrpSpPr/>
                <p:nvPr/>
              </p:nvGrpSpPr>
              <p:grpSpPr>
                <a:xfrm>
                  <a:off x="7881937" y="4786312"/>
                  <a:ext cx="141065" cy="125063"/>
                  <a:chOff x="7881937" y="4786312"/>
                  <a:chExt cx="141065" cy="125063"/>
                </a:xfrm>
              </p:grpSpPr>
              <p:sp>
                <p:nvSpPr>
                  <p:cNvPr id="213" name="任意多边形: 形状 4356"/>
                  <p:cNvSpPr/>
                  <p:nvPr/>
                </p:nvSpPr>
                <p:spPr>
                  <a:xfrm>
                    <a:off x="7952422" y="478631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14" name="任意多边形: 形状 4357"/>
                  <p:cNvSpPr/>
                  <p:nvPr/>
                </p:nvSpPr>
                <p:spPr>
                  <a:xfrm>
                    <a:off x="7881937" y="484879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2" name="图形 1490"/>
                <p:cNvGrpSpPr/>
                <p:nvPr/>
              </p:nvGrpSpPr>
              <p:grpSpPr>
                <a:xfrm>
                  <a:off x="8024812" y="4843462"/>
                  <a:ext cx="141065" cy="125063"/>
                  <a:chOff x="8024812" y="4843462"/>
                  <a:chExt cx="141065" cy="125063"/>
                </a:xfrm>
              </p:grpSpPr>
              <p:sp>
                <p:nvSpPr>
                  <p:cNvPr id="211" name="任意多边形: 形状 4354"/>
                  <p:cNvSpPr/>
                  <p:nvPr/>
                </p:nvSpPr>
                <p:spPr>
                  <a:xfrm>
                    <a:off x="8095297" y="48434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12" name="任意多边形: 形状 4355"/>
                  <p:cNvSpPr/>
                  <p:nvPr/>
                </p:nvSpPr>
                <p:spPr>
                  <a:xfrm>
                    <a:off x="8024812" y="49059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3" name="图形 1490"/>
                <p:cNvGrpSpPr/>
                <p:nvPr/>
              </p:nvGrpSpPr>
              <p:grpSpPr>
                <a:xfrm>
                  <a:off x="8072437" y="4843462"/>
                  <a:ext cx="141065" cy="125063"/>
                  <a:chOff x="8072437" y="4843462"/>
                  <a:chExt cx="141065" cy="125063"/>
                </a:xfrm>
              </p:grpSpPr>
              <p:sp>
                <p:nvSpPr>
                  <p:cNvPr id="209" name="任意多边形: 形状 4352"/>
                  <p:cNvSpPr/>
                  <p:nvPr/>
                </p:nvSpPr>
                <p:spPr>
                  <a:xfrm>
                    <a:off x="8142922" y="48434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10" name="任意多边形: 形状 4353"/>
                  <p:cNvSpPr/>
                  <p:nvPr/>
                </p:nvSpPr>
                <p:spPr>
                  <a:xfrm>
                    <a:off x="8072437" y="49059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4" name="图形 1490"/>
                <p:cNvGrpSpPr/>
                <p:nvPr/>
              </p:nvGrpSpPr>
              <p:grpSpPr>
                <a:xfrm>
                  <a:off x="8110537" y="4843462"/>
                  <a:ext cx="141065" cy="125063"/>
                  <a:chOff x="8110537" y="4843462"/>
                  <a:chExt cx="141065" cy="125063"/>
                </a:xfrm>
              </p:grpSpPr>
              <p:sp>
                <p:nvSpPr>
                  <p:cNvPr id="207" name="任意多边形: 形状 4350"/>
                  <p:cNvSpPr/>
                  <p:nvPr/>
                </p:nvSpPr>
                <p:spPr>
                  <a:xfrm>
                    <a:off x="8181022" y="48434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08" name="任意多边形: 形状 4351"/>
                  <p:cNvSpPr/>
                  <p:nvPr/>
                </p:nvSpPr>
                <p:spPr>
                  <a:xfrm>
                    <a:off x="8110537" y="49059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5" name="图形 1490"/>
                <p:cNvGrpSpPr/>
                <p:nvPr/>
              </p:nvGrpSpPr>
              <p:grpSpPr>
                <a:xfrm>
                  <a:off x="8158162" y="4919662"/>
                  <a:ext cx="141065" cy="125063"/>
                  <a:chOff x="8158162" y="4919662"/>
                  <a:chExt cx="141065" cy="125063"/>
                </a:xfrm>
              </p:grpSpPr>
              <p:sp>
                <p:nvSpPr>
                  <p:cNvPr id="205" name="任意多边形: 形状 4348"/>
                  <p:cNvSpPr/>
                  <p:nvPr/>
                </p:nvSpPr>
                <p:spPr>
                  <a:xfrm>
                    <a:off x="8228647" y="49196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06" name="任意多边形: 形状 4349"/>
                  <p:cNvSpPr/>
                  <p:nvPr/>
                </p:nvSpPr>
                <p:spPr>
                  <a:xfrm>
                    <a:off x="8158162" y="49821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6" name="图形 1490"/>
                <p:cNvGrpSpPr/>
                <p:nvPr/>
              </p:nvGrpSpPr>
              <p:grpSpPr>
                <a:xfrm>
                  <a:off x="8548687" y="5072062"/>
                  <a:ext cx="141065" cy="125063"/>
                  <a:chOff x="8548687" y="5072062"/>
                  <a:chExt cx="141065" cy="125063"/>
                </a:xfrm>
              </p:grpSpPr>
              <p:sp>
                <p:nvSpPr>
                  <p:cNvPr id="203" name="任意多边形: 形状 4346"/>
                  <p:cNvSpPr/>
                  <p:nvPr/>
                </p:nvSpPr>
                <p:spPr>
                  <a:xfrm>
                    <a:off x="8619172" y="50720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04" name="任意多边形: 形状 4347"/>
                  <p:cNvSpPr/>
                  <p:nvPr/>
                </p:nvSpPr>
                <p:spPr>
                  <a:xfrm>
                    <a:off x="8548687" y="51345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7" name="图形 1490"/>
                <p:cNvGrpSpPr/>
                <p:nvPr/>
              </p:nvGrpSpPr>
              <p:grpSpPr>
                <a:xfrm>
                  <a:off x="8615362" y="5072062"/>
                  <a:ext cx="141065" cy="125063"/>
                  <a:chOff x="8615362" y="5072062"/>
                  <a:chExt cx="141065" cy="125063"/>
                </a:xfrm>
              </p:grpSpPr>
              <p:sp>
                <p:nvSpPr>
                  <p:cNvPr id="201" name="任意多边形: 形状 4344"/>
                  <p:cNvSpPr/>
                  <p:nvPr/>
                </p:nvSpPr>
                <p:spPr>
                  <a:xfrm>
                    <a:off x="8685847" y="50720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02" name="任意多边形: 形状 4345"/>
                  <p:cNvSpPr/>
                  <p:nvPr/>
                </p:nvSpPr>
                <p:spPr>
                  <a:xfrm>
                    <a:off x="8615362" y="51345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8" name="图形 1490"/>
                <p:cNvGrpSpPr/>
                <p:nvPr/>
              </p:nvGrpSpPr>
              <p:grpSpPr>
                <a:xfrm>
                  <a:off x="8643937" y="5148262"/>
                  <a:ext cx="141065" cy="125063"/>
                  <a:chOff x="8643937" y="5148262"/>
                  <a:chExt cx="141065" cy="125063"/>
                </a:xfrm>
              </p:grpSpPr>
              <p:sp>
                <p:nvSpPr>
                  <p:cNvPr id="199" name="任意多边形: 形状 4342"/>
                  <p:cNvSpPr/>
                  <p:nvPr/>
                </p:nvSpPr>
                <p:spPr>
                  <a:xfrm>
                    <a:off x="8714422" y="5148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200" name="任意多边形: 形状 4343"/>
                  <p:cNvSpPr/>
                  <p:nvPr/>
                </p:nvSpPr>
                <p:spPr>
                  <a:xfrm>
                    <a:off x="8643937" y="5210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69" name="图形 1490"/>
                <p:cNvGrpSpPr/>
                <p:nvPr/>
              </p:nvGrpSpPr>
              <p:grpSpPr>
                <a:xfrm>
                  <a:off x="8653462" y="5148262"/>
                  <a:ext cx="141065" cy="125063"/>
                  <a:chOff x="8653462" y="5148262"/>
                  <a:chExt cx="141065" cy="125063"/>
                </a:xfrm>
              </p:grpSpPr>
              <p:sp>
                <p:nvSpPr>
                  <p:cNvPr id="197" name="任意多边形: 形状 4340"/>
                  <p:cNvSpPr/>
                  <p:nvPr/>
                </p:nvSpPr>
                <p:spPr>
                  <a:xfrm>
                    <a:off x="8723947" y="5148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8" name="任意多边形: 形状 4341"/>
                  <p:cNvSpPr/>
                  <p:nvPr/>
                </p:nvSpPr>
                <p:spPr>
                  <a:xfrm>
                    <a:off x="8653462" y="5210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0" name="图形 1490"/>
                <p:cNvGrpSpPr/>
                <p:nvPr/>
              </p:nvGrpSpPr>
              <p:grpSpPr>
                <a:xfrm>
                  <a:off x="8662987" y="5148262"/>
                  <a:ext cx="141065" cy="125063"/>
                  <a:chOff x="8662987" y="5148262"/>
                  <a:chExt cx="141065" cy="125063"/>
                </a:xfrm>
              </p:grpSpPr>
              <p:sp>
                <p:nvSpPr>
                  <p:cNvPr id="195" name="任意多边形: 形状 4338"/>
                  <p:cNvSpPr/>
                  <p:nvPr/>
                </p:nvSpPr>
                <p:spPr>
                  <a:xfrm>
                    <a:off x="8733472" y="51482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6" name="任意多边形: 形状 4339"/>
                  <p:cNvSpPr/>
                  <p:nvPr/>
                </p:nvSpPr>
                <p:spPr>
                  <a:xfrm>
                    <a:off x="8662987" y="52107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1" name="图形 1490"/>
                <p:cNvGrpSpPr/>
                <p:nvPr/>
              </p:nvGrpSpPr>
              <p:grpSpPr>
                <a:xfrm>
                  <a:off x="9196387" y="5338762"/>
                  <a:ext cx="141065" cy="125063"/>
                  <a:chOff x="9196387" y="5338762"/>
                  <a:chExt cx="141065" cy="125063"/>
                </a:xfrm>
              </p:grpSpPr>
              <p:sp>
                <p:nvSpPr>
                  <p:cNvPr id="193" name="任意多边形: 形状 4336"/>
                  <p:cNvSpPr/>
                  <p:nvPr/>
                </p:nvSpPr>
                <p:spPr>
                  <a:xfrm>
                    <a:off x="9266872"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4" name="任意多边形: 形状 4337"/>
                  <p:cNvSpPr/>
                  <p:nvPr/>
                </p:nvSpPr>
                <p:spPr>
                  <a:xfrm>
                    <a:off x="9196387"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2" name="图形 1490"/>
                <p:cNvGrpSpPr/>
                <p:nvPr/>
              </p:nvGrpSpPr>
              <p:grpSpPr>
                <a:xfrm>
                  <a:off x="9253537" y="5338762"/>
                  <a:ext cx="141065" cy="125063"/>
                  <a:chOff x="9253537" y="5338762"/>
                  <a:chExt cx="141065" cy="125063"/>
                </a:xfrm>
              </p:grpSpPr>
              <p:sp>
                <p:nvSpPr>
                  <p:cNvPr id="191" name="任意多边形: 形状 4334"/>
                  <p:cNvSpPr/>
                  <p:nvPr/>
                </p:nvSpPr>
                <p:spPr>
                  <a:xfrm>
                    <a:off x="9324022"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2" name="任意多边形: 形状 4335"/>
                  <p:cNvSpPr/>
                  <p:nvPr/>
                </p:nvSpPr>
                <p:spPr>
                  <a:xfrm>
                    <a:off x="9253537"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3" name="图形 1490"/>
                <p:cNvGrpSpPr/>
                <p:nvPr/>
              </p:nvGrpSpPr>
              <p:grpSpPr>
                <a:xfrm>
                  <a:off x="9263062" y="5338762"/>
                  <a:ext cx="141065" cy="125063"/>
                  <a:chOff x="9263062" y="5338762"/>
                  <a:chExt cx="141065" cy="125063"/>
                </a:xfrm>
              </p:grpSpPr>
              <p:sp>
                <p:nvSpPr>
                  <p:cNvPr id="189" name="任意多边形: 形状 4332"/>
                  <p:cNvSpPr/>
                  <p:nvPr/>
                </p:nvSpPr>
                <p:spPr>
                  <a:xfrm>
                    <a:off x="9333547"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90" name="任意多边形: 形状 4333"/>
                  <p:cNvSpPr/>
                  <p:nvPr/>
                </p:nvSpPr>
                <p:spPr>
                  <a:xfrm>
                    <a:off x="9263062"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4" name="图形 1490"/>
                <p:cNvGrpSpPr/>
                <p:nvPr/>
              </p:nvGrpSpPr>
              <p:grpSpPr>
                <a:xfrm>
                  <a:off x="9272587" y="5338762"/>
                  <a:ext cx="141065" cy="125063"/>
                  <a:chOff x="9272587" y="5338762"/>
                  <a:chExt cx="141065" cy="125063"/>
                </a:xfrm>
              </p:grpSpPr>
              <p:sp>
                <p:nvSpPr>
                  <p:cNvPr id="187" name="任意多边形: 形状 4330"/>
                  <p:cNvSpPr/>
                  <p:nvPr/>
                </p:nvSpPr>
                <p:spPr>
                  <a:xfrm>
                    <a:off x="9343072"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88" name="任意多边形: 形状 4331"/>
                  <p:cNvSpPr/>
                  <p:nvPr/>
                </p:nvSpPr>
                <p:spPr>
                  <a:xfrm>
                    <a:off x="9272587"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5" name="图形 1490"/>
                <p:cNvGrpSpPr/>
                <p:nvPr/>
              </p:nvGrpSpPr>
              <p:grpSpPr>
                <a:xfrm>
                  <a:off x="9282112" y="5338762"/>
                  <a:ext cx="141065" cy="125063"/>
                  <a:chOff x="9282112" y="5338762"/>
                  <a:chExt cx="141065" cy="125063"/>
                </a:xfrm>
              </p:grpSpPr>
              <p:sp>
                <p:nvSpPr>
                  <p:cNvPr id="185" name="任意多边形: 形状 4328"/>
                  <p:cNvSpPr/>
                  <p:nvPr/>
                </p:nvSpPr>
                <p:spPr>
                  <a:xfrm>
                    <a:off x="9352597"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86" name="任意多边形: 形状 4329"/>
                  <p:cNvSpPr/>
                  <p:nvPr/>
                </p:nvSpPr>
                <p:spPr>
                  <a:xfrm>
                    <a:off x="9282112"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6" name="图形 1490"/>
                <p:cNvGrpSpPr/>
                <p:nvPr/>
              </p:nvGrpSpPr>
              <p:grpSpPr>
                <a:xfrm>
                  <a:off x="9291637" y="5338762"/>
                  <a:ext cx="141065" cy="125063"/>
                  <a:chOff x="9291637" y="5338762"/>
                  <a:chExt cx="141065" cy="125063"/>
                </a:xfrm>
              </p:grpSpPr>
              <p:sp>
                <p:nvSpPr>
                  <p:cNvPr id="183" name="任意多边形: 形状 4326"/>
                  <p:cNvSpPr/>
                  <p:nvPr/>
                </p:nvSpPr>
                <p:spPr>
                  <a:xfrm>
                    <a:off x="9362122"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84" name="任意多边形: 形状 4327"/>
                  <p:cNvSpPr/>
                  <p:nvPr/>
                </p:nvSpPr>
                <p:spPr>
                  <a:xfrm>
                    <a:off x="9291637"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7" name="图形 1490"/>
                <p:cNvGrpSpPr/>
                <p:nvPr/>
              </p:nvGrpSpPr>
              <p:grpSpPr>
                <a:xfrm>
                  <a:off x="9920287" y="5338762"/>
                  <a:ext cx="141065" cy="125063"/>
                  <a:chOff x="9920287" y="5338762"/>
                  <a:chExt cx="141065" cy="125063"/>
                </a:xfrm>
              </p:grpSpPr>
              <p:sp>
                <p:nvSpPr>
                  <p:cNvPr id="181" name="任意多边形: 形状 4324"/>
                  <p:cNvSpPr/>
                  <p:nvPr/>
                </p:nvSpPr>
                <p:spPr>
                  <a:xfrm>
                    <a:off x="9990772"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82" name="任意多边形: 形状 4325"/>
                  <p:cNvSpPr/>
                  <p:nvPr/>
                </p:nvSpPr>
                <p:spPr>
                  <a:xfrm>
                    <a:off x="9920287"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nvGrpSpPr>
                <p:cNvPr id="178" name="图形 1490"/>
                <p:cNvGrpSpPr/>
                <p:nvPr/>
              </p:nvGrpSpPr>
              <p:grpSpPr>
                <a:xfrm>
                  <a:off x="9301162" y="5338762"/>
                  <a:ext cx="141065" cy="125063"/>
                  <a:chOff x="9301162" y="5338762"/>
                  <a:chExt cx="141065" cy="125063"/>
                </a:xfrm>
              </p:grpSpPr>
              <p:sp>
                <p:nvSpPr>
                  <p:cNvPr id="179" name="任意多边形: 形状 4322"/>
                  <p:cNvSpPr/>
                  <p:nvPr/>
                </p:nvSpPr>
                <p:spPr>
                  <a:xfrm>
                    <a:off x="9371647" y="5338762"/>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435E99"/>
                    </a:solidFill>
                    <a:prstDash val="solid"/>
                    <a:miter/>
                  </a:ln>
                </p:spPr>
                <p:txBody>
                  <a:bodyPr rtlCol="0" anchor="ctr"/>
                  <a:lstStyle/>
                  <a:p>
                    <a:endParaRPr lang="zh-CN" altLang="en-US" sz="900">
                      <a:cs typeface="+mn-ea"/>
                      <a:sym typeface="+mn-lt"/>
                    </a:endParaRPr>
                  </a:p>
                </p:txBody>
              </p:sp>
              <p:sp>
                <p:nvSpPr>
                  <p:cNvPr id="180" name="任意多边形: 形状 4323"/>
                  <p:cNvSpPr/>
                  <p:nvPr/>
                </p:nvSpPr>
                <p:spPr>
                  <a:xfrm>
                    <a:off x="9301162" y="5401246"/>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435E99"/>
                    </a:solidFill>
                    <a:prstDash val="solid"/>
                    <a:miter/>
                  </a:ln>
                </p:spPr>
                <p:txBody>
                  <a:bodyPr rtlCol="0" anchor="ctr"/>
                  <a:lstStyle/>
                  <a:p>
                    <a:endParaRPr lang="zh-CN" altLang="en-US" sz="900">
                      <a:cs typeface="+mn-ea"/>
                      <a:sym typeface="+mn-lt"/>
                    </a:endParaRPr>
                  </a:p>
                </p:txBody>
              </p:sp>
            </p:grpSp>
          </p:grpSp>
        </p:grpSp>
        <p:grpSp>
          <p:nvGrpSpPr>
            <p:cNvPr id="455" name="组合 4598"/>
            <p:cNvGrpSpPr>
              <a:grpSpLocks noChangeAspect="1"/>
            </p:cNvGrpSpPr>
            <p:nvPr/>
          </p:nvGrpSpPr>
          <p:grpSpPr>
            <a:xfrm>
              <a:off x="4030310" y="1945115"/>
              <a:ext cx="2383200" cy="1252501"/>
              <a:chOff x="1957387" y="1252537"/>
              <a:chExt cx="8278367" cy="4350734"/>
            </a:xfrm>
          </p:grpSpPr>
          <p:sp>
            <p:nvSpPr>
              <p:cNvPr id="456" name="任意多边形: 形状 4599"/>
              <p:cNvSpPr/>
              <p:nvPr/>
            </p:nvSpPr>
            <p:spPr>
              <a:xfrm>
                <a:off x="2031396" y="1317307"/>
                <a:ext cx="8204358" cy="4285964"/>
              </a:xfrm>
              <a:custGeom>
                <a:avLst/>
                <a:gdLst>
                  <a:gd name="connsiteX0" fmla="*/ 0 w 8204358"/>
                  <a:gd name="connsiteY0" fmla="*/ 0 h 4285964"/>
                  <a:gd name="connsiteX1" fmla="*/ 0 w 8204358"/>
                  <a:gd name="connsiteY1" fmla="*/ 35052 h 4285964"/>
                  <a:gd name="connsiteX2" fmla="*/ 101060 w 8204358"/>
                  <a:gd name="connsiteY2" fmla="*/ 35052 h 4285964"/>
                  <a:gd name="connsiteX3" fmla="*/ 101060 w 8204358"/>
                  <a:gd name="connsiteY3" fmla="*/ 48577 h 4285964"/>
                  <a:gd name="connsiteX4" fmla="*/ 109252 w 8204358"/>
                  <a:gd name="connsiteY4" fmla="*/ 48577 h 4285964"/>
                  <a:gd name="connsiteX5" fmla="*/ 109252 w 8204358"/>
                  <a:gd name="connsiteY5" fmla="*/ 67342 h 4285964"/>
                  <a:gd name="connsiteX6" fmla="*/ 119158 w 8204358"/>
                  <a:gd name="connsiteY6" fmla="*/ 67342 h 4285964"/>
                  <a:gd name="connsiteX7" fmla="*/ 119158 w 8204358"/>
                  <a:gd name="connsiteY7" fmla="*/ 78105 h 4285964"/>
                  <a:gd name="connsiteX8" fmla="*/ 247650 w 8204358"/>
                  <a:gd name="connsiteY8" fmla="*/ 78105 h 4285964"/>
                  <a:gd name="connsiteX9" fmla="*/ 255746 w 8204358"/>
                  <a:gd name="connsiteY9" fmla="*/ 78105 h 4285964"/>
                  <a:gd name="connsiteX10" fmla="*/ 255746 w 8204358"/>
                  <a:gd name="connsiteY10" fmla="*/ 99822 h 4285964"/>
                  <a:gd name="connsiteX11" fmla="*/ 290417 w 8204358"/>
                  <a:gd name="connsiteY11" fmla="*/ 99822 h 4285964"/>
                  <a:gd name="connsiteX12" fmla="*/ 290417 w 8204358"/>
                  <a:gd name="connsiteY12" fmla="*/ 118586 h 4285964"/>
                  <a:gd name="connsiteX13" fmla="*/ 317564 w 8204358"/>
                  <a:gd name="connsiteY13" fmla="*/ 118586 h 4285964"/>
                  <a:gd name="connsiteX14" fmla="*/ 317564 w 8204358"/>
                  <a:gd name="connsiteY14" fmla="*/ 138684 h 4285964"/>
                  <a:gd name="connsiteX15" fmla="*/ 356616 w 8204358"/>
                  <a:gd name="connsiteY15" fmla="*/ 138684 h 4285964"/>
                  <a:gd name="connsiteX16" fmla="*/ 356616 w 8204358"/>
                  <a:gd name="connsiteY16" fmla="*/ 155829 h 4285964"/>
                  <a:gd name="connsiteX17" fmla="*/ 373952 w 8204358"/>
                  <a:gd name="connsiteY17" fmla="*/ 155829 h 4285964"/>
                  <a:gd name="connsiteX18" fmla="*/ 373952 w 8204358"/>
                  <a:gd name="connsiteY18" fmla="*/ 175450 h 4285964"/>
                  <a:gd name="connsiteX19" fmla="*/ 427006 w 8204358"/>
                  <a:gd name="connsiteY19" fmla="*/ 175450 h 4285964"/>
                  <a:gd name="connsiteX20" fmla="*/ 427006 w 8204358"/>
                  <a:gd name="connsiteY20" fmla="*/ 184214 h 4285964"/>
                  <a:gd name="connsiteX21" fmla="*/ 438150 w 8204358"/>
                  <a:gd name="connsiteY21" fmla="*/ 184214 h 4285964"/>
                  <a:gd name="connsiteX22" fmla="*/ 438150 w 8204358"/>
                  <a:gd name="connsiteY22" fmla="*/ 193739 h 4285964"/>
                  <a:gd name="connsiteX23" fmla="*/ 447104 w 8204358"/>
                  <a:gd name="connsiteY23" fmla="*/ 193739 h 4285964"/>
                  <a:gd name="connsiteX24" fmla="*/ 447104 w 8204358"/>
                  <a:gd name="connsiteY24" fmla="*/ 204311 h 4285964"/>
                  <a:gd name="connsiteX25" fmla="*/ 457200 w 8204358"/>
                  <a:gd name="connsiteY25" fmla="*/ 204311 h 4285964"/>
                  <a:gd name="connsiteX26" fmla="*/ 457200 w 8204358"/>
                  <a:gd name="connsiteY26" fmla="*/ 213836 h 4285964"/>
                  <a:gd name="connsiteX27" fmla="*/ 470440 w 8204358"/>
                  <a:gd name="connsiteY27" fmla="*/ 213836 h 4285964"/>
                  <a:gd name="connsiteX28" fmla="*/ 470440 w 8204358"/>
                  <a:gd name="connsiteY28" fmla="*/ 218504 h 4285964"/>
                  <a:gd name="connsiteX29" fmla="*/ 542925 w 8204358"/>
                  <a:gd name="connsiteY29" fmla="*/ 218504 h 4285964"/>
                  <a:gd name="connsiteX30" fmla="*/ 542925 w 8204358"/>
                  <a:gd name="connsiteY30" fmla="*/ 253841 h 4285964"/>
                  <a:gd name="connsiteX31" fmla="*/ 590550 w 8204358"/>
                  <a:gd name="connsiteY31" fmla="*/ 253841 h 4285964"/>
                  <a:gd name="connsiteX32" fmla="*/ 590550 w 8204358"/>
                  <a:gd name="connsiteY32" fmla="*/ 318135 h 4285964"/>
                  <a:gd name="connsiteX33" fmla="*/ 609600 w 8204358"/>
                  <a:gd name="connsiteY33" fmla="*/ 318135 h 4285964"/>
                  <a:gd name="connsiteX34" fmla="*/ 623602 w 8204358"/>
                  <a:gd name="connsiteY34" fmla="*/ 318135 h 4285964"/>
                  <a:gd name="connsiteX35" fmla="*/ 623602 w 8204358"/>
                  <a:gd name="connsiteY35" fmla="*/ 362045 h 4285964"/>
                  <a:gd name="connsiteX36" fmla="*/ 644271 w 8204358"/>
                  <a:gd name="connsiteY36" fmla="*/ 362045 h 4285964"/>
                  <a:gd name="connsiteX37" fmla="*/ 644271 w 8204358"/>
                  <a:gd name="connsiteY37" fmla="*/ 386620 h 4285964"/>
                  <a:gd name="connsiteX38" fmla="*/ 717709 w 8204358"/>
                  <a:gd name="connsiteY38" fmla="*/ 386620 h 4285964"/>
                  <a:gd name="connsiteX39" fmla="*/ 717709 w 8204358"/>
                  <a:gd name="connsiteY39" fmla="*/ 409480 h 4285964"/>
                  <a:gd name="connsiteX40" fmla="*/ 727805 w 8204358"/>
                  <a:gd name="connsiteY40" fmla="*/ 409480 h 4285964"/>
                  <a:gd name="connsiteX41" fmla="*/ 727805 w 8204358"/>
                  <a:gd name="connsiteY41" fmla="*/ 419005 h 4285964"/>
                  <a:gd name="connsiteX42" fmla="*/ 786479 w 8204358"/>
                  <a:gd name="connsiteY42" fmla="*/ 419005 h 4285964"/>
                  <a:gd name="connsiteX43" fmla="*/ 786479 w 8204358"/>
                  <a:gd name="connsiteY43" fmla="*/ 441579 h 4285964"/>
                  <a:gd name="connsiteX44" fmla="*/ 911638 w 8204358"/>
                  <a:gd name="connsiteY44" fmla="*/ 441579 h 4285964"/>
                  <a:gd name="connsiteX45" fmla="*/ 911638 w 8204358"/>
                  <a:gd name="connsiteY45" fmla="*/ 464915 h 4285964"/>
                  <a:gd name="connsiteX46" fmla="*/ 919639 w 8204358"/>
                  <a:gd name="connsiteY46" fmla="*/ 464915 h 4285964"/>
                  <a:gd name="connsiteX47" fmla="*/ 919639 w 8204358"/>
                  <a:gd name="connsiteY47" fmla="*/ 481870 h 4285964"/>
                  <a:gd name="connsiteX48" fmla="*/ 919639 w 8204358"/>
                  <a:gd name="connsiteY48" fmla="*/ 485585 h 4285964"/>
                  <a:gd name="connsiteX49" fmla="*/ 928402 w 8204358"/>
                  <a:gd name="connsiteY49" fmla="*/ 485585 h 4285964"/>
                  <a:gd name="connsiteX50" fmla="*/ 928402 w 8204358"/>
                  <a:gd name="connsiteY50" fmla="*/ 507873 h 4285964"/>
                  <a:gd name="connsiteX51" fmla="*/ 928402 w 8204358"/>
                  <a:gd name="connsiteY51" fmla="*/ 510254 h 4285964"/>
                  <a:gd name="connsiteX52" fmla="*/ 994791 w 8204358"/>
                  <a:gd name="connsiteY52" fmla="*/ 510254 h 4285964"/>
                  <a:gd name="connsiteX53" fmla="*/ 994791 w 8204358"/>
                  <a:gd name="connsiteY53" fmla="*/ 536734 h 4285964"/>
                  <a:gd name="connsiteX54" fmla="*/ 1060418 w 8204358"/>
                  <a:gd name="connsiteY54" fmla="*/ 536734 h 4285964"/>
                  <a:gd name="connsiteX55" fmla="*/ 1062038 w 8204358"/>
                  <a:gd name="connsiteY55" fmla="*/ 536734 h 4285964"/>
                  <a:gd name="connsiteX56" fmla="*/ 1062038 w 8204358"/>
                  <a:gd name="connsiteY56" fmla="*/ 556260 h 4285964"/>
                  <a:gd name="connsiteX57" fmla="*/ 1080802 w 8204358"/>
                  <a:gd name="connsiteY57" fmla="*/ 556260 h 4285964"/>
                  <a:gd name="connsiteX58" fmla="*/ 1080802 w 8204358"/>
                  <a:gd name="connsiteY58" fmla="*/ 577120 h 4285964"/>
                  <a:gd name="connsiteX59" fmla="*/ 1080802 w 8204358"/>
                  <a:gd name="connsiteY59" fmla="*/ 582644 h 4285964"/>
                  <a:gd name="connsiteX60" fmla="*/ 1136047 w 8204358"/>
                  <a:gd name="connsiteY60" fmla="*/ 582644 h 4285964"/>
                  <a:gd name="connsiteX61" fmla="*/ 1136047 w 8204358"/>
                  <a:gd name="connsiteY61" fmla="*/ 596170 h 4285964"/>
                  <a:gd name="connsiteX62" fmla="*/ 1136047 w 8204358"/>
                  <a:gd name="connsiteY62" fmla="*/ 603218 h 4285964"/>
                  <a:gd name="connsiteX63" fmla="*/ 1162050 w 8204358"/>
                  <a:gd name="connsiteY63" fmla="*/ 603218 h 4285964"/>
                  <a:gd name="connsiteX64" fmla="*/ 1162050 w 8204358"/>
                  <a:gd name="connsiteY64" fmla="*/ 621983 h 4285964"/>
                  <a:gd name="connsiteX65" fmla="*/ 1192340 w 8204358"/>
                  <a:gd name="connsiteY65" fmla="*/ 621983 h 4285964"/>
                  <a:gd name="connsiteX66" fmla="*/ 1192340 w 8204358"/>
                  <a:gd name="connsiteY66" fmla="*/ 637508 h 4285964"/>
                  <a:gd name="connsiteX67" fmla="*/ 1192340 w 8204358"/>
                  <a:gd name="connsiteY67" fmla="*/ 645509 h 4285964"/>
                  <a:gd name="connsiteX68" fmla="*/ 1192340 w 8204358"/>
                  <a:gd name="connsiteY68" fmla="*/ 653320 h 4285964"/>
                  <a:gd name="connsiteX69" fmla="*/ 1209675 w 8204358"/>
                  <a:gd name="connsiteY69" fmla="*/ 653320 h 4285964"/>
                  <a:gd name="connsiteX70" fmla="*/ 1209675 w 8204358"/>
                  <a:gd name="connsiteY70" fmla="*/ 670655 h 4285964"/>
                  <a:gd name="connsiteX71" fmla="*/ 1231868 w 8204358"/>
                  <a:gd name="connsiteY71" fmla="*/ 670655 h 4285964"/>
                  <a:gd name="connsiteX72" fmla="*/ 1231868 w 8204358"/>
                  <a:gd name="connsiteY72" fmla="*/ 691420 h 4285964"/>
                  <a:gd name="connsiteX73" fmla="*/ 1249394 w 8204358"/>
                  <a:gd name="connsiteY73" fmla="*/ 691420 h 4285964"/>
                  <a:gd name="connsiteX74" fmla="*/ 1249394 w 8204358"/>
                  <a:gd name="connsiteY74" fmla="*/ 712470 h 4285964"/>
                  <a:gd name="connsiteX75" fmla="*/ 1312736 w 8204358"/>
                  <a:gd name="connsiteY75" fmla="*/ 712470 h 4285964"/>
                  <a:gd name="connsiteX76" fmla="*/ 1323975 w 8204358"/>
                  <a:gd name="connsiteY76" fmla="*/ 712470 h 4285964"/>
                  <a:gd name="connsiteX77" fmla="*/ 1323975 w 8204358"/>
                  <a:gd name="connsiteY77" fmla="*/ 731615 h 4285964"/>
                  <a:gd name="connsiteX78" fmla="*/ 1323975 w 8204358"/>
                  <a:gd name="connsiteY78" fmla="*/ 792004 h 4285964"/>
                  <a:gd name="connsiteX79" fmla="*/ 1375601 w 8204358"/>
                  <a:gd name="connsiteY79" fmla="*/ 792004 h 4285964"/>
                  <a:gd name="connsiteX80" fmla="*/ 1375601 w 8204358"/>
                  <a:gd name="connsiteY80" fmla="*/ 805720 h 4285964"/>
                  <a:gd name="connsiteX81" fmla="*/ 1428750 w 8204358"/>
                  <a:gd name="connsiteY81" fmla="*/ 805720 h 4285964"/>
                  <a:gd name="connsiteX82" fmla="*/ 1435608 w 8204358"/>
                  <a:gd name="connsiteY82" fmla="*/ 805720 h 4285964"/>
                  <a:gd name="connsiteX83" fmla="*/ 1435608 w 8204358"/>
                  <a:gd name="connsiteY83" fmla="*/ 825151 h 4285964"/>
                  <a:gd name="connsiteX84" fmla="*/ 1546860 w 8204358"/>
                  <a:gd name="connsiteY84" fmla="*/ 825151 h 4285964"/>
                  <a:gd name="connsiteX85" fmla="*/ 1546860 w 8204358"/>
                  <a:gd name="connsiteY85" fmla="*/ 854012 h 4285964"/>
                  <a:gd name="connsiteX86" fmla="*/ 1594485 w 8204358"/>
                  <a:gd name="connsiteY86" fmla="*/ 854012 h 4285964"/>
                  <a:gd name="connsiteX87" fmla="*/ 1594485 w 8204358"/>
                  <a:gd name="connsiteY87" fmla="*/ 881920 h 4285964"/>
                  <a:gd name="connsiteX88" fmla="*/ 1660017 w 8204358"/>
                  <a:gd name="connsiteY88" fmla="*/ 881920 h 4285964"/>
                  <a:gd name="connsiteX89" fmla="*/ 1660017 w 8204358"/>
                  <a:gd name="connsiteY89" fmla="*/ 930974 h 4285964"/>
                  <a:gd name="connsiteX90" fmla="*/ 1660017 w 8204358"/>
                  <a:gd name="connsiteY90" fmla="*/ 958120 h 4285964"/>
                  <a:gd name="connsiteX91" fmla="*/ 1689545 w 8204358"/>
                  <a:gd name="connsiteY91" fmla="*/ 958120 h 4285964"/>
                  <a:gd name="connsiteX92" fmla="*/ 1689545 w 8204358"/>
                  <a:gd name="connsiteY92" fmla="*/ 980408 h 4285964"/>
                  <a:gd name="connsiteX93" fmla="*/ 1742218 w 8204358"/>
                  <a:gd name="connsiteY93" fmla="*/ 980408 h 4285964"/>
                  <a:gd name="connsiteX94" fmla="*/ 1742218 w 8204358"/>
                  <a:gd name="connsiteY94" fmla="*/ 1040797 h 4285964"/>
                  <a:gd name="connsiteX95" fmla="*/ 1771650 w 8204358"/>
                  <a:gd name="connsiteY95" fmla="*/ 1040797 h 4285964"/>
                  <a:gd name="connsiteX96" fmla="*/ 1775841 w 8204358"/>
                  <a:gd name="connsiteY96" fmla="*/ 1040797 h 4285964"/>
                  <a:gd name="connsiteX97" fmla="*/ 1800225 w 8204358"/>
                  <a:gd name="connsiteY97" fmla="*/ 1040797 h 4285964"/>
                  <a:gd name="connsiteX98" fmla="*/ 1800225 w 8204358"/>
                  <a:gd name="connsiteY98" fmla="*/ 1115187 h 4285964"/>
                  <a:gd name="connsiteX99" fmla="*/ 1832134 w 8204358"/>
                  <a:gd name="connsiteY99" fmla="*/ 1115187 h 4285964"/>
                  <a:gd name="connsiteX100" fmla="*/ 1832134 w 8204358"/>
                  <a:gd name="connsiteY100" fmla="*/ 1167670 h 4285964"/>
                  <a:gd name="connsiteX101" fmla="*/ 1854041 w 8204358"/>
                  <a:gd name="connsiteY101" fmla="*/ 1167670 h 4285964"/>
                  <a:gd name="connsiteX102" fmla="*/ 1854041 w 8204358"/>
                  <a:gd name="connsiteY102" fmla="*/ 1230821 h 4285964"/>
                  <a:gd name="connsiteX103" fmla="*/ 1884712 w 8204358"/>
                  <a:gd name="connsiteY103" fmla="*/ 1230821 h 4285964"/>
                  <a:gd name="connsiteX104" fmla="*/ 1884712 w 8204358"/>
                  <a:gd name="connsiteY104" fmla="*/ 1275493 h 4285964"/>
                  <a:gd name="connsiteX105" fmla="*/ 1884712 w 8204358"/>
                  <a:gd name="connsiteY105" fmla="*/ 1281970 h 4285964"/>
                  <a:gd name="connsiteX106" fmla="*/ 1939004 w 8204358"/>
                  <a:gd name="connsiteY106" fmla="*/ 1281970 h 4285964"/>
                  <a:gd name="connsiteX107" fmla="*/ 1939004 w 8204358"/>
                  <a:gd name="connsiteY107" fmla="*/ 1301020 h 4285964"/>
                  <a:gd name="connsiteX108" fmla="*/ 1939004 w 8204358"/>
                  <a:gd name="connsiteY108" fmla="*/ 1310545 h 4285964"/>
                  <a:gd name="connsiteX109" fmla="*/ 2038350 w 8204358"/>
                  <a:gd name="connsiteY109" fmla="*/ 1310545 h 4285964"/>
                  <a:gd name="connsiteX110" fmla="*/ 2038350 w 8204358"/>
                  <a:gd name="connsiteY110" fmla="*/ 1338263 h 4285964"/>
                  <a:gd name="connsiteX111" fmla="*/ 2101596 w 8204358"/>
                  <a:gd name="connsiteY111" fmla="*/ 1338263 h 4285964"/>
                  <a:gd name="connsiteX112" fmla="*/ 2101596 w 8204358"/>
                  <a:gd name="connsiteY112" fmla="*/ 1367695 h 4285964"/>
                  <a:gd name="connsiteX113" fmla="*/ 2179606 w 8204358"/>
                  <a:gd name="connsiteY113" fmla="*/ 1367695 h 4285964"/>
                  <a:gd name="connsiteX114" fmla="*/ 2179606 w 8204358"/>
                  <a:gd name="connsiteY114" fmla="*/ 1394936 h 4285964"/>
                  <a:gd name="connsiteX115" fmla="*/ 2290477 w 8204358"/>
                  <a:gd name="connsiteY115" fmla="*/ 1394936 h 4285964"/>
                  <a:gd name="connsiteX116" fmla="*/ 2290477 w 8204358"/>
                  <a:gd name="connsiteY116" fmla="*/ 1485805 h 4285964"/>
                  <a:gd name="connsiteX117" fmla="*/ 2290477 w 8204358"/>
                  <a:gd name="connsiteY117" fmla="*/ 1490377 h 4285964"/>
                  <a:gd name="connsiteX118" fmla="*/ 2365153 w 8204358"/>
                  <a:gd name="connsiteY118" fmla="*/ 1490377 h 4285964"/>
                  <a:gd name="connsiteX119" fmla="*/ 2365153 w 8204358"/>
                  <a:gd name="connsiteY119" fmla="*/ 1522857 h 4285964"/>
                  <a:gd name="connsiteX120" fmla="*/ 2376583 w 8204358"/>
                  <a:gd name="connsiteY120" fmla="*/ 1522857 h 4285964"/>
                  <a:gd name="connsiteX121" fmla="*/ 2376583 w 8204358"/>
                  <a:gd name="connsiteY121" fmla="*/ 1554385 h 4285964"/>
                  <a:gd name="connsiteX122" fmla="*/ 2382107 w 8204358"/>
                  <a:gd name="connsiteY122" fmla="*/ 1554385 h 4285964"/>
                  <a:gd name="connsiteX123" fmla="*/ 2382107 w 8204358"/>
                  <a:gd name="connsiteY123" fmla="*/ 1567720 h 4285964"/>
                  <a:gd name="connsiteX124" fmla="*/ 2382107 w 8204358"/>
                  <a:gd name="connsiteY124" fmla="*/ 1583912 h 4285964"/>
                  <a:gd name="connsiteX125" fmla="*/ 2390775 w 8204358"/>
                  <a:gd name="connsiteY125" fmla="*/ 1583912 h 4285964"/>
                  <a:gd name="connsiteX126" fmla="*/ 2408873 w 8204358"/>
                  <a:gd name="connsiteY126" fmla="*/ 1583912 h 4285964"/>
                  <a:gd name="connsiteX127" fmla="*/ 2408873 w 8204358"/>
                  <a:gd name="connsiteY127" fmla="*/ 1641062 h 4285964"/>
                  <a:gd name="connsiteX128" fmla="*/ 2438400 w 8204358"/>
                  <a:gd name="connsiteY128" fmla="*/ 1641062 h 4285964"/>
                  <a:gd name="connsiteX129" fmla="*/ 2438400 w 8204358"/>
                  <a:gd name="connsiteY129" fmla="*/ 1668209 h 4285964"/>
                  <a:gd name="connsiteX130" fmla="*/ 2457450 w 8204358"/>
                  <a:gd name="connsiteY130" fmla="*/ 1668209 h 4285964"/>
                  <a:gd name="connsiteX131" fmla="*/ 2457450 w 8204358"/>
                  <a:gd name="connsiteY131" fmla="*/ 1703261 h 4285964"/>
                  <a:gd name="connsiteX132" fmla="*/ 2478500 w 8204358"/>
                  <a:gd name="connsiteY132" fmla="*/ 1703261 h 4285964"/>
                  <a:gd name="connsiteX133" fmla="*/ 2478500 w 8204358"/>
                  <a:gd name="connsiteY133" fmla="*/ 1731740 h 4285964"/>
                  <a:gd name="connsiteX134" fmla="*/ 2526602 w 8204358"/>
                  <a:gd name="connsiteY134" fmla="*/ 1731740 h 4285964"/>
                  <a:gd name="connsiteX135" fmla="*/ 2526602 w 8204358"/>
                  <a:gd name="connsiteY135" fmla="*/ 1767650 h 4285964"/>
                  <a:gd name="connsiteX136" fmla="*/ 2628900 w 8204358"/>
                  <a:gd name="connsiteY136" fmla="*/ 1767650 h 4285964"/>
                  <a:gd name="connsiteX137" fmla="*/ 2628900 w 8204358"/>
                  <a:gd name="connsiteY137" fmla="*/ 1797939 h 4285964"/>
                  <a:gd name="connsiteX138" fmla="*/ 2699957 w 8204358"/>
                  <a:gd name="connsiteY138" fmla="*/ 1797939 h 4285964"/>
                  <a:gd name="connsiteX139" fmla="*/ 2699957 w 8204358"/>
                  <a:gd name="connsiteY139" fmla="*/ 1831658 h 4285964"/>
                  <a:gd name="connsiteX140" fmla="*/ 2708910 w 8204358"/>
                  <a:gd name="connsiteY140" fmla="*/ 1831658 h 4285964"/>
                  <a:gd name="connsiteX141" fmla="*/ 2708910 w 8204358"/>
                  <a:gd name="connsiteY141" fmla="*/ 1843945 h 4285964"/>
                  <a:gd name="connsiteX142" fmla="*/ 2714816 w 8204358"/>
                  <a:gd name="connsiteY142" fmla="*/ 1843945 h 4285964"/>
                  <a:gd name="connsiteX143" fmla="*/ 2714816 w 8204358"/>
                  <a:gd name="connsiteY143" fmla="*/ 1858232 h 4285964"/>
                  <a:gd name="connsiteX144" fmla="*/ 2714816 w 8204358"/>
                  <a:gd name="connsiteY144" fmla="*/ 1862995 h 4285964"/>
                  <a:gd name="connsiteX145" fmla="*/ 2714816 w 8204358"/>
                  <a:gd name="connsiteY145" fmla="*/ 1866614 h 4285964"/>
                  <a:gd name="connsiteX146" fmla="*/ 2830544 w 8204358"/>
                  <a:gd name="connsiteY146" fmla="*/ 1866614 h 4285964"/>
                  <a:gd name="connsiteX147" fmla="*/ 2830544 w 8204358"/>
                  <a:gd name="connsiteY147" fmla="*/ 1934051 h 4285964"/>
                  <a:gd name="connsiteX148" fmla="*/ 2962275 w 8204358"/>
                  <a:gd name="connsiteY148" fmla="*/ 1934051 h 4285964"/>
                  <a:gd name="connsiteX149" fmla="*/ 2962275 w 8204358"/>
                  <a:gd name="connsiteY149" fmla="*/ 1998345 h 4285964"/>
                  <a:gd name="connsiteX150" fmla="*/ 3067050 w 8204358"/>
                  <a:gd name="connsiteY150" fmla="*/ 1998345 h 4285964"/>
                  <a:gd name="connsiteX151" fmla="*/ 3067050 w 8204358"/>
                  <a:gd name="connsiteY151" fmla="*/ 2041779 h 4285964"/>
                  <a:gd name="connsiteX152" fmla="*/ 3180398 w 8204358"/>
                  <a:gd name="connsiteY152" fmla="*/ 2041779 h 4285964"/>
                  <a:gd name="connsiteX153" fmla="*/ 3180398 w 8204358"/>
                  <a:gd name="connsiteY153" fmla="*/ 2063020 h 4285964"/>
                  <a:gd name="connsiteX154" fmla="*/ 3187542 w 8204358"/>
                  <a:gd name="connsiteY154" fmla="*/ 2063020 h 4285964"/>
                  <a:gd name="connsiteX155" fmla="*/ 3187542 w 8204358"/>
                  <a:gd name="connsiteY155" fmla="*/ 2077307 h 4285964"/>
                  <a:gd name="connsiteX156" fmla="*/ 3201067 w 8204358"/>
                  <a:gd name="connsiteY156" fmla="*/ 2077307 h 4285964"/>
                  <a:gd name="connsiteX157" fmla="*/ 3205734 w 8204358"/>
                  <a:gd name="connsiteY157" fmla="*/ 2077307 h 4285964"/>
                  <a:gd name="connsiteX158" fmla="*/ 3205734 w 8204358"/>
                  <a:gd name="connsiteY158" fmla="*/ 2118551 h 4285964"/>
                  <a:gd name="connsiteX159" fmla="*/ 3329369 w 8204358"/>
                  <a:gd name="connsiteY159" fmla="*/ 2118551 h 4285964"/>
                  <a:gd name="connsiteX160" fmla="*/ 3329369 w 8204358"/>
                  <a:gd name="connsiteY160" fmla="*/ 2135029 h 4285964"/>
                  <a:gd name="connsiteX161" fmla="*/ 3329369 w 8204358"/>
                  <a:gd name="connsiteY161" fmla="*/ 2156270 h 4285964"/>
                  <a:gd name="connsiteX162" fmla="*/ 3353848 w 8204358"/>
                  <a:gd name="connsiteY162" fmla="*/ 2156270 h 4285964"/>
                  <a:gd name="connsiteX163" fmla="*/ 3353848 w 8204358"/>
                  <a:gd name="connsiteY163" fmla="*/ 2199608 h 4285964"/>
                  <a:gd name="connsiteX164" fmla="*/ 3365754 w 8204358"/>
                  <a:gd name="connsiteY164" fmla="*/ 2199608 h 4285964"/>
                  <a:gd name="connsiteX165" fmla="*/ 3365754 w 8204358"/>
                  <a:gd name="connsiteY165" fmla="*/ 2239994 h 4285964"/>
                  <a:gd name="connsiteX166" fmla="*/ 3431667 w 8204358"/>
                  <a:gd name="connsiteY166" fmla="*/ 2239994 h 4285964"/>
                  <a:gd name="connsiteX167" fmla="*/ 3431667 w 8204358"/>
                  <a:gd name="connsiteY167" fmla="*/ 2279047 h 4285964"/>
                  <a:gd name="connsiteX168" fmla="*/ 3469958 w 8204358"/>
                  <a:gd name="connsiteY168" fmla="*/ 2279047 h 4285964"/>
                  <a:gd name="connsiteX169" fmla="*/ 3469958 w 8204358"/>
                  <a:gd name="connsiteY169" fmla="*/ 2320195 h 4285964"/>
                  <a:gd name="connsiteX170" fmla="*/ 3495008 w 8204358"/>
                  <a:gd name="connsiteY170" fmla="*/ 2320195 h 4285964"/>
                  <a:gd name="connsiteX171" fmla="*/ 3495008 w 8204358"/>
                  <a:gd name="connsiteY171" fmla="*/ 2360105 h 4285964"/>
                  <a:gd name="connsiteX172" fmla="*/ 3534537 w 8204358"/>
                  <a:gd name="connsiteY172" fmla="*/ 2360105 h 4285964"/>
                  <a:gd name="connsiteX173" fmla="*/ 3534537 w 8204358"/>
                  <a:gd name="connsiteY173" fmla="*/ 2399443 h 4285964"/>
                  <a:gd name="connsiteX174" fmla="*/ 3583496 w 8204358"/>
                  <a:gd name="connsiteY174" fmla="*/ 2399443 h 4285964"/>
                  <a:gd name="connsiteX175" fmla="*/ 3583496 w 8204358"/>
                  <a:gd name="connsiteY175" fmla="*/ 2439638 h 4285964"/>
                  <a:gd name="connsiteX176" fmla="*/ 3705225 w 8204358"/>
                  <a:gd name="connsiteY176" fmla="*/ 2439638 h 4285964"/>
                  <a:gd name="connsiteX177" fmla="*/ 3705225 w 8204358"/>
                  <a:gd name="connsiteY177" fmla="*/ 2477071 h 4285964"/>
                  <a:gd name="connsiteX178" fmla="*/ 3705225 w 8204358"/>
                  <a:gd name="connsiteY178" fmla="*/ 2484501 h 4285964"/>
                  <a:gd name="connsiteX179" fmla="*/ 3723608 w 8204358"/>
                  <a:gd name="connsiteY179" fmla="*/ 2484501 h 4285964"/>
                  <a:gd name="connsiteX180" fmla="*/ 3723608 w 8204358"/>
                  <a:gd name="connsiteY180" fmla="*/ 2526030 h 4285964"/>
                  <a:gd name="connsiteX181" fmla="*/ 3745325 w 8204358"/>
                  <a:gd name="connsiteY181" fmla="*/ 2526030 h 4285964"/>
                  <a:gd name="connsiteX182" fmla="*/ 3745325 w 8204358"/>
                  <a:gd name="connsiteY182" fmla="*/ 2574131 h 4285964"/>
                  <a:gd name="connsiteX183" fmla="*/ 3788664 w 8204358"/>
                  <a:gd name="connsiteY183" fmla="*/ 2574131 h 4285964"/>
                  <a:gd name="connsiteX184" fmla="*/ 3788664 w 8204358"/>
                  <a:gd name="connsiteY184" fmla="*/ 2625662 h 4285964"/>
                  <a:gd name="connsiteX185" fmla="*/ 3795046 w 8204358"/>
                  <a:gd name="connsiteY185" fmla="*/ 2625662 h 4285964"/>
                  <a:gd name="connsiteX186" fmla="*/ 3795046 w 8204358"/>
                  <a:gd name="connsiteY186" fmla="*/ 2644045 h 4285964"/>
                  <a:gd name="connsiteX187" fmla="*/ 3795046 w 8204358"/>
                  <a:gd name="connsiteY187" fmla="*/ 2650427 h 4285964"/>
                  <a:gd name="connsiteX188" fmla="*/ 3802475 w 8204358"/>
                  <a:gd name="connsiteY188" fmla="*/ 2650427 h 4285964"/>
                  <a:gd name="connsiteX189" fmla="*/ 3802475 w 8204358"/>
                  <a:gd name="connsiteY189" fmla="*/ 2678621 h 4285964"/>
                  <a:gd name="connsiteX190" fmla="*/ 3809429 w 8204358"/>
                  <a:gd name="connsiteY190" fmla="*/ 2678621 h 4285964"/>
                  <a:gd name="connsiteX191" fmla="*/ 3809429 w 8204358"/>
                  <a:gd name="connsiteY191" fmla="*/ 2706529 h 4285964"/>
                  <a:gd name="connsiteX192" fmla="*/ 3883343 w 8204358"/>
                  <a:gd name="connsiteY192" fmla="*/ 2706529 h 4285964"/>
                  <a:gd name="connsiteX193" fmla="*/ 3883343 w 8204358"/>
                  <a:gd name="connsiteY193" fmla="*/ 2753583 h 4285964"/>
                  <a:gd name="connsiteX194" fmla="*/ 3901631 w 8204358"/>
                  <a:gd name="connsiteY194" fmla="*/ 2753583 h 4285964"/>
                  <a:gd name="connsiteX195" fmla="*/ 3901631 w 8204358"/>
                  <a:gd name="connsiteY195" fmla="*/ 2799302 h 4285964"/>
                  <a:gd name="connsiteX196" fmla="*/ 3962400 w 8204358"/>
                  <a:gd name="connsiteY196" fmla="*/ 2799302 h 4285964"/>
                  <a:gd name="connsiteX197" fmla="*/ 3962400 w 8204358"/>
                  <a:gd name="connsiteY197" fmla="*/ 2843403 h 4285964"/>
                  <a:gd name="connsiteX198" fmla="*/ 3985165 w 8204358"/>
                  <a:gd name="connsiteY198" fmla="*/ 2843403 h 4285964"/>
                  <a:gd name="connsiteX199" fmla="*/ 3985165 w 8204358"/>
                  <a:gd name="connsiteY199" fmla="*/ 2891219 h 4285964"/>
                  <a:gd name="connsiteX200" fmla="*/ 4023932 w 8204358"/>
                  <a:gd name="connsiteY200" fmla="*/ 2891219 h 4285964"/>
                  <a:gd name="connsiteX201" fmla="*/ 4023932 w 8204358"/>
                  <a:gd name="connsiteY201" fmla="*/ 2937986 h 4285964"/>
                  <a:gd name="connsiteX202" fmla="*/ 4180237 w 8204358"/>
                  <a:gd name="connsiteY202" fmla="*/ 2937986 h 4285964"/>
                  <a:gd name="connsiteX203" fmla="*/ 4180237 w 8204358"/>
                  <a:gd name="connsiteY203" fmla="*/ 3033998 h 4285964"/>
                  <a:gd name="connsiteX204" fmla="*/ 4215575 w 8204358"/>
                  <a:gd name="connsiteY204" fmla="*/ 3033998 h 4285964"/>
                  <a:gd name="connsiteX205" fmla="*/ 4215575 w 8204358"/>
                  <a:gd name="connsiteY205" fmla="*/ 3079433 h 4285964"/>
                  <a:gd name="connsiteX206" fmla="*/ 4258152 w 8204358"/>
                  <a:gd name="connsiteY206" fmla="*/ 3079433 h 4285964"/>
                  <a:gd name="connsiteX207" fmla="*/ 4258152 w 8204358"/>
                  <a:gd name="connsiteY207" fmla="*/ 3172492 h 4285964"/>
                  <a:gd name="connsiteX208" fmla="*/ 4328541 w 8204358"/>
                  <a:gd name="connsiteY208" fmla="*/ 3172492 h 4285964"/>
                  <a:gd name="connsiteX209" fmla="*/ 4328541 w 8204358"/>
                  <a:gd name="connsiteY209" fmla="*/ 3225356 h 4285964"/>
                  <a:gd name="connsiteX210" fmla="*/ 4366260 w 8204358"/>
                  <a:gd name="connsiteY210" fmla="*/ 3225356 h 4285964"/>
                  <a:gd name="connsiteX211" fmla="*/ 4366260 w 8204358"/>
                  <a:gd name="connsiteY211" fmla="*/ 3274790 h 4285964"/>
                  <a:gd name="connsiteX212" fmla="*/ 4519137 w 8204358"/>
                  <a:gd name="connsiteY212" fmla="*/ 3274790 h 4285964"/>
                  <a:gd name="connsiteX213" fmla="*/ 4519137 w 8204358"/>
                  <a:gd name="connsiteY213" fmla="*/ 3327178 h 4285964"/>
                  <a:gd name="connsiteX214" fmla="*/ 4791075 w 8204358"/>
                  <a:gd name="connsiteY214" fmla="*/ 3327178 h 4285964"/>
                  <a:gd name="connsiteX215" fmla="*/ 4810125 w 8204358"/>
                  <a:gd name="connsiteY215" fmla="*/ 3327178 h 4285964"/>
                  <a:gd name="connsiteX216" fmla="*/ 4810125 w 8204358"/>
                  <a:gd name="connsiteY216" fmla="*/ 3386138 h 4285964"/>
                  <a:gd name="connsiteX217" fmla="*/ 4829175 w 8204358"/>
                  <a:gd name="connsiteY217" fmla="*/ 3386138 h 4285964"/>
                  <a:gd name="connsiteX218" fmla="*/ 4829175 w 8204358"/>
                  <a:gd name="connsiteY218" fmla="*/ 3437763 h 4285964"/>
                  <a:gd name="connsiteX219" fmla="*/ 4876419 w 8204358"/>
                  <a:gd name="connsiteY219" fmla="*/ 3437763 h 4285964"/>
                  <a:gd name="connsiteX220" fmla="*/ 4876419 w 8204358"/>
                  <a:gd name="connsiteY220" fmla="*/ 3498342 h 4285964"/>
                  <a:gd name="connsiteX221" fmla="*/ 4950809 w 8204358"/>
                  <a:gd name="connsiteY221" fmla="*/ 3498342 h 4285964"/>
                  <a:gd name="connsiteX222" fmla="*/ 4950809 w 8204358"/>
                  <a:gd name="connsiteY222" fmla="*/ 3554730 h 4285964"/>
                  <a:gd name="connsiteX223" fmla="*/ 5072539 w 8204358"/>
                  <a:gd name="connsiteY223" fmla="*/ 3554730 h 4285964"/>
                  <a:gd name="connsiteX224" fmla="*/ 5072539 w 8204358"/>
                  <a:gd name="connsiteY224" fmla="*/ 3619595 h 4285964"/>
                  <a:gd name="connsiteX225" fmla="*/ 5202841 w 8204358"/>
                  <a:gd name="connsiteY225" fmla="*/ 3619595 h 4285964"/>
                  <a:gd name="connsiteX226" fmla="*/ 5202841 w 8204358"/>
                  <a:gd name="connsiteY226" fmla="*/ 3678555 h 4285964"/>
                  <a:gd name="connsiteX227" fmla="*/ 5368195 w 8204358"/>
                  <a:gd name="connsiteY227" fmla="*/ 3678555 h 4285964"/>
                  <a:gd name="connsiteX228" fmla="*/ 5368195 w 8204358"/>
                  <a:gd name="connsiteY228" fmla="*/ 3737610 h 4285964"/>
                  <a:gd name="connsiteX229" fmla="*/ 5400104 w 8204358"/>
                  <a:gd name="connsiteY229" fmla="*/ 3737610 h 4285964"/>
                  <a:gd name="connsiteX230" fmla="*/ 5400104 w 8204358"/>
                  <a:gd name="connsiteY230" fmla="*/ 3799808 h 4285964"/>
                  <a:gd name="connsiteX231" fmla="*/ 5475542 w 8204358"/>
                  <a:gd name="connsiteY231" fmla="*/ 3799808 h 4285964"/>
                  <a:gd name="connsiteX232" fmla="*/ 5475542 w 8204358"/>
                  <a:gd name="connsiteY232" fmla="*/ 3932111 h 4285964"/>
                  <a:gd name="connsiteX233" fmla="*/ 5934075 w 8204358"/>
                  <a:gd name="connsiteY233" fmla="*/ 3932111 h 4285964"/>
                  <a:gd name="connsiteX234" fmla="*/ 6315075 w 8204358"/>
                  <a:gd name="connsiteY234" fmla="*/ 3932111 h 4285964"/>
                  <a:gd name="connsiteX235" fmla="*/ 6315075 w 8204358"/>
                  <a:gd name="connsiteY235" fmla="*/ 4019645 h 4285964"/>
                  <a:gd name="connsiteX236" fmla="*/ 7962900 w 8204358"/>
                  <a:gd name="connsiteY236" fmla="*/ 4019645 h 4285964"/>
                  <a:gd name="connsiteX237" fmla="*/ 7979759 w 8204358"/>
                  <a:gd name="connsiteY237" fmla="*/ 4019645 h 4285964"/>
                  <a:gd name="connsiteX238" fmla="*/ 7979759 w 8204358"/>
                  <a:gd name="connsiteY238" fmla="*/ 4272820 h 4285964"/>
                  <a:gd name="connsiteX239" fmla="*/ 7979759 w 8204358"/>
                  <a:gd name="connsiteY239" fmla="*/ 4285964 h 4285964"/>
                  <a:gd name="connsiteX240" fmla="*/ 8204359 w 8204358"/>
                  <a:gd name="connsiteY240" fmla="*/ 4285964 h 42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8204358" h="4285964">
                    <a:moveTo>
                      <a:pt x="0" y="0"/>
                    </a:moveTo>
                    <a:lnTo>
                      <a:pt x="0" y="35052"/>
                    </a:lnTo>
                    <a:lnTo>
                      <a:pt x="101060" y="35052"/>
                    </a:lnTo>
                    <a:lnTo>
                      <a:pt x="101060" y="48577"/>
                    </a:lnTo>
                    <a:lnTo>
                      <a:pt x="109252" y="48577"/>
                    </a:lnTo>
                    <a:lnTo>
                      <a:pt x="109252" y="67342"/>
                    </a:lnTo>
                    <a:lnTo>
                      <a:pt x="119158" y="67342"/>
                    </a:lnTo>
                    <a:lnTo>
                      <a:pt x="119158" y="78105"/>
                    </a:lnTo>
                    <a:lnTo>
                      <a:pt x="247650" y="78105"/>
                    </a:lnTo>
                    <a:lnTo>
                      <a:pt x="255746" y="78105"/>
                    </a:lnTo>
                    <a:lnTo>
                      <a:pt x="255746" y="99822"/>
                    </a:lnTo>
                    <a:lnTo>
                      <a:pt x="290417" y="99822"/>
                    </a:lnTo>
                    <a:lnTo>
                      <a:pt x="290417" y="118586"/>
                    </a:lnTo>
                    <a:lnTo>
                      <a:pt x="317564" y="118586"/>
                    </a:lnTo>
                    <a:lnTo>
                      <a:pt x="317564" y="138684"/>
                    </a:lnTo>
                    <a:lnTo>
                      <a:pt x="356616" y="138684"/>
                    </a:lnTo>
                    <a:lnTo>
                      <a:pt x="356616" y="155829"/>
                    </a:lnTo>
                    <a:lnTo>
                      <a:pt x="373952" y="155829"/>
                    </a:lnTo>
                    <a:lnTo>
                      <a:pt x="373952" y="175450"/>
                    </a:lnTo>
                    <a:lnTo>
                      <a:pt x="427006" y="175450"/>
                    </a:lnTo>
                    <a:lnTo>
                      <a:pt x="427006" y="184214"/>
                    </a:lnTo>
                    <a:lnTo>
                      <a:pt x="438150" y="184214"/>
                    </a:lnTo>
                    <a:lnTo>
                      <a:pt x="438150" y="193739"/>
                    </a:lnTo>
                    <a:lnTo>
                      <a:pt x="447104" y="193739"/>
                    </a:lnTo>
                    <a:lnTo>
                      <a:pt x="447104" y="204311"/>
                    </a:lnTo>
                    <a:lnTo>
                      <a:pt x="457200" y="204311"/>
                    </a:lnTo>
                    <a:lnTo>
                      <a:pt x="457200" y="213836"/>
                    </a:lnTo>
                    <a:lnTo>
                      <a:pt x="470440" y="213836"/>
                    </a:lnTo>
                    <a:lnTo>
                      <a:pt x="470440" y="218504"/>
                    </a:lnTo>
                    <a:lnTo>
                      <a:pt x="542925" y="218504"/>
                    </a:lnTo>
                    <a:lnTo>
                      <a:pt x="542925" y="253841"/>
                    </a:lnTo>
                    <a:lnTo>
                      <a:pt x="590550" y="253841"/>
                    </a:lnTo>
                    <a:lnTo>
                      <a:pt x="590550" y="318135"/>
                    </a:lnTo>
                    <a:lnTo>
                      <a:pt x="609600" y="318135"/>
                    </a:lnTo>
                    <a:lnTo>
                      <a:pt x="623602" y="318135"/>
                    </a:lnTo>
                    <a:lnTo>
                      <a:pt x="623602" y="362045"/>
                    </a:lnTo>
                    <a:lnTo>
                      <a:pt x="644271" y="362045"/>
                    </a:lnTo>
                    <a:lnTo>
                      <a:pt x="644271" y="386620"/>
                    </a:lnTo>
                    <a:lnTo>
                      <a:pt x="717709" y="386620"/>
                    </a:lnTo>
                    <a:lnTo>
                      <a:pt x="717709" y="409480"/>
                    </a:lnTo>
                    <a:lnTo>
                      <a:pt x="727805" y="409480"/>
                    </a:lnTo>
                    <a:lnTo>
                      <a:pt x="727805" y="419005"/>
                    </a:lnTo>
                    <a:lnTo>
                      <a:pt x="786479" y="419005"/>
                    </a:lnTo>
                    <a:lnTo>
                      <a:pt x="786479" y="441579"/>
                    </a:lnTo>
                    <a:lnTo>
                      <a:pt x="911638" y="441579"/>
                    </a:lnTo>
                    <a:lnTo>
                      <a:pt x="911638" y="464915"/>
                    </a:lnTo>
                    <a:lnTo>
                      <a:pt x="919639" y="464915"/>
                    </a:lnTo>
                    <a:lnTo>
                      <a:pt x="919639" y="481870"/>
                    </a:lnTo>
                    <a:lnTo>
                      <a:pt x="919639" y="485585"/>
                    </a:lnTo>
                    <a:lnTo>
                      <a:pt x="928402" y="485585"/>
                    </a:lnTo>
                    <a:lnTo>
                      <a:pt x="928402" y="507873"/>
                    </a:lnTo>
                    <a:lnTo>
                      <a:pt x="928402" y="510254"/>
                    </a:lnTo>
                    <a:lnTo>
                      <a:pt x="994791" y="510254"/>
                    </a:lnTo>
                    <a:lnTo>
                      <a:pt x="994791" y="536734"/>
                    </a:lnTo>
                    <a:lnTo>
                      <a:pt x="1060418" y="536734"/>
                    </a:lnTo>
                    <a:lnTo>
                      <a:pt x="1062038" y="536734"/>
                    </a:lnTo>
                    <a:lnTo>
                      <a:pt x="1062038" y="556260"/>
                    </a:lnTo>
                    <a:lnTo>
                      <a:pt x="1080802" y="556260"/>
                    </a:lnTo>
                    <a:lnTo>
                      <a:pt x="1080802" y="577120"/>
                    </a:lnTo>
                    <a:lnTo>
                      <a:pt x="1080802" y="582644"/>
                    </a:lnTo>
                    <a:lnTo>
                      <a:pt x="1136047" y="582644"/>
                    </a:lnTo>
                    <a:lnTo>
                      <a:pt x="1136047" y="596170"/>
                    </a:lnTo>
                    <a:lnTo>
                      <a:pt x="1136047" y="603218"/>
                    </a:lnTo>
                    <a:lnTo>
                      <a:pt x="1162050" y="603218"/>
                    </a:lnTo>
                    <a:lnTo>
                      <a:pt x="1162050" y="621983"/>
                    </a:lnTo>
                    <a:lnTo>
                      <a:pt x="1192340" y="621983"/>
                    </a:lnTo>
                    <a:lnTo>
                      <a:pt x="1192340" y="637508"/>
                    </a:lnTo>
                    <a:lnTo>
                      <a:pt x="1192340" y="645509"/>
                    </a:lnTo>
                    <a:lnTo>
                      <a:pt x="1192340" y="653320"/>
                    </a:lnTo>
                    <a:lnTo>
                      <a:pt x="1209675" y="653320"/>
                    </a:lnTo>
                    <a:lnTo>
                      <a:pt x="1209675" y="670655"/>
                    </a:lnTo>
                    <a:lnTo>
                      <a:pt x="1231868" y="670655"/>
                    </a:lnTo>
                    <a:lnTo>
                      <a:pt x="1231868" y="691420"/>
                    </a:lnTo>
                    <a:lnTo>
                      <a:pt x="1249394" y="691420"/>
                    </a:lnTo>
                    <a:lnTo>
                      <a:pt x="1249394" y="712470"/>
                    </a:lnTo>
                    <a:lnTo>
                      <a:pt x="1312736" y="712470"/>
                    </a:lnTo>
                    <a:lnTo>
                      <a:pt x="1323975" y="712470"/>
                    </a:lnTo>
                    <a:lnTo>
                      <a:pt x="1323975" y="731615"/>
                    </a:lnTo>
                    <a:lnTo>
                      <a:pt x="1323975" y="792004"/>
                    </a:lnTo>
                    <a:lnTo>
                      <a:pt x="1375601" y="792004"/>
                    </a:lnTo>
                    <a:lnTo>
                      <a:pt x="1375601" y="805720"/>
                    </a:lnTo>
                    <a:lnTo>
                      <a:pt x="1428750" y="805720"/>
                    </a:lnTo>
                    <a:lnTo>
                      <a:pt x="1435608" y="805720"/>
                    </a:lnTo>
                    <a:lnTo>
                      <a:pt x="1435608" y="825151"/>
                    </a:lnTo>
                    <a:lnTo>
                      <a:pt x="1546860" y="825151"/>
                    </a:lnTo>
                    <a:lnTo>
                      <a:pt x="1546860" y="854012"/>
                    </a:lnTo>
                    <a:lnTo>
                      <a:pt x="1594485" y="854012"/>
                    </a:lnTo>
                    <a:lnTo>
                      <a:pt x="1594485" y="881920"/>
                    </a:lnTo>
                    <a:lnTo>
                      <a:pt x="1660017" y="881920"/>
                    </a:lnTo>
                    <a:lnTo>
                      <a:pt x="1660017" y="930974"/>
                    </a:lnTo>
                    <a:lnTo>
                      <a:pt x="1660017" y="958120"/>
                    </a:lnTo>
                    <a:lnTo>
                      <a:pt x="1689545" y="958120"/>
                    </a:lnTo>
                    <a:lnTo>
                      <a:pt x="1689545" y="980408"/>
                    </a:lnTo>
                    <a:lnTo>
                      <a:pt x="1742218" y="980408"/>
                    </a:lnTo>
                    <a:lnTo>
                      <a:pt x="1742218" y="1040797"/>
                    </a:lnTo>
                    <a:lnTo>
                      <a:pt x="1771650" y="1040797"/>
                    </a:lnTo>
                    <a:lnTo>
                      <a:pt x="1775841" y="1040797"/>
                    </a:lnTo>
                    <a:lnTo>
                      <a:pt x="1800225" y="1040797"/>
                    </a:lnTo>
                    <a:lnTo>
                      <a:pt x="1800225" y="1115187"/>
                    </a:lnTo>
                    <a:lnTo>
                      <a:pt x="1832134" y="1115187"/>
                    </a:lnTo>
                    <a:lnTo>
                      <a:pt x="1832134" y="1167670"/>
                    </a:lnTo>
                    <a:lnTo>
                      <a:pt x="1854041" y="1167670"/>
                    </a:lnTo>
                    <a:lnTo>
                      <a:pt x="1854041" y="1230821"/>
                    </a:lnTo>
                    <a:lnTo>
                      <a:pt x="1884712" y="1230821"/>
                    </a:lnTo>
                    <a:lnTo>
                      <a:pt x="1884712" y="1275493"/>
                    </a:lnTo>
                    <a:lnTo>
                      <a:pt x="1884712" y="1281970"/>
                    </a:lnTo>
                    <a:lnTo>
                      <a:pt x="1939004" y="1281970"/>
                    </a:lnTo>
                    <a:lnTo>
                      <a:pt x="1939004" y="1301020"/>
                    </a:lnTo>
                    <a:lnTo>
                      <a:pt x="1939004" y="1310545"/>
                    </a:lnTo>
                    <a:lnTo>
                      <a:pt x="2038350" y="1310545"/>
                    </a:lnTo>
                    <a:lnTo>
                      <a:pt x="2038350" y="1338263"/>
                    </a:lnTo>
                    <a:lnTo>
                      <a:pt x="2101596" y="1338263"/>
                    </a:lnTo>
                    <a:lnTo>
                      <a:pt x="2101596" y="1367695"/>
                    </a:lnTo>
                    <a:lnTo>
                      <a:pt x="2179606" y="1367695"/>
                    </a:lnTo>
                    <a:lnTo>
                      <a:pt x="2179606" y="1394936"/>
                    </a:lnTo>
                    <a:lnTo>
                      <a:pt x="2290477" y="1394936"/>
                    </a:lnTo>
                    <a:lnTo>
                      <a:pt x="2290477" y="1485805"/>
                    </a:lnTo>
                    <a:lnTo>
                      <a:pt x="2290477" y="1490377"/>
                    </a:lnTo>
                    <a:lnTo>
                      <a:pt x="2365153" y="1490377"/>
                    </a:lnTo>
                    <a:lnTo>
                      <a:pt x="2365153" y="1522857"/>
                    </a:lnTo>
                    <a:lnTo>
                      <a:pt x="2376583" y="1522857"/>
                    </a:lnTo>
                    <a:lnTo>
                      <a:pt x="2376583" y="1554385"/>
                    </a:lnTo>
                    <a:lnTo>
                      <a:pt x="2382107" y="1554385"/>
                    </a:lnTo>
                    <a:lnTo>
                      <a:pt x="2382107" y="1567720"/>
                    </a:lnTo>
                    <a:lnTo>
                      <a:pt x="2382107" y="1583912"/>
                    </a:lnTo>
                    <a:lnTo>
                      <a:pt x="2390775" y="1583912"/>
                    </a:lnTo>
                    <a:lnTo>
                      <a:pt x="2408873" y="1583912"/>
                    </a:lnTo>
                    <a:lnTo>
                      <a:pt x="2408873" y="1641062"/>
                    </a:lnTo>
                    <a:lnTo>
                      <a:pt x="2438400" y="1641062"/>
                    </a:lnTo>
                    <a:lnTo>
                      <a:pt x="2438400" y="1668209"/>
                    </a:lnTo>
                    <a:lnTo>
                      <a:pt x="2457450" y="1668209"/>
                    </a:lnTo>
                    <a:lnTo>
                      <a:pt x="2457450" y="1703261"/>
                    </a:lnTo>
                    <a:lnTo>
                      <a:pt x="2478500" y="1703261"/>
                    </a:lnTo>
                    <a:lnTo>
                      <a:pt x="2478500" y="1731740"/>
                    </a:lnTo>
                    <a:lnTo>
                      <a:pt x="2526602" y="1731740"/>
                    </a:lnTo>
                    <a:lnTo>
                      <a:pt x="2526602" y="1767650"/>
                    </a:lnTo>
                    <a:lnTo>
                      <a:pt x="2628900" y="1767650"/>
                    </a:lnTo>
                    <a:lnTo>
                      <a:pt x="2628900" y="1797939"/>
                    </a:lnTo>
                    <a:lnTo>
                      <a:pt x="2699957" y="1797939"/>
                    </a:lnTo>
                    <a:lnTo>
                      <a:pt x="2699957" y="1831658"/>
                    </a:lnTo>
                    <a:lnTo>
                      <a:pt x="2708910" y="1831658"/>
                    </a:lnTo>
                    <a:lnTo>
                      <a:pt x="2708910" y="1843945"/>
                    </a:lnTo>
                    <a:lnTo>
                      <a:pt x="2714816" y="1843945"/>
                    </a:lnTo>
                    <a:lnTo>
                      <a:pt x="2714816" y="1858232"/>
                    </a:lnTo>
                    <a:lnTo>
                      <a:pt x="2714816" y="1862995"/>
                    </a:lnTo>
                    <a:lnTo>
                      <a:pt x="2714816" y="1866614"/>
                    </a:lnTo>
                    <a:lnTo>
                      <a:pt x="2830544" y="1866614"/>
                    </a:lnTo>
                    <a:lnTo>
                      <a:pt x="2830544" y="1934051"/>
                    </a:lnTo>
                    <a:lnTo>
                      <a:pt x="2962275" y="1934051"/>
                    </a:lnTo>
                    <a:lnTo>
                      <a:pt x="2962275" y="1998345"/>
                    </a:lnTo>
                    <a:lnTo>
                      <a:pt x="3067050" y="1998345"/>
                    </a:lnTo>
                    <a:lnTo>
                      <a:pt x="3067050" y="2041779"/>
                    </a:lnTo>
                    <a:lnTo>
                      <a:pt x="3180398" y="2041779"/>
                    </a:lnTo>
                    <a:lnTo>
                      <a:pt x="3180398" y="2063020"/>
                    </a:lnTo>
                    <a:lnTo>
                      <a:pt x="3187542" y="2063020"/>
                    </a:lnTo>
                    <a:lnTo>
                      <a:pt x="3187542" y="2077307"/>
                    </a:lnTo>
                    <a:lnTo>
                      <a:pt x="3201067" y="2077307"/>
                    </a:lnTo>
                    <a:lnTo>
                      <a:pt x="3205734" y="2077307"/>
                    </a:lnTo>
                    <a:lnTo>
                      <a:pt x="3205734" y="2118551"/>
                    </a:lnTo>
                    <a:lnTo>
                      <a:pt x="3329369" y="2118551"/>
                    </a:lnTo>
                    <a:lnTo>
                      <a:pt x="3329369" y="2135029"/>
                    </a:lnTo>
                    <a:lnTo>
                      <a:pt x="3329369" y="2156270"/>
                    </a:lnTo>
                    <a:lnTo>
                      <a:pt x="3353848" y="2156270"/>
                    </a:lnTo>
                    <a:lnTo>
                      <a:pt x="3353848" y="2199608"/>
                    </a:lnTo>
                    <a:lnTo>
                      <a:pt x="3365754" y="2199608"/>
                    </a:lnTo>
                    <a:lnTo>
                      <a:pt x="3365754" y="2239994"/>
                    </a:lnTo>
                    <a:lnTo>
                      <a:pt x="3431667" y="2239994"/>
                    </a:lnTo>
                    <a:lnTo>
                      <a:pt x="3431667" y="2279047"/>
                    </a:lnTo>
                    <a:lnTo>
                      <a:pt x="3469958" y="2279047"/>
                    </a:lnTo>
                    <a:lnTo>
                      <a:pt x="3469958" y="2320195"/>
                    </a:lnTo>
                    <a:lnTo>
                      <a:pt x="3495008" y="2320195"/>
                    </a:lnTo>
                    <a:lnTo>
                      <a:pt x="3495008" y="2360105"/>
                    </a:lnTo>
                    <a:lnTo>
                      <a:pt x="3534537" y="2360105"/>
                    </a:lnTo>
                    <a:lnTo>
                      <a:pt x="3534537" y="2399443"/>
                    </a:lnTo>
                    <a:lnTo>
                      <a:pt x="3583496" y="2399443"/>
                    </a:lnTo>
                    <a:lnTo>
                      <a:pt x="3583496" y="2439638"/>
                    </a:lnTo>
                    <a:lnTo>
                      <a:pt x="3705225" y="2439638"/>
                    </a:lnTo>
                    <a:lnTo>
                      <a:pt x="3705225" y="2477071"/>
                    </a:lnTo>
                    <a:lnTo>
                      <a:pt x="3705225" y="2484501"/>
                    </a:lnTo>
                    <a:lnTo>
                      <a:pt x="3723608" y="2484501"/>
                    </a:lnTo>
                    <a:lnTo>
                      <a:pt x="3723608" y="2526030"/>
                    </a:lnTo>
                    <a:lnTo>
                      <a:pt x="3745325" y="2526030"/>
                    </a:lnTo>
                    <a:lnTo>
                      <a:pt x="3745325" y="2574131"/>
                    </a:lnTo>
                    <a:lnTo>
                      <a:pt x="3788664" y="2574131"/>
                    </a:lnTo>
                    <a:lnTo>
                      <a:pt x="3788664" y="2625662"/>
                    </a:lnTo>
                    <a:lnTo>
                      <a:pt x="3795046" y="2625662"/>
                    </a:lnTo>
                    <a:lnTo>
                      <a:pt x="3795046" y="2644045"/>
                    </a:lnTo>
                    <a:lnTo>
                      <a:pt x="3795046" y="2650427"/>
                    </a:lnTo>
                    <a:lnTo>
                      <a:pt x="3802475" y="2650427"/>
                    </a:lnTo>
                    <a:lnTo>
                      <a:pt x="3802475" y="2678621"/>
                    </a:lnTo>
                    <a:lnTo>
                      <a:pt x="3809429" y="2678621"/>
                    </a:lnTo>
                    <a:lnTo>
                      <a:pt x="3809429" y="2706529"/>
                    </a:lnTo>
                    <a:lnTo>
                      <a:pt x="3883343" y="2706529"/>
                    </a:lnTo>
                    <a:lnTo>
                      <a:pt x="3883343" y="2753583"/>
                    </a:lnTo>
                    <a:lnTo>
                      <a:pt x="3901631" y="2753583"/>
                    </a:lnTo>
                    <a:lnTo>
                      <a:pt x="3901631" y="2799302"/>
                    </a:lnTo>
                    <a:lnTo>
                      <a:pt x="3962400" y="2799302"/>
                    </a:lnTo>
                    <a:lnTo>
                      <a:pt x="3962400" y="2843403"/>
                    </a:lnTo>
                    <a:lnTo>
                      <a:pt x="3985165" y="2843403"/>
                    </a:lnTo>
                    <a:lnTo>
                      <a:pt x="3985165" y="2891219"/>
                    </a:lnTo>
                    <a:lnTo>
                      <a:pt x="4023932" y="2891219"/>
                    </a:lnTo>
                    <a:lnTo>
                      <a:pt x="4023932" y="2937986"/>
                    </a:lnTo>
                    <a:lnTo>
                      <a:pt x="4180237" y="2937986"/>
                    </a:lnTo>
                    <a:lnTo>
                      <a:pt x="4180237" y="3033998"/>
                    </a:lnTo>
                    <a:lnTo>
                      <a:pt x="4215575" y="3033998"/>
                    </a:lnTo>
                    <a:lnTo>
                      <a:pt x="4215575" y="3079433"/>
                    </a:lnTo>
                    <a:lnTo>
                      <a:pt x="4258152" y="3079433"/>
                    </a:lnTo>
                    <a:lnTo>
                      <a:pt x="4258152" y="3172492"/>
                    </a:lnTo>
                    <a:lnTo>
                      <a:pt x="4328541" y="3172492"/>
                    </a:lnTo>
                    <a:lnTo>
                      <a:pt x="4328541" y="3225356"/>
                    </a:lnTo>
                    <a:lnTo>
                      <a:pt x="4366260" y="3225356"/>
                    </a:lnTo>
                    <a:lnTo>
                      <a:pt x="4366260" y="3274790"/>
                    </a:lnTo>
                    <a:lnTo>
                      <a:pt x="4519137" y="3274790"/>
                    </a:lnTo>
                    <a:lnTo>
                      <a:pt x="4519137" y="3327178"/>
                    </a:lnTo>
                    <a:lnTo>
                      <a:pt x="4791075" y="3327178"/>
                    </a:lnTo>
                    <a:lnTo>
                      <a:pt x="4810125" y="3327178"/>
                    </a:lnTo>
                    <a:lnTo>
                      <a:pt x="4810125" y="3386138"/>
                    </a:lnTo>
                    <a:lnTo>
                      <a:pt x="4829175" y="3386138"/>
                    </a:lnTo>
                    <a:lnTo>
                      <a:pt x="4829175" y="3437763"/>
                    </a:lnTo>
                    <a:lnTo>
                      <a:pt x="4876419" y="3437763"/>
                    </a:lnTo>
                    <a:lnTo>
                      <a:pt x="4876419" y="3498342"/>
                    </a:lnTo>
                    <a:lnTo>
                      <a:pt x="4950809" y="3498342"/>
                    </a:lnTo>
                    <a:lnTo>
                      <a:pt x="4950809" y="3554730"/>
                    </a:lnTo>
                    <a:lnTo>
                      <a:pt x="5072539" y="3554730"/>
                    </a:lnTo>
                    <a:lnTo>
                      <a:pt x="5072539" y="3619595"/>
                    </a:lnTo>
                    <a:lnTo>
                      <a:pt x="5202841" y="3619595"/>
                    </a:lnTo>
                    <a:lnTo>
                      <a:pt x="5202841" y="3678555"/>
                    </a:lnTo>
                    <a:lnTo>
                      <a:pt x="5368195" y="3678555"/>
                    </a:lnTo>
                    <a:lnTo>
                      <a:pt x="5368195" y="3737610"/>
                    </a:lnTo>
                    <a:lnTo>
                      <a:pt x="5400104" y="3737610"/>
                    </a:lnTo>
                    <a:lnTo>
                      <a:pt x="5400104" y="3799808"/>
                    </a:lnTo>
                    <a:lnTo>
                      <a:pt x="5475542" y="3799808"/>
                    </a:lnTo>
                    <a:lnTo>
                      <a:pt x="5475542" y="3932111"/>
                    </a:lnTo>
                    <a:lnTo>
                      <a:pt x="5934075" y="3932111"/>
                    </a:lnTo>
                    <a:lnTo>
                      <a:pt x="6315075" y="3932111"/>
                    </a:lnTo>
                    <a:lnTo>
                      <a:pt x="6315075" y="4019645"/>
                    </a:lnTo>
                    <a:lnTo>
                      <a:pt x="7962900" y="4019645"/>
                    </a:lnTo>
                    <a:lnTo>
                      <a:pt x="7979759" y="4019645"/>
                    </a:lnTo>
                    <a:lnTo>
                      <a:pt x="7979759" y="4272820"/>
                    </a:lnTo>
                    <a:lnTo>
                      <a:pt x="7979759" y="4285964"/>
                    </a:lnTo>
                    <a:lnTo>
                      <a:pt x="8204359" y="4285964"/>
                    </a:lnTo>
                  </a:path>
                </a:pathLst>
              </a:custGeom>
              <a:noFill/>
              <a:ln w="9525" cap="flat">
                <a:solidFill>
                  <a:srgbClr val="9E3F36"/>
                </a:solidFill>
                <a:prstDash val="solid"/>
                <a:miter/>
              </a:ln>
            </p:spPr>
            <p:txBody>
              <a:bodyPr rtlCol="0" anchor="ctr"/>
              <a:lstStyle/>
              <a:p>
                <a:endParaRPr lang="zh-CN" altLang="en-US" sz="900">
                  <a:cs typeface="+mn-ea"/>
                  <a:sym typeface="+mn-lt"/>
                </a:endParaRPr>
              </a:p>
            </p:txBody>
          </p:sp>
          <p:grpSp>
            <p:nvGrpSpPr>
              <p:cNvPr id="457" name="组合 4600"/>
              <p:cNvGrpSpPr/>
              <p:nvPr/>
            </p:nvGrpSpPr>
            <p:grpSpPr>
              <a:xfrm>
                <a:off x="1957387" y="1252537"/>
                <a:ext cx="8112061" cy="4143755"/>
                <a:chOff x="1957387" y="1252537"/>
                <a:chExt cx="8112061" cy="4143755"/>
              </a:xfrm>
            </p:grpSpPr>
            <p:grpSp>
              <p:nvGrpSpPr>
                <p:cNvPr id="458" name="图形 1917"/>
                <p:cNvGrpSpPr/>
                <p:nvPr/>
              </p:nvGrpSpPr>
              <p:grpSpPr>
                <a:xfrm>
                  <a:off x="1957387" y="1252537"/>
                  <a:ext cx="141065" cy="125063"/>
                  <a:chOff x="1957387" y="1252537"/>
                  <a:chExt cx="141065" cy="125063"/>
                </a:xfrm>
              </p:grpSpPr>
              <p:sp>
                <p:nvSpPr>
                  <p:cNvPr id="1877" name="任意多边形: 形状 4932"/>
                  <p:cNvSpPr/>
                  <p:nvPr/>
                </p:nvSpPr>
                <p:spPr>
                  <a:xfrm>
                    <a:off x="2027872" y="125253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78" name="任意多边形: 形状 4933"/>
                  <p:cNvSpPr/>
                  <p:nvPr/>
                </p:nvSpPr>
                <p:spPr>
                  <a:xfrm>
                    <a:off x="1957387" y="131502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59" name="图形 1917"/>
                <p:cNvGrpSpPr/>
                <p:nvPr/>
              </p:nvGrpSpPr>
              <p:grpSpPr>
                <a:xfrm>
                  <a:off x="2327433" y="1413604"/>
                  <a:ext cx="141065" cy="125063"/>
                  <a:chOff x="2327433" y="1413604"/>
                  <a:chExt cx="141065" cy="125063"/>
                </a:xfrm>
              </p:grpSpPr>
              <p:sp>
                <p:nvSpPr>
                  <p:cNvPr id="1875" name="任意多边形: 形状 4930"/>
                  <p:cNvSpPr/>
                  <p:nvPr/>
                </p:nvSpPr>
                <p:spPr>
                  <a:xfrm>
                    <a:off x="2397918" y="14136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76" name="任意多边形: 形状 4931"/>
                  <p:cNvSpPr/>
                  <p:nvPr/>
                </p:nvSpPr>
                <p:spPr>
                  <a:xfrm>
                    <a:off x="2327433" y="14760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0" name="图形 1917"/>
                <p:cNvGrpSpPr/>
                <p:nvPr/>
              </p:nvGrpSpPr>
              <p:grpSpPr>
                <a:xfrm>
                  <a:off x="2470308" y="1470754"/>
                  <a:ext cx="141065" cy="125063"/>
                  <a:chOff x="2470308" y="1470754"/>
                  <a:chExt cx="141065" cy="125063"/>
                </a:xfrm>
              </p:grpSpPr>
              <p:sp>
                <p:nvSpPr>
                  <p:cNvPr id="1873" name="任意多边形: 形状 4928"/>
                  <p:cNvSpPr/>
                  <p:nvPr/>
                </p:nvSpPr>
                <p:spPr>
                  <a:xfrm>
                    <a:off x="2540793" y="1470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74" name="任意多边形: 形状 4929"/>
                  <p:cNvSpPr/>
                  <p:nvPr/>
                </p:nvSpPr>
                <p:spPr>
                  <a:xfrm>
                    <a:off x="2470308" y="1533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1" name="图形 1917"/>
                <p:cNvGrpSpPr/>
                <p:nvPr/>
              </p:nvGrpSpPr>
              <p:grpSpPr>
                <a:xfrm>
                  <a:off x="2489358" y="1470754"/>
                  <a:ext cx="141065" cy="125063"/>
                  <a:chOff x="2489358" y="1470754"/>
                  <a:chExt cx="141065" cy="125063"/>
                </a:xfrm>
              </p:grpSpPr>
              <p:sp>
                <p:nvSpPr>
                  <p:cNvPr id="1871" name="任意多边形: 形状 4926"/>
                  <p:cNvSpPr/>
                  <p:nvPr/>
                </p:nvSpPr>
                <p:spPr>
                  <a:xfrm>
                    <a:off x="2559843" y="1470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72" name="任意多边形: 形状 4927"/>
                  <p:cNvSpPr/>
                  <p:nvPr/>
                </p:nvSpPr>
                <p:spPr>
                  <a:xfrm>
                    <a:off x="2489358" y="1533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2" name="图形 1917"/>
                <p:cNvGrpSpPr/>
                <p:nvPr/>
              </p:nvGrpSpPr>
              <p:grpSpPr>
                <a:xfrm>
                  <a:off x="2498883" y="1470754"/>
                  <a:ext cx="141065" cy="125063"/>
                  <a:chOff x="2498883" y="1470754"/>
                  <a:chExt cx="141065" cy="125063"/>
                </a:xfrm>
              </p:grpSpPr>
              <p:sp>
                <p:nvSpPr>
                  <p:cNvPr id="1869" name="任意多边形: 形状 4924"/>
                  <p:cNvSpPr/>
                  <p:nvPr/>
                </p:nvSpPr>
                <p:spPr>
                  <a:xfrm>
                    <a:off x="2569368" y="1470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70" name="任意多边形: 形状 4925"/>
                  <p:cNvSpPr/>
                  <p:nvPr/>
                </p:nvSpPr>
                <p:spPr>
                  <a:xfrm>
                    <a:off x="2498883" y="1533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3" name="图形 1917"/>
                <p:cNvGrpSpPr/>
                <p:nvPr/>
              </p:nvGrpSpPr>
              <p:grpSpPr>
                <a:xfrm>
                  <a:off x="2517933" y="1508854"/>
                  <a:ext cx="141065" cy="125063"/>
                  <a:chOff x="2517933" y="1508854"/>
                  <a:chExt cx="141065" cy="125063"/>
                </a:xfrm>
              </p:grpSpPr>
              <p:sp>
                <p:nvSpPr>
                  <p:cNvPr id="1867" name="任意多边形: 形状 4922"/>
                  <p:cNvSpPr/>
                  <p:nvPr/>
                </p:nvSpPr>
                <p:spPr>
                  <a:xfrm>
                    <a:off x="2588418" y="15088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68" name="任意多边形: 形状 4923"/>
                  <p:cNvSpPr/>
                  <p:nvPr/>
                </p:nvSpPr>
                <p:spPr>
                  <a:xfrm>
                    <a:off x="2517933" y="15713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4" name="图形 1917"/>
                <p:cNvGrpSpPr/>
                <p:nvPr/>
              </p:nvGrpSpPr>
              <p:grpSpPr>
                <a:xfrm>
                  <a:off x="2536983" y="1508854"/>
                  <a:ext cx="141065" cy="125063"/>
                  <a:chOff x="2536983" y="1508854"/>
                  <a:chExt cx="141065" cy="125063"/>
                </a:xfrm>
              </p:grpSpPr>
              <p:sp>
                <p:nvSpPr>
                  <p:cNvPr id="1865" name="任意多边形: 形状 4920"/>
                  <p:cNvSpPr/>
                  <p:nvPr/>
                </p:nvSpPr>
                <p:spPr>
                  <a:xfrm>
                    <a:off x="2607468" y="15088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66" name="任意多边形: 形状 4921"/>
                  <p:cNvSpPr/>
                  <p:nvPr/>
                </p:nvSpPr>
                <p:spPr>
                  <a:xfrm>
                    <a:off x="2536983" y="15713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5" name="图形 1917"/>
                <p:cNvGrpSpPr/>
                <p:nvPr/>
              </p:nvGrpSpPr>
              <p:grpSpPr>
                <a:xfrm>
                  <a:off x="2556033" y="1537429"/>
                  <a:ext cx="141065" cy="125063"/>
                  <a:chOff x="2556033" y="1537429"/>
                  <a:chExt cx="141065" cy="125063"/>
                </a:xfrm>
              </p:grpSpPr>
              <p:sp>
                <p:nvSpPr>
                  <p:cNvPr id="1863" name="任意多边形: 形状 4918"/>
                  <p:cNvSpPr/>
                  <p:nvPr/>
                </p:nvSpPr>
                <p:spPr>
                  <a:xfrm>
                    <a:off x="2626518" y="15374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64" name="任意多边形: 形状 4919"/>
                  <p:cNvSpPr/>
                  <p:nvPr/>
                </p:nvSpPr>
                <p:spPr>
                  <a:xfrm>
                    <a:off x="2556033" y="15999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6" name="图形 1917"/>
                <p:cNvGrpSpPr/>
                <p:nvPr/>
              </p:nvGrpSpPr>
              <p:grpSpPr>
                <a:xfrm>
                  <a:off x="2556033" y="1546954"/>
                  <a:ext cx="141065" cy="125063"/>
                  <a:chOff x="2556033" y="1546954"/>
                  <a:chExt cx="141065" cy="125063"/>
                </a:xfrm>
              </p:grpSpPr>
              <p:sp>
                <p:nvSpPr>
                  <p:cNvPr id="1861" name="任意多边形: 形状 4916"/>
                  <p:cNvSpPr/>
                  <p:nvPr/>
                </p:nvSpPr>
                <p:spPr>
                  <a:xfrm>
                    <a:off x="2626518" y="15469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62" name="任意多边形: 形状 4917"/>
                  <p:cNvSpPr/>
                  <p:nvPr/>
                </p:nvSpPr>
                <p:spPr>
                  <a:xfrm>
                    <a:off x="2556033" y="16094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7" name="图形 1917"/>
                <p:cNvGrpSpPr/>
                <p:nvPr/>
              </p:nvGrpSpPr>
              <p:grpSpPr>
                <a:xfrm>
                  <a:off x="2575083" y="1566004"/>
                  <a:ext cx="141065" cy="125063"/>
                  <a:chOff x="2575083" y="1566004"/>
                  <a:chExt cx="141065" cy="125063"/>
                </a:xfrm>
              </p:grpSpPr>
              <p:sp>
                <p:nvSpPr>
                  <p:cNvPr id="1859" name="任意多边形: 形状 4914"/>
                  <p:cNvSpPr/>
                  <p:nvPr/>
                </p:nvSpPr>
                <p:spPr>
                  <a:xfrm>
                    <a:off x="2645568" y="15660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60" name="任意多边形: 形状 4915"/>
                  <p:cNvSpPr/>
                  <p:nvPr/>
                </p:nvSpPr>
                <p:spPr>
                  <a:xfrm>
                    <a:off x="2575083" y="16284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8" name="图形 1917"/>
                <p:cNvGrpSpPr/>
                <p:nvPr/>
              </p:nvGrpSpPr>
              <p:grpSpPr>
                <a:xfrm>
                  <a:off x="2575083" y="1604104"/>
                  <a:ext cx="141065" cy="125063"/>
                  <a:chOff x="2575083" y="1604104"/>
                  <a:chExt cx="141065" cy="125063"/>
                </a:xfrm>
              </p:grpSpPr>
              <p:sp>
                <p:nvSpPr>
                  <p:cNvPr id="1857" name="任意多边形: 形状 4912"/>
                  <p:cNvSpPr/>
                  <p:nvPr/>
                </p:nvSpPr>
                <p:spPr>
                  <a:xfrm>
                    <a:off x="2645568" y="16041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58" name="任意多边形: 形状 4913"/>
                  <p:cNvSpPr/>
                  <p:nvPr/>
                </p:nvSpPr>
                <p:spPr>
                  <a:xfrm>
                    <a:off x="2575083" y="16665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69" name="图形 1917"/>
                <p:cNvGrpSpPr/>
                <p:nvPr/>
              </p:nvGrpSpPr>
              <p:grpSpPr>
                <a:xfrm>
                  <a:off x="2603658" y="1632679"/>
                  <a:ext cx="141065" cy="125063"/>
                  <a:chOff x="2603658" y="1632679"/>
                  <a:chExt cx="141065" cy="125063"/>
                </a:xfrm>
              </p:grpSpPr>
              <p:sp>
                <p:nvSpPr>
                  <p:cNvPr id="1855" name="任意多边形: 形状 4910"/>
                  <p:cNvSpPr/>
                  <p:nvPr/>
                </p:nvSpPr>
                <p:spPr>
                  <a:xfrm>
                    <a:off x="2674143" y="16326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56" name="任意多边形: 形状 4911"/>
                  <p:cNvSpPr/>
                  <p:nvPr/>
                </p:nvSpPr>
                <p:spPr>
                  <a:xfrm>
                    <a:off x="2603658" y="16951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0" name="图形 1917"/>
                <p:cNvGrpSpPr/>
                <p:nvPr/>
              </p:nvGrpSpPr>
              <p:grpSpPr>
                <a:xfrm>
                  <a:off x="2622708" y="1632679"/>
                  <a:ext cx="141065" cy="125063"/>
                  <a:chOff x="2622708" y="1632679"/>
                  <a:chExt cx="141065" cy="125063"/>
                </a:xfrm>
              </p:grpSpPr>
              <p:sp>
                <p:nvSpPr>
                  <p:cNvPr id="1853" name="任意多边形: 形状 4908"/>
                  <p:cNvSpPr/>
                  <p:nvPr/>
                </p:nvSpPr>
                <p:spPr>
                  <a:xfrm>
                    <a:off x="2693193" y="16326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54" name="任意多边形: 形状 4909"/>
                  <p:cNvSpPr/>
                  <p:nvPr/>
                </p:nvSpPr>
                <p:spPr>
                  <a:xfrm>
                    <a:off x="2622708" y="16951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1" name="图形 1917"/>
                <p:cNvGrpSpPr/>
                <p:nvPr/>
              </p:nvGrpSpPr>
              <p:grpSpPr>
                <a:xfrm>
                  <a:off x="2594133" y="1623154"/>
                  <a:ext cx="141065" cy="125063"/>
                  <a:chOff x="2594133" y="1623154"/>
                  <a:chExt cx="141065" cy="125063"/>
                </a:xfrm>
              </p:grpSpPr>
              <p:sp>
                <p:nvSpPr>
                  <p:cNvPr id="1851" name="任意多边形: 形状 4906"/>
                  <p:cNvSpPr/>
                  <p:nvPr/>
                </p:nvSpPr>
                <p:spPr>
                  <a:xfrm>
                    <a:off x="2664618" y="16231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52" name="任意多边形: 形状 4907"/>
                  <p:cNvSpPr/>
                  <p:nvPr/>
                </p:nvSpPr>
                <p:spPr>
                  <a:xfrm>
                    <a:off x="2594133" y="16856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2" name="图形 1917"/>
                <p:cNvGrpSpPr/>
                <p:nvPr/>
              </p:nvGrpSpPr>
              <p:grpSpPr>
                <a:xfrm>
                  <a:off x="2622708" y="1651729"/>
                  <a:ext cx="141065" cy="125063"/>
                  <a:chOff x="2622708" y="1651729"/>
                  <a:chExt cx="141065" cy="125063"/>
                </a:xfrm>
              </p:grpSpPr>
              <p:sp>
                <p:nvSpPr>
                  <p:cNvPr id="1849" name="任意多边形: 形状 4904"/>
                  <p:cNvSpPr/>
                  <p:nvPr/>
                </p:nvSpPr>
                <p:spPr>
                  <a:xfrm>
                    <a:off x="2693193" y="16517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50" name="任意多边形: 形状 4905"/>
                  <p:cNvSpPr/>
                  <p:nvPr/>
                </p:nvSpPr>
                <p:spPr>
                  <a:xfrm>
                    <a:off x="2622708" y="17142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3" name="图形 1917"/>
                <p:cNvGrpSpPr/>
                <p:nvPr/>
              </p:nvGrpSpPr>
              <p:grpSpPr>
                <a:xfrm>
                  <a:off x="2632233" y="1632679"/>
                  <a:ext cx="141065" cy="125063"/>
                  <a:chOff x="2632233" y="1632679"/>
                  <a:chExt cx="141065" cy="125063"/>
                </a:xfrm>
              </p:grpSpPr>
              <p:sp>
                <p:nvSpPr>
                  <p:cNvPr id="1847" name="任意多边形: 形状 4902"/>
                  <p:cNvSpPr/>
                  <p:nvPr/>
                </p:nvSpPr>
                <p:spPr>
                  <a:xfrm>
                    <a:off x="2702718" y="16326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48" name="任意多边形: 形状 4903"/>
                  <p:cNvSpPr/>
                  <p:nvPr/>
                </p:nvSpPr>
                <p:spPr>
                  <a:xfrm>
                    <a:off x="2632233" y="16951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4" name="图形 1917"/>
                <p:cNvGrpSpPr/>
                <p:nvPr/>
              </p:nvGrpSpPr>
              <p:grpSpPr>
                <a:xfrm>
                  <a:off x="2822733" y="1699354"/>
                  <a:ext cx="141065" cy="125063"/>
                  <a:chOff x="2822733" y="1699354"/>
                  <a:chExt cx="141065" cy="125063"/>
                </a:xfrm>
              </p:grpSpPr>
              <p:sp>
                <p:nvSpPr>
                  <p:cNvPr id="1845" name="任意多边形: 形状 4900"/>
                  <p:cNvSpPr/>
                  <p:nvPr/>
                </p:nvSpPr>
                <p:spPr>
                  <a:xfrm>
                    <a:off x="2893218" y="16993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46" name="任意多边形: 形状 4901"/>
                  <p:cNvSpPr/>
                  <p:nvPr/>
                </p:nvSpPr>
                <p:spPr>
                  <a:xfrm>
                    <a:off x="2822733" y="17618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5" name="图形 1917"/>
                <p:cNvGrpSpPr/>
                <p:nvPr/>
              </p:nvGrpSpPr>
              <p:grpSpPr>
                <a:xfrm>
                  <a:off x="2832258" y="1699354"/>
                  <a:ext cx="141065" cy="125063"/>
                  <a:chOff x="2832258" y="1699354"/>
                  <a:chExt cx="141065" cy="125063"/>
                </a:xfrm>
              </p:grpSpPr>
              <p:sp>
                <p:nvSpPr>
                  <p:cNvPr id="1843" name="任意多边形: 形状 4898"/>
                  <p:cNvSpPr/>
                  <p:nvPr/>
                </p:nvSpPr>
                <p:spPr>
                  <a:xfrm>
                    <a:off x="2902743" y="16993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44" name="任意多边形: 形状 4899"/>
                  <p:cNvSpPr/>
                  <p:nvPr/>
                </p:nvSpPr>
                <p:spPr>
                  <a:xfrm>
                    <a:off x="2832258" y="17618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6" name="图形 1917"/>
                <p:cNvGrpSpPr/>
                <p:nvPr/>
              </p:nvGrpSpPr>
              <p:grpSpPr>
                <a:xfrm>
                  <a:off x="3108483" y="1851754"/>
                  <a:ext cx="141065" cy="125063"/>
                  <a:chOff x="3108483" y="1851754"/>
                  <a:chExt cx="141065" cy="125063"/>
                </a:xfrm>
              </p:grpSpPr>
              <p:sp>
                <p:nvSpPr>
                  <p:cNvPr id="1841" name="任意多边形: 形状 4896"/>
                  <p:cNvSpPr/>
                  <p:nvPr/>
                </p:nvSpPr>
                <p:spPr>
                  <a:xfrm>
                    <a:off x="3178968" y="1851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42" name="任意多边形: 形状 4897"/>
                  <p:cNvSpPr/>
                  <p:nvPr/>
                </p:nvSpPr>
                <p:spPr>
                  <a:xfrm>
                    <a:off x="3108483" y="1914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7" name="图形 1917"/>
                <p:cNvGrpSpPr/>
                <p:nvPr/>
              </p:nvGrpSpPr>
              <p:grpSpPr>
                <a:xfrm>
                  <a:off x="3118008" y="1851754"/>
                  <a:ext cx="141065" cy="125063"/>
                  <a:chOff x="3118008" y="1851754"/>
                  <a:chExt cx="141065" cy="125063"/>
                </a:xfrm>
              </p:grpSpPr>
              <p:sp>
                <p:nvSpPr>
                  <p:cNvPr id="1839" name="任意多边形: 形状 4894"/>
                  <p:cNvSpPr/>
                  <p:nvPr/>
                </p:nvSpPr>
                <p:spPr>
                  <a:xfrm>
                    <a:off x="3188493" y="1851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40" name="任意多边形: 形状 4895"/>
                  <p:cNvSpPr/>
                  <p:nvPr/>
                </p:nvSpPr>
                <p:spPr>
                  <a:xfrm>
                    <a:off x="3118008" y="1914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8" name="图形 1917"/>
                <p:cNvGrpSpPr/>
                <p:nvPr/>
              </p:nvGrpSpPr>
              <p:grpSpPr>
                <a:xfrm>
                  <a:off x="3127533" y="1870804"/>
                  <a:ext cx="141065" cy="125063"/>
                  <a:chOff x="3127533" y="1870804"/>
                  <a:chExt cx="141065" cy="125063"/>
                </a:xfrm>
              </p:grpSpPr>
              <p:sp>
                <p:nvSpPr>
                  <p:cNvPr id="1837" name="任意多边形: 形状 4892"/>
                  <p:cNvSpPr/>
                  <p:nvPr/>
                </p:nvSpPr>
                <p:spPr>
                  <a:xfrm>
                    <a:off x="3198018" y="18708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38" name="任意多边形: 形状 4893"/>
                  <p:cNvSpPr/>
                  <p:nvPr/>
                </p:nvSpPr>
                <p:spPr>
                  <a:xfrm>
                    <a:off x="3127533" y="19332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79" name="图形 1917"/>
                <p:cNvGrpSpPr/>
                <p:nvPr/>
              </p:nvGrpSpPr>
              <p:grpSpPr>
                <a:xfrm>
                  <a:off x="3146583" y="1880329"/>
                  <a:ext cx="141065" cy="125063"/>
                  <a:chOff x="3146583" y="1880329"/>
                  <a:chExt cx="141065" cy="125063"/>
                </a:xfrm>
              </p:grpSpPr>
              <p:sp>
                <p:nvSpPr>
                  <p:cNvPr id="1835" name="任意多边形: 形状 4890"/>
                  <p:cNvSpPr/>
                  <p:nvPr/>
                </p:nvSpPr>
                <p:spPr>
                  <a:xfrm>
                    <a:off x="3217068" y="18803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36" name="任意多边形: 形状 4891"/>
                  <p:cNvSpPr/>
                  <p:nvPr/>
                </p:nvSpPr>
                <p:spPr>
                  <a:xfrm>
                    <a:off x="3146583" y="19428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0" name="图形 1917"/>
                <p:cNvGrpSpPr/>
                <p:nvPr/>
              </p:nvGrpSpPr>
              <p:grpSpPr>
                <a:xfrm>
                  <a:off x="3165633" y="1918429"/>
                  <a:ext cx="141065" cy="125063"/>
                  <a:chOff x="3165633" y="1918429"/>
                  <a:chExt cx="141065" cy="125063"/>
                </a:xfrm>
              </p:grpSpPr>
              <p:sp>
                <p:nvSpPr>
                  <p:cNvPr id="1833" name="任意多边形: 形状 4888"/>
                  <p:cNvSpPr/>
                  <p:nvPr/>
                </p:nvSpPr>
                <p:spPr>
                  <a:xfrm>
                    <a:off x="3236118" y="19184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34" name="任意多边形: 形状 4889"/>
                  <p:cNvSpPr/>
                  <p:nvPr/>
                </p:nvSpPr>
                <p:spPr>
                  <a:xfrm>
                    <a:off x="3165633" y="19809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1" name="图形 1917"/>
                <p:cNvGrpSpPr/>
                <p:nvPr/>
              </p:nvGrpSpPr>
              <p:grpSpPr>
                <a:xfrm>
                  <a:off x="3165633" y="1927954"/>
                  <a:ext cx="141065" cy="125063"/>
                  <a:chOff x="3165633" y="1927954"/>
                  <a:chExt cx="141065" cy="125063"/>
                </a:xfrm>
              </p:grpSpPr>
              <p:sp>
                <p:nvSpPr>
                  <p:cNvPr id="1831" name="任意多边形: 形状 4886"/>
                  <p:cNvSpPr/>
                  <p:nvPr/>
                </p:nvSpPr>
                <p:spPr>
                  <a:xfrm>
                    <a:off x="3236118" y="19279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32" name="任意多边形: 形状 4887"/>
                  <p:cNvSpPr/>
                  <p:nvPr/>
                </p:nvSpPr>
                <p:spPr>
                  <a:xfrm>
                    <a:off x="3165633" y="19904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2" name="图形 1917"/>
                <p:cNvGrpSpPr/>
                <p:nvPr/>
              </p:nvGrpSpPr>
              <p:grpSpPr>
                <a:xfrm>
                  <a:off x="3184683" y="1937479"/>
                  <a:ext cx="141065" cy="125063"/>
                  <a:chOff x="3184683" y="1937479"/>
                  <a:chExt cx="141065" cy="125063"/>
                </a:xfrm>
              </p:grpSpPr>
              <p:sp>
                <p:nvSpPr>
                  <p:cNvPr id="1829" name="任意多边形: 形状 4884"/>
                  <p:cNvSpPr/>
                  <p:nvPr/>
                </p:nvSpPr>
                <p:spPr>
                  <a:xfrm>
                    <a:off x="3255168" y="19374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30" name="任意多边形: 形状 4885"/>
                  <p:cNvSpPr/>
                  <p:nvPr/>
                </p:nvSpPr>
                <p:spPr>
                  <a:xfrm>
                    <a:off x="3184683" y="19999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3" name="图形 1917"/>
                <p:cNvGrpSpPr/>
                <p:nvPr/>
              </p:nvGrpSpPr>
              <p:grpSpPr>
                <a:xfrm>
                  <a:off x="3194208" y="1947004"/>
                  <a:ext cx="141065" cy="125063"/>
                  <a:chOff x="3194208" y="1947004"/>
                  <a:chExt cx="141065" cy="125063"/>
                </a:xfrm>
              </p:grpSpPr>
              <p:sp>
                <p:nvSpPr>
                  <p:cNvPr id="1827" name="任意多边形: 形状 4882"/>
                  <p:cNvSpPr/>
                  <p:nvPr/>
                </p:nvSpPr>
                <p:spPr>
                  <a:xfrm>
                    <a:off x="3264693" y="19470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28" name="任意多边形: 形状 4883"/>
                  <p:cNvSpPr/>
                  <p:nvPr/>
                </p:nvSpPr>
                <p:spPr>
                  <a:xfrm>
                    <a:off x="3194208" y="20094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4" name="图形 1917"/>
                <p:cNvGrpSpPr/>
                <p:nvPr/>
              </p:nvGrpSpPr>
              <p:grpSpPr>
                <a:xfrm>
                  <a:off x="3203733" y="1956529"/>
                  <a:ext cx="141065" cy="125063"/>
                  <a:chOff x="3203733" y="1956529"/>
                  <a:chExt cx="141065" cy="125063"/>
                </a:xfrm>
              </p:grpSpPr>
              <p:sp>
                <p:nvSpPr>
                  <p:cNvPr id="1825" name="任意多边形: 形状 4880"/>
                  <p:cNvSpPr/>
                  <p:nvPr/>
                </p:nvSpPr>
                <p:spPr>
                  <a:xfrm>
                    <a:off x="3274218" y="19565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26" name="任意多边形: 形状 4881"/>
                  <p:cNvSpPr/>
                  <p:nvPr/>
                </p:nvSpPr>
                <p:spPr>
                  <a:xfrm>
                    <a:off x="3203733" y="20190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5" name="图形 1917"/>
                <p:cNvGrpSpPr/>
                <p:nvPr/>
              </p:nvGrpSpPr>
              <p:grpSpPr>
                <a:xfrm>
                  <a:off x="3222783" y="1956529"/>
                  <a:ext cx="141065" cy="125063"/>
                  <a:chOff x="3222783" y="1956529"/>
                  <a:chExt cx="141065" cy="125063"/>
                </a:xfrm>
              </p:grpSpPr>
              <p:sp>
                <p:nvSpPr>
                  <p:cNvPr id="1823" name="任意多边形: 形状 4878"/>
                  <p:cNvSpPr/>
                  <p:nvPr/>
                </p:nvSpPr>
                <p:spPr>
                  <a:xfrm>
                    <a:off x="3293268" y="19565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24" name="任意多边形: 形状 4879"/>
                  <p:cNvSpPr/>
                  <p:nvPr/>
                </p:nvSpPr>
                <p:spPr>
                  <a:xfrm>
                    <a:off x="3222783" y="20190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6" name="图形 1917"/>
                <p:cNvGrpSpPr/>
                <p:nvPr/>
              </p:nvGrpSpPr>
              <p:grpSpPr>
                <a:xfrm>
                  <a:off x="3241833" y="1966054"/>
                  <a:ext cx="141065" cy="125063"/>
                  <a:chOff x="3241833" y="1966054"/>
                  <a:chExt cx="141065" cy="125063"/>
                </a:xfrm>
              </p:grpSpPr>
              <p:sp>
                <p:nvSpPr>
                  <p:cNvPr id="1821" name="任意多边形: 形状 4876"/>
                  <p:cNvSpPr/>
                  <p:nvPr/>
                </p:nvSpPr>
                <p:spPr>
                  <a:xfrm>
                    <a:off x="3312318" y="19660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22" name="任意多边形: 形状 4877"/>
                  <p:cNvSpPr/>
                  <p:nvPr/>
                </p:nvSpPr>
                <p:spPr>
                  <a:xfrm>
                    <a:off x="3241833" y="20285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7" name="图形 1917"/>
                <p:cNvGrpSpPr/>
                <p:nvPr/>
              </p:nvGrpSpPr>
              <p:grpSpPr>
                <a:xfrm>
                  <a:off x="3279933" y="1985104"/>
                  <a:ext cx="141065" cy="125063"/>
                  <a:chOff x="3279933" y="1985104"/>
                  <a:chExt cx="141065" cy="125063"/>
                </a:xfrm>
              </p:grpSpPr>
              <p:sp>
                <p:nvSpPr>
                  <p:cNvPr id="1819" name="任意多边形: 形状 4874"/>
                  <p:cNvSpPr/>
                  <p:nvPr/>
                </p:nvSpPr>
                <p:spPr>
                  <a:xfrm>
                    <a:off x="3350418" y="19851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20" name="任意多边形: 形状 4875"/>
                  <p:cNvSpPr/>
                  <p:nvPr/>
                </p:nvSpPr>
                <p:spPr>
                  <a:xfrm>
                    <a:off x="3279933" y="20475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8" name="图形 1917"/>
                <p:cNvGrpSpPr/>
                <p:nvPr/>
              </p:nvGrpSpPr>
              <p:grpSpPr>
                <a:xfrm>
                  <a:off x="3298983" y="2032729"/>
                  <a:ext cx="141065" cy="125063"/>
                  <a:chOff x="3298983" y="2032729"/>
                  <a:chExt cx="141065" cy="125063"/>
                </a:xfrm>
              </p:grpSpPr>
              <p:sp>
                <p:nvSpPr>
                  <p:cNvPr id="1817" name="任意多边形: 形状 4872"/>
                  <p:cNvSpPr/>
                  <p:nvPr/>
                </p:nvSpPr>
                <p:spPr>
                  <a:xfrm>
                    <a:off x="3369468" y="20327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18" name="任意多边形: 形状 4873"/>
                  <p:cNvSpPr/>
                  <p:nvPr/>
                </p:nvSpPr>
                <p:spPr>
                  <a:xfrm>
                    <a:off x="3298983" y="20952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89" name="图形 1917"/>
                <p:cNvGrpSpPr/>
                <p:nvPr/>
              </p:nvGrpSpPr>
              <p:grpSpPr>
                <a:xfrm>
                  <a:off x="3318033" y="2042254"/>
                  <a:ext cx="141065" cy="125063"/>
                  <a:chOff x="3318033" y="2042254"/>
                  <a:chExt cx="141065" cy="125063"/>
                </a:xfrm>
              </p:grpSpPr>
              <p:sp>
                <p:nvSpPr>
                  <p:cNvPr id="1815" name="任意多边形: 形状 4870"/>
                  <p:cNvSpPr/>
                  <p:nvPr/>
                </p:nvSpPr>
                <p:spPr>
                  <a:xfrm>
                    <a:off x="3388518" y="20422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16" name="任意多边形: 形状 4871"/>
                  <p:cNvSpPr/>
                  <p:nvPr/>
                </p:nvSpPr>
                <p:spPr>
                  <a:xfrm>
                    <a:off x="3318033" y="21047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0" name="图形 1917"/>
                <p:cNvGrpSpPr/>
                <p:nvPr/>
              </p:nvGrpSpPr>
              <p:grpSpPr>
                <a:xfrm>
                  <a:off x="3327558" y="2061304"/>
                  <a:ext cx="141065" cy="125063"/>
                  <a:chOff x="3327558" y="2061304"/>
                  <a:chExt cx="141065" cy="125063"/>
                </a:xfrm>
              </p:grpSpPr>
              <p:sp>
                <p:nvSpPr>
                  <p:cNvPr id="1813" name="任意多边形: 形状 4868"/>
                  <p:cNvSpPr/>
                  <p:nvPr/>
                </p:nvSpPr>
                <p:spPr>
                  <a:xfrm>
                    <a:off x="3398043" y="20613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14" name="任意多边形: 形状 4869"/>
                  <p:cNvSpPr/>
                  <p:nvPr/>
                </p:nvSpPr>
                <p:spPr>
                  <a:xfrm>
                    <a:off x="3327558" y="21237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1" name="图形 1917"/>
                <p:cNvGrpSpPr/>
                <p:nvPr/>
              </p:nvGrpSpPr>
              <p:grpSpPr>
                <a:xfrm>
                  <a:off x="3403758" y="2080354"/>
                  <a:ext cx="141065" cy="125063"/>
                  <a:chOff x="3403758" y="2080354"/>
                  <a:chExt cx="141065" cy="125063"/>
                </a:xfrm>
              </p:grpSpPr>
              <p:sp>
                <p:nvSpPr>
                  <p:cNvPr id="1811" name="任意多边形: 形状 4866"/>
                  <p:cNvSpPr/>
                  <p:nvPr/>
                </p:nvSpPr>
                <p:spPr>
                  <a:xfrm>
                    <a:off x="3474243" y="20803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12" name="任意多边形: 形状 4867"/>
                  <p:cNvSpPr/>
                  <p:nvPr/>
                </p:nvSpPr>
                <p:spPr>
                  <a:xfrm>
                    <a:off x="3403758" y="21428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2" name="图形 1917"/>
                <p:cNvGrpSpPr/>
                <p:nvPr/>
              </p:nvGrpSpPr>
              <p:grpSpPr>
                <a:xfrm>
                  <a:off x="3613308" y="2185129"/>
                  <a:ext cx="141065" cy="125063"/>
                  <a:chOff x="3613308" y="2185129"/>
                  <a:chExt cx="141065" cy="125063"/>
                </a:xfrm>
              </p:grpSpPr>
              <p:sp>
                <p:nvSpPr>
                  <p:cNvPr id="1809" name="任意多边形: 形状 4864"/>
                  <p:cNvSpPr/>
                  <p:nvPr/>
                </p:nvSpPr>
                <p:spPr>
                  <a:xfrm>
                    <a:off x="3683793" y="21851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10" name="任意多边形: 形状 4865"/>
                  <p:cNvSpPr/>
                  <p:nvPr/>
                </p:nvSpPr>
                <p:spPr>
                  <a:xfrm>
                    <a:off x="3613308" y="22476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3" name="图形 1917"/>
                <p:cNvGrpSpPr/>
                <p:nvPr/>
              </p:nvGrpSpPr>
              <p:grpSpPr>
                <a:xfrm>
                  <a:off x="3622833" y="2185129"/>
                  <a:ext cx="141065" cy="125063"/>
                  <a:chOff x="3622833" y="2185129"/>
                  <a:chExt cx="141065" cy="125063"/>
                </a:xfrm>
              </p:grpSpPr>
              <p:sp>
                <p:nvSpPr>
                  <p:cNvPr id="1807" name="任意多边形: 形状 4862"/>
                  <p:cNvSpPr/>
                  <p:nvPr/>
                </p:nvSpPr>
                <p:spPr>
                  <a:xfrm>
                    <a:off x="3693318" y="21851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08" name="任意多边形: 形状 4863"/>
                  <p:cNvSpPr/>
                  <p:nvPr/>
                </p:nvSpPr>
                <p:spPr>
                  <a:xfrm>
                    <a:off x="3622833" y="22476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4" name="图形 1917"/>
                <p:cNvGrpSpPr/>
                <p:nvPr/>
              </p:nvGrpSpPr>
              <p:grpSpPr>
                <a:xfrm>
                  <a:off x="3708558" y="2289904"/>
                  <a:ext cx="141065" cy="125063"/>
                  <a:chOff x="3708558" y="2289904"/>
                  <a:chExt cx="141065" cy="125063"/>
                </a:xfrm>
              </p:grpSpPr>
              <p:sp>
                <p:nvSpPr>
                  <p:cNvPr id="1805" name="任意多边形: 形状 4860"/>
                  <p:cNvSpPr/>
                  <p:nvPr/>
                </p:nvSpPr>
                <p:spPr>
                  <a:xfrm>
                    <a:off x="3779043" y="22899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06" name="任意多边形: 形状 4861"/>
                  <p:cNvSpPr/>
                  <p:nvPr/>
                </p:nvSpPr>
                <p:spPr>
                  <a:xfrm>
                    <a:off x="3708558" y="23523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5" name="图形 1917"/>
                <p:cNvGrpSpPr/>
                <p:nvPr/>
              </p:nvGrpSpPr>
              <p:grpSpPr>
                <a:xfrm>
                  <a:off x="3737133" y="2308954"/>
                  <a:ext cx="141065" cy="125063"/>
                  <a:chOff x="3737133" y="2308954"/>
                  <a:chExt cx="141065" cy="125063"/>
                </a:xfrm>
              </p:grpSpPr>
              <p:sp>
                <p:nvSpPr>
                  <p:cNvPr id="1803" name="任意多边形: 形状 4858"/>
                  <p:cNvSpPr/>
                  <p:nvPr/>
                </p:nvSpPr>
                <p:spPr>
                  <a:xfrm>
                    <a:off x="3807618" y="23089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04" name="任意多边形: 形状 4859"/>
                  <p:cNvSpPr/>
                  <p:nvPr/>
                </p:nvSpPr>
                <p:spPr>
                  <a:xfrm>
                    <a:off x="3737133" y="23714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6" name="图形 1917"/>
                <p:cNvGrpSpPr/>
                <p:nvPr/>
              </p:nvGrpSpPr>
              <p:grpSpPr>
                <a:xfrm>
                  <a:off x="3775233" y="2366104"/>
                  <a:ext cx="141065" cy="125063"/>
                  <a:chOff x="3775233" y="2366104"/>
                  <a:chExt cx="141065" cy="125063"/>
                </a:xfrm>
              </p:grpSpPr>
              <p:sp>
                <p:nvSpPr>
                  <p:cNvPr id="1801" name="任意多边形: 形状 4856"/>
                  <p:cNvSpPr/>
                  <p:nvPr/>
                </p:nvSpPr>
                <p:spPr>
                  <a:xfrm>
                    <a:off x="3845718" y="23661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02" name="任意多边形: 形状 4857"/>
                  <p:cNvSpPr/>
                  <p:nvPr/>
                </p:nvSpPr>
                <p:spPr>
                  <a:xfrm>
                    <a:off x="3775233" y="24285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7" name="图形 1917"/>
                <p:cNvGrpSpPr/>
                <p:nvPr/>
              </p:nvGrpSpPr>
              <p:grpSpPr>
                <a:xfrm>
                  <a:off x="3794283" y="2423254"/>
                  <a:ext cx="141065" cy="125063"/>
                  <a:chOff x="3794283" y="2423254"/>
                  <a:chExt cx="141065" cy="125063"/>
                </a:xfrm>
              </p:grpSpPr>
              <p:sp>
                <p:nvSpPr>
                  <p:cNvPr id="1799" name="任意多边形: 形状 4854"/>
                  <p:cNvSpPr/>
                  <p:nvPr/>
                </p:nvSpPr>
                <p:spPr>
                  <a:xfrm>
                    <a:off x="3864768" y="24232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800" name="任意多边形: 形状 4855"/>
                  <p:cNvSpPr/>
                  <p:nvPr/>
                </p:nvSpPr>
                <p:spPr>
                  <a:xfrm>
                    <a:off x="3794283" y="24857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8" name="图形 1917"/>
                <p:cNvGrpSpPr/>
                <p:nvPr/>
              </p:nvGrpSpPr>
              <p:grpSpPr>
                <a:xfrm>
                  <a:off x="3803808" y="2432779"/>
                  <a:ext cx="141065" cy="125063"/>
                  <a:chOff x="3803808" y="2432779"/>
                  <a:chExt cx="141065" cy="125063"/>
                </a:xfrm>
              </p:grpSpPr>
              <p:sp>
                <p:nvSpPr>
                  <p:cNvPr id="1797" name="任意多边形: 形状 4852"/>
                  <p:cNvSpPr/>
                  <p:nvPr/>
                </p:nvSpPr>
                <p:spPr>
                  <a:xfrm>
                    <a:off x="3874293" y="24327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98" name="任意多边形: 形状 4853"/>
                  <p:cNvSpPr/>
                  <p:nvPr/>
                </p:nvSpPr>
                <p:spPr>
                  <a:xfrm>
                    <a:off x="3803808" y="24952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99" name="图形 1917"/>
                <p:cNvGrpSpPr/>
                <p:nvPr/>
              </p:nvGrpSpPr>
              <p:grpSpPr>
                <a:xfrm>
                  <a:off x="3832383" y="2489929"/>
                  <a:ext cx="141065" cy="125063"/>
                  <a:chOff x="3832383" y="2489929"/>
                  <a:chExt cx="141065" cy="125063"/>
                </a:xfrm>
              </p:grpSpPr>
              <p:sp>
                <p:nvSpPr>
                  <p:cNvPr id="1795" name="任意多边形: 形状 4850"/>
                  <p:cNvSpPr/>
                  <p:nvPr/>
                </p:nvSpPr>
                <p:spPr>
                  <a:xfrm>
                    <a:off x="3902868" y="24899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96" name="任意多边形: 形状 4851"/>
                  <p:cNvSpPr/>
                  <p:nvPr/>
                </p:nvSpPr>
                <p:spPr>
                  <a:xfrm>
                    <a:off x="3832383" y="25524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0" name="图形 1917"/>
                <p:cNvGrpSpPr/>
                <p:nvPr/>
              </p:nvGrpSpPr>
              <p:grpSpPr>
                <a:xfrm>
                  <a:off x="3832383" y="2508979"/>
                  <a:ext cx="141065" cy="125063"/>
                  <a:chOff x="3832383" y="2508979"/>
                  <a:chExt cx="141065" cy="125063"/>
                </a:xfrm>
              </p:grpSpPr>
              <p:sp>
                <p:nvSpPr>
                  <p:cNvPr id="1793" name="任意多边形: 形状 4848"/>
                  <p:cNvSpPr/>
                  <p:nvPr/>
                </p:nvSpPr>
                <p:spPr>
                  <a:xfrm>
                    <a:off x="3902868" y="25089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94" name="任意多边形: 形状 4849"/>
                  <p:cNvSpPr/>
                  <p:nvPr/>
                </p:nvSpPr>
                <p:spPr>
                  <a:xfrm>
                    <a:off x="3832383" y="25714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1" name="图形 1917"/>
                <p:cNvGrpSpPr/>
                <p:nvPr/>
              </p:nvGrpSpPr>
              <p:grpSpPr>
                <a:xfrm>
                  <a:off x="3851433" y="2528029"/>
                  <a:ext cx="141065" cy="125063"/>
                  <a:chOff x="3851433" y="2528029"/>
                  <a:chExt cx="141065" cy="125063"/>
                </a:xfrm>
              </p:grpSpPr>
              <p:sp>
                <p:nvSpPr>
                  <p:cNvPr id="1791" name="任意多边形: 形状 4846"/>
                  <p:cNvSpPr/>
                  <p:nvPr/>
                </p:nvSpPr>
                <p:spPr>
                  <a:xfrm>
                    <a:off x="3921918" y="25280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92" name="任意多边形: 形状 4847"/>
                  <p:cNvSpPr/>
                  <p:nvPr/>
                </p:nvSpPr>
                <p:spPr>
                  <a:xfrm>
                    <a:off x="3851433" y="25905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2" name="图形 1917"/>
                <p:cNvGrpSpPr/>
                <p:nvPr/>
              </p:nvGrpSpPr>
              <p:grpSpPr>
                <a:xfrm>
                  <a:off x="3860958" y="2537554"/>
                  <a:ext cx="141065" cy="125063"/>
                  <a:chOff x="3860958" y="2537554"/>
                  <a:chExt cx="141065" cy="125063"/>
                </a:xfrm>
              </p:grpSpPr>
              <p:sp>
                <p:nvSpPr>
                  <p:cNvPr id="1789" name="任意多边形: 形状 4844"/>
                  <p:cNvSpPr/>
                  <p:nvPr/>
                </p:nvSpPr>
                <p:spPr>
                  <a:xfrm>
                    <a:off x="3931443" y="25375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90" name="任意多边形: 形状 4845"/>
                  <p:cNvSpPr/>
                  <p:nvPr/>
                </p:nvSpPr>
                <p:spPr>
                  <a:xfrm>
                    <a:off x="3860958" y="26000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3" name="图形 1917"/>
                <p:cNvGrpSpPr/>
                <p:nvPr/>
              </p:nvGrpSpPr>
              <p:grpSpPr>
                <a:xfrm>
                  <a:off x="4022883" y="2594704"/>
                  <a:ext cx="141065" cy="125063"/>
                  <a:chOff x="4022883" y="2594704"/>
                  <a:chExt cx="141065" cy="125063"/>
                </a:xfrm>
              </p:grpSpPr>
              <p:sp>
                <p:nvSpPr>
                  <p:cNvPr id="1787" name="任意多边形: 形状 4842"/>
                  <p:cNvSpPr/>
                  <p:nvPr/>
                </p:nvSpPr>
                <p:spPr>
                  <a:xfrm>
                    <a:off x="4093368" y="25947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88" name="任意多边形: 形状 4843"/>
                  <p:cNvSpPr/>
                  <p:nvPr/>
                </p:nvSpPr>
                <p:spPr>
                  <a:xfrm>
                    <a:off x="4022883" y="26571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4" name="图形 1917"/>
                <p:cNvGrpSpPr/>
                <p:nvPr/>
              </p:nvGrpSpPr>
              <p:grpSpPr>
                <a:xfrm>
                  <a:off x="4070508" y="2623279"/>
                  <a:ext cx="141065" cy="125063"/>
                  <a:chOff x="4070508" y="2623279"/>
                  <a:chExt cx="141065" cy="125063"/>
                </a:xfrm>
              </p:grpSpPr>
              <p:sp>
                <p:nvSpPr>
                  <p:cNvPr id="1785" name="任意多边形: 形状 4840"/>
                  <p:cNvSpPr/>
                  <p:nvPr/>
                </p:nvSpPr>
                <p:spPr>
                  <a:xfrm>
                    <a:off x="4140993" y="26232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86" name="任意多边形: 形状 4841"/>
                  <p:cNvSpPr/>
                  <p:nvPr/>
                </p:nvSpPr>
                <p:spPr>
                  <a:xfrm>
                    <a:off x="4070508" y="26857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5" name="图形 1917"/>
                <p:cNvGrpSpPr/>
                <p:nvPr/>
              </p:nvGrpSpPr>
              <p:grpSpPr>
                <a:xfrm>
                  <a:off x="4213383" y="2651854"/>
                  <a:ext cx="141065" cy="125063"/>
                  <a:chOff x="4213383" y="2651854"/>
                  <a:chExt cx="141065" cy="125063"/>
                </a:xfrm>
              </p:grpSpPr>
              <p:sp>
                <p:nvSpPr>
                  <p:cNvPr id="1783" name="任意多边形: 形状 4838"/>
                  <p:cNvSpPr/>
                  <p:nvPr/>
                </p:nvSpPr>
                <p:spPr>
                  <a:xfrm>
                    <a:off x="4283868" y="26518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84" name="任意多边形: 形状 4839"/>
                  <p:cNvSpPr/>
                  <p:nvPr/>
                </p:nvSpPr>
                <p:spPr>
                  <a:xfrm>
                    <a:off x="4213383" y="27143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6" name="图形 1917"/>
                <p:cNvGrpSpPr/>
                <p:nvPr/>
              </p:nvGrpSpPr>
              <p:grpSpPr>
                <a:xfrm>
                  <a:off x="4222908" y="2651854"/>
                  <a:ext cx="141065" cy="125063"/>
                  <a:chOff x="4222908" y="2651854"/>
                  <a:chExt cx="141065" cy="125063"/>
                </a:xfrm>
              </p:grpSpPr>
              <p:sp>
                <p:nvSpPr>
                  <p:cNvPr id="1781" name="任意多边形: 形状 4836"/>
                  <p:cNvSpPr/>
                  <p:nvPr/>
                </p:nvSpPr>
                <p:spPr>
                  <a:xfrm>
                    <a:off x="4293393" y="26518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82" name="任意多边形: 形状 4837"/>
                  <p:cNvSpPr/>
                  <p:nvPr/>
                </p:nvSpPr>
                <p:spPr>
                  <a:xfrm>
                    <a:off x="4222908" y="27143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7" name="图形 1917"/>
                <p:cNvGrpSpPr/>
                <p:nvPr/>
              </p:nvGrpSpPr>
              <p:grpSpPr>
                <a:xfrm>
                  <a:off x="4346733" y="2832829"/>
                  <a:ext cx="141065" cy="125063"/>
                  <a:chOff x="4346733" y="2832829"/>
                  <a:chExt cx="141065" cy="125063"/>
                </a:xfrm>
              </p:grpSpPr>
              <p:sp>
                <p:nvSpPr>
                  <p:cNvPr id="1779" name="任意多边形: 形状 4834"/>
                  <p:cNvSpPr/>
                  <p:nvPr/>
                </p:nvSpPr>
                <p:spPr>
                  <a:xfrm>
                    <a:off x="4417218" y="28328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80" name="任意多边形: 形状 4835"/>
                  <p:cNvSpPr/>
                  <p:nvPr/>
                </p:nvSpPr>
                <p:spPr>
                  <a:xfrm>
                    <a:off x="4346733" y="28953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8" name="图形 1917"/>
                <p:cNvGrpSpPr/>
                <p:nvPr/>
              </p:nvGrpSpPr>
              <p:grpSpPr>
                <a:xfrm>
                  <a:off x="4375308" y="2889979"/>
                  <a:ext cx="141065" cy="125063"/>
                  <a:chOff x="4375308" y="2889979"/>
                  <a:chExt cx="141065" cy="125063"/>
                </a:xfrm>
              </p:grpSpPr>
              <p:sp>
                <p:nvSpPr>
                  <p:cNvPr id="1777" name="任意多边形: 形状 4832"/>
                  <p:cNvSpPr/>
                  <p:nvPr/>
                </p:nvSpPr>
                <p:spPr>
                  <a:xfrm>
                    <a:off x="4445793" y="28899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78" name="任意多边形: 形状 4833"/>
                  <p:cNvSpPr/>
                  <p:nvPr/>
                </p:nvSpPr>
                <p:spPr>
                  <a:xfrm>
                    <a:off x="4375308" y="29524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09" name="图形 1917"/>
                <p:cNvGrpSpPr/>
                <p:nvPr/>
              </p:nvGrpSpPr>
              <p:grpSpPr>
                <a:xfrm>
                  <a:off x="4394358" y="2909029"/>
                  <a:ext cx="141065" cy="125063"/>
                  <a:chOff x="4394358" y="2909029"/>
                  <a:chExt cx="141065" cy="125063"/>
                </a:xfrm>
              </p:grpSpPr>
              <p:sp>
                <p:nvSpPr>
                  <p:cNvPr id="1775" name="任意多边形: 形状 4830"/>
                  <p:cNvSpPr/>
                  <p:nvPr/>
                </p:nvSpPr>
                <p:spPr>
                  <a:xfrm>
                    <a:off x="4464843" y="29090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76" name="任意多边形: 形状 4831"/>
                  <p:cNvSpPr/>
                  <p:nvPr/>
                </p:nvSpPr>
                <p:spPr>
                  <a:xfrm>
                    <a:off x="4394358" y="29715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52" name="图形 1917"/>
                <p:cNvGrpSpPr/>
                <p:nvPr/>
              </p:nvGrpSpPr>
              <p:grpSpPr>
                <a:xfrm>
                  <a:off x="4394358" y="2928079"/>
                  <a:ext cx="141065" cy="125063"/>
                  <a:chOff x="4394358" y="2928079"/>
                  <a:chExt cx="141065" cy="125063"/>
                </a:xfrm>
              </p:grpSpPr>
              <p:sp>
                <p:nvSpPr>
                  <p:cNvPr id="1773" name="任意多边形: 形状 4828"/>
                  <p:cNvSpPr/>
                  <p:nvPr/>
                </p:nvSpPr>
                <p:spPr>
                  <a:xfrm>
                    <a:off x="4464843" y="29280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74" name="任意多边形: 形状 4829"/>
                  <p:cNvSpPr/>
                  <p:nvPr/>
                </p:nvSpPr>
                <p:spPr>
                  <a:xfrm>
                    <a:off x="4394358" y="29905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511" name="图形 1917"/>
                <p:cNvGrpSpPr/>
                <p:nvPr/>
              </p:nvGrpSpPr>
              <p:grpSpPr>
                <a:xfrm>
                  <a:off x="4422933" y="2947129"/>
                  <a:ext cx="141065" cy="125063"/>
                  <a:chOff x="4422933" y="2947129"/>
                  <a:chExt cx="141065" cy="125063"/>
                </a:xfrm>
              </p:grpSpPr>
              <p:sp>
                <p:nvSpPr>
                  <p:cNvPr id="1771" name="任意多边形: 形状 4826"/>
                  <p:cNvSpPr/>
                  <p:nvPr/>
                </p:nvSpPr>
                <p:spPr>
                  <a:xfrm>
                    <a:off x="4493418" y="29471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72" name="任意多边形: 形状 4827"/>
                  <p:cNvSpPr/>
                  <p:nvPr/>
                </p:nvSpPr>
                <p:spPr>
                  <a:xfrm>
                    <a:off x="4422933" y="30096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53" name="图形 1917"/>
                <p:cNvGrpSpPr/>
                <p:nvPr/>
              </p:nvGrpSpPr>
              <p:grpSpPr>
                <a:xfrm>
                  <a:off x="4413408" y="2956654"/>
                  <a:ext cx="141065" cy="125063"/>
                  <a:chOff x="4413408" y="2956654"/>
                  <a:chExt cx="141065" cy="125063"/>
                </a:xfrm>
              </p:grpSpPr>
              <p:sp>
                <p:nvSpPr>
                  <p:cNvPr id="1769" name="任意多边形: 形状 4824"/>
                  <p:cNvSpPr/>
                  <p:nvPr/>
                </p:nvSpPr>
                <p:spPr>
                  <a:xfrm>
                    <a:off x="4483893" y="29566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70" name="任意多边形: 形状 4825"/>
                  <p:cNvSpPr/>
                  <p:nvPr/>
                </p:nvSpPr>
                <p:spPr>
                  <a:xfrm>
                    <a:off x="4413408" y="30191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454" name="图形 1917"/>
                <p:cNvGrpSpPr/>
                <p:nvPr/>
              </p:nvGrpSpPr>
              <p:grpSpPr>
                <a:xfrm>
                  <a:off x="4794408" y="3185254"/>
                  <a:ext cx="141065" cy="125063"/>
                  <a:chOff x="4794408" y="3185254"/>
                  <a:chExt cx="141065" cy="125063"/>
                </a:xfrm>
              </p:grpSpPr>
              <p:sp>
                <p:nvSpPr>
                  <p:cNvPr id="1767" name="任意多边形: 形状 4822"/>
                  <p:cNvSpPr/>
                  <p:nvPr/>
                </p:nvSpPr>
                <p:spPr>
                  <a:xfrm>
                    <a:off x="4864893" y="31852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68" name="任意多边形: 形状 4823"/>
                  <p:cNvSpPr/>
                  <p:nvPr/>
                </p:nvSpPr>
                <p:spPr>
                  <a:xfrm>
                    <a:off x="4794408" y="32477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82" name="图形 1917"/>
                <p:cNvGrpSpPr/>
                <p:nvPr/>
              </p:nvGrpSpPr>
              <p:grpSpPr>
                <a:xfrm>
                  <a:off x="4927758" y="3223354"/>
                  <a:ext cx="141065" cy="125063"/>
                  <a:chOff x="4927758" y="3223354"/>
                  <a:chExt cx="141065" cy="125063"/>
                </a:xfrm>
              </p:grpSpPr>
              <p:sp>
                <p:nvSpPr>
                  <p:cNvPr id="1765" name="任意多边形: 形状 4820"/>
                  <p:cNvSpPr/>
                  <p:nvPr/>
                </p:nvSpPr>
                <p:spPr>
                  <a:xfrm>
                    <a:off x="4998243" y="32233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66" name="任意多边形: 形状 4821"/>
                  <p:cNvSpPr/>
                  <p:nvPr/>
                </p:nvSpPr>
                <p:spPr>
                  <a:xfrm>
                    <a:off x="4927758" y="32858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83" name="图形 1917"/>
                <p:cNvGrpSpPr/>
                <p:nvPr/>
              </p:nvGrpSpPr>
              <p:grpSpPr>
                <a:xfrm>
                  <a:off x="4946808" y="3251929"/>
                  <a:ext cx="141065" cy="125063"/>
                  <a:chOff x="4946808" y="3251929"/>
                  <a:chExt cx="141065" cy="125063"/>
                </a:xfrm>
              </p:grpSpPr>
              <p:sp>
                <p:nvSpPr>
                  <p:cNvPr id="1763" name="任意多边形: 形状 4818"/>
                  <p:cNvSpPr/>
                  <p:nvPr/>
                </p:nvSpPr>
                <p:spPr>
                  <a:xfrm>
                    <a:off x="5017293" y="32519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64" name="任意多边形: 形状 4819"/>
                  <p:cNvSpPr/>
                  <p:nvPr/>
                </p:nvSpPr>
                <p:spPr>
                  <a:xfrm>
                    <a:off x="4946808" y="33144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84" name="图形 1917"/>
                <p:cNvGrpSpPr/>
                <p:nvPr/>
              </p:nvGrpSpPr>
              <p:grpSpPr>
                <a:xfrm>
                  <a:off x="4956333" y="3261454"/>
                  <a:ext cx="141065" cy="125063"/>
                  <a:chOff x="4956333" y="3261454"/>
                  <a:chExt cx="141065" cy="125063"/>
                </a:xfrm>
              </p:grpSpPr>
              <p:sp>
                <p:nvSpPr>
                  <p:cNvPr id="1761" name="任意多边形: 形状 4816"/>
                  <p:cNvSpPr/>
                  <p:nvPr/>
                </p:nvSpPr>
                <p:spPr>
                  <a:xfrm>
                    <a:off x="5026818" y="32614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62" name="任意多边形: 形状 4817"/>
                  <p:cNvSpPr/>
                  <p:nvPr/>
                </p:nvSpPr>
                <p:spPr>
                  <a:xfrm>
                    <a:off x="4956333" y="33239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85" name="图形 1917"/>
                <p:cNvGrpSpPr/>
                <p:nvPr/>
              </p:nvGrpSpPr>
              <p:grpSpPr>
                <a:xfrm>
                  <a:off x="4965858" y="3261454"/>
                  <a:ext cx="141065" cy="125063"/>
                  <a:chOff x="4965858" y="3261454"/>
                  <a:chExt cx="141065" cy="125063"/>
                </a:xfrm>
              </p:grpSpPr>
              <p:sp>
                <p:nvSpPr>
                  <p:cNvPr id="1759" name="任意多边形: 形状 4814"/>
                  <p:cNvSpPr/>
                  <p:nvPr/>
                </p:nvSpPr>
                <p:spPr>
                  <a:xfrm>
                    <a:off x="5036343" y="32614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60" name="任意多边形: 形状 4815"/>
                  <p:cNvSpPr/>
                  <p:nvPr/>
                </p:nvSpPr>
                <p:spPr>
                  <a:xfrm>
                    <a:off x="4965858" y="33239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88" name="图形 1917"/>
                <p:cNvGrpSpPr/>
                <p:nvPr/>
              </p:nvGrpSpPr>
              <p:grpSpPr>
                <a:xfrm>
                  <a:off x="4975383" y="3261454"/>
                  <a:ext cx="141065" cy="125063"/>
                  <a:chOff x="4975383" y="3261454"/>
                  <a:chExt cx="141065" cy="125063"/>
                </a:xfrm>
              </p:grpSpPr>
              <p:sp>
                <p:nvSpPr>
                  <p:cNvPr id="1757" name="任意多边形: 形状 4812"/>
                  <p:cNvSpPr/>
                  <p:nvPr/>
                </p:nvSpPr>
                <p:spPr>
                  <a:xfrm>
                    <a:off x="5045868" y="32614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58" name="任意多边形: 形状 4813"/>
                  <p:cNvSpPr/>
                  <p:nvPr/>
                </p:nvSpPr>
                <p:spPr>
                  <a:xfrm>
                    <a:off x="4975383" y="33239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89" name="图形 1917"/>
                <p:cNvGrpSpPr/>
                <p:nvPr/>
              </p:nvGrpSpPr>
              <p:grpSpPr>
                <a:xfrm>
                  <a:off x="4984908" y="3261454"/>
                  <a:ext cx="141065" cy="125063"/>
                  <a:chOff x="4984908" y="3261454"/>
                  <a:chExt cx="141065" cy="125063"/>
                </a:xfrm>
              </p:grpSpPr>
              <p:sp>
                <p:nvSpPr>
                  <p:cNvPr id="1755" name="任意多边形: 形状 4810"/>
                  <p:cNvSpPr/>
                  <p:nvPr/>
                </p:nvSpPr>
                <p:spPr>
                  <a:xfrm>
                    <a:off x="5055393" y="32614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56" name="任意多边形: 形状 4811"/>
                  <p:cNvSpPr/>
                  <p:nvPr/>
                </p:nvSpPr>
                <p:spPr>
                  <a:xfrm>
                    <a:off x="4984908" y="33239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0" name="图形 1917"/>
                <p:cNvGrpSpPr/>
                <p:nvPr/>
              </p:nvGrpSpPr>
              <p:grpSpPr>
                <a:xfrm>
                  <a:off x="5013483" y="3261454"/>
                  <a:ext cx="141065" cy="125063"/>
                  <a:chOff x="5013483" y="3261454"/>
                  <a:chExt cx="141065" cy="125063"/>
                </a:xfrm>
              </p:grpSpPr>
              <p:sp>
                <p:nvSpPr>
                  <p:cNvPr id="1753" name="任意多边形: 形状 4808"/>
                  <p:cNvSpPr/>
                  <p:nvPr/>
                </p:nvSpPr>
                <p:spPr>
                  <a:xfrm>
                    <a:off x="5083968" y="32614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54" name="任意多边形: 形状 4809"/>
                  <p:cNvSpPr/>
                  <p:nvPr/>
                </p:nvSpPr>
                <p:spPr>
                  <a:xfrm>
                    <a:off x="5013483" y="33239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1" name="图形 1917"/>
                <p:cNvGrpSpPr/>
                <p:nvPr/>
              </p:nvGrpSpPr>
              <p:grpSpPr>
                <a:xfrm>
                  <a:off x="5032533" y="3299554"/>
                  <a:ext cx="141065" cy="125063"/>
                  <a:chOff x="5032533" y="3299554"/>
                  <a:chExt cx="141065" cy="125063"/>
                </a:xfrm>
              </p:grpSpPr>
              <p:sp>
                <p:nvSpPr>
                  <p:cNvPr id="1751" name="任意多边形: 形状 4806"/>
                  <p:cNvSpPr/>
                  <p:nvPr/>
                </p:nvSpPr>
                <p:spPr>
                  <a:xfrm>
                    <a:off x="5103018" y="32995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52" name="任意多边形: 形状 4807"/>
                  <p:cNvSpPr/>
                  <p:nvPr/>
                </p:nvSpPr>
                <p:spPr>
                  <a:xfrm>
                    <a:off x="5032533" y="33620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3" name="图形 1917"/>
                <p:cNvGrpSpPr/>
                <p:nvPr/>
              </p:nvGrpSpPr>
              <p:grpSpPr>
                <a:xfrm>
                  <a:off x="5042058" y="3299554"/>
                  <a:ext cx="141065" cy="125063"/>
                  <a:chOff x="5042058" y="3299554"/>
                  <a:chExt cx="141065" cy="125063"/>
                </a:xfrm>
              </p:grpSpPr>
              <p:sp>
                <p:nvSpPr>
                  <p:cNvPr id="1749" name="任意多边形: 形状 4804"/>
                  <p:cNvSpPr/>
                  <p:nvPr/>
                </p:nvSpPr>
                <p:spPr>
                  <a:xfrm>
                    <a:off x="5112543" y="32995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50" name="任意多边形: 形状 4805"/>
                  <p:cNvSpPr/>
                  <p:nvPr/>
                </p:nvSpPr>
                <p:spPr>
                  <a:xfrm>
                    <a:off x="5042058" y="33620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4" name="图形 1917"/>
                <p:cNvGrpSpPr/>
                <p:nvPr/>
              </p:nvGrpSpPr>
              <p:grpSpPr>
                <a:xfrm>
                  <a:off x="5051583" y="3299554"/>
                  <a:ext cx="141065" cy="125063"/>
                  <a:chOff x="5051583" y="3299554"/>
                  <a:chExt cx="141065" cy="125063"/>
                </a:xfrm>
              </p:grpSpPr>
              <p:sp>
                <p:nvSpPr>
                  <p:cNvPr id="1747" name="任意多边形: 形状 4802"/>
                  <p:cNvSpPr/>
                  <p:nvPr/>
                </p:nvSpPr>
                <p:spPr>
                  <a:xfrm>
                    <a:off x="5122068" y="32995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48" name="任意多边形: 形状 4803"/>
                  <p:cNvSpPr/>
                  <p:nvPr/>
                </p:nvSpPr>
                <p:spPr>
                  <a:xfrm>
                    <a:off x="5051583" y="33620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5" name="图形 1917"/>
                <p:cNvGrpSpPr/>
                <p:nvPr/>
              </p:nvGrpSpPr>
              <p:grpSpPr>
                <a:xfrm>
                  <a:off x="5061108" y="3299554"/>
                  <a:ext cx="141065" cy="125063"/>
                  <a:chOff x="5061108" y="3299554"/>
                  <a:chExt cx="141065" cy="125063"/>
                </a:xfrm>
              </p:grpSpPr>
              <p:sp>
                <p:nvSpPr>
                  <p:cNvPr id="1745" name="任意多边形: 形状 4800"/>
                  <p:cNvSpPr/>
                  <p:nvPr/>
                </p:nvSpPr>
                <p:spPr>
                  <a:xfrm>
                    <a:off x="5131593" y="32995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46" name="任意多边形: 形状 4801"/>
                  <p:cNvSpPr/>
                  <p:nvPr/>
                </p:nvSpPr>
                <p:spPr>
                  <a:xfrm>
                    <a:off x="5061108" y="33620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6" name="图形 1917"/>
                <p:cNvGrpSpPr/>
                <p:nvPr/>
              </p:nvGrpSpPr>
              <p:grpSpPr>
                <a:xfrm>
                  <a:off x="5070633" y="3299554"/>
                  <a:ext cx="141065" cy="125063"/>
                  <a:chOff x="5070633" y="3299554"/>
                  <a:chExt cx="141065" cy="125063"/>
                </a:xfrm>
              </p:grpSpPr>
              <p:sp>
                <p:nvSpPr>
                  <p:cNvPr id="1743" name="任意多边形: 形状 4798"/>
                  <p:cNvSpPr/>
                  <p:nvPr/>
                </p:nvSpPr>
                <p:spPr>
                  <a:xfrm>
                    <a:off x="5141118" y="32995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44" name="任意多边形: 形状 4799"/>
                  <p:cNvSpPr/>
                  <p:nvPr/>
                </p:nvSpPr>
                <p:spPr>
                  <a:xfrm>
                    <a:off x="5070633" y="33620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7" name="图形 1917"/>
                <p:cNvGrpSpPr/>
                <p:nvPr/>
              </p:nvGrpSpPr>
              <p:grpSpPr>
                <a:xfrm>
                  <a:off x="5223033" y="3375754"/>
                  <a:ext cx="141065" cy="125063"/>
                  <a:chOff x="5223033" y="3375754"/>
                  <a:chExt cx="141065" cy="125063"/>
                </a:xfrm>
              </p:grpSpPr>
              <p:sp>
                <p:nvSpPr>
                  <p:cNvPr id="1741" name="任意多边形: 形状 4796"/>
                  <p:cNvSpPr/>
                  <p:nvPr/>
                </p:nvSpPr>
                <p:spPr>
                  <a:xfrm>
                    <a:off x="5293518" y="3375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42" name="任意多边形: 形状 4797"/>
                  <p:cNvSpPr/>
                  <p:nvPr/>
                </p:nvSpPr>
                <p:spPr>
                  <a:xfrm>
                    <a:off x="5223033" y="3438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8" name="图形 1917"/>
                <p:cNvGrpSpPr/>
                <p:nvPr/>
              </p:nvGrpSpPr>
              <p:grpSpPr>
                <a:xfrm>
                  <a:off x="5232558" y="3375754"/>
                  <a:ext cx="141065" cy="125063"/>
                  <a:chOff x="5232558" y="3375754"/>
                  <a:chExt cx="141065" cy="125063"/>
                </a:xfrm>
              </p:grpSpPr>
              <p:sp>
                <p:nvSpPr>
                  <p:cNvPr id="1739" name="任意多边形: 形状 4794"/>
                  <p:cNvSpPr/>
                  <p:nvPr/>
                </p:nvSpPr>
                <p:spPr>
                  <a:xfrm>
                    <a:off x="5303043" y="3375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40" name="任意多边形: 形状 4795"/>
                  <p:cNvSpPr/>
                  <p:nvPr/>
                </p:nvSpPr>
                <p:spPr>
                  <a:xfrm>
                    <a:off x="5232558" y="3438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99" name="图形 1917"/>
                <p:cNvGrpSpPr/>
                <p:nvPr/>
              </p:nvGrpSpPr>
              <p:grpSpPr>
                <a:xfrm>
                  <a:off x="5261133" y="3375754"/>
                  <a:ext cx="141065" cy="125063"/>
                  <a:chOff x="5261133" y="3375754"/>
                  <a:chExt cx="141065" cy="125063"/>
                </a:xfrm>
              </p:grpSpPr>
              <p:sp>
                <p:nvSpPr>
                  <p:cNvPr id="1737" name="任意多边形: 形状 4792"/>
                  <p:cNvSpPr/>
                  <p:nvPr/>
                </p:nvSpPr>
                <p:spPr>
                  <a:xfrm>
                    <a:off x="5331618" y="33757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38" name="任意多边形: 形状 4793"/>
                  <p:cNvSpPr/>
                  <p:nvPr/>
                </p:nvSpPr>
                <p:spPr>
                  <a:xfrm>
                    <a:off x="5261133" y="34382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 name="图形 1917"/>
                <p:cNvGrpSpPr/>
                <p:nvPr/>
              </p:nvGrpSpPr>
              <p:grpSpPr>
                <a:xfrm>
                  <a:off x="5489733" y="3613879"/>
                  <a:ext cx="141065" cy="125063"/>
                  <a:chOff x="5489733" y="3613879"/>
                  <a:chExt cx="141065" cy="125063"/>
                </a:xfrm>
              </p:grpSpPr>
              <p:sp>
                <p:nvSpPr>
                  <p:cNvPr id="1735" name="任意多边形: 形状 4790"/>
                  <p:cNvSpPr/>
                  <p:nvPr/>
                </p:nvSpPr>
                <p:spPr>
                  <a:xfrm>
                    <a:off x="5560218" y="36138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36" name="任意多边形: 形状 4791"/>
                  <p:cNvSpPr/>
                  <p:nvPr/>
                </p:nvSpPr>
                <p:spPr>
                  <a:xfrm>
                    <a:off x="5489733" y="36763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 name="图形 1917"/>
                <p:cNvGrpSpPr/>
                <p:nvPr/>
              </p:nvGrpSpPr>
              <p:grpSpPr>
                <a:xfrm>
                  <a:off x="5604033" y="3699604"/>
                  <a:ext cx="141065" cy="125063"/>
                  <a:chOff x="5604033" y="3699604"/>
                  <a:chExt cx="141065" cy="125063"/>
                </a:xfrm>
              </p:grpSpPr>
              <p:sp>
                <p:nvSpPr>
                  <p:cNvPr id="1733" name="任意多边形: 形状 4788"/>
                  <p:cNvSpPr/>
                  <p:nvPr/>
                </p:nvSpPr>
                <p:spPr>
                  <a:xfrm>
                    <a:off x="5674518" y="36996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34" name="任意多边形: 形状 4789"/>
                  <p:cNvSpPr/>
                  <p:nvPr/>
                </p:nvSpPr>
                <p:spPr>
                  <a:xfrm>
                    <a:off x="5604033" y="37620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2" name="图形 1917"/>
                <p:cNvGrpSpPr/>
                <p:nvPr/>
              </p:nvGrpSpPr>
              <p:grpSpPr>
                <a:xfrm>
                  <a:off x="5623083" y="3699604"/>
                  <a:ext cx="141065" cy="125063"/>
                  <a:chOff x="5623083" y="3699604"/>
                  <a:chExt cx="141065" cy="125063"/>
                </a:xfrm>
              </p:grpSpPr>
              <p:sp>
                <p:nvSpPr>
                  <p:cNvPr id="1731" name="任意多边形: 形状 4786"/>
                  <p:cNvSpPr/>
                  <p:nvPr/>
                </p:nvSpPr>
                <p:spPr>
                  <a:xfrm>
                    <a:off x="5693568" y="36996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32" name="任意多边形: 形状 4787"/>
                  <p:cNvSpPr/>
                  <p:nvPr/>
                </p:nvSpPr>
                <p:spPr>
                  <a:xfrm>
                    <a:off x="5623083" y="37620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3" name="图形 1917"/>
                <p:cNvGrpSpPr/>
                <p:nvPr/>
              </p:nvGrpSpPr>
              <p:grpSpPr>
                <a:xfrm>
                  <a:off x="5661183" y="3699604"/>
                  <a:ext cx="141065" cy="125063"/>
                  <a:chOff x="5661183" y="3699604"/>
                  <a:chExt cx="141065" cy="125063"/>
                </a:xfrm>
              </p:grpSpPr>
              <p:sp>
                <p:nvSpPr>
                  <p:cNvPr id="1729" name="任意多边形: 形状 4784"/>
                  <p:cNvSpPr/>
                  <p:nvPr/>
                </p:nvSpPr>
                <p:spPr>
                  <a:xfrm>
                    <a:off x="5731668" y="36996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30" name="任意多边形: 形状 4785"/>
                  <p:cNvSpPr/>
                  <p:nvPr/>
                </p:nvSpPr>
                <p:spPr>
                  <a:xfrm>
                    <a:off x="5661183" y="37620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4" name="图形 1917"/>
                <p:cNvGrpSpPr/>
                <p:nvPr/>
              </p:nvGrpSpPr>
              <p:grpSpPr>
                <a:xfrm>
                  <a:off x="5756433" y="3871054"/>
                  <a:ext cx="141065" cy="125063"/>
                  <a:chOff x="5756433" y="3871054"/>
                  <a:chExt cx="141065" cy="125063"/>
                </a:xfrm>
              </p:grpSpPr>
              <p:sp>
                <p:nvSpPr>
                  <p:cNvPr id="1727" name="任意多边形: 形状 4782"/>
                  <p:cNvSpPr/>
                  <p:nvPr/>
                </p:nvSpPr>
                <p:spPr>
                  <a:xfrm>
                    <a:off x="5826918" y="38710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28" name="任意多边形: 形状 4783"/>
                  <p:cNvSpPr/>
                  <p:nvPr/>
                </p:nvSpPr>
                <p:spPr>
                  <a:xfrm>
                    <a:off x="5756433" y="39335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5" name="图形 1917"/>
                <p:cNvGrpSpPr/>
                <p:nvPr/>
              </p:nvGrpSpPr>
              <p:grpSpPr>
                <a:xfrm>
                  <a:off x="5775483" y="3956779"/>
                  <a:ext cx="141065" cy="125063"/>
                  <a:chOff x="5775483" y="3956779"/>
                  <a:chExt cx="141065" cy="125063"/>
                </a:xfrm>
              </p:grpSpPr>
              <p:sp>
                <p:nvSpPr>
                  <p:cNvPr id="1725" name="任意多边形: 形状 4780"/>
                  <p:cNvSpPr/>
                  <p:nvPr/>
                </p:nvSpPr>
                <p:spPr>
                  <a:xfrm>
                    <a:off x="5845968" y="39567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26" name="任意多边形: 形状 4781"/>
                  <p:cNvSpPr/>
                  <p:nvPr/>
                </p:nvSpPr>
                <p:spPr>
                  <a:xfrm>
                    <a:off x="5775483" y="40192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6" name="图形 1917"/>
                <p:cNvGrpSpPr/>
                <p:nvPr/>
              </p:nvGrpSpPr>
              <p:grpSpPr>
                <a:xfrm>
                  <a:off x="5785008" y="3956779"/>
                  <a:ext cx="141065" cy="125063"/>
                  <a:chOff x="5785008" y="3956779"/>
                  <a:chExt cx="141065" cy="125063"/>
                </a:xfrm>
              </p:grpSpPr>
              <p:sp>
                <p:nvSpPr>
                  <p:cNvPr id="1723" name="任意多边形: 形状 4778"/>
                  <p:cNvSpPr/>
                  <p:nvPr/>
                </p:nvSpPr>
                <p:spPr>
                  <a:xfrm>
                    <a:off x="5855493" y="39567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24" name="任意多边形: 形状 4779"/>
                  <p:cNvSpPr/>
                  <p:nvPr/>
                </p:nvSpPr>
                <p:spPr>
                  <a:xfrm>
                    <a:off x="5785008" y="40192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7" name="图形 1917"/>
                <p:cNvGrpSpPr/>
                <p:nvPr/>
              </p:nvGrpSpPr>
              <p:grpSpPr>
                <a:xfrm>
                  <a:off x="5842158" y="4004404"/>
                  <a:ext cx="141065" cy="125063"/>
                  <a:chOff x="5842158" y="4004404"/>
                  <a:chExt cx="141065" cy="125063"/>
                </a:xfrm>
              </p:grpSpPr>
              <p:sp>
                <p:nvSpPr>
                  <p:cNvPr id="1721" name="任意多边形: 形状 4776"/>
                  <p:cNvSpPr/>
                  <p:nvPr/>
                </p:nvSpPr>
                <p:spPr>
                  <a:xfrm>
                    <a:off x="5912643" y="40044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22" name="任意多边形: 形状 4777"/>
                  <p:cNvSpPr/>
                  <p:nvPr/>
                </p:nvSpPr>
                <p:spPr>
                  <a:xfrm>
                    <a:off x="5842158" y="40668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8" name="图形 1917"/>
                <p:cNvGrpSpPr/>
                <p:nvPr/>
              </p:nvGrpSpPr>
              <p:grpSpPr>
                <a:xfrm>
                  <a:off x="5985033" y="4194904"/>
                  <a:ext cx="141065" cy="125063"/>
                  <a:chOff x="5985033" y="4194904"/>
                  <a:chExt cx="141065" cy="125063"/>
                </a:xfrm>
              </p:grpSpPr>
              <p:sp>
                <p:nvSpPr>
                  <p:cNvPr id="1719" name="任意多边形: 形状 4774"/>
                  <p:cNvSpPr/>
                  <p:nvPr/>
                </p:nvSpPr>
                <p:spPr>
                  <a:xfrm>
                    <a:off x="6055518" y="41949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20" name="任意多边形: 形状 4775"/>
                  <p:cNvSpPr/>
                  <p:nvPr/>
                </p:nvSpPr>
                <p:spPr>
                  <a:xfrm>
                    <a:off x="5985033" y="42573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9" name="图形 1917"/>
                <p:cNvGrpSpPr/>
                <p:nvPr/>
              </p:nvGrpSpPr>
              <p:grpSpPr>
                <a:xfrm>
                  <a:off x="6270783" y="4433029"/>
                  <a:ext cx="141065" cy="125063"/>
                  <a:chOff x="6270783" y="4433029"/>
                  <a:chExt cx="141065" cy="125063"/>
                </a:xfrm>
              </p:grpSpPr>
              <p:sp>
                <p:nvSpPr>
                  <p:cNvPr id="1717" name="任意多边形: 形状 4772"/>
                  <p:cNvSpPr/>
                  <p:nvPr/>
                </p:nvSpPr>
                <p:spPr>
                  <a:xfrm>
                    <a:off x="6341268" y="44330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18" name="任意多边形: 形状 4773"/>
                  <p:cNvSpPr/>
                  <p:nvPr/>
                </p:nvSpPr>
                <p:spPr>
                  <a:xfrm>
                    <a:off x="6270783" y="44955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0" name="图形 1917"/>
                <p:cNvGrpSpPr/>
                <p:nvPr/>
              </p:nvGrpSpPr>
              <p:grpSpPr>
                <a:xfrm>
                  <a:off x="6289833" y="4433029"/>
                  <a:ext cx="141065" cy="125063"/>
                  <a:chOff x="6289833" y="4433029"/>
                  <a:chExt cx="141065" cy="125063"/>
                </a:xfrm>
              </p:grpSpPr>
              <p:sp>
                <p:nvSpPr>
                  <p:cNvPr id="1715" name="任意多边形: 形状 4770"/>
                  <p:cNvSpPr/>
                  <p:nvPr/>
                </p:nvSpPr>
                <p:spPr>
                  <a:xfrm>
                    <a:off x="6360318" y="44330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16" name="任意多边形: 形状 4771"/>
                  <p:cNvSpPr/>
                  <p:nvPr/>
                </p:nvSpPr>
                <p:spPr>
                  <a:xfrm>
                    <a:off x="6289833" y="44955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1" name="图形 1917"/>
                <p:cNvGrpSpPr/>
                <p:nvPr/>
              </p:nvGrpSpPr>
              <p:grpSpPr>
                <a:xfrm>
                  <a:off x="6442233" y="4528279"/>
                  <a:ext cx="141065" cy="125063"/>
                  <a:chOff x="6442233" y="4528279"/>
                  <a:chExt cx="141065" cy="125063"/>
                </a:xfrm>
              </p:grpSpPr>
              <p:sp>
                <p:nvSpPr>
                  <p:cNvPr id="1713" name="任意多边形: 形状 4768"/>
                  <p:cNvSpPr/>
                  <p:nvPr/>
                </p:nvSpPr>
                <p:spPr>
                  <a:xfrm>
                    <a:off x="6512718" y="45282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14" name="任意多边形: 形状 4769"/>
                  <p:cNvSpPr/>
                  <p:nvPr/>
                </p:nvSpPr>
                <p:spPr>
                  <a:xfrm>
                    <a:off x="6442233" y="45907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2" name="图形 1917"/>
                <p:cNvGrpSpPr/>
                <p:nvPr/>
              </p:nvGrpSpPr>
              <p:grpSpPr>
                <a:xfrm>
                  <a:off x="6737508" y="4585429"/>
                  <a:ext cx="141065" cy="125063"/>
                  <a:chOff x="6737508" y="4585429"/>
                  <a:chExt cx="141065" cy="125063"/>
                </a:xfrm>
              </p:grpSpPr>
              <p:sp>
                <p:nvSpPr>
                  <p:cNvPr id="1711" name="任意多边形: 形状 4766"/>
                  <p:cNvSpPr/>
                  <p:nvPr/>
                </p:nvSpPr>
                <p:spPr>
                  <a:xfrm>
                    <a:off x="6807993" y="45854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12" name="任意多边形: 形状 4767"/>
                  <p:cNvSpPr/>
                  <p:nvPr/>
                </p:nvSpPr>
                <p:spPr>
                  <a:xfrm>
                    <a:off x="6737508" y="46479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3" name="图形 1917"/>
                <p:cNvGrpSpPr/>
                <p:nvPr/>
              </p:nvGrpSpPr>
              <p:grpSpPr>
                <a:xfrm>
                  <a:off x="6756558" y="4585429"/>
                  <a:ext cx="141065" cy="125063"/>
                  <a:chOff x="6756558" y="4585429"/>
                  <a:chExt cx="141065" cy="125063"/>
                </a:xfrm>
              </p:grpSpPr>
              <p:sp>
                <p:nvSpPr>
                  <p:cNvPr id="1709" name="任意多边形: 形状 4764"/>
                  <p:cNvSpPr/>
                  <p:nvPr/>
                </p:nvSpPr>
                <p:spPr>
                  <a:xfrm>
                    <a:off x="6827043" y="45854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10" name="任意多边形: 形状 4765"/>
                  <p:cNvSpPr/>
                  <p:nvPr/>
                </p:nvSpPr>
                <p:spPr>
                  <a:xfrm>
                    <a:off x="6756558" y="46479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4" name="图形 1917"/>
                <p:cNvGrpSpPr/>
                <p:nvPr/>
              </p:nvGrpSpPr>
              <p:grpSpPr>
                <a:xfrm>
                  <a:off x="6775608" y="4642579"/>
                  <a:ext cx="141065" cy="125063"/>
                  <a:chOff x="6775608" y="4642579"/>
                  <a:chExt cx="141065" cy="125063"/>
                </a:xfrm>
              </p:grpSpPr>
              <p:sp>
                <p:nvSpPr>
                  <p:cNvPr id="1707" name="任意多边形: 形状 4762"/>
                  <p:cNvSpPr/>
                  <p:nvPr/>
                </p:nvSpPr>
                <p:spPr>
                  <a:xfrm>
                    <a:off x="6846093" y="46425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08" name="任意多边形: 形状 4763"/>
                  <p:cNvSpPr/>
                  <p:nvPr/>
                </p:nvSpPr>
                <p:spPr>
                  <a:xfrm>
                    <a:off x="6775608" y="47050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5" name="图形 1917"/>
                <p:cNvGrpSpPr/>
                <p:nvPr/>
              </p:nvGrpSpPr>
              <p:grpSpPr>
                <a:xfrm>
                  <a:off x="6794658" y="4690204"/>
                  <a:ext cx="141065" cy="125063"/>
                  <a:chOff x="6794658" y="4690204"/>
                  <a:chExt cx="141065" cy="125063"/>
                </a:xfrm>
              </p:grpSpPr>
              <p:sp>
                <p:nvSpPr>
                  <p:cNvPr id="1705" name="任意多边形: 形状 4760"/>
                  <p:cNvSpPr/>
                  <p:nvPr/>
                </p:nvSpPr>
                <p:spPr>
                  <a:xfrm>
                    <a:off x="6865143" y="46902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06" name="任意多边形: 形状 4761"/>
                  <p:cNvSpPr/>
                  <p:nvPr/>
                </p:nvSpPr>
                <p:spPr>
                  <a:xfrm>
                    <a:off x="6794658" y="47526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6" name="图形 1917"/>
                <p:cNvGrpSpPr/>
                <p:nvPr/>
              </p:nvGrpSpPr>
              <p:grpSpPr>
                <a:xfrm>
                  <a:off x="6804183" y="4690204"/>
                  <a:ext cx="141065" cy="125063"/>
                  <a:chOff x="6804183" y="4690204"/>
                  <a:chExt cx="141065" cy="125063"/>
                </a:xfrm>
              </p:grpSpPr>
              <p:sp>
                <p:nvSpPr>
                  <p:cNvPr id="1703" name="任意多边形: 形状 4758"/>
                  <p:cNvSpPr/>
                  <p:nvPr/>
                </p:nvSpPr>
                <p:spPr>
                  <a:xfrm>
                    <a:off x="6874668" y="46902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04" name="任意多边形: 形状 4759"/>
                  <p:cNvSpPr/>
                  <p:nvPr/>
                </p:nvSpPr>
                <p:spPr>
                  <a:xfrm>
                    <a:off x="6804183" y="47526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7" name="图形 1917"/>
                <p:cNvGrpSpPr/>
                <p:nvPr/>
              </p:nvGrpSpPr>
              <p:grpSpPr>
                <a:xfrm>
                  <a:off x="7232808" y="4928329"/>
                  <a:ext cx="141065" cy="125063"/>
                  <a:chOff x="7232808" y="4928329"/>
                  <a:chExt cx="141065" cy="125063"/>
                </a:xfrm>
              </p:grpSpPr>
              <p:sp>
                <p:nvSpPr>
                  <p:cNvPr id="1701" name="任意多边形: 形状 4756"/>
                  <p:cNvSpPr/>
                  <p:nvPr/>
                </p:nvSpPr>
                <p:spPr>
                  <a:xfrm>
                    <a:off x="7303293" y="49283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02" name="任意多边形: 形状 4757"/>
                  <p:cNvSpPr/>
                  <p:nvPr/>
                </p:nvSpPr>
                <p:spPr>
                  <a:xfrm>
                    <a:off x="7232808" y="49908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8" name="图形 1917"/>
                <p:cNvGrpSpPr/>
                <p:nvPr/>
              </p:nvGrpSpPr>
              <p:grpSpPr>
                <a:xfrm>
                  <a:off x="7423308" y="5052154"/>
                  <a:ext cx="141065" cy="125063"/>
                  <a:chOff x="7423308" y="5052154"/>
                  <a:chExt cx="141065" cy="125063"/>
                </a:xfrm>
              </p:grpSpPr>
              <p:sp>
                <p:nvSpPr>
                  <p:cNvPr id="1699" name="任意多边形: 形状 4754"/>
                  <p:cNvSpPr/>
                  <p:nvPr/>
                </p:nvSpPr>
                <p:spPr>
                  <a:xfrm>
                    <a:off x="7493793" y="505215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700" name="任意多边形: 形状 4755"/>
                  <p:cNvSpPr/>
                  <p:nvPr/>
                </p:nvSpPr>
                <p:spPr>
                  <a:xfrm>
                    <a:off x="7423308" y="511463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19" name="图形 1917"/>
                <p:cNvGrpSpPr/>
                <p:nvPr/>
              </p:nvGrpSpPr>
              <p:grpSpPr>
                <a:xfrm>
                  <a:off x="7547133" y="5185504"/>
                  <a:ext cx="141065" cy="125063"/>
                  <a:chOff x="7547133" y="5185504"/>
                  <a:chExt cx="141065" cy="125063"/>
                </a:xfrm>
              </p:grpSpPr>
              <p:sp>
                <p:nvSpPr>
                  <p:cNvPr id="1697" name="任意多边形: 形状 4752"/>
                  <p:cNvSpPr/>
                  <p:nvPr/>
                </p:nvSpPr>
                <p:spPr>
                  <a:xfrm>
                    <a:off x="7617618"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98" name="任意多边形: 形状 4753"/>
                  <p:cNvSpPr/>
                  <p:nvPr/>
                </p:nvSpPr>
                <p:spPr>
                  <a:xfrm>
                    <a:off x="7547133"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0" name="图形 1917"/>
                <p:cNvGrpSpPr/>
                <p:nvPr/>
              </p:nvGrpSpPr>
              <p:grpSpPr>
                <a:xfrm>
                  <a:off x="7804308" y="5185504"/>
                  <a:ext cx="141065" cy="125063"/>
                  <a:chOff x="7804308" y="5185504"/>
                  <a:chExt cx="141065" cy="125063"/>
                </a:xfrm>
              </p:grpSpPr>
              <p:sp>
                <p:nvSpPr>
                  <p:cNvPr id="1695" name="任意多边形: 形状 4750"/>
                  <p:cNvSpPr/>
                  <p:nvPr/>
                </p:nvSpPr>
                <p:spPr>
                  <a:xfrm>
                    <a:off x="7874793"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96" name="任意多边形: 形状 4751"/>
                  <p:cNvSpPr/>
                  <p:nvPr/>
                </p:nvSpPr>
                <p:spPr>
                  <a:xfrm>
                    <a:off x="7804308"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1" name="图形 1917"/>
                <p:cNvGrpSpPr/>
                <p:nvPr/>
              </p:nvGrpSpPr>
              <p:grpSpPr>
                <a:xfrm>
                  <a:off x="7842408" y="5185504"/>
                  <a:ext cx="141065" cy="125063"/>
                  <a:chOff x="7842408" y="5185504"/>
                  <a:chExt cx="141065" cy="125063"/>
                </a:xfrm>
              </p:grpSpPr>
              <p:sp>
                <p:nvSpPr>
                  <p:cNvPr id="1693" name="任意多边形: 形状 4748"/>
                  <p:cNvSpPr/>
                  <p:nvPr/>
                </p:nvSpPr>
                <p:spPr>
                  <a:xfrm>
                    <a:off x="7912893"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94" name="任意多边形: 形状 4749"/>
                  <p:cNvSpPr/>
                  <p:nvPr/>
                </p:nvSpPr>
                <p:spPr>
                  <a:xfrm>
                    <a:off x="7842408"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2" name="图形 1917"/>
                <p:cNvGrpSpPr/>
                <p:nvPr/>
              </p:nvGrpSpPr>
              <p:grpSpPr>
                <a:xfrm>
                  <a:off x="7966233" y="5185504"/>
                  <a:ext cx="141065" cy="125063"/>
                  <a:chOff x="7966233" y="5185504"/>
                  <a:chExt cx="141065" cy="125063"/>
                </a:xfrm>
              </p:grpSpPr>
              <p:sp>
                <p:nvSpPr>
                  <p:cNvPr id="1691" name="任意多边形: 形状 4746"/>
                  <p:cNvSpPr/>
                  <p:nvPr/>
                </p:nvSpPr>
                <p:spPr>
                  <a:xfrm>
                    <a:off x="8036718"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92" name="任意多边形: 形状 4747"/>
                  <p:cNvSpPr/>
                  <p:nvPr/>
                </p:nvSpPr>
                <p:spPr>
                  <a:xfrm>
                    <a:off x="7966233"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3" name="图形 1917"/>
                <p:cNvGrpSpPr/>
                <p:nvPr/>
              </p:nvGrpSpPr>
              <p:grpSpPr>
                <a:xfrm>
                  <a:off x="7975758" y="5185504"/>
                  <a:ext cx="141065" cy="125063"/>
                  <a:chOff x="7975758" y="5185504"/>
                  <a:chExt cx="141065" cy="125063"/>
                </a:xfrm>
              </p:grpSpPr>
              <p:sp>
                <p:nvSpPr>
                  <p:cNvPr id="1689" name="任意多边形: 形状 4744"/>
                  <p:cNvSpPr/>
                  <p:nvPr/>
                </p:nvSpPr>
                <p:spPr>
                  <a:xfrm>
                    <a:off x="8046243"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90" name="任意多边形: 形状 4745"/>
                  <p:cNvSpPr/>
                  <p:nvPr/>
                </p:nvSpPr>
                <p:spPr>
                  <a:xfrm>
                    <a:off x="7975758"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4" name="图形 1917"/>
                <p:cNvGrpSpPr/>
                <p:nvPr/>
              </p:nvGrpSpPr>
              <p:grpSpPr>
                <a:xfrm>
                  <a:off x="8051958" y="5185504"/>
                  <a:ext cx="141065" cy="125063"/>
                  <a:chOff x="8051958" y="5185504"/>
                  <a:chExt cx="141065" cy="125063"/>
                </a:xfrm>
              </p:grpSpPr>
              <p:sp>
                <p:nvSpPr>
                  <p:cNvPr id="1687" name="任意多边形: 形状 4742"/>
                  <p:cNvSpPr/>
                  <p:nvPr/>
                </p:nvSpPr>
                <p:spPr>
                  <a:xfrm>
                    <a:off x="8122443"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88" name="任意多边形: 形状 4743"/>
                  <p:cNvSpPr/>
                  <p:nvPr/>
                </p:nvSpPr>
                <p:spPr>
                  <a:xfrm>
                    <a:off x="8051958"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5" name="图形 1917"/>
                <p:cNvGrpSpPr/>
                <p:nvPr/>
              </p:nvGrpSpPr>
              <p:grpSpPr>
                <a:xfrm>
                  <a:off x="8061483" y="5185504"/>
                  <a:ext cx="141065" cy="125063"/>
                  <a:chOff x="8061483" y="5185504"/>
                  <a:chExt cx="141065" cy="125063"/>
                </a:xfrm>
              </p:grpSpPr>
              <p:sp>
                <p:nvSpPr>
                  <p:cNvPr id="1685" name="任意多边形: 形状 4740"/>
                  <p:cNvSpPr/>
                  <p:nvPr/>
                </p:nvSpPr>
                <p:spPr>
                  <a:xfrm>
                    <a:off x="8131968"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86" name="任意多边形: 形状 4741"/>
                  <p:cNvSpPr/>
                  <p:nvPr/>
                </p:nvSpPr>
                <p:spPr>
                  <a:xfrm>
                    <a:off x="8061483"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6" name="图形 1917"/>
                <p:cNvGrpSpPr/>
                <p:nvPr/>
              </p:nvGrpSpPr>
              <p:grpSpPr>
                <a:xfrm>
                  <a:off x="8166258" y="5185504"/>
                  <a:ext cx="141065" cy="125063"/>
                  <a:chOff x="8166258" y="5185504"/>
                  <a:chExt cx="141065" cy="125063"/>
                </a:xfrm>
              </p:grpSpPr>
              <p:sp>
                <p:nvSpPr>
                  <p:cNvPr id="1683" name="任意多边形: 形状 4738"/>
                  <p:cNvSpPr/>
                  <p:nvPr/>
                </p:nvSpPr>
                <p:spPr>
                  <a:xfrm>
                    <a:off x="8236743" y="5185504"/>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84" name="任意多边形: 形状 4739"/>
                  <p:cNvSpPr/>
                  <p:nvPr/>
                </p:nvSpPr>
                <p:spPr>
                  <a:xfrm>
                    <a:off x="8166258" y="5247988"/>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27" name="图形 1917"/>
                <p:cNvGrpSpPr/>
                <p:nvPr/>
              </p:nvGrpSpPr>
              <p:grpSpPr>
                <a:xfrm>
                  <a:off x="8366283" y="5271229"/>
                  <a:ext cx="141065" cy="125063"/>
                  <a:chOff x="8366283" y="5271229"/>
                  <a:chExt cx="141065" cy="125063"/>
                </a:xfrm>
              </p:grpSpPr>
              <p:sp>
                <p:nvSpPr>
                  <p:cNvPr id="1681" name="任意多边形: 形状 4736"/>
                  <p:cNvSpPr/>
                  <p:nvPr/>
                </p:nvSpPr>
                <p:spPr>
                  <a:xfrm>
                    <a:off x="8436768"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82" name="任意多边形: 形状 4737"/>
                  <p:cNvSpPr/>
                  <p:nvPr/>
                </p:nvSpPr>
                <p:spPr>
                  <a:xfrm>
                    <a:off x="8366283"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3" name="图形 1917"/>
                <p:cNvGrpSpPr/>
                <p:nvPr/>
              </p:nvGrpSpPr>
              <p:grpSpPr>
                <a:xfrm>
                  <a:off x="8375808" y="5271229"/>
                  <a:ext cx="141065" cy="125063"/>
                  <a:chOff x="8375808" y="5271229"/>
                  <a:chExt cx="141065" cy="125063"/>
                </a:xfrm>
              </p:grpSpPr>
              <p:sp>
                <p:nvSpPr>
                  <p:cNvPr id="1679" name="任意多边形: 形状 4734"/>
                  <p:cNvSpPr/>
                  <p:nvPr/>
                </p:nvSpPr>
                <p:spPr>
                  <a:xfrm>
                    <a:off x="8446293"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80" name="任意多边形: 形状 4735"/>
                  <p:cNvSpPr/>
                  <p:nvPr/>
                </p:nvSpPr>
                <p:spPr>
                  <a:xfrm>
                    <a:off x="8375808"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4" name="图形 1917"/>
                <p:cNvGrpSpPr/>
                <p:nvPr/>
              </p:nvGrpSpPr>
              <p:grpSpPr>
                <a:xfrm>
                  <a:off x="8604408" y="5271229"/>
                  <a:ext cx="141065" cy="125063"/>
                  <a:chOff x="8604408" y="5271229"/>
                  <a:chExt cx="141065" cy="125063"/>
                </a:xfrm>
              </p:grpSpPr>
              <p:sp>
                <p:nvSpPr>
                  <p:cNvPr id="1677" name="任意多边形: 形状 4732"/>
                  <p:cNvSpPr/>
                  <p:nvPr/>
                </p:nvSpPr>
                <p:spPr>
                  <a:xfrm>
                    <a:off x="8674893"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78" name="任意多边形: 形状 4733"/>
                  <p:cNvSpPr/>
                  <p:nvPr/>
                </p:nvSpPr>
                <p:spPr>
                  <a:xfrm>
                    <a:off x="8604408"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5" name="图形 1917"/>
                <p:cNvGrpSpPr/>
                <p:nvPr/>
              </p:nvGrpSpPr>
              <p:grpSpPr>
                <a:xfrm>
                  <a:off x="8642508" y="5271229"/>
                  <a:ext cx="141065" cy="125063"/>
                  <a:chOff x="8642508" y="5271229"/>
                  <a:chExt cx="141065" cy="125063"/>
                </a:xfrm>
              </p:grpSpPr>
              <p:sp>
                <p:nvSpPr>
                  <p:cNvPr id="1675" name="任意多边形: 形状 4730"/>
                  <p:cNvSpPr/>
                  <p:nvPr/>
                </p:nvSpPr>
                <p:spPr>
                  <a:xfrm>
                    <a:off x="8712993"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76" name="任意多边形: 形状 4731"/>
                  <p:cNvSpPr/>
                  <p:nvPr/>
                </p:nvSpPr>
                <p:spPr>
                  <a:xfrm>
                    <a:off x="8642508"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6" name="图形 1917"/>
                <p:cNvGrpSpPr/>
                <p:nvPr/>
              </p:nvGrpSpPr>
              <p:grpSpPr>
                <a:xfrm>
                  <a:off x="8690133" y="5271229"/>
                  <a:ext cx="141065" cy="125063"/>
                  <a:chOff x="8690133" y="5271229"/>
                  <a:chExt cx="141065" cy="125063"/>
                </a:xfrm>
              </p:grpSpPr>
              <p:sp>
                <p:nvSpPr>
                  <p:cNvPr id="1673" name="任意多边形: 形状 4728"/>
                  <p:cNvSpPr/>
                  <p:nvPr/>
                </p:nvSpPr>
                <p:spPr>
                  <a:xfrm>
                    <a:off x="8760618"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74" name="任意多边形: 形状 4729"/>
                  <p:cNvSpPr/>
                  <p:nvPr/>
                </p:nvSpPr>
                <p:spPr>
                  <a:xfrm>
                    <a:off x="8690133"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7" name="图形 1917"/>
                <p:cNvGrpSpPr/>
                <p:nvPr/>
              </p:nvGrpSpPr>
              <p:grpSpPr>
                <a:xfrm>
                  <a:off x="8747283" y="5271229"/>
                  <a:ext cx="141065" cy="125063"/>
                  <a:chOff x="8747283" y="5271229"/>
                  <a:chExt cx="141065" cy="125063"/>
                </a:xfrm>
              </p:grpSpPr>
              <p:sp>
                <p:nvSpPr>
                  <p:cNvPr id="1671" name="任意多边形: 形状 4726"/>
                  <p:cNvSpPr/>
                  <p:nvPr/>
                </p:nvSpPr>
                <p:spPr>
                  <a:xfrm>
                    <a:off x="8817768"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72" name="任意多边形: 形状 4727"/>
                  <p:cNvSpPr/>
                  <p:nvPr/>
                </p:nvSpPr>
                <p:spPr>
                  <a:xfrm>
                    <a:off x="8747283"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09" name="图形 1917"/>
                <p:cNvGrpSpPr/>
                <p:nvPr/>
              </p:nvGrpSpPr>
              <p:grpSpPr>
                <a:xfrm>
                  <a:off x="8813958" y="5271229"/>
                  <a:ext cx="141065" cy="125063"/>
                  <a:chOff x="8813958" y="5271229"/>
                  <a:chExt cx="141065" cy="125063"/>
                </a:xfrm>
              </p:grpSpPr>
              <p:sp>
                <p:nvSpPr>
                  <p:cNvPr id="1669" name="任意多边形: 形状 4724"/>
                  <p:cNvSpPr/>
                  <p:nvPr/>
                </p:nvSpPr>
                <p:spPr>
                  <a:xfrm>
                    <a:off x="8884443"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70" name="任意多边形: 形状 4725"/>
                  <p:cNvSpPr/>
                  <p:nvPr/>
                </p:nvSpPr>
                <p:spPr>
                  <a:xfrm>
                    <a:off x="8813958"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0" name="图形 1917"/>
                <p:cNvGrpSpPr/>
                <p:nvPr/>
              </p:nvGrpSpPr>
              <p:grpSpPr>
                <a:xfrm>
                  <a:off x="9194958" y="5271229"/>
                  <a:ext cx="141065" cy="125063"/>
                  <a:chOff x="9194958" y="5271229"/>
                  <a:chExt cx="141065" cy="125063"/>
                </a:xfrm>
              </p:grpSpPr>
              <p:sp>
                <p:nvSpPr>
                  <p:cNvPr id="1667" name="任意多边形: 形状 4722"/>
                  <p:cNvSpPr/>
                  <p:nvPr/>
                </p:nvSpPr>
                <p:spPr>
                  <a:xfrm>
                    <a:off x="9265443"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68" name="任意多边形: 形状 4723"/>
                  <p:cNvSpPr/>
                  <p:nvPr/>
                </p:nvSpPr>
                <p:spPr>
                  <a:xfrm>
                    <a:off x="9194958"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1" name="图形 1917"/>
                <p:cNvGrpSpPr/>
                <p:nvPr/>
              </p:nvGrpSpPr>
              <p:grpSpPr>
                <a:xfrm>
                  <a:off x="9261633" y="5271229"/>
                  <a:ext cx="141065" cy="125063"/>
                  <a:chOff x="9261633" y="5271229"/>
                  <a:chExt cx="141065" cy="125063"/>
                </a:xfrm>
              </p:grpSpPr>
              <p:sp>
                <p:nvSpPr>
                  <p:cNvPr id="1665" name="任意多边形: 形状 4720"/>
                  <p:cNvSpPr/>
                  <p:nvPr/>
                </p:nvSpPr>
                <p:spPr>
                  <a:xfrm>
                    <a:off x="9332118"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666" name="任意多边形: 形状 4721"/>
                  <p:cNvSpPr/>
                  <p:nvPr/>
                </p:nvSpPr>
                <p:spPr>
                  <a:xfrm>
                    <a:off x="9261633"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2" name="图形 1917"/>
                <p:cNvGrpSpPr/>
                <p:nvPr/>
              </p:nvGrpSpPr>
              <p:grpSpPr>
                <a:xfrm>
                  <a:off x="9871233" y="5271229"/>
                  <a:ext cx="141065" cy="125063"/>
                  <a:chOff x="9871233" y="5271229"/>
                  <a:chExt cx="141065" cy="125063"/>
                </a:xfrm>
              </p:grpSpPr>
              <p:sp>
                <p:nvSpPr>
                  <p:cNvPr id="1022" name="任意多边形: 形状 4718"/>
                  <p:cNvSpPr/>
                  <p:nvPr/>
                </p:nvSpPr>
                <p:spPr>
                  <a:xfrm>
                    <a:off x="9941718"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023" name="任意多边形: 形状 4719"/>
                  <p:cNvSpPr/>
                  <p:nvPr/>
                </p:nvSpPr>
                <p:spPr>
                  <a:xfrm>
                    <a:off x="9871233"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3" name="图形 1917"/>
                <p:cNvGrpSpPr/>
                <p:nvPr/>
              </p:nvGrpSpPr>
              <p:grpSpPr>
                <a:xfrm>
                  <a:off x="9928383" y="5271229"/>
                  <a:ext cx="141065" cy="125063"/>
                  <a:chOff x="9928383" y="5271229"/>
                  <a:chExt cx="141065" cy="125063"/>
                </a:xfrm>
              </p:grpSpPr>
              <p:sp>
                <p:nvSpPr>
                  <p:cNvPr id="1020" name="任意多边形: 形状 4716"/>
                  <p:cNvSpPr/>
                  <p:nvPr/>
                </p:nvSpPr>
                <p:spPr>
                  <a:xfrm>
                    <a:off x="9998868" y="52712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021" name="任意多边形: 形状 4717"/>
                  <p:cNvSpPr/>
                  <p:nvPr/>
                </p:nvSpPr>
                <p:spPr>
                  <a:xfrm>
                    <a:off x="9928383" y="53337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4" name="图形 1917"/>
                <p:cNvGrpSpPr/>
                <p:nvPr/>
              </p:nvGrpSpPr>
              <p:grpSpPr>
                <a:xfrm>
                  <a:off x="4527708" y="3023329"/>
                  <a:ext cx="141065" cy="125063"/>
                  <a:chOff x="4527708" y="3023329"/>
                  <a:chExt cx="141065" cy="125063"/>
                </a:xfrm>
              </p:grpSpPr>
              <p:sp>
                <p:nvSpPr>
                  <p:cNvPr id="1018" name="任意多边形: 形状 4714"/>
                  <p:cNvSpPr/>
                  <p:nvPr/>
                </p:nvSpPr>
                <p:spPr>
                  <a:xfrm>
                    <a:off x="4598193" y="302332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019" name="任意多边形: 形状 4715"/>
                  <p:cNvSpPr/>
                  <p:nvPr/>
                </p:nvSpPr>
                <p:spPr>
                  <a:xfrm>
                    <a:off x="4527708" y="308581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nvGrpSpPr>
                <p:cNvPr id="1015" name="图形 1917"/>
                <p:cNvGrpSpPr/>
                <p:nvPr/>
              </p:nvGrpSpPr>
              <p:grpSpPr>
                <a:xfrm>
                  <a:off x="3822858" y="2470879"/>
                  <a:ext cx="141065" cy="125063"/>
                  <a:chOff x="3822858" y="2470879"/>
                  <a:chExt cx="141065" cy="125063"/>
                </a:xfrm>
              </p:grpSpPr>
              <p:sp>
                <p:nvSpPr>
                  <p:cNvPr id="1016" name="任意多边形: 形状 4712"/>
                  <p:cNvSpPr/>
                  <p:nvPr/>
                </p:nvSpPr>
                <p:spPr>
                  <a:xfrm>
                    <a:off x="3893343" y="2470879"/>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9525" cap="flat">
                    <a:solidFill>
                      <a:srgbClr val="9E3F36"/>
                    </a:solidFill>
                    <a:prstDash val="solid"/>
                    <a:miter/>
                  </a:ln>
                </p:spPr>
                <p:txBody>
                  <a:bodyPr rtlCol="0" anchor="ctr"/>
                  <a:lstStyle/>
                  <a:p>
                    <a:endParaRPr lang="zh-CN" altLang="en-US" sz="900">
                      <a:cs typeface="+mn-ea"/>
                      <a:sym typeface="+mn-lt"/>
                    </a:endParaRPr>
                  </a:p>
                </p:txBody>
              </p:sp>
              <p:sp>
                <p:nvSpPr>
                  <p:cNvPr id="1017" name="任意多边形: 形状 4713"/>
                  <p:cNvSpPr/>
                  <p:nvPr/>
                </p:nvSpPr>
                <p:spPr>
                  <a:xfrm>
                    <a:off x="3822858" y="2533363"/>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9525" cap="flat">
                    <a:solidFill>
                      <a:srgbClr val="9E3F36"/>
                    </a:solidFill>
                    <a:prstDash val="solid"/>
                    <a:miter/>
                  </a:ln>
                </p:spPr>
                <p:txBody>
                  <a:bodyPr rtlCol="0" anchor="ctr"/>
                  <a:lstStyle/>
                  <a:p>
                    <a:endParaRPr lang="zh-CN" altLang="en-US" sz="900">
                      <a:cs typeface="+mn-ea"/>
                      <a:sym typeface="+mn-lt"/>
                    </a:endParaRPr>
                  </a:p>
                </p:txBody>
              </p:sp>
            </p:grpSp>
          </p:grpSp>
        </p:grpSp>
        <p:grpSp>
          <p:nvGrpSpPr>
            <p:cNvPr id="12" name="组合 5005"/>
            <p:cNvGrpSpPr/>
            <p:nvPr/>
          </p:nvGrpSpPr>
          <p:grpSpPr>
            <a:xfrm>
              <a:off x="4002856" y="1943767"/>
              <a:ext cx="2401013" cy="1598922"/>
              <a:chOff x="9049761" y="3800475"/>
              <a:chExt cx="2401013" cy="1598922"/>
            </a:xfrm>
          </p:grpSpPr>
          <p:sp>
            <p:nvSpPr>
              <p:cNvPr id="46" name="任意多边形: 形状 5006"/>
              <p:cNvSpPr/>
              <p:nvPr/>
            </p:nvSpPr>
            <p:spPr>
              <a:xfrm>
                <a:off x="9093336" y="3800475"/>
                <a:ext cx="2357438" cy="1554956"/>
              </a:xfrm>
              <a:custGeom>
                <a:avLst/>
                <a:gdLst>
                  <a:gd name="connsiteX0" fmla="*/ 0 w 2357438"/>
                  <a:gd name="connsiteY0" fmla="*/ 0 h 1554956"/>
                  <a:gd name="connsiteX1" fmla="*/ 0 w 2357438"/>
                  <a:gd name="connsiteY1" fmla="*/ 1554956 h 1554956"/>
                  <a:gd name="connsiteX2" fmla="*/ 2357438 w 2357438"/>
                  <a:gd name="connsiteY2" fmla="*/ 1554956 h 1554956"/>
                </a:gdLst>
                <a:ahLst/>
                <a:cxnLst>
                  <a:cxn ang="0">
                    <a:pos x="connsiteX0" y="connsiteY0"/>
                  </a:cxn>
                  <a:cxn ang="0">
                    <a:pos x="connsiteX1" y="connsiteY1"/>
                  </a:cxn>
                  <a:cxn ang="0">
                    <a:pos x="connsiteX2" y="connsiteY2"/>
                  </a:cxn>
                </a:cxnLst>
                <a:rect l="l" t="t" r="r" b="b"/>
                <a:pathLst>
                  <a:path w="2357438" h="1554956">
                    <a:moveTo>
                      <a:pt x="0" y="0"/>
                    </a:moveTo>
                    <a:lnTo>
                      <a:pt x="0" y="1554956"/>
                    </a:lnTo>
                    <a:lnTo>
                      <a:pt x="2357438" y="1554956"/>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a:cs typeface="+mn-ea"/>
                  <a:sym typeface="+mn-lt"/>
                </a:endParaRPr>
              </a:p>
            </p:txBody>
          </p:sp>
          <p:grpSp>
            <p:nvGrpSpPr>
              <p:cNvPr id="47" name="组合 5007"/>
              <p:cNvGrpSpPr/>
              <p:nvPr/>
            </p:nvGrpSpPr>
            <p:grpSpPr>
              <a:xfrm>
                <a:off x="9093336" y="5352809"/>
                <a:ext cx="2286002" cy="46588"/>
                <a:chOff x="9093336" y="5352809"/>
                <a:chExt cx="2286002" cy="46588"/>
              </a:xfrm>
            </p:grpSpPr>
            <p:cxnSp>
              <p:nvCxnSpPr>
                <p:cNvPr id="63" name="直接连接符 5020"/>
                <p:cNvCxnSpPr/>
                <p:nvPr/>
              </p:nvCxnSpPr>
              <p:spPr>
                <a:xfrm>
                  <a:off x="9093336"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8" name="直接连接符 5021"/>
                <p:cNvCxnSpPr/>
                <p:nvPr/>
              </p:nvCxnSpPr>
              <p:spPr>
                <a:xfrm>
                  <a:off x="9664836"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9" name="直接连接符 5022"/>
                <p:cNvCxnSpPr/>
                <p:nvPr/>
              </p:nvCxnSpPr>
              <p:spPr>
                <a:xfrm>
                  <a:off x="10236336"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0" name="直接连接符 5023"/>
                <p:cNvCxnSpPr/>
                <p:nvPr/>
              </p:nvCxnSpPr>
              <p:spPr>
                <a:xfrm>
                  <a:off x="10807836"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1" name="直接连接符 5024"/>
                <p:cNvCxnSpPr/>
                <p:nvPr/>
              </p:nvCxnSpPr>
              <p:spPr>
                <a:xfrm>
                  <a:off x="11379338"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8" name="组合 5008"/>
              <p:cNvGrpSpPr/>
              <p:nvPr/>
            </p:nvGrpSpPr>
            <p:grpSpPr>
              <a:xfrm>
                <a:off x="9049761" y="3821114"/>
                <a:ext cx="46588" cy="1534870"/>
                <a:chOff x="5657137" y="3821114"/>
                <a:chExt cx="46588" cy="1534870"/>
              </a:xfrm>
            </p:grpSpPr>
            <p:cxnSp>
              <p:nvCxnSpPr>
                <p:cNvPr id="49" name="直接连接符 5009"/>
                <p:cNvCxnSpPr/>
                <p:nvPr/>
              </p:nvCxnSpPr>
              <p:spPr>
                <a:xfrm rot="16200000" flipV="1">
                  <a:off x="5680431" y="5332690"/>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直接连接符 5010"/>
                <p:cNvCxnSpPr/>
                <p:nvPr/>
              </p:nvCxnSpPr>
              <p:spPr>
                <a:xfrm rot="16200000" flipV="1">
                  <a:off x="5680431" y="5179203"/>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直接连接符 5011"/>
                <p:cNvCxnSpPr/>
                <p:nvPr/>
              </p:nvCxnSpPr>
              <p:spPr>
                <a:xfrm rot="16200000" flipV="1">
                  <a:off x="5680431" y="5025716"/>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接连接符 5012"/>
                <p:cNvCxnSpPr/>
                <p:nvPr/>
              </p:nvCxnSpPr>
              <p:spPr>
                <a:xfrm rot="16200000" flipV="1">
                  <a:off x="5680431" y="487222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直接连接符 5013"/>
                <p:cNvCxnSpPr/>
                <p:nvPr/>
              </p:nvCxnSpPr>
              <p:spPr>
                <a:xfrm rot="16200000" flipV="1">
                  <a:off x="5680431" y="4718742"/>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直接连接符 5014"/>
                <p:cNvCxnSpPr/>
                <p:nvPr/>
              </p:nvCxnSpPr>
              <p:spPr>
                <a:xfrm rot="16200000" flipV="1">
                  <a:off x="5680431" y="4565255"/>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直接连接符 5015"/>
                <p:cNvCxnSpPr/>
                <p:nvPr/>
              </p:nvCxnSpPr>
              <p:spPr>
                <a:xfrm rot="16200000" flipV="1">
                  <a:off x="5680431" y="4411768"/>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直接连接符 5016"/>
                <p:cNvCxnSpPr/>
                <p:nvPr/>
              </p:nvCxnSpPr>
              <p:spPr>
                <a:xfrm rot="16200000" flipV="1">
                  <a:off x="5680431" y="4258281"/>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直接连接符 5017"/>
                <p:cNvCxnSpPr/>
                <p:nvPr/>
              </p:nvCxnSpPr>
              <p:spPr>
                <a:xfrm rot="16200000" flipV="1">
                  <a:off x="5680431" y="4104794"/>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直接连接符 5018"/>
                <p:cNvCxnSpPr/>
                <p:nvPr/>
              </p:nvCxnSpPr>
              <p:spPr>
                <a:xfrm rot="16200000" flipV="1">
                  <a:off x="5680431" y="3951307"/>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直接连接符 5019"/>
                <p:cNvCxnSpPr/>
                <p:nvPr/>
              </p:nvCxnSpPr>
              <p:spPr>
                <a:xfrm rot="16200000" flipV="1">
                  <a:off x="5680431" y="3797820"/>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3" name="组合 5025"/>
            <p:cNvGrpSpPr/>
            <p:nvPr/>
          </p:nvGrpSpPr>
          <p:grpSpPr>
            <a:xfrm>
              <a:off x="3943879" y="3535154"/>
              <a:ext cx="2487023" cy="174719"/>
              <a:chOff x="8990784" y="5395037"/>
              <a:chExt cx="2487023" cy="174719"/>
            </a:xfrm>
          </p:grpSpPr>
          <p:sp>
            <p:nvSpPr>
              <p:cNvPr id="41" name="文本框 5026"/>
              <p:cNvSpPr txBox="1"/>
              <p:nvPr/>
            </p:nvSpPr>
            <p:spPr>
              <a:xfrm>
                <a:off x="8990784" y="5398847"/>
                <a:ext cx="200107" cy="164537"/>
              </a:xfrm>
              <a:prstGeom prst="rect">
                <a:avLst/>
              </a:prstGeom>
              <a:noFill/>
            </p:spPr>
            <p:txBody>
              <a:bodyPr wrap="square" lIns="0" tIns="0" rIns="0" bIns="0" rtlCol="0" anchor="ctr">
                <a:noAutofit/>
              </a:bodyPr>
              <a:lstStyle/>
              <a:p>
                <a:pPr algn="ctr"/>
                <a:r>
                  <a:rPr lang="en-US" altLang="zh-CN" sz="900" dirty="0">
                    <a:cs typeface="+mn-ea"/>
                    <a:sym typeface="+mn-lt"/>
                  </a:rPr>
                  <a:t>0</a:t>
                </a:r>
                <a:endParaRPr lang="zh-CN" altLang="en-US" sz="900" dirty="0">
                  <a:cs typeface="+mn-ea"/>
                  <a:sym typeface="+mn-lt"/>
                </a:endParaRPr>
              </a:p>
            </p:txBody>
          </p:sp>
          <p:sp>
            <p:nvSpPr>
              <p:cNvPr id="42" name="文本框 5027"/>
              <p:cNvSpPr txBox="1"/>
              <p:nvPr/>
            </p:nvSpPr>
            <p:spPr>
              <a:xfrm>
                <a:off x="9562513"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6</a:t>
                </a:r>
                <a:endParaRPr lang="zh-CN" altLang="en-US" sz="900" dirty="0">
                  <a:cs typeface="+mn-ea"/>
                  <a:sym typeface="+mn-lt"/>
                </a:endParaRPr>
              </a:p>
            </p:txBody>
          </p:sp>
          <p:sp>
            <p:nvSpPr>
              <p:cNvPr id="43" name="文本框 5028"/>
              <p:cNvSpPr txBox="1"/>
              <p:nvPr/>
            </p:nvSpPr>
            <p:spPr>
              <a:xfrm>
                <a:off x="10134242"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12</a:t>
                </a:r>
                <a:endParaRPr lang="zh-CN" altLang="en-US" sz="900" dirty="0">
                  <a:cs typeface="+mn-ea"/>
                  <a:sym typeface="+mn-lt"/>
                </a:endParaRPr>
              </a:p>
            </p:txBody>
          </p:sp>
          <p:sp>
            <p:nvSpPr>
              <p:cNvPr id="44" name="文本框 5029"/>
              <p:cNvSpPr txBox="1"/>
              <p:nvPr/>
            </p:nvSpPr>
            <p:spPr>
              <a:xfrm>
                <a:off x="10705971"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18</a:t>
                </a:r>
                <a:endParaRPr lang="zh-CN" altLang="en-US" sz="900" dirty="0">
                  <a:cs typeface="+mn-ea"/>
                  <a:sym typeface="+mn-lt"/>
                </a:endParaRPr>
              </a:p>
            </p:txBody>
          </p:sp>
          <p:sp>
            <p:nvSpPr>
              <p:cNvPr id="45" name="文本框 5030"/>
              <p:cNvSpPr txBox="1"/>
              <p:nvPr/>
            </p:nvSpPr>
            <p:spPr>
              <a:xfrm>
                <a:off x="11277700" y="5405219"/>
                <a:ext cx="200107" cy="164537"/>
              </a:xfrm>
              <a:prstGeom prst="rect">
                <a:avLst/>
              </a:prstGeom>
              <a:noFill/>
            </p:spPr>
            <p:txBody>
              <a:bodyPr wrap="square" lIns="0" tIns="0" rIns="0" bIns="0" rtlCol="0" anchor="ctr">
                <a:noAutofit/>
              </a:bodyPr>
              <a:lstStyle/>
              <a:p>
                <a:pPr algn="ctr"/>
                <a:r>
                  <a:rPr lang="en-US" altLang="zh-CN" sz="900" dirty="0">
                    <a:cs typeface="+mn-ea"/>
                    <a:sym typeface="+mn-lt"/>
                  </a:rPr>
                  <a:t>24</a:t>
                </a:r>
                <a:endParaRPr lang="zh-CN" altLang="en-US" sz="900" dirty="0">
                  <a:cs typeface="+mn-ea"/>
                  <a:sym typeface="+mn-lt"/>
                </a:endParaRPr>
              </a:p>
            </p:txBody>
          </p:sp>
        </p:grpSp>
        <p:grpSp>
          <p:nvGrpSpPr>
            <p:cNvPr id="14" name="组合 5031"/>
            <p:cNvGrpSpPr/>
            <p:nvPr/>
          </p:nvGrpSpPr>
          <p:grpSpPr>
            <a:xfrm>
              <a:off x="3799487" y="1886496"/>
              <a:ext cx="183516" cy="1691873"/>
              <a:chOff x="5453768" y="3746379"/>
              <a:chExt cx="183516" cy="1691873"/>
            </a:xfrm>
          </p:grpSpPr>
          <p:sp>
            <p:nvSpPr>
              <p:cNvPr id="29" name="文本框 5032"/>
              <p:cNvSpPr txBox="1"/>
              <p:nvPr/>
            </p:nvSpPr>
            <p:spPr>
              <a:xfrm>
                <a:off x="5453768" y="5273715"/>
                <a:ext cx="183516" cy="164537"/>
              </a:xfrm>
              <a:prstGeom prst="rect">
                <a:avLst/>
              </a:prstGeom>
              <a:noFill/>
            </p:spPr>
            <p:txBody>
              <a:bodyPr wrap="square" lIns="0" tIns="0" rIns="0" bIns="0" rtlCol="0" anchor="ctr">
                <a:noAutofit/>
              </a:bodyPr>
              <a:lstStyle/>
              <a:p>
                <a:pPr algn="r"/>
                <a:r>
                  <a:rPr lang="en-US" altLang="zh-CN" sz="900" dirty="0">
                    <a:cs typeface="+mn-ea"/>
                    <a:sym typeface="+mn-lt"/>
                  </a:rPr>
                  <a:t>0.0</a:t>
                </a:r>
                <a:endParaRPr lang="zh-CN" altLang="en-US" sz="900" dirty="0">
                  <a:cs typeface="+mn-ea"/>
                  <a:sym typeface="+mn-lt"/>
                </a:endParaRPr>
              </a:p>
            </p:txBody>
          </p:sp>
          <p:sp>
            <p:nvSpPr>
              <p:cNvPr id="30" name="文本框 5033"/>
              <p:cNvSpPr txBox="1"/>
              <p:nvPr/>
            </p:nvSpPr>
            <p:spPr>
              <a:xfrm>
                <a:off x="5453768" y="5120985"/>
                <a:ext cx="183516" cy="164537"/>
              </a:xfrm>
              <a:prstGeom prst="rect">
                <a:avLst/>
              </a:prstGeom>
              <a:noFill/>
            </p:spPr>
            <p:txBody>
              <a:bodyPr wrap="square" lIns="0" tIns="0" rIns="0" bIns="0" rtlCol="0" anchor="ctr">
                <a:noAutofit/>
              </a:bodyPr>
              <a:lstStyle/>
              <a:p>
                <a:pPr algn="r"/>
                <a:r>
                  <a:rPr lang="en-US" altLang="zh-CN" sz="900" dirty="0">
                    <a:cs typeface="+mn-ea"/>
                    <a:sym typeface="+mn-lt"/>
                  </a:rPr>
                  <a:t>0.1</a:t>
                </a:r>
                <a:endParaRPr lang="zh-CN" altLang="en-US" sz="900" dirty="0">
                  <a:cs typeface="+mn-ea"/>
                  <a:sym typeface="+mn-lt"/>
                </a:endParaRPr>
              </a:p>
            </p:txBody>
          </p:sp>
          <p:sp>
            <p:nvSpPr>
              <p:cNvPr id="31" name="文本框 5034"/>
              <p:cNvSpPr txBox="1"/>
              <p:nvPr/>
            </p:nvSpPr>
            <p:spPr>
              <a:xfrm>
                <a:off x="5453768" y="4968251"/>
                <a:ext cx="183516" cy="164537"/>
              </a:xfrm>
              <a:prstGeom prst="rect">
                <a:avLst/>
              </a:prstGeom>
              <a:noFill/>
            </p:spPr>
            <p:txBody>
              <a:bodyPr wrap="square" lIns="0" tIns="0" rIns="0" bIns="0" rtlCol="0" anchor="ctr">
                <a:noAutofit/>
              </a:bodyPr>
              <a:lstStyle/>
              <a:p>
                <a:pPr algn="r"/>
                <a:r>
                  <a:rPr lang="en-US" altLang="zh-CN" sz="900" dirty="0">
                    <a:cs typeface="+mn-ea"/>
                    <a:sym typeface="+mn-lt"/>
                  </a:rPr>
                  <a:t>0.2</a:t>
                </a:r>
                <a:endParaRPr lang="zh-CN" altLang="en-US" sz="900" dirty="0">
                  <a:cs typeface="+mn-ea"/>
                  <a:sym typeface="+mn-lt"/>
                </a:endParaRPr>
              </a:p>
            </p:txBody>
          </p:sp>
          <p:sp>
            <p:nvSpPr>
              <p:cNvPr id="32" name="文本框 5035"/>
              <p:cNvSpPr txBox="1"/>
              <p:nvPr/>
            </p:nvSpPr>
            <p:spPr>
              <a:xfrm>
                <a:off x="5453768" y="4815517"/>
                <a:ext cx="183516" cy="164537"/>
              </a:xfrm>
              <a:prstGeom prst="rect">
                <a:avLst/>
              </a:prstGeom>
              <a:noFill/>
            </p:spPr>
            <p:txBody>
              <a:bodyPr wrap="square" lIns="0" tIns="0" rIns="0" bIns="0" rtlCol="0" anchor="ctr">
                <a:noAutofit/>
              </a:bodyPr>
              <a:lstStyle/>
              <a:p>
                <a:pPr algn="r"/>
                <a:r>
                  <a:rPr lang="en-US" altLang="zh-CN" sz="900" dirty="0">
                    <a:cs typeface="+mn-ea"/>
                    <a:sym typeface="+mn-lt"/>
                  </a:rPr>
                  <a:t>0.3</a:t>
                </a:r>
                <a:endParaRPr lang="zh-CN" altLang="en-US" sz="900" dirty="0">
                  <a:cs typeface="+mn-ea"/>
                  <a:sym typeface="+mn-lt"/>
                </a:endParaRPr>
              </a:p>
            </p:txBody>
          </p:sp>
          <p:sp>
            <p:nvSpPr>
              <p:cNvPr id="33" name="文本框 5036"/>
              <p:cNvSpPr txBox="1"/>
              <p:nvPr/>
            </p:nvSpPr>
            <p:spPr>
              <a:xfrm>
                <a:off x="5453768" y="4662783"/>
                <a:ext cx="183516" cy="164537"/>
              </a:xfrm>
              <a:prstGeom prst="rect">
                <a:avLst/>
              </a:prstGeom>
              <a:noFill/>
            </p:spPr>
            <p:txBody>
              <a:bodyPr wrap="square" lIns="0" tIns="0" rIns="0" bIns="0" rtlCol="0" anchor="ctr">
                <a:noAutofit/>
              </a:bodyPr>
              <a:lstStyle/>
              <a:p>
                <a:pPr algn="r"/>
                <a:r>
                  <a:rPr lang="en-US" altLang="zh-CN" sz="900" dirty="0">
                    <a:cs typeface="+mn-ea"/>
                    <a:sym typeface="+mn-lt"/>
                  </a:rPr>
                  <a:t>0.4</a:t>
                </a:r>
                <a:endParaRPr lang="zh-CN" altLang="en-US" sz="900" dirty="0">
                  <a:cs typeface="+mn-ea"/>
                  <a:sym typeface="+mn-lt"/>
                </a:endParaRPr>
              </a:p>
            </p:txBody>
          </p:sp>
          <p:sp>
            <p:nvSpPr>
              <p:cNvPr id="34" name="文本框 5037"/>
              <p:cNvSpPr txBox="1"/>
              <p:nvPr/>
            </p:nvSpPr>
            <p:spPr>
              <a:xfrm>
                <a:off x="5453768" y="4510049"/>
                <a:ext cx="183516" cy="164537"/>
              </a:xfrm>
              <a:prstGeom prst="rect">
                <a:avLst/>
              </a:prstGeom>
              <a:noFill/>
            </p:spPr>
            <p:txBody>
              <a:bodyPr wrap="square" lIns="0" tIns="0" rIns="0" bIns="0" rtlCol="0" anchor="ctr">
                <a:noAutofit/>
              </a:bodyPr>
              <a:lstStyle/>
              <a:p>
                <a:pPr algn="r"/>
                <a:r>
                  <a:rPr lang="en-US" altLang="zh-CN" sz="900" dirty="0">
                    <a:cs typeface="+mn-ea"/>
                    <a:sym typeface="+mn-lt"/>
                  </a:rPr>
                  <a:t>0.5</a:t>
                </a:r>
                <a:endParaRPr lang="zh-CN" altLang="en-US" sz="900" dirty="0">
                  <a:cs typeface="+mn-ea"/>
                  <a:sym typeface="+mn-lt"/>
                </a:endParaRPr>
              </a:p>
            </p:txBody>
          </p:sp>
          <p:sp>
            <p:nvSpPr>
              <p:cNvPr id="35" name="文本框 5038"/>
              <p:cNvSpPr txBox="1"/>
              <p:nvPr/>
            </p:nvSpPr>
            <p:spPr>
              <a:xfrm>
                <a:off x="5453768" y="4357315"/>
                <a:ext cx="183516" cy="164537"/>
              </a:xfrm>
              <a:prstGeom prst="rect">
                <a:avLst/>
              </a:prstGeom>
              <a:noFill/>
            </p:spPr>
            <p:txBody>
              <a:bodyPr wrap="square" lIns="0" tIns="0" rIns="0" bIns="0" rtlCol="0" anchor="ctr">
                <a:noAutofit/>
              </a:bodyPr>
              <a:lstStyle/>
              <a:p>
                <a:pPr algn="r"/>
                <a:r>
                  <a:rPr lang="en-US" altLang="zh-CN" sz="900" dirty="0">
                    <a:cs typeface="+mn-ea"/>
                    <a:sym typeface="+mn-lt"/>
                  </a:rPr>
                  <a:t>0.6</a:t>
                </a:r>
                <a:endParaRPr lang="zh-CN" altLang="en-US" sz="900" dirty="0">
                  <a:cs typeface="+mn-ea"/>
                  <a:sym typeface="+mn-lt"/>
                </a:endParaRPr>
              </a:p>
            </p:txBody>
          </p:sp>
          <p:sp>
            <p:nvSpPr>
              <p:cNvPr id="36" name="文本框 5039"/>
              <p:cNvSpPr txBox="1"/>
              <p:nvPr/>
            </p:nvSpPr>
            <p:spPr>
              <a:xfrm>
                <a:off x="5453768" y="4204581"/>
                <a:ext cx="183516" cy="164537"/>
              </a:xfrm>
              <a:prstGeom prst="rect">
                <a:avLst/>
              </a:prstGeom>
              <a:noFill/>
            </p:spPr>
            <p:txBody>
              <a:bodyPr wrap="square" lIns="0" tIns="0" rIns="0" bIns="0" rtlCol="0" anchor="ctr">
                <a:noAutofit/>
              </a:bodyPr>
              <a:lstStyle/>
              <a:p>
                <a:pPr algn="r"/>
                <a:r>
                  <a:rPr lang="en-US" altLang="zh-CN" sz="900" dirty="0">
                    <a:cs typeface="+mn-ea"/>
                    <a:sym typeface="+mn-lt"/>
                  </a:rPr>
                  <a:t>0.7</a:t>
                </a:r>
                <a:endParaRPr lang="zh-CN" altLang="en-US" sz="900" dirty="0">
                  <a:cs typeface="+mn-ea"/>
                  <a:sym typeface="+mn-lt"/>
                </a:endParaRPr>
              </a:p>
            </p:txBody>
          </p:sp>
          <p:sp>
            <p:nvSpPr>
              <p:cNvPr id="37" name="文本框 5040"/>
              <p:cNvSpPr txBox="1"/>
              <p:nvPr/>
            </p:nvSpPr>
            <p:spPr>
              <a:xfrm>
                <a:off x="5453768" y="4051847"/>
                <a:ext cx="183516" cy="164537"/>
              </a:xfrm>
              <a:prstGeom prst="rect">
                <a:avLst/>
              </a:prstGeom>
              <a:noFill/>
            </p:spPr>
            <p:txBody>
              <a:bodyPr wrap="square" lIns="0" tIns="0" rIns="0" bIns="0" rtlCol="0" anchor="ctr">
                <a:noAutofit/>
              </a:bodyPr>
              <a:lstStyle/>
              <a:p>
                <a:pPr algn="r"/>
                <a:r>
                  <a:rPr lang="en-US" altLang="zh-CN" sz="900" dirty="0">
                    <a:cs typeface="+mn-ea"/>
                    <a:sym typeface="+mn-lt"/>
                  </a:rPr>
                  <a:t>0.8</a:t>
                </a:r>
                <a:endParaRPr lang="zh-CN" altLang="en-US" sz="900" dirty="0">
                  <a:cs typeface="+mn-ea"/>
                  <a:sym typeface="+mn-lt"/>
                </a:endParaRPr>
              </a:p>
            </p:txBody>
          </p:sp>
          <p:sp>
            <p:nvSpPr>
              <p:cNvPr id="39" name="文本框 5041"/>
              <p:cNvSpPr txBox="1"/>
              <p:nvPr/>
            </p:nvSpPr>
            <p:spPr>
              <a:xfrm>
                <a:off x="5453768" y="3899113"/>
                <a:ext cx="183516" cy="164537"/>
              </a:xfrm>
              <a:prstGeom prst="rect">
                <a:avLst/>
              </a:prstGeom>
              <a:noFill/>
            </p:spPr>
            <p:txBody>
              <a:bodyPr wrap="square" lIns="0" tIns="0" rIns="0" bIns="0" rtlCol="0" anchor="ctr">
                <a:noAutofit/>
              </a:bodyPr>
              <a:lstStyle/>
              <a:p>
                <a:pPr algn="r"/>
                <a:r>
                  <a:rPr lang="en-US" altLang="zh-CN" sz="900" dirty="0">
                    <a:cs typeface="+mn-ea"/>
                    <a:sym typeface="+mn-lt"/>
                  </a:rPr>
                  <a:t>0.9</a:t>
                </a:r>
                <a:endParaRPr lang="zh-CN" altLang="en-US" sz="900" dirty="0">
                  <a:cs typeface="+mn-ea"/>
                  <a:sym typeface="+mn-lt"/>
                </a:endParaRPr>
              </a:p>
            </p:txBody>
          </p:sp>
          <p:sp>
            <p:nvSpPr>
              <p:cNvPr id="40" name="文本框 5042"/>
              <p:cNvSpPr txBox="1"/>
              <p:nvPr/>
            </p:nvSpPr>
            <p:spPr>
              <a:xfrm>
                <a:off x="5453768" y="3746379"/>
                <a:ext cx="183516" cy="164537"/>
              </a:xfrm>
              <a:prstGeom prst="rect">
                <a:avLst/>
              </a:prstGeom>
              <a:noFill/>
            </p:spPr>
            <p:txBody>
              <a:bodyPr wrap="square" lIns="0" tIns="0" rIns="0" bIns="0" rtlCol="0" anchor="ctr">
                <a:noAutofit/>
              </a:bodyPr>
              <a:lstStyle/>
              <a:p>
                <a:pPr algn="r"/>
                <a:r>
                  <a:rPr lang="en-US" altLang="zh-CN" sz="900" dirty="0">
                    <a:cs typeface="+mn-ea"/>
                    <a:sym typeface="+mn-lt"/>
                  </a:rPr>
                  <a:t>1.0</a:t>
                </a:r>
                <a:endParaRPr lang="zh-CN" altLang="en-US" sz="900" dirty="0">
                  <a:cs typeface="+mn-ea"/>
                  <a:sym typeface="+mn-lt"/>
                </a:endParaRPr>
              </a:p>
            </p:txBody>
          </p:sp>
        </p:grpSp>
        <p:sp>
          <p:nvSpPr>
            <p:cNvPr id="15" name="矩形 5045"/>
            <p:cNvSpPr/>
            <p:nvPr/>
          </p:nvSpPr>
          <p:spPr>
            <a:xfrm>
              <a:off x="4944332" y="2711111"/>
              <a:ext cx="228057" cy="1028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rgbClr val="9E3F36"/>
                  </a:solidFill>
                  <a:cs typeface="+mn-ea"/>
                  <a:sym typeface="+mn-lt"/>
                </a:rPr>
                <a:t>AG</a:t>
              </a:r>
              <a:endParaRPr lang="en-US" altLang="zh-CN" sz="900" dirty="0">
                <a:solidFill>
                  <a:srgbClr val="9E3F36"/>
                </a:solidFill>
                <a:cs typeface="+mn-ea"/>
                <a:sym typeface="+mn-lt"/>
              </a:endParaRPr>
            </a:p>
          </p:txBody>
        </p:sp>
        <p:sp>
          <p:nvSpPr>
            <p:cNvPr id="16" name="矩形 5046"/>
            <p:cNvSpPr/>
            <p:nvPr/>
          </p:nvSpPr>
          <p:spPr>
            <a:xfrm>
              <a:off x="5409951" y="2569175"/>
              <a:ext cx="869340" cy="1490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rgbClr val="435E99"/>
                  </a:solidFill>
                  <a:cs typeface="+mn-ea"/>
                  <a:sym typeface="+mn-lt"/>
                </a:rPr>
                <a:t>TTFields</a:t>
              </a:r>
              <a:r>
                <a:rPr lang="en-US" altLang="zh-CN" sz="900" dirty="0">
                  <a:solidFill>
                    <a:srgbClr val="435E99"/>
                  </a:solidFill>
                  <a:cs typeface="+mn-ea"/>
                  <a:sym typeface="+mn-lt"/>
                </a:rPr>
                <a:t> + AG</a:t>
              </a:r>
              <a:endParaRPr lang="en-US" altLang="zh-CN" sz="900" dirty="0">
                <a:solidFill>
                  <a:srgbClr val="435E99"/>
                </a:solidFill>
                <a:cs typeface="+mn-ea"/>
                <a:sym typeface="+mn-lt"/>
              </a:endParaRPr>
            </a:p>
          </p:txBody>
        </p:sp>
        <p:sp>
          <p:nvSpPr>
            <p:cNvPr id="17" name="矩形 5047"/>
            <p:cNvSpPr/>
            <p:nvPr/>
          </p:nvSpPr>
          <p:spPr>
            <a:xfrm>
              <a:off x="4105629" y="2949702"/>
              <a:ext cx="1044333" cy="305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800" dirty="0">
                  <a:solidFill>
                    <a:schemeClr val="tx1"/>
                  </a:solidFill>
                  <a:cs typeface="+mn-ea"/>
                  <a:sym typeface="+mn-lt"/>
                </a:rPr>
                <a:t>风险比</a:t>
              </a:r>
              <a:r>
                <a:rPr lang="en-US" altLang="zh-CN" sz="800" dirty="0">
                  <a:solidFill>
                    <a:schemeClr val="tx1"/>
                  </a:solidFill>
                  <a:cs typeface="+mn-ea"/>
                  <a:sym typeface="+mn-lt"/>
                </a:rPr>
                <a:t>= 0.74</a:t>
              </a:r>
              <a:endParaRPr lang="en-US" altLang="zh-CN" sz="800" dirty="0">
                <a:solidFill>
                  <a:schemeClr val="tx1"/>
                </a:solidFill>
                <a:cs typeface="+mn-ea"/>
                <a:sym typeface="+mn-lt"/>
              </a:endParaRPr>
            </a:p>
            <a:p>
              <a:r>
                <a:rPr lang="en-US" altLang="zh-CN" sz="800" dirty="0">
                  <a:solidFill>
                    <a:schemeClr val="tx1"/>
                  </a:solidFill>
                  <a:cs typeface="+mn-ea"/>
                  <a:sym typeface="+mn-lt"/>
                </a:rPr>
                <a:t>(95% CI: 0.57 ,  0.96)</a:t>
              </a:r>
              <a:endParaRPr lang="en-US" altLang="zh-CN" sz="800" dirty="0">
                <a:solidFill>
                  <a:schemeClr val="tx1"/>
                </a:solidFill>
                <a:cs typeface="+mn-ea"/>
                <a:sym typeface="+mn-lt"/>
              </a:endParaRPr>
            </a:p>
            <a:p>
              <a:r>
                <a:rPr lang="en-US" altLang="zh-CN" sz="800" dirty="0">
                  <a:solidFill>
                    <a:schemeClr val="tx1"/>
                  </a:solidFill>
                  <a:cs typeface="+mn-ea"/>
                  <a:sym typeface="+mn-lt"/>
                </a:rPr>
                <a:t>Log rank </a:t>
              </a:r>
              <a:r>
                <a:rPr lang="en-US" altLang="zh-CN" sz="800" i="1" dirty="0">
                  <a:solidFill>
                    <a:schemeClr val="tx1"/>
                  </a:solidFill>
                  <a:cs typeface="+mn-ea"/>
                  <a:sym typeface="+mn-lt"/>
                </a:rPr>
                <a:t>P</a:t>
              </a:r>
              <a:r>
                <a:rPr lang="en-US" altLang="zh-CN" sz="800" dirty="0">
                  <a:solidFill>
                    <a:schemeClr val="tx1"/>
                  </a:solidFill>
                  <a:cs typeface="+mn-ea"/>
                  <a:sym typeface="+mn-lt"/>
                </a:rPr>
                <a:t>=0.022</a:t>
              </a:r>
              <a:endParaRPr lang="en-US" altLang="zh-CN" sz="800" dirty="0">
                <a:solidFill>
                  <a:schemeClr val="tx1"/>
                </a:solidFill>
                <a:cs typeface="+mn-ea"/>
                <a:sym typeface="+mn-lt"/>
              </a:endParaRPr>
            </a:p>
          </p:txBody>
        </p:sp>
        <p:sp>
          <p:nvSpPr>
            <p:cNvPr id="24" name="矩形 5048"/>
            <p:cNvSpPr/>
            <p:nvPr/>
          </p:nvSpPr>
          <p:spPr>
            <a:xfrm>
              <a:off x="4196944" y="3333428"/>
              <a:ext cx="349493" cy="1351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dirty="0">
                  <a:solidFill>
                    <a:schemeClr val="tx1"/>
                  </a:solidFill>
                  <a:cs typeface="+mn-ea"/>
                  <a:sym typeface="+mn-lt"/>
                </a:rPr>
                <a:t>删失</a:t>
              </a:r>
              <a:endParaRPr lang="en-US" altLang="zh-CN" sz="900" dirty="0">
                <a:solidFill>
                  <a:schemeClr val="tx1"/>
                </a:solidFill>
                <a:cs typeface="+mn-ea"/>
                <a:sym typeface="+mn-lt"/>
              </a:endParaRPr>
            </a:p>
          </p:txBody>
        </p:sp>
        <p:grpSp>
          <p:nvGrpSpPr>
            <p:cNvPr id="26" name="组合 5049"/>
            <p:cNvGrpSpPr/>
            <p:nvPr/>
          </p:nvGrpSpPr>
          <p:grpSpPr>
            <a:xfrm flipH="1">
              <a:off x="4105629" y="3372243"/>
              <a:ext cx="57600" cy="57541"/>
              <a:chOff x="6024562" y="3367087"/>
              <a:chExt cx="141065" cy="125063"/>
            </a:xfrm>
          </p:grpSpPr>
          <p:sp>
            <p:nvSpPr>
              <p:cNvPr id="27" name="任意多边形: 形状 5050"/>
              <p:cNvSpPr/>
              <p:nvPr/>
            </p:nvSpPr>
            <p:spPr>
              <a:xfrm>
                <a:off x="6095047" y="33670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6350" cap="flat">
                <a:solidFill>
                  <a:schemeClr val="tx1"/>
                </a:solidFill>
                <a:prstDash val="solid"/>
                <a:miter/>
              </a:ln>
            </p:spPr>
            <p:txBody>
              <a:bodyPr rtlCol="0" anchor="ctr"/>
              <a:lstStyle/>
              <a:p>
                <a:endParaRPr lang="zh-CN" altLang="en-US" sz="900">
                  <a:cs typeface="+mn-ea"/>
                  <a:sym typeface="+mn-lt"/>
                </a:endParaRPr>
              </a:p>
            </p:txBody>
          </p:sp>
          <p:sp>
            <p:nvSpPr>
              <p:cNvPr id="28" name="任意多边形: 形状 5051"/>
              <p:cNvSpPr/>
              <p:nvPr/>
            </p:nvSpPr>
            <p:spPr>
              <a:xfrm>
                <a:off x="6024562" y="34295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6350" cap="flat">
                <a:solidFill>
                  <a:schemeClr val="tx1"/>
                </a:solidFill>
                <a:prstDash val="solid"/>
                <a:miter/>
              </a:ln>
            </p:spPr>
            <p:txBody>
              <a:bodyPr rtlCol="0" anchor="ctr"/>
              <a:lstStyle/>
              <a:p>
                <a:endParaRPr lang="zh-CN" altLang="en-US" sz="900">
                  <a:cs typeface="+mn-ea"/>
                  <a:sym typeface="+mn-lt"/>
                </a:endParaRPr>
              </a:p>
            </p:txBody>
          </p:sp>
        </p:grpSp>
      </p:grpSp>
      <p:grpSp>
        <p:nvGrpSpPr>
          <p:cNvPr id="1975" name="组合 5052"/>
          <p:cNvGrpSpPr/>
          <p:nvPr/>
        </p:nvGrpSpPr>
        <p:grpSpPr>
          <a:xfrm>
            <a:off x="8737664" y="6281272"/>
            <a:ext cx="2965192" cy="224809"/>
            <a:chOff x="8990785" y="5395037"/>
            <a:chExt cx="2487022" cy="174719"/>
          </a:xfrm>
        </p:grpSpPr>
        <p:sp>
          <p:nvSpPr>
            <p:cNvPr id="1976" name="文本框 5053"/>
            <p:cNvSpPr txBox="1"/>
            <p:nvPr/>
          </p:nvSpPr>
          <p:spPr>
            <a:xfrm>
              <a:off x="8990785" y="5398847"/>
              <a:ext cx="200107" cy="164537"/>
            </a:xfrm>
            <a:prstGeom prst="rect">
              <a:avLst/>
            </a:prstGeom>
            <a:noFill/>
          </p:spPr>
          <p:txBody>
            <a:bodyPr wrap="square" lIns="0" tIns="0" rIns="0" bIns="0" rtlCol="0" anchor="ctr">
              <a:noAutofit/>
            </a:bodyPr>
            <a:lstStyle/>
            <a:p>
              <a:pPr algn="ctr"/>
              <a:r>
                <a:rPr lang="en-US" altLang="zh-CN" sz="900" dirty="0">
                  <a:cs typeface="+mn-ea"/>
                  <a:sym typeface="+mn-lt"/>
                </a:rPr>
                <a:t>285</a:t>
              </a:r>
              <a:endParaRPr lang="zh-CN" altLang="en-US" sz="900" dirty="0">
                <a:cs typeface="+mn-ea"/>
                <a:sym typeface="+mn-lt"/>
              </a:endParaRPr>
            </a:p>
          </p:txBody>
        </p:sp>
        <p:sp>
          <p:nvSpPr>
            <p:cNvPr id="1977" name="文本框 5054"/>
            <p:cNvSpPr txBox="1"/>
            <p:nvPr/>
          </p:nvSpPr>
          <p:spPr>
            <a:xfrm>
              <a:off x="9562513"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164</a:t>
              </a:r>
              <a:endParaRPr lang="zh-CN" altLang="en-US" sz="900" dirty="0">
                <a:cs typeface="+mn-ea"/>
                <a:sym typeface="+mn-lt"/>
              </a:endParaRPr>
            </a:p>
          </p:txBody>
        </p:sp>
        <p:sp>
          <p:nvSpPr>
            <p:cNvPr id="1978" name="文本框 5055"/>
            <p:cNvSpPr txBox="1"/>
            <p:nvPr/>
          </p:nvSpPr>
          <p:spPr>
            <a:xfrm>
              <a:off x="10134242"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86</a:t>
              </a:r>
              <a:endParaRPr lang="zh-CN" altLang="en-US" sz="900" dirty="0">
                <a:cs typeface="+mn-ea"/>
                <a:sym typeface="+mn-lt"/>
              </a:endParaRPr>
            </a:p>
          </p:txBody>
        </p:sp>
        <p:sp>
          <p:nvSpPr>
            <p:cNvPr id="1979" name="文本框 5056"/>
            <p:cNvSpPr txBox="1"/>
            <p:nvPr/>
          </p:nvSpPr>
          <p:spPr>
            <a:xfrm>
              <a:off x="10705971"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33</a:t>
              </a:r>
              <a:endParaRPr lang="zh-CN" altLang="en-US" sz="900" dirty="0">
                <a:cs typeface="+mn-ea"/>
                <a:sym typeface="+mn-lt"/>
              </a:endParaRPr>
            </a:p>
          </p:txBody>
        </p:sp>
        <p:sp>
          <p:nvSpPr>
            <p:cNvPr id="1980" name="文本框 5057"/>
            <p:cNvSpPr txBox="1"/>
            <p:nvPr/>
          </p:nvSpPr>
          <p:spPr>
            <a:xfrm>
              <a:off x="11277700" y="5405219"/>
              <a:ext cx="200107" cy="164537"/>
            </a:xfrm>
            <a:prstGeom prst="rect">
              <a:avLst/>
            </a:prstGeom>
            <a:noFill/>
          </p:spPr>
          <p:txBody>
            <a:bodyPr wrap="square" lIns="0" tIns="0" rIns="0" bIns="0" rtlCol="0" anchor="ctr">
              <a:noAutofit/>
            </a:bodyPr>
            <a:lstStyle/>
            <a:p>
              <a:pPr algn="ctr"/>
              <a:r>
                <a:rPr lang="en-US" altLang="zh-CN" sz="900" dirty="0">
                  <a:cs typeface="+mn-ea"/>
                  <a:sym typeface="+mn-lt"/>
                </a:rPr>
                <a:t>11</a:t>
              </a:r>
              <a:endParaRPr lang="zh-CN" altLang="en-US" sz="900" dirty="0">
                <a:cs typeface="+mn-ea"/>
                <a:sym typeface="+mn-lt"/>
              </a:endParaRPr>
            </a:p>
          </p:txBody>
        </p:sp>
      </p:grpSp>
      <p:grpSp>
        <p:nvGrpSpPr>
          <p:cNvPr id="1981" name="组合 5058"/>
          <p:cNvGrpSpPr/>
          <p:nvPr/>
        </p:nvGrpSpPr>
        <p:grpSpPr>
          <a:xfrm>
            <a:off x="8737666" y="6431751"/>
            <a:ext cx="2965190" cy="274151"/>
            <a:chOff x="8990784" y="5395037"/>
            <a:chExt cx="2511563" cy="174719"/>
          </a:xfrm>
        </p:grpSpPr>
        <p:sp>
          <p:nvSpPr>
            <p:cNvPr id="1982" name="文本框 5059"/>
            <p:cNvSpPr txBox="1"/>
            <p:nvPr/>
          </p:nvSpPr>
          <p:spPr>
            <a:xfrm>
              <a:off x="8990784" y="5398847"/>
              <a:ext cx="200107" cy="164537"/>
            </a:xfrm>
            <a:prstGeom prst="rect">
              <a:avLst/>
            </a:prstGeom>
            <a:noFill/>
          </p:spPr>
          <p:txBody>
            <a:bodyPr wrap="square" lIns="0" tIns="0" rIns="0" bIns="0" rtlCol="0" anchor="ctr">
              <a:noAutofit/>
            </a:bodyPr>
            <a:lstStyle/>
            <a:p>
              <a:pPr algn="ctr"/>
              <a:r>
                <a:rPr lang="en-US" altLang="zh-CN" sz="900" dirty="0">
                  <a:cs typeface="+mn-ea"/>
                  <a:sym typeface="+mn-lt"/>
                </a:rPr>
                <a:t>286</a:t>
              </a:r>
              <a:endParaRPr lang="zh-CN" altLang="en-US" sz="900" dirty="0">
                <a:cs typeface="+mn-ea"/>
                <a:sym typeface="+mn-lt"/>
              </a:endParaRPr>
            </a:p>
          </p:txBody>
        </p:sp>
        <p:sp>
          <p:nvSpPr>
            <p:cNvPr id="1983" name="文本框 5060"/>
            <p:cNvSpPr txBox="1"/>
            <p:nvPr/>
          </p:nvSpPr>
          <p:spPr>
            <a:xfrm>
              <a:off x="9574783" y="5399290"/>
              <a:ext cx="200107" cy="164537"/>
            </a:xfrm>
            <a:prstGeom prst="rect">
              <a:avLst/>
            </a:prstGeom>
            <a:noFill/>
          </p:spPr>
          <p:txBody>
            <a:bodyPr wrap="square" lIns="0" tIns="0" rIns="0" bIns="0" rtlCol="0" anchor="ctr">
              <a:noAutofit/>
            </a:bodyPr>
            <a:lstStyle/>
            <a:p>
              <a:pPr algn="ctr"/>
              <a:r>
                <a:rPr lang="en-US" altLang="zh-CN" sz="900" dirty="0">
                  <a:cs typeface="+mn-ea"/>
                  <a:sym typeface="+mn-lt"/>
                </a:rPr>
                <a:t>138</a:t>
              </a:r>
              <a:endParaRPr lang="zh-CN" altLang="en-US" sz="900" dirty="0">
                <a:cs typeface="+mn-ea"/>
                <a:sym typeface="+mn-lt"/>
              </a:endParaRPr>
            </a:p>
          </p:txBody>
        </p:sp>
        <p:sp>
          <p:nvSpPr>
            <p:cNvPr id="1984" name="文本框 5061"/>
            <p:cNvSpPr txBox="1"/>
            <p:nvPr/>
          </p:nvSpPr>
          <p:spPr>
            <a:xfrm>
              <a:off x="10146512"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55</a:t>
              </a:r>
              <a:endParaRPr lang="zh-CN" altLang="en-US" sz="900" dirty="0">
                <a:cs typeface="+mn-ea"/>
                <a:sym typeface="+mn-lt"/>
              </a:endParaRPr>
            </a:p>
          </p:txBody>
        </p:sp>
        <p:sp>
          <p:nvSpPr>
            <p:cNvPr id="1985" name="文本框 5062"/>
            <p:cNvSpPr txBox="1"/>
            <p:nvPr/>
          </p:nvSpPr>
          <p:spPr>
            <a:xfrm>
              <a:off x="10724375" y="5395037"/>
              <a:ext cx="200107" cy="164537"/>
            </a:xfrm>
            <a:prstGeom prst="rect">
              <a:avLst/>
            </a:prstGeom>
            <a:noFill/>
          </p:spPr>
          <p:txBody>
            <a:bodyPr wrap="square" lIns="0" tIns="0" rIns="0" bIns="0" rtlCol="0" anchor="ctr">
              <a:noAutofit/>
            </a:bodyPr>
            <a:lstStyle/>
            <a:p>
              <a:pPr algn="ctr"/>
              <a:r>
                <a:rPr lang="en-US" altLang="zh-CN" sz="900" dirty="0">
                  <a:cs typeface="+mn-ea"/>
                  <a:sym typeface="+mn-lt"/>
                </a:rPr>
                <a:t>19</a:t>
              </a:r>
              <a:endParaRPr lang="zh-CN" altLang="en-US" sz="900" dirty="0">
                <a:cs typeface="+mn-ea"/>
                <a:sym typeface="+mn-lt"/>
              </a:endParaRPr>
            </a:p>
          </p:txBody>
        </p:sp>
        <p:sp>
          <p:nvSpPr>
            <p:cNvPr id="1986" name="文本框 5063"/>
            <p:cNvSpPr txBox="1"/>
            <p:nvPr/>
          </p:nvSpPr>
          <p:spPr>
            <a:xfrm>
              <a:off x="11302240" y="5405219"/>
              <a:ext cx="200107" cy="164537"/>
            </a:xfrm>
            <a:prstGeom prst="rect">
              <a:avLst/>
            </a:prstGeom>
            <a:noFill/>
          </p:spPr>
          <p:txBody>
            <a:bodyPr wrap="square" lIns="0" tIns="0" rIns="0" bIns="0" rtlCol="0" anchor="ctr">
              <a:noAutofit/>
            </a:bodyPr>
            <a:lstStyle/>
            <a:p>
              <a:pPr algn="ctr"/>
              <a:r>
                <a:rPr lang="en-US" altLang="zh-CN" sz="900" dirty="0">
                  <a:cs typeface="+mn-ea"/>
                  <a:sym typeface="+mn-lt"/>
                </a:rPr>
                <a:t>6</a:t>
              </a:r>
              <a:endParaRPr lang="zh-CN" altLang="en-US" sz="900" dirty="0">
                <a:cs typeface="+mn-ea"/>
                <a:sym typeface="+mn-lt"/>
              </a:endParaRPr>
            </a:p>
          </p:txBody>
        </p:sp>
      </p:grpSp>
      <p:graphicFrame>
        <p:nvGraphicFramePr>
          <p:cNvPr id="1987" name="表格 5067"/>
          <p:cNvGraphicFramePr>
            <a:graphicFrameLocks noGrp="1"/>
          </p:cNvGraphicFramePr>
          <p:nvPr/>
        </p:nvGraphicFramePr>
        <p:xfrm>
          <a:off x="9908125" y="4097959"/>
          <a:ext cx="2042834" cy="579811"/>
        </p:xfrm>
        <a:graphic>
          <a:graphicData uri="http://schemas.openxmlformats.org/drawingml/2006/table">
            <a:tbl>
              <a:tblPr firstRow="1" bandRow="1">
                <a:tableStyleId>{5C22544A-7EE6-4342-B048-85BDC9FD1C3A}</a:tableStyleId>
              </a:tblPr>
              <a:tblGrid>
                <a:gridCol w="452368"/>
                <a:gridCol w="971765"/>
                <a:gridCol w="618701"/>
              </a:tblGrid>
              <a:tr h="168331">
                <a:tc>
                  <a:txBody>
                    <a:bodyPr/>
                    <a:lstStyle/>
                    <a:p>
                      <a:pPr algn="r"/>
                      <a:endParaRPr lang="zh-CN" altLang="en-US" sz="900" b="0" kern="1200" dirty="0">
                        <a:solidFill>
                          <a:schemeClr val="tx1"/>
                        </a:solidFill>
                        <a:latin typeface="+mn-lt"/>
                        <a:ea typeface="+mn-ea"/>
                        <a:cs typeface="+mn-ea"/>
                        <a:sym typeface="+mn-lt"/>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altLang="zh-CN" sz="900" b="1" kern="1200" dirty="0">
                          <a:solidFill>
                            <a:schemeClr val="tx1"/>
                          </a:solidFill>
                          <a:latin typeface="+mn-lt"/>
                          <a:ea typeface="+mn-ea"/>
                          <a:cs typeface="+mn-ea"/>
                          <a:sym typeface="+mn-lt"/>
                        </a:rPr>
                        <a:t>TTFields +</a:t>
                      </a:r>
                      <a:r>
                        <a:rPr lang="en-US" altLang="zh-CN" sz="900" b="1" kern="1200" dirty="0">
                          <a:solidFill>
                            <a:schemeClr val="tx1"/>
                          </a:solidFill>
                          <a:latin typeface="+mn-lt"/>
                          <a:ea typeface="+mn-ea"/>
                          <a:cs typeface="+mn-ea"/>
                          <a:sym typeface="+mn-lt"/>
                        </a:rPr>
                        <a:t>AG</a:t>
                      </a:r>
                      <a:endParaRPr lang="de-DE" altLang="zh-CN" sz="900" b="1"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900" b="1" kern="1200" dirty="0">
                          <a:solidFill>
                            <a:schemeClr val="tx1"/>
                          </a:solidFill>
                          <a:latin typeface="+mn-lt"/>
                          <a:ea typeface="+mn-ea"/>
                          <a:cs typeface="+mn-ea"/>
                          <a:sym typeface="+mn-lt"/>
                        </a:rPr>
                        <a:t>AG</a:t>
                      </a:r>
                      <a:endParaRPr lang="de-DE" altLang="zh-CN" sz="900" b="1"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24125">
                <a:tc>
                  <a:txBody>
                    <a:bodyPr/>
                    <a:lstStyle/>
                    <a:p>
                      <a:pPr algn="r"/>
                      <a:r>
                        <a:rPr lang="zh-CN" altLang="en-US" sz="900" b="0" kern="1200" dirty="0">
                          <a:solidFill>
                            <a:schemeClr val="tx1"/>
                          </a:solidFill>
                          <a:latin typeface="+mn-lt"/>
                          <a:ea typeface="+mn-ea"/>
                          <a:cs typeface="+mn-ea"/>
                          <a:sym typeface="+mn-lt"/>
                        </a:rPr>
                        <a:t>事件数</a:t>
                      </a:r>
                      <a:endParaRPr lang="zh-CN" altLang="en-US" sz="900" b="0" kern="1200" dirty="0">
                        <a:solidFill>
                          <a:schemeClr val="tx1"/>
                        </a:solidFill>
                        <a:latin typeface="+mn-lt"/>
                        <a:ea typeface="+mn-ea"/>
                        <a:cs typeface="+mn-ea"/>
                        <a:sym typeface="+mn-lt"/>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900" b="0" dirty="0">
                          <a:solidFill>
                            <a:schemeClr val="tx1"/>
                          </a:solidFill>
                          <a:latin typeface="+mn-lt"/>
                          <a:ea typeface="+mn-ea"/>
                          <a:cs typeface="+mn-ea"/>
                          <a:sym typeface="+mn-lt"/>
                        </a:rPr>
                        <a:t>113</a:t>
                      </a:r>
                      <a:endParaRPr lang="zh-CN" altLang="en-US" sz="900" b="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900" b="0" dirty="0">
                          <a:solidFill>
                            <a:schemeClr val="tx1"/>
                          </a:solidFill>
                          <a:latin typeface="+mn-lt"/>
                          <a:ea typeface="+mn-ea"/>
                          <a:cs typeface="+mn-ea"/>
                          <a:sym typeface="+mn-lt"/>
                        </a:rPr>
                        <a:t>119</a:t>
                      </a:r>
                      <a:endParaRPr lang="zh-CN" altLang="en-US" sz="900" b="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8249">
                <a:tc>
                  <a:txBody>
                    <a:bodyPr/>
                    <a:lstStyle/>
                    <a:p>
                      <a:pPr algn="r"/>
                      <a:r>
                        <a:rPr lang="zh-CN" altLang="en-US" sz="900" b="0" kern="1200" dirty="0">
                          <a:solidFill>
                            <a:schemeClr val="tx1"/>
                          </a:solidFill>
                          <a:latin typeface="+mn-lt"/>
                          <a:ea typeface="+mn-ea"/>
                          <a:cs typeface="+mn-ea"/>
                          <a:sym typeface="+mn-lt"/>
                        </a:rPr>
                        <a:t>中位值</a:t>
                      </a:r>
                      <a:endParaRPr lang="en-US" altLang="zh-CN" sz="900" b="0" kern="1200" dirty="0">
                        <a:solidFill>
                          <a:schemeClr val="tx1"/>
                        </a:solidFill>
                        <a:latin typeface="+mn-lt"/>
                        <a:ea typeface="+mn-ea"/>
                        <a:cs typeface="+mn-ea"/>
                        <a:sym typeface="+mn-lt"/>
                      </a:endParaRPr>
                    </a:p>
                    <a:p>
                      <a:pPr algn="r"/>
                      <a:r>
                        <a:rPr lang="en-US" altLang="zh-CN" sz="900" b="0" kern="1200" dirty="0">
                          <a:solidFill>
                            <a:schemeClr val="tx1"/>
                          </a:solidFill>
                          <a:latin typeface="+mn-lt"/>
                          <a:ea typeface="+mn-ea"/>
                          <a:cs typeface="+mn-ea"/>
                          <a:sym typeface="+mn-lt"/>
                        </a:rPr>
                        <a:t>(95% CI)</a:t>
                      </a:r>
                      <a:endParaRPr lang="en-US" altLang="zh-CN" sz="900" b="0" kern="1200" dirty="0">
                        <a:solidFill>
                          <a:schemeClr val="tx1"/>
                        </a:solidFill>
                        <a:latin typeface="+mn-lt"/>
                        <a:ea typeface="+mn-ea"/>
                        <a:cs typeface="+mn-ea"/>
                        <a:sym typeface="+mn-lt"/>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900" b="1" kern="1200" dirty="0">
                          <a:solidFill>
                            <a:srgbClr val="C00000"/>
                          </a:solidFill>
                          <a:latin typeface="+mn-lt"/>
                          <a:ea typeface="+mn-ea"/>
                          <a:cs typeface="+mn-ea"/>
                          <a:sym typeface="+mn-lt"/>
                        </a:rPr>
                        <a:t>13.9</a:t>
                      </a:r>
                      <a:endParaRPr lang="en-US" altLang="zh-CN" sz="900" b="1" kern="1200" dirty="0">
                        <a:solidFill>
                          <a:srgbClr val="C00000"/>
                        </a:solidFill>
                        <a:latin typeface="+mn-lt"/>
                        <a:ea typeface="+mn-ea"/>
                        <a:cs typeface="+mn-ea"/>
                        <a:sym typeface="+mn-lt"/>
                      </a:endParaRPr>
                    </a:p>
                    <a:p>
                      <a:pPr marL="0" algn="ctr" defTabSz="914400" rtl="0" eaLnBrk="1" latinLnBrk="0" hangingPunct="1"/>
                      <a:r>
                        <a:rPr lang="en-US" altLang="zh-CN" sz="900" b="1" kern="1200" dirty="0">
                          <a:solidFill>
                            <a:srgbClr val="C00000"/>
                          </a:solidFill>
                          <a:latin typeface="+mn-lt"/>
                          <a:ea typeface="+mn-ea"/>
                          <a:cs typeface="+mn-ea"/>
                          <a:sym typeface="+mn-lt"/>
                        </a:rPr>
                        <a:t>(12.2 ,  16.8)</a:t>
                      </a:r>
                      <a:endParaRPr lang="zh-CN" altLang="en-US" sz="900" b="1" kern="1200" dirty="0">
                        <a:solidFill>
                          <a:srgbClr val="C00000"/>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900" b="1" kern="1200" dirty="0">
                          <a:solidFill>
                            <a:srgbClr val="C00000"/>
                          </a:solidFill>
                          <a:latin typeface="+mn-lt"/>
                          <a:ea typeface="+mn-ea"/>
                          <a:cs typeface="+mn-ea"/>
                          <a:sym typeface="+mn-lt"/>
                        </a:rPr>
                        <a:t>11.5</a:t>
                      </a:r>
                      <a:endParaRPr lang="en-US" altLang="zh-CN" sz="900" b="1" kern="1200" dirty="0">
                        <a:solidFill>
                          <a:srgbClr val="C00000"/>
                        </a:solidFill>
                        <a:latin typeface="+mn-lt"/>
                        <a:ea typeface="+mn-ea"/>
                        <a:cs typeface="+mn-ea"/>
                        <a:sym typeface="+mn-lt"/>
                      </a:endParaRPr>
                    </a:p>
                    <a:p>
                      <a:pPr marL="0" algn="ctr" defTabSz="914400" rtl="0" eaLnBrk="1" latinLnBrk="0" hangingPunct="1"/>
                      <a:r>
                        <a:rPr lang="en-US" altLang="zh-CN" sz="900" b="1" kern="1200" dirty="0">
                          <a:solidFill>
                            <a:srgbClr val="C00000"/>
                          </a:solidFill>
                          <a:latin typeface="+mn-lt"/>
                          <a:ea typeface="+mn-ea"/>
                          <a:cs typeface="+mn-ea"/>
                          <a:sym typeface="+mn-lt"/>
                        </a:rPr>
                        <a:t>(10.4 ,  12.9)</a:t>
                      </a:r>
                      <a:endParaRPr lang="zh-CN" altLang="en-US" sz="900" b="1" kern="1200" dirty="0">
                        <a:solidFill>
                          <a:srgbClr val="C00000"/>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988" name="矩形 1183"/>
          <p:cNvSpPr/>
          <p:nvPr/>
        </p:nvSpPr>
        <p:spPr>
          <a:xfrm>
            <a:off x="8354233" y="6192446"/>
            <a:ext cx="700125" cy="1002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dirty="0">
                <a:solidFill>
                  <a:schemeClr val="tx1"/>
                </a:solidFill>
                <a:cs typeface="+mn-ea"/>
                <a:sym typeface="+mn-lt"/>
              </a:rPr>
              <a:t>风险数：</a:t>
            </a:r>
            <a:endParaRPr lang="en-US" altLang="zh-CN" sz="900" dirty="0">
              <a:solidFill>
                <a:schemeClr val="tx1"/>
              </a:solidFill>
              <a:cs typeface="+mn-ea"/>
              <a:sym typeface="+mn-lt"/>
            </a:endParaRPr>
          </a:p>
        </p:txBody>
      </p:sp>
      <p:sp>
        <p:nvSpPr>
          <p:cNvPr id="1989" name="矩形 1184"/>
          <p:cNvSpPr/>
          <p:nvPr/>
        </p:nvSpPr>
        <p:spPr>
          <a:xfrm>
            <a:off x="8049709" y="6227906"/>
            <a:ext cx="1008000" cy="3365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chemeClr val="tx1"/>
                </a:solidFill>
                <a:cs typeface="+mn-ea"/>
                <a:sym typeface="+mn-lt"/>
              </a:rPr>
              <a:t>TTFields+AG</a:t>
            </a:r>
            <a:endParaRPr lang="zh-CN" altLang="en-US" sz="900" dirty="0">
              <a:solidFill>
                <a:schemeClr val="tx1"/>
              </a:solidFill>
              <a:cs typeface="+mn-ea"/>
              <a:sym typeface="+mn-lt"/>
            </a:endParaRPr>
          </a:p>
        </p:txBody>
      </p:sp>
      <p:sp>
        <p:nvSpPr>
          <p:cNvPr id="2766" name="矩形 624"/>
          <p:cNvSpPr/>
          <p:nvPr/>
        </p:nvSpPr>
        <p:spPr>
          <a:xfrm>
            <a:off x="8582615" y="6415013"/>
            <a:ext cx="386984" cy="277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chemeClr val="tx1"/>
                </a:solidFill>
                <a:cs typeface="+mn-ea"/>
                <a:sym typeface="+mn-lt"/>
              </a:rPr>
              <a:t>AG</a:t>
            </a:r>
            <a:endParaRPr lang="zh-CN" altLang="en-US" sz="900" dirty="0">
              <a:solidFill>
                <a:schemeClr val="tx1"/>
              </a:solidFill>
              <a:cs typeface="+mn-ea"/>
              <a:sym typeface="+mn-lt"/>
            </a:endParaRPr>
          </a:p>
        </p:txBody>
      </p:sp>
      <p:sp>
        <p:nvSpPr>
          <p:cNvPr id="11" name="矩形 5044"/>
          <p:cNvSpPr/>
          <p:nvPr/>
        </p:nvSpPr>
        <p:spPr>
          <a:xfrm rot="16200000">
            <a:off x="7355367" y="4863133"/>
            <a:ext cx="2135316" cy="2433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cs typeface="+mn-ea"/>
                <a:sym typeface="+mn-lt"/>
              </a:rPr>
              <a:t>远处</a:t>
            </a:r>
            <a:r>
              <a:rPr lang="en-US" altLang="zh-CN" sz="900" b="1" dirty="0">
                <a:solidFill>
                  <a:schemeClr val="tx1"/>
                </a:solidFill>
                <a:cs typeface="+mn-ea"/>
                <a:sym typeface="+mn-lt"/>
              </a:rPr>
              <a:t>PFS(</a:t>
            </a:r>
            <a:r>
              <a:rPr lang="zh-CN" altLang="en-US" sz="900" b="1" dirty="0">
                <a:solidFill>
                  <a:schemeClr val="tx1"/>
                </a:solidFill>
                <a:cs typeface="+mn-ea"/>
                <a:sym typeface="+mn-lt"/>
              </a:rPr>
              <a:t>概率</a:t>
            </a:r>
            <a:r>
              <a:rPr lang="en-US" altLang="zh-CN" sz="900" b="1" dirty="0">
                <a:solidFill>
                  <a:schemeClr val="tx1"/>
                </a:solidFill>
                <a:cs typeface="+mn-ea"/>
                <a:sym typeface="+mn-lt"/>
              </a:rPr>
              <a:t>)</a:t>
            </a:r>
            <a:endParaRPr lang="zh-CN" altLang="en-US" sz="900" b="1" dirty="0">
              <a:solidFill>
                <a:schemeClr val="tx1"/>
              </a:solidFill>
              <a:cs typeface="+mn-ea"/>
              <a:sym typeface="+mn-lt"/>
            </a:endParaRPr>
          </a:p>
        </p:txBody>
      </p:sp>
      <p:sp>
        <p:nvSpPr>
          <p:cNvPr id="2768" name="TextBox 13"/>
          <p:cNvSpPr txBox="1"/>
          <p:nvPr/>
        </p:nvSpPr>
        <p:spPr>
          <a:xfrm>
            <a:off x="41538" y="6642755"/>
            <a:ext cx="9370846" cy="184666"/>
          </a:xfrm>
          <a:prstGeom prst="rect">
            <a:avLst/>
          </a:prstGeom>
          <a:noFill/>
        </p:spPr>
        <p:txBody>
          <a:bodyPr wrap="square" rtlCol="0">
            <a:spAutoFit/>
          </a:bodyPr>
          <a:lstStyle/>
          <a:p>
            <a:pPr>
              <a:defRPr/>
            </a:pPr>
            <a:r>
              <a:rPr kumimoji="0" lang="en-US" sz="600" b="0" i="0" u="none" strike="noStrike" kern="1200" cap="none" spc="0" normalizeH="0" baseline="0" noProof="0" dirty="0">
                <a:ln>
                  <a:noFill/>
                </a:ln>
                <a:solidFill>
                  <a:prstClr val="black"/>
                </a:solidFill>
                <a:effectLst/>
                <a:uLnTx/>
                <a:uFillTx/>
                <a:cs typeface="+mn-ea"/>
                <a:sym typeface="+mn-lt"/>
              </a:rPr>
              <a:t>1. Vincent J. </a:t>
            </a:r>
            <a:r>
              <a:rPr kumimoji="0" lang="en-US" sz="600" b="0" i="0" u="none" strike="noStrike" kern="1200" cap="none" spc="0" normalizeH="0" baseline="0" noProof="0" dirty="0" err="1">
                <a:ln>
                  <a:noFill/>
                </a:ln>
                <a:solidFill>
                  <a:prstClr val="black"/>
                </a:solidFill>
                <a:effectLst/>
                <a:uLnTx/>
                <a:uFillTx/>
                <a:cs typeface="+mn-ea"/>
                <a:sym typeface="+mn-lt"/>
              </a:rPr>
              <a:t>Picozzi,et</a:t>
            </a:r>
            <a:r>
              <a:rPr kumimoji="0" lang="en-US" sz="600" b="0" i="0" u="none" strike="noStrike" kern="1200" cap="none" spc="0" normalizeH="0" baseline="0" noProof="0" dirty="0">
                <a:ln>
                  <a:noFill/>
                </a:ln>
                <a:solidFill>
                  <a:prstClr val="black"/>
                </a:solidFill>
                <a:effectLst/>
                <a:uLnTx/>
                <a:uFillTx/>
                <a:cs typeface="+mn-ea"/>
                <a:sym typeface="+mn-lt"/>
              </a:rPr>
              <a:t> al. 2025 </a:t>
            </a:r>
            <a:r>
              <a:rPr lang="en-US" sz="600" dirty="0">
                <a:solidFill>
                  <a:prstClr val="black"/>
                </a:solidFill>
                <a:cs typeface="+mn-ea"/>
                <a:sym typeface="+mn-lt"/>
              </a:rPr>
              <a:t>ASCO LBA 4005;  2.Babiker HM, Picozzi V, Chandana SR, et al. J Clin Oncol. Published online May 31, 2025. doi:10.1200/JCO-25-00746.</a:t>
            </a:r>
            <a:r>
              <a:rPr lang="zh-CN" altLang="en-US" sz="600" dirty="0">
                <a:solidFill>
                  <a:prstClr val="black"/>
                </a:solidFill>
                <a:cs typeface="+mn-ea"/>
                <a:sym typeface="+mn-lt"/>
              </a:rPr>
              <a:t> </a:t>
            </a:r>
            <a:endParaRPr lang="zh-CN" altLang="en-US" sz="600" dirty="0">
              <a:solidFill>
                <a:prstClr val="black"/>
              </a:solidFill>
              <a:cs typeface="+mn-ea"/>
              <a:sym typeface="+mn-lt"/>
            </a:endParaRPr>
          </a:p>
        </p:txBody>
      </p:sp>
      <p:sp>
        <p:nvSpPr>
          <p:cNvPr id="2772" name="TextBox 1017"/>
          <p:cNvSpPr txBox="1"/>
          <p:nvPr/>
        </p:nvSpPr>
        <p:spPr>
          <a:xfrm>
            <a:off x="1937502" y="3436556"/>
            <a:ext cx="1827304" cy="276999"/>
          </a:xfrm>
          <a:prstGeom prst="rect">
            <a:avLst/>
          </a:prstGeom>
          <a:noFill/>
        </p:spPr>
        <p:txBody>
          <a:bodyPr wrap="square">
            <a:spAutoFit/>
          </a:bodyPr>
          <a:lstStyle/>
          <a:p>
            <a:pPr algn="ctr"/>
            <a:r>
              <a:rPr lang="zh-CN" altLang="en-US" sz="1200" b="1" dirty="0">
                <a:cs typeface="+mn-ea"/>
                <a:sym typeface="+mn-lt"/>
              </a:rPr>
              <a:t>主要终点：</a:t>
            </a:r>
            <a:r>
              <a:rPr lang="en-US" altLang="zh-CN" sz="1200" b="1" dirty="0" err="1">
                <a:cs typeface="+mn-ea"/>
                <a:sym typeface="+mn-lt"/>
              </a:rPr>
              <a:t>mOS</a:t>
            </a:r>
            <a:r>
              <a:rPr lang="en-US" altLang="zh-CN" sz="1200" b="1" dirty="0">
                <a:cs typeface="+mn-ea"/>
                <a:sym typeface="+mn-lt"/>
              </a:rPr>
              <a:t> </a:t>
            </a:r>
            <a:endParaRPr lang="en-US" altLang="zh-CN" sz="1200" b="1" dirty="0">
              <a:cs typeface="+mn-ea"/>
              <a:sym typeface="+mn-lt"/>
            </a:endParaRPr>
          </a:p>
        </p:txBody>
      </p:sp>
      <p:grpSp>
        <p:nvGrpSpPr>
          <p:cNvPr id="2776" name="Group 2"/>
          <p:cNvGrpSpPr/>
          <p:nvPr/>
        </p:nvGrpSpPr>
        <p:grpSpPr>
          <a:xfrm>
            <a:off x="1673772" y="3647934"/>
            <a:ext cx="2110632" cy="480377"/>
            <a:chOff x="2205213" y="848130"/>
            <a:chExt cx="2110632" cy="480377"/>
          </a:xfrm>
        </p:grpSpPr>
        <p:grpSp>
          <p:nvGrpSpPr>
            <p:cNvPr id="2777" name="Group 1021"/>
            <p:cNvGrpSpPr/>
            <p:nvPr/>
          </p:nvGrpSpPr>
          <p:grpSpPr>
            <a:xfrm>
              <a:off x="2205213" y="848130"/>
              <a:ext cx="2110632" cy="480377"/>
              <a:chOff x="1880306" y="848058"/>
              <a:chExt cx="2110632" cy="480377"/>
            </a:xfrm>
          </p:grpSpPr>
          <p:sp>
            <p:nvSpPr>
              <p:cNvPr id="2780" name="TextBox 1017"/>
              <p:cNvSpPr txBox="1"/>
              <p:nvPr/>
            </p:nvSpPr>
            <p:spPr>
              <a:xfrm>
                <a:off x="3056526" y="866770"/>
                <a:ext cx="934412" cy="461665"/>
              </a:xfrm>
              <a:prstGeom prst="rect">
                <a:avLst/>
              </a:prstGeom>
              <a:noFill/>
            </p:spPr>
            <p:txBody>
              <a:bodyPr wrap="square">
                <a:spAutoFit/>
              </a:bodyPr>
              <a:lstStyle/>
              <a:p>
                <a:pPr algn="ctr"/>
                <a:r>
                  <a:rPr lang="zh-CN" altLang="en-US" sz="1200" b="1" dirty="0">
                    <a:solidFill>
                      <a:srgbClr val="C00000"/>
                    </a:solidFill>
                    <a:cs typeface="+mn-ea"/>
                    <a:sym typeface="+mn-lt"/>
                  </a:rPr>
                  <a:t>死亡风险</a:t>
                </a:r>
                <a:endParaRPr lang="en-US" altLang="zh-CN" sz="1200" b="1" dirty="0">
                  <a:solidFill>
                    <a:srgbClr val="C00000"/>
                  </a:solidFill>
                  <a:cs typeface="+mn-ea"/>
                  <a:sym typeface="+mn-lt"/>
                </a:endParaRPr>
              </a:p>
              <a:p>
                <a:pPr algn="ctr"/>
                <a:r>
                  <a:rPr lang="en-US" altLang="zh-CN" sz="1200" b="1" dirty="0">
                    <a:solidFill>
                      <a:srgbClr val="C00000"/>
                    </a:solidFill>
                    <a:cs typeface="+mn-ea"/>
                    <a:sym typeface="+mn-lt"/>
                  </a:rPr>
                  <a:t> 18% </a:t>
                </a:r>
                <a:endParaRPr lang="en-US" sz="1200" dirty="0">
                  <a:solidFill>
                    <a:srgbClr val="C00000"/>
                  </a:solidFill>
                  <a:cs typeface="+mn-ea"/>
                  <a:sym typeface="+mn-lt"/>
                </a:endParaRPr>
              </a:p>
            </p:txBody>
          </p:sp>
          <p:sp>
            <p:nvSpPr>
              <p:cNvPr id="2781" name="TextBox 1018"/>
              <p:cNvSpPr txBox="1"/>
              <p:nvPr/>
            </p:nvSpPr>
            <p:spPr>
              <a:xfrm>
                <a:off x="1880306" y="848058"/>
                <a:ext cx="919855" cy="461665"/>
              </a:xfrm>
              <a:prstGeom prst="rect">
                <a:avLst/>
              </a:prstGeom>
              <a:noFill/>
            </p:spPr>
            <p:txBody>
              <a:bodyPr wrap="square">
                <a:spAutoFit/>
              </a:bodyPr>
              <a:lstStyle/>
              <a:p>
                <a:pPr algn="r"/>
                <a:r>
                  <a:rPr lang="zh-CN" altLang="en-US" sz="1200" b="1" dirty="0">
                    <a:solidFill>
                      <a:srgbClr val="C00000"/>
                    </a:solidFill>
                    <a:cs typeface="+mn-ea"/>
                    <a:sym typeface="+mn-lt"/>
                  </a:rPr>
                  <a:t>中位值</a:t>
                </a:r>
                <a:endParaRPr lang="en-US" altLang="zh-CN" sz="1200" b="1" dirty="0">
                  <a:solidFill>
                    <a:srgbClr val="C00000"/>
                  </a:solidFill>
                  <a:cs typeface="+mn-ea"/>
                  <a:sym typeface="+mn-lt"/>
                </a:endParaRPr>
              </a:p>
              <a:p>
                <a:pPr algn="r"/>
                <a:r>
                  <a:rPr lang="en-US" altLang="zh-CN" sz="1200" b="1" dirty="0">
                    <a:solidFill>
                      <a:srgbClr val="C00000"/>
                    </a:solidFill>
                    <a:cs typeface="+mn-ea"/>
                    <a:sym typeface="+mn-lt"/>
                  </a:rPr>
                  <a:t>2</a:t>
                </a:r>
                <a:r>
                  <a:rPr lang="zh-CN" altLang="en-US" sz="1200" b="1" dirty="0">
                    <a:solidFill>
                      <a:srgbClr val="C00000"/>
                    </a:solidFill>
                    <a:cs typeface="+mn-ea"/>
                    <a:sym typeface="+mn-lt"/>
                  </a:rPr>
                  <a:t>个月</a:t>
                </a:r>
                <a:endParaRPr lang="en-US" sz="1200" dirty="0">
                  <a:solidFill>
                    <a:srgbClr val="C00000"/>
                  </a:solidFill>
                  <a:cs typeface="+mn-ea"/>
                  <a:sym typeface="+mn-lt"/>
                </a:endParaRPr>
              </a:p>
            </p:txBody>
          </p:sp>
          <p:sp>
            <p:nvSpPr>
              <p:cNvPr id="2782" name="Arrow: Right 1019"/>
              <p:cNvSpPr/>
              <p:nvPr/>
            </p:nvSpPr>
            <p:spPr>
              <a:xfrm rot="16200000">
                <a:off x="2695798" y="1051071"/>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sp>
            <p:nvSpPr>
              <p:cNvPr id="2783" name="Arrow: Right 1020"/>
              <p:cNvSpPr/>
              <p:nvPr/>
            </p:nvSpPr>
            <p:spPr>
              <a:xfrm rot="5400000" flipV="1">
                <a:off x="3772622" y="1034635"/>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grpSp>
        <p:sp>
          <p:nvSpPr>
            <p:cNvPr id="2778" name="Rectangle: Rounded Corners 1319"/>
            <p:cNvSpPr/>
            <p:nvPr/>
          </p:nvSpPr>
          <p:spPr>
            <a:xfrm>
              <a:off x="2468943" y="882517"/>
              <a:ext cx="859094" cy="400323"/>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sp>
          <p:nvSpPr>
            <p:cNvPr id="2779" name="Rectangle: Rounded Corners 1320"/>
            <p:cNvSpPr/>
            <p:nvPr/>
          </p:nvSpPr>
          <p:spPr>
            <a:xfrm>
              <a:off x="3475262" y="891154"/>
              <a:ext cx="827773" cy="384603"/>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grpSp>
      <p:sp>
        <p:nvSpPr>
          <p:cNvPr id="2784" name="TextBox 1017"/>
          <p:cNvSpPr txBox="1"/>
          <p:nvPr/>
        </p:nvSpPr>
        <p:spPr>
          <a:xfrm>
            <a:off x="9169078" y="3442136"/>
            <a:ext cx="2549055" cy="276999"/>
          </a:xfrm>
          <a:prstGeom prst="rect">
            <a:avLst/>
          </a:prstGeom>
          <a:noFill/>
        </p:spPr>
        <p:txBody>
          <a:bodyPr wrap="square">
            <a:spAutoFit/>
          </a:bodyPr>
          <a:lstStyle/>
          <a:p>
            <a:pPr algn="ctr"/>
            <a:r>
              <a:rPr lang="en-US" altLang="zh-CN" sz="1200" b="1" dirty="0">
                <a:cs typeface="+mn-ea"/>
                <a:sym typeface="+mn-lt"/>
              </a:rPr>
              <a:t>ITT</a:t>
            </a:r>
            <a:r>
              <a:rPr lang="zh-CN" altLang="en-US" sz="1200" b="1" dirty="0">
                <a:cs typeface="+mn-ea"/>
                <a:sym typeface="+mn-lt"/>
              </a:rPr>
              <a:t>人群：远处</a:t>
            </a:r>
            <a:r>
              <a:rPr lang="en-US" altLang="zh-CN" sz="1200" b="1" dirty="0">
                <a:cs typeface="+mn-ea"/>
                <a:sym typeface="+mn-lt"/>
              </a:rPr>
              <a:t>PFS </a:t>
            </a:r>
            <a:endParaRPr lang="en-US" altLang="zh-CN" sz="1200" b="1" dirty="0">
              <a:cs typeface="+mn-ea"/>
              <a:sym typeface="+mn-lt"/>
            </a:endParaRPr>
          </a:p>
        </p:txBody>
      </p:sp>
      <p:grpSp>
        <p:nvGrpSpPr>
          <p:cNvPr id="2785" name="Group 2"/>
          <p:cNvGrpSpPr/>
          <p:nvPr/>
        </p:nvGrpSpPr>
        <p:grpSpPr>
          <a:xfrm>
            <a:off x="8946809" y="3658864"/>
            <a:ext cx="2771325" cy="480377"/>
            <a:chOff x="2205213" y="848130"/>
            <a:chExt cx="2771325" cy="480377"/>
          </a:xfrm>
        </p:grpSpPr>
        <p:grpSp>
          <p:nvGrpSpPr>
            <p:cNvPr id="2786" name="Group 1021"/>
            <p:cNvGrpSpPr/>
            <p:nvPr/>
          </p:nvGrpSpPr>
          <p:grpSpPr>
            <a:xfrm>
              <a:off x="2205213" y="848130"/>
              <a:ext cx="2704699" cy="480377"/>
              <a:chOff x="1880306" y="848058"/>
              <a:chExt cx="2704699" cy="480377"/>
            </a:xfrm>
          </p:grpSpPr>
          <p:sp>
            <p:nvSpPr>
              <p:cNvPr id="2789" name="TextBox 1017"/>
              <p:cNvSpPr txBox="1"/>
              <p:nvPr/>
            </p:nvSpPr>
            <p:spPr>
              <a:xfrm>
                <a:off x="2979255" y="866770"/>
                <a:ext cx="1595105" cy="461665"/>
              </a:xfrm>
              <a:prstGeom prst="rect">
                <a:avLst/>
              </a:prstGeom>
              <a:noFill/>
            </p:spPr>
            <p:txBody>
              <a:bodyPr wrap="square">
                <a:spAutoFit/>
              </a:bodyPr>
              <a:lstStyle/>
              <a:p>
                <a:pPr algn="ctr"/>
                <a:r>
                  <a:rPr lang="zh-CN" altLang="en-US" sz="1200" b="1" dirty="0">
                    <a:solidFill>
                      <a:srgbClr val="C00000"/>
                    </a:solidFill>
                    <a:cs typeface="+mn-ea"/>
                    <a:sym typeface="+mn-lt"/>
                  </a:rPr>
                  <a:t>远处转移或死亡风险</a:t>
                </a:r>
                <a:endParaRPr lang="zh-CN" altLang="en-US" sz="1200" b="1" dirty="0">
                  <a:solidFill>
                    <a:srgbClr val="C00000"/>
                  </a:solidFill>
                  <a:cs typeface="+mn-ea"/>
                  <a:sym typeface="+mn-lt"/>
                </a:endParaRPr>
              </a:p>
              <a:p>
                <a:pPr algn="ctr"/>
                <a:r>
                  <a:rPr lang="en-US" altLang="zh-CN" sz="1200" b="1" dirty="0">
                    <a:solidFill>
                      <a:srgbClr val="C00000"/>
                    </a:solidFill>
                    <a:cs typeface="+mn-ea"/>
                    <a:sym typeface="+mn-lt"/>
                  </a:rPr>
                  <a:t>26% </a:t>
                </a:r>
                <a:endParaRPr lang="en-US" sz="1200" dirty="0">
                  <a:solidFill>
                    <a:srgbClr val="C00000"/>
                  </a:solidFill>
                  <a:cs typeface="+mn-ea"/>
                  <a:sym typeface="+mn-lt"/>
                </a:endParaRPr>
              </a:p>
            </p:txBody>
          </p:sp>
          <p:sp>
            <p:nvSpPr>
              <p:cNvPr id="2790" name="TextBox 1018"/>
              <p:cNvSpPr txBox="1"/>
              <p:nvPr/>
            </p:nvSpPr>
            <p:spPr>
              <a:xfrm>
                <a:off x="1880306" y="848058"/>
                <a:ext cx="919855" cy="461665"/>
              </a:xfrm>
              <a:prstGeom prst="rect">
                <a:avLst/>
              </a:prstGeom>
              <a:noFill/>
            </p:spPr>
            <p:txBody>
              <a:bodyPr wrap="square">
                <a:spAutoFit/>
              </a:bodyPr>
              <a:lstStyle/>
              <a:p>
                <a:pPr algn="r"/>
                <a:r>
                  <a:rPr lang="zh-CN" altLang="en-US" sz="1200" b="1" dirty="0">
                    <a:solidFill>
                      <a:srgbClr val="C00000"/>
                    </a:solidFill>
                    <a:cs typeface="+mn-ea"/>
                    <a:sym typeface="+mn-lt"/>
                  </a:rPr>
                  <a:t>中位值</a:t>
                </a:r>
                <a:endParaRPr lang="en-US" altLang="zh-CN" sz="1200" b="1" dirty="0">
                  <a:solidFill>
                    <a:srgbClr val="C00000"/>
                  </a:solidFill>
                  <a:cs typeface="+mn-ea"/>
                  <a:sym typeface="+mn-lt"/>
                </a:endParaRPr>
              </a:p>
              <a:p>
                <a:pPr algn="r"/>
                <a:r>
                  <a:rPr lang="en-US" altLang="zh-CN" sz="1200" b="1" dirty="0">
                    <a:solidFill>
                      <a:srgbClr val="C00000"/>
                    </a:solidFill>
                    <a:cs typeface="+mn-ea"/>
                    <a:sym typeface="+mn-lt"/>
                  </a:rPr>
                  <a:t>2.4</a:t>
                </a:r>
                <a:r>
                  <a:rPr lang="zh-CN" altLang="en-US" sz="1200" b="1" dirty="0">
                    <a:solidFill>
                      <a:srgbClr val="C00000"/>
                    </a:solidFill>
                    <a:cs typeface="+mn-ea"/>
                    <a:sym typeface="+mn-lt"/>
                  </a:rPr>
                  <a:t>个月</a:t>
                </a:r>
                <a:endParaRPr lang="en-US" sz="1200" dirty="0">
                  <a:solidFill>
                    <a:srgbClr val="C00000"/>
                  </a:solidFill>
                  <a:cs typeface="+mn-ea"/>
                  <a:sym typeface="+mn-lt"/>
                </a:endParaRPr>
              </a:p>
            </p:txBody>
          </p:sp>
          <p:sp>
            <p:nvSpPr>
              <p:cNvPr id="2791" name="Arrow: Right 1019"/>
              <p:cNvSpPr/>
              <p:nvPr/>
            </p:nvSpPr>
            <p:spPr>
              <a:xfrm rot="16200000">
                <a:off x="2695798" y="1051071"/>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sp>
            <p:nvSpPr>
              <p:cNvPr id="2792" name="Arrow: Right 1020"/>
              <p:cNvSpPr/>
              <p:nvPr/>
            </p:nvSpPr>
            <p:spPr>
              <a:xfrm rot="5400000" flipV="1">
                <a:off x="4423005" y="1068118"/>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grpSp>
        <p:sp>
          <p:nvSpPr>
            <p:cNvPr id="2787" name="Rectangle: Rounded Corners 1319"/>
            <p:cNvSpPr/>
            <p:nvPr/>
          </p:nvSpPr>
          <p:spPr>
            <a:xfrm>
              <a:off x="2417431" y="869639"/>
              <a:ext cx="859094" cy="400323"/>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sp>
          <p:nvSpPr>
            <p:cNvPr id="2788" name="Rectangle: Rounded Corners 1320"/>
            <p:cNvSpPr/>
            <p:nvPr/>
          </p:nvSpPr>
          <p:spPr>
            <a:xfrm>
              <a:off x="3338876" y="871837"/>
              <a:ext cx="1637662" cy="384603"/>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grpSp>
      <p:grpSp>
        <p:nvGrpSpPr>
          <p:cNvPr id="18" name="组合 17"/>
          <p:cNvGrpSpPr/>
          <p:nvPr/>
        </p:nvGrpSpPr>
        <p:grpSpPr>
          <a:xfrm>
            <a:off x="200270" y="1256355"/>
            <a:ext cx="11768242" cy="1852975"/>
            <a:chOff x="211879" y="1067991"/>
            <a:chExt cx="11768242" cy="1852975"/>
          </a:xfrm>
        </p:grpSpPr>
        <p:sp>
          <p:nvSpPr>
            <p:cNvPr id="92" name="矩形: 圆角 88"/>
            <p:cNvSpPr/>
            <p:nvPr/>
          </p:nvSpPr>
          <p:spPr bwMode="auto">
            <a:xfrm>
              <a:off x="211879" y="1067991"/>
              <a:ext cx="11758631" cy="1852975"/>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sp>
          <p:nvSpPr>
            <p:cNvPr id="62" name="矩形: 圆角 61"/>
            <p:cNvSpPr/>
            <p:nvPr/>
          </p:nvSpPr>
          <p:spPr>
            <a:xfrm>
              <a:off x="286168" y="1520594"/>
              <a:ext cx="1651334" cy="1034805"/>
            </a:xfrm>
            <a:prstGeom prst="roundRect">
              <a:avLst>
                <a:gd name="adj" fmla="val 54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spcBef>
                  <a:spcPts val="0"/>
                </a:spcBef>
                <a:spcAft>
                  <a:spcPts val="0"/>
                </a:spcAft>
                <a:buClrTx/>
                <a:buSzTx/>
                <a:defRPr/>
              </a:pPr>
              <a:r>
                <a:rPr kumimoji="0" lang="zh-CN" altLang="en-US" sz="1000" b="1" i="0" u="none" kern="1200" cap="none" spc="0" normalizeH="0" baseline="0" noProof="0" dirty="0">
                  <a:ln>
                    <a:noFill/>
                  </a:ln>
                  <a:solidFill>
                    <a:prstClr val="white"/>
                  </a:solidFill>
                  <a:effectLst/>
                  <a:uLnTx/>
                  <a:uFillTx/>
                  <a:cs typeface="+mn-ea"/>
                  <a:sym typeface="+mn-lt"/>
                </a:rPr>
                <a:t>局部期胰腺癌患者</a:t>
              </a:r>
              <a:endParaRPr kumimoji="0" lang="en-US" altLang="zh-CN" sz="1000" b="1"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1000" b="0" i="0" u="none" kern="1200" cap="none" spc="0" normalizeH="0" baseline="0" noProof="0" dirty="0">
                  <a:ln>
                    <a:noFill/>
                  </a:ln>
                  <a:solidFill>
                    <a:prstClr val="white"/>
                  </a:solidFill>
                  <a:effectLst/>
                  <a:uLnTx/>
                  <a:uFillTx/>
                  <a:cs typeface="+mn-ea"/>
                  <a:sym typeface="+mn-lt"/>
                </a:rPr>
                <a:t>年龄≥</a:t>
              </a:r>
              <a:r>
                <a:rPr kumimoji="0" lang="en-US" altLang="zh-CN" sz="1000" b="0" i="0" u="none" kern="1200" cap="none" spc="0" normalizeH="0" baseline="0" noProof="0" dirty="0">
                  <a:ln>
                    <a:noFill/>
                  </a:ln>
                  <a:solidFill>
                    <a:prstClr val="white"/>
                  </a:solidFill>
                  <a:effectLst/>
                  <a:uLnTx/>
                  <a:uFillTx/>
                  <a:cs typeface="+mn-ea"/>
                  <a:sym typeface="+mn-lt"/>
                </a:rPr>
                <a:t>18</a:t>
              </a:r>
              <a:r>
                <a:rPr kumimoji="0" lang="zh-CN" altLang="en-US" sz="1000" b="0" i="0" u="none" kern="1200" cap="none" spc="0" normalizeH="0" baseline="0" noProof="0" dirty="0">
                  <a:ln>
                    <a:noFill/>
                  </a:ln>
                  <a:solidFill>
                    <a:prstClr val="white"/>
                  </a:solidFill>
                  <a:effectLst/>
                  <a:uLnTx/>
                  <a:uFillTx/>
                  <a:cs typeface="+mn-ea"/>
                  <a:sym typeface="+mn-lt"/>
                </a:rPr>
                <a:t>岁</a:t>
              </a:r>
              <a:endParaRPr kumimoji="0" lang="zh-CN" altLang="en-US" sz="1000" b="0"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1000" b="0" i="0" u="none" kern="1200" cap="none" spc="0" normalizeH="0" baseline="0" noProof="0" dirty="0">
                  <a:ln>
                    <a:noFill/>
                  </a:ln>
                  <a:solidFill>
                    <a:prstClr val="white"/>
                  </a:solidFill>
                  <a:effectLst/>
                  <a:uLnTx/>
                  <a:uFillTx/>
                  <a:cs typeface="+mn-ea"/>
                  <a:sym typeface="+mn-lt"/>
                </a:rPr>
                <a:t>未接受过治疗</a:t>
              </a:r>
              <a:endParaRPr kumimoji="0" lang="en-US" altLang="zh-CN" sz="1000" b="0"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1000" b="0" i="0" u="none" kern="1200" cap="none" spc="0" normalizeH="0" baseline="0" noProof="0" dirty="0">
                  <a:ln>
                    <a:noFill/>
                  </a:ln>
                  <a:solidFill>
                    <a:prstClr val="white"/>
                  </a:solidFill>
                  <a:effectLst/>
                  <a:uLnTx/>
                  <a:uFillTx/>
                  <a:cs typeface="+mn-ea"/>
                  <a:sym typeface="+mn-lt"/>
                </a:rPr>
                <a:t>活检确认的疾病</a:t>
              </a:r>
              <a:endParaRPr kumimoji="0" lang="en-US" altLang="zh-CN" sz="1000" b="0"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lang="zh-CN" altLang="en-US" sz="1000" dirty="0">
                  <a:solidFill>
                    <a:prstClr val="white"/>
                  </a:solidFill>
                  <a:cs typeface="+mn-ea"/>
                  <a:sym typeface="+mn-lt"/>
                </a:rPr>
                <a:t>预期寿命≥</a:t>
              </a:r>
              <a:r>
                <a:rPr lang="en-US" altLang="zh-CN" sz="1000" dirty="0">
                  <a:solidFill>
                    <a:prstClr val="white"/>
                  </a:solidFill>
                  <a:cs typeface="+mn-ea"/>
                  <a:sym typeface="+mn-lt"/>
                </a:rPr>
                <a:t>3</a:t>
              </a:r>
              <a:r>
                <a:rPr lang="zh-CN" altLang="en-US" sz="1000" dirty="0">
                  <a:solidFill>
                    <a:prstClr val="white"/>
                  </a:solidFill>
                  <a:cs typeface="+mn-ea"/>
                  <a:sym typeface="+mn-lt"/>
                </a:rPr>
                <a:t>个月</a:t>
              </a:r>
              <a:endParaRPr lang="en-US" altLang="zh-CN" sz="1000" dirty="0">
                <a:solidFill>
                  <a:prstClr val="white"/>
                </a:solidFill>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en-US" altLang="zh-CN" sz="1000" b="0" i="0" u="none" kern="1200" cap="none" spc="0" normalizeH="0" baseline="0" noProof="0" dirty="0">
                  <a:ln>
                    <a:noFill/>
                  </a:ln>
                  <a:solidFill>
                    <a:prstClr val="white"/>
                  </a:solidFill>
                  <a:effectLst/>
                  <a:uLnTx/>
                  <a:uFillTx/>
                  <a:cs typeface="+mn-ea"/>
                  <a:sym typeface="+mn-lt"/>
                </a:rPr>
                <a:t>ECOG PS 0-2</a:t>
              </a:r>
              <a:endParaRPr kumimoji="0" lang="zh-CN" altLang="en-US" sz="1000" b="0" i="0" u="none" kern="1200" cap="none" spc="0" normalizeH="0" baseline="0" noProof="0" dirty="0">
                <a:ln>
                  <a:noFill/>
                </a:ln>
                <a:solidFill>
                  <a:prstClr val="white"/>
                </a:solidFill>
                <a:effectLst/>
                <a:uLnTx/>
                <a:uFillTx/>
                <a:cs typeface="+mn-ea"/>
                <a:sym typeface="+mn-lt"/>
              </a:endParaRPr>
            </a:p>
          </p:txBody>
        </p:sp>
        <p:sp>
          <p:nvSpPr>
            <p:cNvPr id="65" name="矩形: 圆角 64"/>
            <p:cNvSpPr/>
            <p:nvPr/>
          </p:nvSpPr>
          <p:spPr>
            <a:xfrm>
              <a:off x="495866" y="1361253"/>
              <a:ext cx="1422602" cy="121681"/>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zh-CN" altLang="en-US" sz="1050" b="1" i="0" u="none" kern="1200" cap="none" spc="0" normalizeH="0" baseline="0" noProof="0" dirty="0">
                  <a:ln>
                    <a:noFill/>
                  </a:ln>
                  <a:solidFill>
                    <a:schemeClr val="tx1"/>
                  </a:solidFill>
                  <a:effectLst/>
                  <a:uLnTx/>
                  <a:uFillTx/>
                  <a:cs typeface="+mn-ea"/>
                  <a:sym typeface="+mn-lt"/>
                </a:rPr>
                <a:t>主要纳入</a:t>
              </a:r>
              <a:r>
                <a:rPr lang="zh-CN" altLang="en-US" sz="1050" b="1" dirty="0">
                  <a:solidFill>
                    <a:schemeClr val="tx1"/>
                  </a:solidFill>
                  <a:cs typeface="+mn-ea"/>
                  <a:sym typeface="+mn-lt"/>
                </a:rPr>
                <a:t>标准</a:t>
              </a:r>
              <a:endParaRPr kumimoji="0" lang="zh-CN" altLang="en-US" sz="1050" b="1" i="0" u="none" kern="1200" cap="none" spc="0" normalizeH="0" baseline="0" noProof="0" dirty="0">
                <a:ln>
                  <a:noFill/>
                </a:ln>
                <a:solidFill>
                  <a:schemeClr val="tx1"/>
                </a:solidFill>
                <a:effectLst/>
                <a:uLnTx/>
                <a:uFillTx/>
                <a:cs typeface="+mn-ea"/>
                <a:sym typeface="+mn-lt"/>
              </a:endParaRPr>
            </a:p>
          </p:txBody>
        </p:sp>
        <p:sp>
          <p:nvSpPr>
            <p:cNvPr id="66" name="矩形: 圆角 65"/>
            <p:cNvSpPr/>
            <p:nvPr/>
          </p:nvSpPr>
          <p:spPr>
            <a:xfrm>
              <a:off x="4342238" y="1440317"/>
              <a:ext cx="1384125" cy="46482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00" dirty="0">
                  <a:cs typeface="+mn-ea"/>
                  <a:sym typeface="+mn-lt"/>
                </a:rPr>
                <a:t>随访：每</a:t>
              </a:r>
              <a:r>
                <a:rPr lang="en-US" altLang="zh-CN" sz="1000" dirty="0">
                  <a:cs typeface="+mn-ea"/>
                  <a:sym typeface="+mn-lt"/>
                </a:rPr>
                <a:t>4</a:t>
              </a:r>
              <a:r>
                <a:rPr lang="zh-CN" altLang="en-US" sz="1000" dirty="0">
                  <a:cs typeface="+mn-ea"/>
                  <a:sym typeface="+mn-lt"/>
                </a:rPr>
                <a:t>周</a:t>
              </a:r>
              <a:r>
                <a:rPr lang="en-US" altLang="zh-CN" sz="1000" dirty="0">
                  <a:cs typeface="+mn-ea"/>
                  <a:sym typeface="+mn-lt"/>
                </a:rPr>
                <a:t>1</a:t>
              </a:r>
              <a:r>
                <a:rPr lang="zh-CN" altLang="en-US" sz="1000" dirty="0">
                  <a:cs typeface="+mn-ea"/>
                  <a:sym typeface="+mn-lt"/>
                </a:rPr>
                <a:t>次</a:t>
              </a:r>
              <a:endParaRPr lang="en-US" altLang="zh-CN" sz="1000" dirty="0">
                <a:cs typeface="+mn-ea"/>
                <a:sym typeface="+mn-lt"/>
              </a:endParaRPr>
            </a:p>
            <a:p>
              <a:pPr lvl="0" algn="ctr">
                <a:defRPr/>
              </a:pPr>
              <a:r>
                <a:rPr lang="en-US" altLang="zh-CN" sz="1000" dirty="0">
                  <a:cs typeface="+mn-ea"/>
                  <a:sym typeface="+mn-lt"/>
                </a:rPr>
                <a:t>(CT</a:t>
              </a:r>
              <a:r>
                <a:rPr lang="zh-CN" altLang="en-US" sz="1000" dirty="0">
                  <a:cs typeface="+mn-ea"/>
                  <a:sym typeface="+mn-lt"/>
                </a:rPr>
                <a:t>每</a:t>
              </a:r>
              <a:r>
                <a:rPr lang="en-US" altLang="zh-CN" sz="1000" dirty="0">
                  <a:cs typeface="+mn-ea"/>
                  <a:sym typeface="+mn-lt"/>
                </a:rPr>
                <a:t>8</a:t>
              </a:r>
              <a:r>
                <a:rPr lang="zh-CN" altLang="en-US" sz="1000" dirty="0">
                  <a:cs typeface="+mn-ea"/>
                  <a:sym typeface="+mn-lt"/>
                </a:rPr>
                <a:t>周</a:t>
              </a:r>
              <a:r>
                <a:rPr lang="en-US" altLang="zh-CN" sz="1000" dirty="0">
                  <a:cs typeface="+mn-ea"/>
                  <a:sym typeface="+mn-lt"/>
                </a:rPr>
                <a:t>1</a:t>
              </a:r>
              <a:r>
                <a:rPr lang="zh-CN" altLang="en-US" sz="1000" dirty="0">
                  <a:cs typeface="+mn-ea"/>
                  <a:sym typeface="+mn-lt"/>
                </a:rPr>
                <a:t>次</a:t>
              </a:r>
              <a:r>
                <a:rPr lang="en-US" altLang="zh-CN" sz="1000" dirty="0">
                  <a:cs typeface="+mn-ea"/>
                  <a:sym typeface="+mn-lt"/>
                </a:rPr>
                <a:t>)</a:t>
              </a:r>
              <a:endParaRPr kumimoji="0" lang="zh-CN" altLang="en-US" sz="1000" b="1" i="0" u="none" kern="1200" cap="none" spc="0" normalizeH="0" baseline="0" noProof="0" dirty="0">
                <a:ln>
                  <a:noFill/>
                </a:ln>
                <a:solidFill>
                  <a:prstClr val="white"/>
                </a:solidFill>
                <a:effectLst/>
                <a:uLnTx/>
                <a:uFillTx/>
                <a:cs typeface="+mn-ea"/>
                <a:sym typeface="+mn-lt"/>
              </a:endParaRPr>
            </a:p>
          </p:txBody>
        </p:sp>
        <p:sp>
          <p:nvSpPr>
            <p:cNvPr id="67" name="椭圆 66"/>
            <p:cNvSpPr/>
            <p:nvPr/>
          </p:nvSpPr>
          <p:spPr>
            <a:xfrm>
              <a:off x="2043670" y="1838972"/>
              <a:ext cx="465652" cy="380804"/>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defRPr/>
              </a:pPr>
              <a:r>
                <a:rPr kumimoji="0" lang="en-US" altLang="zh-CN" sz="1000" b="1" i="0" u="none" kern="1200" cap="none" spc="0" normalizeH="0" baseline="0" noProof="0" dirty="0">
                  <a:ln>
                    <a:noFill/>
                  </a:ln>
                  <a:solidFill>
                    <a:srgbClr val="4C4D4F"/>
                  </a:solidFill>
                  <a:effectLst/>
                  <a:uLnTx/>
                  <a:uFillTx/>
                  <a:cs typeface="+mn-ea"/>
                  <a:sym typeface="+mn-lt"/>
                </a:rPr>
                <a:t>R</a:t>
              </a:r>
              <a:endParaRPr kumimoji="0" lang="en-US" altLang="zh-CN" sz="1000" b="1" i="0" u="none" kern="1200" cap="none" spc="0" normalizeH="0" baseline="0" noProof="0" dirty="0">
                <a:ln>
                  <a:noFill/>
                </a:ln>
                <a:solidFill>
                  <a:srgbClr val="4C4D4F"/>
                </a:solidFill>
                <a:effectLst/>
                <a:uLnTx/>
                <a:uFillTx/>
                <a:cs typeface="+mn-ea"/>
                <a:sym typeface="+mn-lt"/>
              </a:endParaRPr>
            </a:p>
            <a:p>
              <a:pPr marL="0" marR="0" lvl="0" indent="0" algn="ctr" defTabSz="914400" rtl="0" eaLnBrk="1" fontAlgn="auto" latinLnBrk="0" hangingPunct="1">
                <a:spcBef>
                  <a:spcPts val="0"/>
                </a:spcBef>
                <a:spcAft>
                  <a:spcPts val="0"/>
                </a:spcAft>
                <a:buClrTx/>
                <a:buSzTx/>
                <a:buFontTx/>
                <a:buNone/>
                <a:defRPr/>
              </a:pPr>
              <a:r>
                <a:rPr kumimoji="0" lang="en-US" altLang="zh-CN" sz="1000" b="1" i="0" u="none" kern="1200" cap="none" spc="0" normalizeH="0" baseline="0" noProof="0">
                  <a:ln>
                    <a:noFill/>
                  </a:ln>
                  <a:solidFill>
                    <a:srgbClr val="4C4D4F"/>
                  </a:solidFill>
                  <a:effectLst/>
                  <a:uLnTx/>
                  <a:uFillTx/>
                  <a:cs typeface="+mn-ea"/>
                  <a:sym typeface="+mn-lt"/>
                </a:rPr>
                <a:t>1:1</a:t>
              </a:r>
              <a:endParaRPr kumimoji="0" lang="en-US" altLang="zh-CN" sz="1000" b="1" i="0" u="none" kern="1200" cap="none" spc="0" normalizeH="0" baseline="0" noProof="0" dirty="0">
                <a:ln>
                  <a:noFill/>
                </a:ln>
                <a:solidFill>
                  <a:srgbClr val="4C4D4F"/>
                </a:solidFill>
                <a:effectLst/>
                <a:uLnTx/>
                <a:uFillTx/>
                <a:cs typeface="+mn-ea"/>
                <a:sym typeface="+mn-lt"/>
              </a:endParaRPr>
            </a:p>
          </p:txBody>
        </p:sp>
        <p:cxnSp>
          <p:nvCxnSpPr>
            <p:cNvPr id="68" name="连接符: 肘形 67"/>
            <p:cNvCxnSpPr>
              <a:stCxn id="67" idx="0"/>
              <a:endCxn id="66" idx="1"/>
            </p:cNvCxnSpPr>
            <p:nvPr/>
          </p:nvCxnSpPr>
          <p:spPr>
            <a:xfrm rot="5400000" flipH="1" flipV="1">
              <a:off x="3226247" y="722981"/>
              <a:ext cx="166241" cy="206574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9" name="连接符: 肘形 68"/>
            <p:cNvCxnSpPr>
              <a:stCxn id="67" idx="4"/>
              <a:endCxn id="79" idx="1"/>
            </p:cNvCxnSpPr>
            <p:nvPr/>
          </p:nvCxnSpPr>
          <p:spPr>
            <a:xfrm rot="16200000" flipH="1">
              <a:off x="3234917" y="1261355"/>
              <a:ext cx="148900" cy="206574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71" name="矩形: 圆角 70"/>
            <p:cNvSpPr/>
            <p:nvPr/>
          </p:nvSpPr>
          <p:spPr>
            <a:xfrm>
              <a:off x="5955225" y="1801053"/>
              <a:ext cx="1090163" cy="460765"/>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00" dirty="0">
                  <a:solidFill>
                    <a:schemeClr val="tx1">
                      <a:lumMod val="85000"/>
                      <a:lumOff val="15000"/>
                    </a:schemeClr>
                  </a:solidFill>
                  <a:cs typeface="+mn-ea"/>
                  <a:sym typeface="+mn-lt"/>
                </a:rPr>
                <a:t>局部进展后每月进行生存随访</a:t>
              </a:r>
              <a:endParaRPr kumimoji="0" lang="zh-CN" altLang="en-US" sz="1000" b="1" i="0" u="none" strike="sngStrike" kern="1200" cap="none" spc="0" normalizeH="0" baseline="0" noProof="0" dirty="0">
                <a:ln>
                  <a:noFill/>
                </a:ln>
                <a:solidFill>
                  <a:schemeClr val="tx1">
                    <a:lumMod val="85000"/>
                    <a:lumOff val="15000"/>
                  </a:schemeClr>
                </a:solidFill>
                <a:effectLst/>
                <a:uLnTx/>
                <a:uFillTx/>
                <a:cs typeface="+mn-ea"/>
                <a:sym typeface="+mn-lt"/>
              </a:endParaRPr>
            </a:p>
          </p:txBody>
        </p:sp>
        <p:sp>
          <p:nvSpPr>
            <p:cNvPr id="72" name="文本框 71"/>
            <p:cNvSpPr txBox="1"/>
            <p:nvPr/>
          </p:nvSpPr>
          <p:spPr>
            <a:xfrm>
              <a:off x="2644974" y="1374721"/>
              <a:ext cx="1384125" cy="68407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zh-CN"/>
              </a:defPPr>
              <a:lvl1pPr lvl="0" algn="ctr">
                <a:lnSpc>
                  <a:spcPct val="150000"/>
                </a:lnSpc>
                <a:defRPr sz="1400">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de-DE" altLang="zh-CN" sz="1000" dirty="0">
                  <a:sym typeface="+mn-lt"/>
                </a:rPr>
                <a:t>TTField</a:t>
              </a:r>
              <a:r>
                <a:rPr lang="en-US" altLang="zh-CN" sz="1000" dirty="0">
                  <a:sym typeface="+mn-lt"/>
                </a:rPr>
                <a:t>s</a:t>
              </a:r>
              <a:r>
                <a:rPr lang="zh-CN" altLang="en-US" sz="1000" dirty="0">
                  <a:sym typeface="+mn-lt"/>
                </a:rPr>
                <a:t>治疗</a:t>
              </a:r>
              <a:endParaRPr lang="en-US" altLang="zh-CN" sz="1000" dirty="0">
                <a:sym typeface="+mn-lt"/>
              </a:endParaRPr>
            </a:p>
            <a:p>
              <a:pPr>
                <a:lnSpc>
                  <a:spcPct val="100000"/>
                </a:lnSpc>
              </a:pPr>
              <a:r>
                <a:rPr lang="zh-CN" altLang="en-US" sz="1000" dirty="0">
                  <a:sym typeface="+mn-lt"/>
                </a:rPr>
                <a:t>吉西他滨</a:t>
              </a:r>
              <a:r>
                <a:rPr lang="en-US" altLang="zh-CN" sz="1000" dirty="0">
                  <a:sym typeface="+mn-lt"/>
                </a:rPr>
                <a:t>1000mg/m</a:t>
              </a:r>
              <a:r>
                <a:rPr lang="en-US" altLang="zh-CN" sz="1000" baseline="30000" dirty="0">
                  <a:sym typeface="+mn-lt"/>
                </a:rPr>
                <a:t>2</a:t>
              </a:r>
              <a:r>
                <a:rPr lang="zh-CN" altLang="en-US" sz="1000" dirty="0">
                  <a:sym typeface="+mn-lt"/>
                </a:rPr>
                <a:t>＋白蛋白结合紫杉醇</a:t>
              </a:r>
              <a:r>
                <a:rPr lang="en-US" altLang="zh-CN" sz="1000" dirty="0">
                  <a:sym typeface="+mn-lt"/>
                </a:rPr>
                <a:t>125mg/m</a:t>
              </a:r>
              <a:r>
                <a:rPr lang="en-US" altLang="zh-CN" sz="1000" baseline="30000" dirty="0">
                  <a:sym typeface="+mn-lt"/>
                </a:rPr>
                <a:t>2</a:t>
              </a:r>
              <a:endParaRPr lang="zh-CN" altLang="en-US" sz="1000" dirty="0">
                <a:sym typeface="+mn-lt"/>
              </a:endParaRPr>
            </a:p>
          </p:txBody>
        </p:sp>
        <p:sp>
          <p:nvSpPr>
            <p:cNvPr id="73" name="文本框 72"/>
            <p:cNvSpPr txBox="1"/>
            <p:nvPr/>
          </p:nvSpPr>
          <p:spPr>
            <a:xfrm>
              <a:off x="2644974" y="2118389"/>
              <a:ext cx="1384125" cy="49072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zh-CN"/>
              </a:defPPr>
              <a:lvl1pPr lvl="0" algn="ctr">
                <a:lnSpc>
                  <a:spcPct val="150000"/>
                </a:lnSpc>
                <a:defRPr sz="1400">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zh-CN" altLang="zh-CN" sz="1000" dirty="0">
                  <a:solidFill>
                    <a:schemeClr val="tx1"/>
                  </a:solidFill>
                  <a:sym typeface="+mn-lt"/>
                </a:rPr>
                <a:t>吉西他滨</a:t>
              </a:r>
              <a:r>
                <a:rPr lang="en-US" altLang="zh-CN" sz="1000" dirty="0">
                  <a:solidFill>
                    <a:schemeClr val="tx1"/>
                  </a:solidFill>
                  <a:sym typeface="+mn-lt"/>
                </a:rPr>
                <a:t>1000mg/m</a:t>
              </a:r>
              <a:r>
                <a:rPr lang="en-US" altLang="zh-CN" sz="1000" baseline="30000" dirty="0">
                  <a:solidFill>
                    <a:schemeClr val="tx1"/>
                  </a:solidFill>
                  <a:sym typeface="+mn-lt"/>
                </a:rPr>
                <a:t>2†</a:t>
              </a:r>
              <a:r>
                <a:rPr lang="zh-CN" altLang="zh-CN" sz="1000" dirty="0">
                  <a:solidFill>
                    <a:schemeClr val="tx1"/>
                  </a:solidFill>
                  <a:sym typeface="+mn-lt"/>
                </a:rPr>
                <a:t>＋白蛋白结合紫杉醇</a:t>
              </a:r>
              <a:r>
                <a:rPr lang="en-US" altLang="zh-CN" sz="1000" dirty="0">
                  <a:solidFill>
                    <a:schemeClr val="tx1"/>
                  </a:solidFill>
                  <a:sym typeface="+mn-lt"/>
                </a:rPr>
                <a:t>125mg/m</a:t>
              </a:r>
              <a:r>
                <a:rPr lang="en-US" altLang="zh-CN" sz="1000" baseline="30000" dirty="0">
                  <a:solidFill>
                    <a:schemeClr val="tx1"/>
                  </a:solidFill>
                  <a:sym typeface="+mn-lt"/>
                </a:rPr>
                <a:t>2†</a:t>
              </a:r>
              <a:endParaRPr lang="zh-CN" altLang="zh-CN" sz="1000" dirty="0">
                <a:solidFill>
                  <a:schemeClr val="tx1"/>
                </a:solidFill>
                <a:sym typeface="+mn-lt"/>
              </a:endParaRPr>
            </a:p>
          </p:txBody>
        </p:sp>
        <p:sp>
          <p:nvSpPr>
            <p:cNvPr id="74" name="文本框 73"/>
            <p:cNvSpPr txBox="1"/>
            <p:nvPr/>
          </p:nvSpPr>
          <p:spPr>
            <a:xfrm>
              <a:off x="356038" y="2537552"/>
              <a:ext cx="1636649" cy="215444"/>
            </a:xfrm>
            <a:prstGeom prst="rect">
              <a:avLst/>
            </a:prstGeom>
            <a:noFill/>
          </p:spPr>
          <p:txBody>
            <a:bodyPr wrap="square" rtlCol="0">
              <a:spAutoFit/>
            </a:bodyPr>
            <a:lstStyle/>
            <a:p>
              <a:r>
                <a:rPr lang="zh-CN" altLang="en-US" sz="800" b="1" dirty="0">
                  <a:cs typeface="+mn-ea"/>
                  <a:sym typeface="+mn-lt"/>
                </a:rPr>
                <a:t>按</a:t>
              </a:r>
              <a:r>
                <a:rPr lang="en-US" altLang="zh-CN" sz="800" b="1" dirty="0">
                  <a:cs typeface="+mn-ea"/>
                  <a:sym typeface="+mn-lt"/>
                </a:rPr>
                <a:t>ECOG PS</a:t>
              </a:r>
              <a:r>
                <a:rPr lang="zh-CN" altLang="en-US" sz="800" b="1" dirty="0">
                  <a:cs typeface="+mn-ea"/>
                  <a:sym typeface="+mn-lt"/>
                </a:rPr>
                <a:t>和区域分层</a:t>
              </a:r>
              <a:endParaRPr lang="zh-CN" altLang="en-US" sz="800" b="1" dirty="0">
                <a:cs typeface="+mn-ea"/>
                <a:sym typeface="+mn-lt"/>
              </a:endParaRPr>
            </a:p>
          </p:txBody>
        </p:sp>
        <p:cxnSp>
          <p:nvCxnSpPr>
            <p:cNvPr id="75" name="直接连接符 74"/>
            <p:cNvCxnSpPr/>
            <p:nvPr/>
          </p:nvCxnSpPr>
          <p:spPr>
            <a:xfrm>
              <a:off x="5726363" y="1691894"/>
              <a:ext cx="761805" cy="168"/>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77" name="直接连接符 76"/>
            <p:cNvCxnSpPr/>
            <p:nvPr/>
          </p:nvCxnSpPr>
          <p:spPr>
            <a:xfrm>
              <a:off x="5596844" y="2423358"/>
              <a:ext cx="917100" cy="0"/>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79" name="矩形: 圆角 78"/>
            <p:cNvSpPr/>
            <p:nvPr/>
          </p:nvSpPr>
          <p:spPr>
            <a:xfrm>
              <a:off x="4342238" y="2123876"/>
              <a:ext cx="1384125" cy="4896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000" dirty="0">
                  <a:solidFill>
                    <a:schemeClr val="tx1"/>
                  </a:solidFill>
                  <a:cs typeface="+mn-ea"/>
                  <a:sym typeface="+mn-lt"/>
                </a:rPr>
                <a:t>随访：每</a:t>
              </a:r>
              <a:r>
                <a:rPr lang="en-US" altLang="zh-CN" sz="1000" dirty="0">
                  <a:solidFill>
                    <a:schemeClr val="tx1"/>
                  </a:solidFill>
                  <a:cs typeface="+mn-ea"/>
                  <a:sym typeface="+mn-lt"/>
                </a:rPr>
                <a:t>4</a:t>
              </a:r>
              <a:r>
                <a:rPr lang="zh-CN" altLang="en-US" sz="1000" dirty="0">
                  <a:solidFill>
                    <a:schemeClr val="tx1"/>
                  </a:solidFill>
                  <a:cs typeface="+mn-ea"/>
                  <a:sym typeface="+mn-lt"/>
                </a:rPr>
                <a:t>周</a:t>
              </a:r>
              <a:r>
                <a:rPr lang="en-US" altLang="zh-CN" sz="1000" dirty="0">
                  <a:solidFill>
                    <a:schemeClr val="tx1"/>
                  </a:solidFill>
                  <a:cs typeface="+mn-ea"/>
                  <a:sym typeface="+mn-lt"/>
                </a:rPr>
                <a:t>1</a:t>
              </a:r>
              <a:r>
                <a:rPr lang="zh-CN" altLang="en-US" sz="1000" dirty="0">
                  <a:solidFill>
                    <a:schemeClr val="tx1"/>
                  </a:solidFill>
                  <a:cs typeface="+mn-ea"/>
                  <a:sym typeface="+mn-lt"/>
                </a:rPr>
                <a:t>次</a:t>
              </a:r>
              <a:endParaRPr lang="en-US" altLang="zh-CN" sz="1000" dirty="0">
                <a:solidFill>
                  <a:schemeClr val="tx1"/>
                </a:solidFill>
                <a:cs typeface="+mn-ea"/>
                <a:sym typeface="+mn-lt"/>
              </a:endParaRPr>
            </a:p>
            <a:p>
              <a:pPr algn="ctr"/>
              <a:r>
                <a:rPr lang="en-US" altLang="zh-CN" sz="1000" dirty="0">
                  <a:solidFill>
                    <a:schemeClr val="tx1"/>
                  </a:solidFill>
                  <a:cs typeface="+mn-ea"/>
                  <a:sym typeface="+mn-lt"/>
                </a:rPr>
                <a:t>(CT</a:t>
              </a:r>
              <a:r>
                <a:rPr lang="zh-CN" altLang="en-US" sz="1000" dirty="0">
                  <a:solidFill>
                    <a:schemeClr val="tx1"/>
                  </a:solidFill>
                  <a:cs typeface="+mn-ea"/>
                  <a:sym typeface="+mn-lt"/>
                </a:rPr>
                <a:t>每</a:t>
              </a:r>
              <a:r>
                <a:rPr lang="en-US" altLang="zh-CN" sz="1000" dirty="0">
                  <a:solidFill>
                    <a:schemeClr val="tx1"/>
                  </a:solidFill>
                  <a:cs typeface="+mn-ea"/>
                  <a:sym typeface="+mn-lt"/>
                </a:rPr>
                <a:t>8</a:t>
              </a:r>
              <a:r>
                <a:rPr lang="zh-CN" altLang="en-US" sz="1000" dirty="0">
                  <a:solidFill>
                    <a:schemeClr val="tx1"/>
                  </a:solidFill>
                  <a:cs typeface="+mn-ea"/>
                  <a:sym typeface="+mn-lt"/>
                </a:rPr>
                <a:t>周</a:t>
              </a:r>
              <a:r>
                <a:rPr lang="en-US" altLang="zh-CN" sz="1000" dirty="0">
                  <a:solidFill>
                    <a:schemeClr val="tx1"/>
                  </a:solidFill>
                  <a:cs typeface="+mn-ea"/>
                  <a:sym typeface="+mn-lt"/>
                </a:rPr>
                <a:t>1</a:t>
              </a:r>
              <a:r>
                <a:rPr lang="zh-CN" altLang="en-US" sz="1000" dirty="0">
                  <a:solidFill>
                    <a:schemeClr val="tx1"/>
                  </a:solidFill>
                  <a:cs typeface="+mn-ea"/>
                  <a:sym typeface="+mn-lt"/>
                </a:rPr>
                <a:t>次</a:t>
              </a:r>
              <a:r>
                <a:rPr lang="en-US" altLang="zh-CN" sz="1000" dirty="0">
                  <a:solidFill>
                    <a:schemeClr val="tx1"/>
                  </a:solidFill>
                  <a:cs typeface="+mn-ea"/>
                  <a:sym typeface="+mn-lt"/>
                </a:rPr>
                <a:t>)</a:t>
              </a:r>
              <a:endParaRPr lang="zh-CN" altLang="en-US" sz="1000" dirty="0">
                <a:solidFill>
                  <a:schemeClr val="tx1"/>
                </a:solidFill>
                <a:cs typeface="+mn-ea"/>
                <a:sym typeface="+mn-lt"/>
              </a:endParaRPr>
            </a:p>
          </p:txBody>
        </p:sp>
        <p:sp>
          <p:nvSpPr>
            <p:cNvPr id="87" name="文本框 86"/>
            <p:cNvSpPr txBox="1"/>
            <p:nvPr/>
          </p:nvSpPr>
          <p:spPr>
            <a:xfrm>
              <a:off x="312151" y="1078993"/>
              <a:ext cx="4394341" cy="246221"/>
            </a:xfrm>
            <a:prstGeom prst="rect">
              <a:avLst/>
            </a:prstGeom>
            <a:noFill/>
          </p:spPr>
          <p:txBody>
            <a:bodyPr wrap="square">
              <a:spAutoFit/>
            </a:bodyPr>
            <a:lstStyle/>
            <a:p>
              <a:pPr lvl="0" defTabSz="829310" eaLnBrk="0" fontAlgn="base" hangingPunct="0">
                <a:spcBef>
                  <a:spcPct val="0"/>
                </a:spcBef>
                <a:spcAft>
                  <a:spcPct val="0"/>
                </a:spcAft>
                <a:defRPr/>
              </a:pP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研究设计：多中心、随机对照、</a:t>
              </a:r>
              <a:r>
                <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III</a:t>
              </a:r>
              <a:r>
                <a:rPr lang="zh-CN" altLang="en-US" sz="1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期研究</a:t>
              </a:r>
              <a:endParaRPr kumimoji="0" lang="zh-CN" altLang="en-US" sz="10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 name="矩形 24"/>
            <p:cNvSpPr/>
            <p:nvPr/>
          </p:nvSpPr>
          <p:spPr>
            <a:xfrm>
              <a:off x="7239691" y="1340434"/>
              <a:ext cx="2792429" cy="1523852"/>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 name="文本框 25"/>
            <p:cNvSpPr txBox="1"/>
            <p:nvPr/>
          </p:nvSpPr>
          <p:spPr>
            <a:xfrm>
              <a:off x="7405633" y="1313721"/>
              <a:ext cx="1962037" cy="216396"/>
            </a:xfrm>
            <a:prstGeom prst="roundRect">
              <a:avLst>
                <a:gd name="adj" fmla="val 50000"/>
              </a:avLst>
            </a:prstGeom>
            <a:solidFill>
              <a:srgbClr val="0053A7"/>
            </a:solidFill>
            <a:ln>
              <a:solidFill>
                <a:srgbClr val="0053A7"/>
              </a:solidFill>
            </a:ln>
          </p:spPr>
          <p:txBody>
            <a:bodyPr wrap="square" t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研究终点</a:t>
              </a:r>
              <a:endParaRPr kumimoji="0" lang="zh-CN" altLang="en-US" sz="10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6" name="文本框 26"/>
            <p:cNvSpPr txBox="1"/>
            <p:nvPr/>
          </p:nvSpPr>
          <p:spPr>
            <a:xfrm>
              <a:off x="7316881" y="1512586"/>
              <a:ext cx="2715943" cy="1169551"/>
            </a:xfrm>
            <a:prstGeom prst="rect">
              <a:avLst/>
            </a:prstGeom>
            <a:noFill/>
          </p:spPr>
          <p:txBody>
            <a:bodyPr wrap="square" anchor="ctr">
              <a:spAutoFit/>
            </a:bodyPr>
            <a:lstStyle>
              <a:defPPr>
                <a:defRPr lang="zh-CN"/>
              </a:defPPr>
              <a:lvl1pPr marL="171450" indent="-171450">
                <a:lnSpc>
                  <a:spcPct val="150000"/>
                </a:lnSpc>
                <a:buFont typeface="Arial" panose="020B0604020202020204" pitchFamily="34" charset="0"/>
                <a:buChar char="•"/>
                <a:defRPr sz="1000" b="0" i="0">
                  <a:solidFill>
                    <a:srgbClr val="333333"/>
                  </a:solidFill>
                  <a:effectLst/>
                  <a:latin typeface="微软雅黑" panose="020B0503020204020204" pitchFamily="34" charset="-122"/>
                  <a:ea typeface="微软雅黑" panose="020B0503020204020204" pitchFamily="34" charset="-122"/>
                </a:defRPr>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b="1" i="0" u="none" strike="noStrike" kern="1200" cap="none" spc="0" normalizeH="0" baseline="0" noProof="0" dirty="0">
                  <a:ln>
                    <a:noFill/>
                  </a:ln>
                  <a:solidFill>
                    <a:srgbClr val="0070C0"/>
                  </a:solidFill>
                  <a:effectLst/>
                  <a:highlight>
                    <a:srgbClr val="FFFF00"/>
                  </a:highlight>
                  <a:uLnTx/>
                  <a:uFillTx/>
                  <a:latin typeface="Arial" panose="020B0604020202020204"/>
                  <a:ea typeface="微软雅黑" panose="020B0503020204020204" pitchFamily="34" charset="-122"/>
                  <a:cs typeface="+mn-cs"/>
                  <a:sym typeface="Arial" panose="020B0604020202020204" pitchFamily="34" charset="0"/>
                </a:rPr>
                <a:t>主要终点：</a:t>
              </a:r>
              <a:r>
                <a:rPr kumimoji="0" lang="en-US" altLang="zh-CN" b="1" i="0" u="none" strike="noStrike" kern="1200" cap="none" spc="0" normalizeH="0" baseline="0" noProof="0" dirty="0">
                  <a:ln>
                    <a:noFill/>
                  </a:ln>
                  <a:solidFill>
                    <a:srgbClr val="0070C0"/>
                  </a:solidFill>
                  <a:effectLst/>
                  <a:highlight>
                    <a:srgbClr val="FFFF00"/>
                  </a:highlight>
                  <a:uLnTx/>
                  <a:uFillTx/>
                  <a:latin typeface="Arial" panose="020B0604020202020204"/>
                  <a:ea typeface="微软雅黑" panose="020B0503020204020204" pitchFamily="34" charset="-122"/>
                  <a:cs typeface="+mn-cs"/>
                  <a:sym typeface="Arial" panose="020B0604020202020204" pitchFamily="34" charset="0"/>
                </a:rPr>
                <a:t>OS</a:t>
              </a:r>
              <a:endParaRPr kumimoji="0" lang="en-US" altLang="zh-CN" b="1" i="0" u="none" strike="noStrike" kern="1200" cap="none" spc="0" normalizeH="0" baseline="0" noProof="0" dirty="0">
                <a:ln>
                  <a:noFill/>
                </a:ln>
                <a:solidFill>
                  <a:srgbClr val="0070C0"/>
                </a:solidFill>
                <a:effectLst/>
                <a:highlight>
                  <a:srgbClr val="FFFF00"/>
                </a:highlight>
                <a:uLnTx/>
                <a:uFillTx/>
                <a:latin typeface="Arial" panose="020B0604020202020204"/>
                <a:ea typeface="微软雅黑" panose="020B0503020204020204" pitchFamily="34" charset="-122"/>
                <a:cs typeface="+mn-cs"/>
                <a:sym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b="0" i="0" u="none" strike="noStrike" kern="1200" cap="none" spc="0" normalizeH="0" baseline="0" noProof="0" dirty="0">
                  <a:ln>
                    <a:noFill/>
                  </a:ln>
                  <a:solidFill>
                    <a:srgbClr val="333333"/>
                  </a:solidFill>
                  <a:effectLst/>
                  <a:uLnTx/>
                  <a:uFillTx/>
                  <a:latin typeface="Arial" panose="020B0604020202020204"/>
                  <a:ea typeface="微软雅黑" panose="020B0503020204020204" pitchFamily="34" charset="-122"/>
                  <a:cs typeface="+mn-cs"/>
                  <a:sym typeface="Arial" panose="020B0604020202020204" pitchFamily="34" charset="0"/>
                </a:rPr>
                <a:t>次要终点：</a:t>
              </a:r>
              <a:endParaRPr kumimoji="0" lang="en-US" altLang="zh-CN" b="0" i="0" u="none" strike="noStrike" kern="1200" cap="none" spc="0" normalizeH="0" baseline="0" noProof="0" dirty="0">
                <a:ln>
                  <a:noFill/>
                </a:ln>
                <a:solidFill>
                  <a:srgbClr val="333333"/>
                </a:solidFill>
                <a:effectLst/>
                <a:uLnTx/>
                <a:uFillTx/>
                <a:latin typeface="Arial" panose="020B0604020202020204"/>
                <a:ea typeface="微软雅黑" panose="020B0503020204020204" pitchFamily="34" charset="-122"/>
                <a:cs typeface="+mn-cs"/>
                <a:sym typeface="Arial" panose="020B0604020202020204" pitchFamily="34" charset="0"/>
              </a:endParaRPr>
            </a:p>
            <a:p>
              <a:pPr marL="360045" marR="0" lvl="2" indent="-17970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研究者评估的</a:t>
              </a:r>
              <a:r>
                <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PFS</a:t>
              </a:r>
              <a:endPar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endParaRPr>
            </a:p>
            <a:p>
              <a:pPr marL="360045" marR="0" lvl="2" indent="-17970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局部无进展生存期</a:t>
              </a:r>
              <a:endPar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endParaRPr>
            </a:p>
            <a:p>
              <a:pPr marL="360045" marR="0" lvl="2" indent="-17970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ORR</a:t>
              </a:r>
              <a:endPar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endParaRPr>
            </a:p>
            <a:p>
              <a:pPr marL="360045" marR="0" lvl="2" indent="-17970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1</a:t>
              </a:r>
              <a:r>
                <a:rPr kumimoji="0" lang="zh-CN" altLang="en-US"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年生存率、 </a:t>
              </a:r>
              <a:r>
                <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QoL</a:t>
              </a:r>
              <a:r>
                <a:rPr kumimoji="0" lang="zh-CN" altLang="en-US"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a:t>
              </a:r>
              <a:r>
                <a:rPr lang="zh-CN" altLang="en-US" sz="1000" dirty="0">
                  <a:solidFill>
                    <a:prstClr val="black"/>
                  </a:solidFill>
                  <a:latin typeface="Arial" panose="020B0604020202020204"/>
                  <a:ea typeface="微软雅黑" panose="020B0503020204020204" pitchFamily="34" charset="-122"/>
                  <a:sym typeface="Arial" panose="020B0604020202020204" pitchFamily="34" charset="0"/>
                </a:rPr>
                <a:t>无</a:t>
              </a:r>
              <a:r>
                <a:rPr kumimoji="0" lang="zh-CN" altLang="en-US"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痛生存期、切除率、</a:t>
              </a:r>
              <a:r>
                <a:rPr kumimoji="0" lang="zh-CN" altLang="en-US"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rPr>
                <a:t>安全性</a:t>
              </a:r>
              <a:endParaRPr kumimoji="0" lang="en-US" altLang="zh-CN" sz="10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sym typeface="Arial" panose="020B0604020202020204" pitchFamily="34" charset="0"/>
              </a:endParaRPr>
            </a:p>
          </p:txBody>
        </p:sp>
        <p:sp>
          <p:nvSpPr>
            <p:cNvPr id="21" name="文本框 26"/>
            <p:cNvSpPr txBox="1"/>
            <p:nvPr/>
          </p:nvSpPr>
          <p:spPr>
            <a:xfrm>
              <a:off x="7329479" y="2579445"/>
              <a:ext cx="2862865" cy="24622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defRPr/>
              </a:pP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事后分析：远处无进展生存期</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 name="TextBox 16"/>
            <p:cNvSpPr txBox="1"/>
            <p:nvPr/>
          </p:nvSpPr>
          <p:spPr>
            <a:xfrm>
              <a:off x="10036706" y="1532294"/>
              <a:ext cx="1943415" cy="12464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defRPr/>
              </a:pPr>
              <a:r>
                <a:rPr kumimoji="0" 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2018</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年</a:t>
              </a:r>
              <a:r>
                <a:rPr kumimoji="0" 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5</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月到</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2023</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年</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月，全球</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20</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个国家的</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196</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家中心，共入组</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571</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例患者，</a:t>
              </a:r>
              <a:r>
                <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其中</a:t>
              </a: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中国大陆入组</a:t>
              </a: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64</a:t>
              </a: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例（</a:t>
              </a: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11%</a:t>
              </a:r>
              <a:r>
                <a:rPr kumimoji="0" lang="zh-CN" altLang="en-US"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a:t>
              </a:r>
              <a:r>
                <a:rPr lang="zh-CN" altLang="en-US" sz="1000" b="1"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患者</a:t>
              </a:r>
              <a:r>
                <a:rPr lang="zh-CN" altLang="en-US" sz="1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endPar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defRPr/>
              </a:pP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数据截止日期：</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2024</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年</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10</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月</a:t>
              </a:r>
              <a:r>
                <a:rPr kumimoji="0" lang="en-US" altLang="zh-CN"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16</a:t>
              </a:r>
              <a:r>
                <a:rPr kumimoji="0" lang="zh-CN" alt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Arial" panose="020B0604020202020204" pitchFamily="34" charset="0"/>
                </a:rPr>
                <a:t>日</a:t>
              </a:r>
              <a:endParaRPr kumimoji="0" lang="en-US" sz="1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8" name="TextBox 3"/>
          <p:cNvSpPr txBox="1"/>
          <p:nvPr/>
        </p:nvSpPr>
        <p:spPr>
          <a:xfrm>
            <a:off x="5073850" y="3425380"/>
            <a:ext cx="2563230" cy="276999"/>
          </a:xfrm>
          <a:prstGeom prst="rect">
            <a:avLst/>
          </a:prstGeom>
          <a:noFill/>
        </p:spPr>
        <p:txBody>
          <a:bodyPr wrap="square" rtlCol="0">
            <a:spAutoFit/>
          </a:bodyPr>
          <a:lstStyle/>
          <a:p>
            <a:pPr algn="ctr"/>
            <a:r>
              <a:rPr lang="en-US" sz="1200" b="1" dirty="0">
                <a:cs typeface="+mn-ea"/>
              </a:rPr>
              <a:t>ITT</a:t>
            </a:r>
            <a:r>
              <a:rPr lang="zh-CN" altLang="en-US" sz="1200" b="1" dirty="0">
                <a:cs typeface="+mn-ea"/>
              </a:rPr>
              <a:t>人群：局部</a:t>
            </a:r>
            <a:r>
              <a:rPr lang="en-US" altLang="zh-CN" sz="1200" b="1" dirty="0">
                <a:cs typeface="+mn-ea"/>
              </a:rPr>
              <a:t>PFS</a:t>
            </a:r>
            <a:endParaRPr lang="en-US" altLang="zh-CN" sz="1200" b="1" dirty="0">
              <a:cs typeface="+mn-ea"/>
            </a:endParaRPr>
          </a:p>
        </p:txBody>
      </p:sp>
      <p:sp>
        <p:nvSpPr>
          <p:cNvPr id="20" name="矩形 1183"/>
          <p:cNvSpPr/>
          <p:nvPr/>
        </p:nvSpPr>
        <p:spPr>
          <a:xfrm>
            <a:off x="4591953" y="6186751"/>
            <a:ext cx="700125" cy="10026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rPr>
              <a:t>风险数：</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5" name="组合 1186"/>
          <p:cNvGrpSpPr/>
          <p:nvPr/>
        </p:nvGrpSpPr>
        <p:grpSpPr>
          <a:xfrm>
            <a:off x="5055637" y="6254355"/>
            <a:ext cx="2871854" cy="307093"/>
            <a:chOff x="1313444" y="4399003"/>
            <a:chExt cx="2447312" cy="90153"/>
          </a:xfrm>
        </p:grpSpPr>
        <p:sp>
          <p:nvSpPr>
            <p:cNvPr id="2763" name="文本框 1187"/>
            <p:cNvSpPr txBox="1"/>
            <p:nvPr/>
          </p:nvSpPr>
          <p:spPr>
            <a:xfrm>
              <a:off x="1313444" y="4399003"/>
              <a:ext cx="180553" cy="90153"/>
            </a:xfrm>
            <a:prstGeom prst="rect">
              <a:avLst/>
            </a:prstGeom>
            <a:noFill/>
          </p:spPr>
          <p:txBody>
            <a:bodyPr wrap="square" lIns="0" tIns="0" rIns="0" bIns="0" rtlCol="0" anchor="ctr">
              <a:noAutofit/>
            </a:bodyPr>
            <a:lstStyle/>
            <a:p>
              <a:pPr algn="ct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285</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64" name="文本框 1188"/>
            <p:cNvSpPr txBox="1"/>
            <p:nvPr/>
          </p:nvSpPr>
          <p:spPr>
            <a:xfrm>
              <a:off x="2446824"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90</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65" name="文本框 1189"/>
            <p:cNvSpPr txBox="1"/>
            <p:nvPr/>
          </p:nvSpPr>
          <p:spPr>
            <a:xfrm>
              <a:off x="3013514"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36</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69" name="文本框 1190"/>
            <p:cNvSpPr txBox="1"/>
            <p:nvPr/>
          </p:nvSpPr>
          <p:spPr>
            <a:xfrm>
              <a:off x="3580203"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9</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70" name="文本框 1191"/>
            <p:cNvSpPr txBox="1"/>
            <p:nvPr/>
          </p:nvSpPr>
          <p:spPr>
            <a:xfrm>
              <a:off x="1880134"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162</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71" name="矩形 1192"/>
          <p:cNvSpPr/>
          <p:nvPr/>
        </p:nvSpPr>
        <p:spPr>
          <a:xfrm>
            <a:off x="5292078" y="5403481"/>
            <a:ext cx="1137814" cy="288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rPr>
              <a:t>风险比</a:t>
            </a: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 0.84</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(95% CI: 0.67 ,  1.06)</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Log rank </a:t>
            </a:r>
            <a:r>
              <a:rPr lang="en-US" altLang="zh-CN" sz="900" i="1" dirty="0">
                <a:solidFill>
                  <a:schemeClr val="tx1"/>
                </a:solidFill>
                <a:latin typeface="Arial" panose="020B0604020202020204" pitchFamily="34" charset="0"/>
                <a:ea typeface="微软雅黑" panose="020B0503020204020204" pitchFamily="34" charset="-122"/>
                <a:sym typeface="Arial" panose="020B0604020202020204" pitchFamily="34" charset="0"/>
              </a:rPr>
              <a:t>P</a:t>
            </a: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=0.151</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775" name="表格 1195"/>
          <p:cNvGraphicFramePr>
            <a:graphicFrameLocks noGrp="1"/>
          </p:cNvGraphicFramePr>
          <p:nvPr/>
        </p:nvGraphicFramePr>
        <p:xfrm>
          <a:off x="5955225" y="4212697"/>
          <a:ext cx="2213768" cy="581026"/>
        </p:xfrm>
        <a:graphic>
          <a:graphicData uri="http://schemas.openxmlformats.org/drawingml/2006/table">
            <a:tbl>
              <a:tblPr firstRow="1" bandRow="1">
                <a:tableStyleId>{5C22544A-7EE6-4342-B048-85BDC9FD1C3A}</a:tableStyleId>
              </a:tblPr>
              <a:tblGrid>
                <a:gridCol w="498307"/>
                <a:gridCol w="944708"/>
                <a:gridCol w="770753"/>
              </a:tblGrid>
              <a:tr h="169546">
                <a:tc>
                  <a:txBody>
                    <a:bodyPr/>
                    <a:lstStyle/>
                    <a:p>
                      <a:pPr algn="r"/>
                      <a:endParaRPr lang="zh-CN" altLang="en-US"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altLang="zh-CN" sz="900" b="1" kern="1200" dirty="0">
                          <a:solidFill>
                            <a:schemeClr val="tx1"/>
                          </a:solidFill>
                          <a:latin typeface="+mn-lt"/>
                          <a:ea typeface="+mn-ea"/>
                          <a:cs typeface="+mn-ea"/>
                          <a:sym typeface="+mn-lt"/>
                        </a:rPr>
                        <a:t>TTFields +</a:t>
                      </a:r>
                      <a:r>
                        <a:rPr lang="en-US" altLang="zh-CN" sz="900" b="1" kern="1200" dirty="0">
                          <a:solidFill>
                            <a:schemeClr val="tx1"/>
                          </a:solidFill>
                          <a:latin typeface="+mn-lt"/>
                          <a:ea typeface="+mn-ea"/>
                          <a:cs typeface="+mn-ea"/>
                          <a:sym typeface="+mn-lt"/>
                        </a:rPr>
                        <a:t>AG</a:t>
                      </a:r>
                      <a:endParaRPr lang="de-DE" altLang="zh-CN" sz="900" b="1"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1" kern="1200" dirty="0">
                          <a:solidFill>
                            <a:schemeClr val="tx1"/>
                          </a:solidFill>
                          <a:latin typeface="+mn-lt"/>
                          <a:ea typeface="+mn-ea"/>
                          <a:cs typeface="+mn-ea"/>
                          <a:sym typeface="+mn-lt"/>
                        </a:rPr>
                        <a:t>AG</a:t>
                      </a:r>
                      <a:endParaRPr lang="de-DE" altLang="zh-CN" sz="900" b="1" kern="1200" dirty="0">
                        <a:solidFill>
                          <a:schemeClr val="tx1"/>
                        </a:solidFill>
                        <a:latin typeface="+mn-lt"/>
                        <a:ea typeface="+mn-ea"/>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r"/>
                      <a:r>
                        <a:rPr lang="zh-CN" altLang="en-US"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事件数</a:t>
                      </a:r>
                      <a:endParaRPr lang="zh-CN" altLang="en-US"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155</a:t>
                      </a:r>
                      <a:endParaRPr lang="zh-CN" altLang="en-US" sz="9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139</a:t>
                      </a:r>
                      <a:endParaRPr lang="zh-CN" altLang="en-US" sz="9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5405">
                <a:tc>
                  <a:txBody>
                    <a:bodyPr/>
                    <a:lstStyle/>
                    <a:p>
                      <a:pPr algn="r"/>
                      <a:r>
                        <a:rPr lang="zh-CN" altLang="en-US"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中位值</a:t>
                      </a:r>
                      <a:endParaRPr lang="en-US" altLang="zh-CN"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p>
                      <a:pPr algn="r"/>
                      <a:r>
                        <a:rPr lang="en-US" altLang="zh-CN"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(95% CI)</a:t>
                      </a:r>
                      <a:endParaRPr lang="en-US" altLang="zh-CN" sz="9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12.5</a:t>
                      </a:r>
                      <a:endParaRPr lang="en-US" altLang="zh-CN"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en-US" altLang="zh-CN"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(10.7 ,  14.5)</a:t>
                      </a:r>
                      <a:endParaRPr lang="zh-CN" altLang="en-US"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10.4</a:t>
                      </a:r>
                      <a:endParaRPr lang="en-US" altLang="zh-CN"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en-US" altLang="zh-CN"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(9.1 ,  11.8)</a:t>
                      </a:r>
                      <a:endParaRPr lang="zh-CN" altLang="en-US" sz="900" b="1" kern="12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2802" name="组合 1196"/>
          <p:cNvGrpSpPr/>
          <p:nvPr/>
        </p:nvGrpSpPr>
        <p:grpSpPr>
          <a:xfrm>
            <a:off x="5055636" y="6448458"/>
            <a:ext cx="2890992" cy="270259"/>
            <a:chOff x="1313444" y="4397136"/>
            <a:chExt cx="2431628" cy="92020"/>
          </a:xfrm>
        </p:grpSpPr>
        <p:sp>
          <p:nvSpPr>
            <p:cNvPr id="2803" name="文本框 1197"/>
            <p:cNvSpPr txBox="1"/>
            <p:nvPr/>
          </p:nvSpPr>
          <p:spPr>
            <a:xfrm>
              <a:off x="1313444" y="4399003"/>
              <a:ext cx="180553" cy="90153"/>
            </a:xfrm>
            <a:prstGeom prst="rect">
              <a:avLst/>
            </a:prstGeom>
            <a:noFill/>
          </p:spPr>
          <p:txBody>
            <a:bodyPr wrap="square" lIns="0" tIns="0" rIns="0" bIns="0" rtlCol="0" anchor="ctr">
              <a:noAutofit/>
            </a:bodyPr>
            <a:lstStyle/>
            <a:p>
              <a:pPr algn="ct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286</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04" name="文本框 1198"/>
            <p:cNvSpPr txBox="1"/>
            <p:nvPr/>
          </p:nvSpPr>
          <p:spPr>
            <a:xfrm>
              <a:off x="2446824"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56</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05" name="文本框 1199"/>
            <p:cNvSpPr txBox="1"/>
            <p:nvPr/>
          </p:nvSpPr>
          <p:spPr>
            <a:xfrm>
              <a:off x="3013514"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20</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06" name="文本框 1200"/>
            <p:cNvSpPr txBox="1"/>
            <p:nvPr/>
          </p:nvSpPr>
          <p:spPr>
            <a:xfrm>
              <a:off x="3564519" y="4397136"/>
              <a:ext cx="180553" cy="90153"/>
            </a:xfrm>
            <a:prstGeom prst="rect">
              <a:avLst/>
            </a:prstGeom>
            <a:noFill/>
          </p:spPr>
          <p:txBody>
            <a:bodyPr wrap="square" lIns="0" tIns="0" rIns="0" bIns="0" rtlCol="0" anchor="ctr">
              <a:noAutofit/>
            </a:bodyPr>
            <a:lstStyle/>
            <a:p>
              <a:pPr algn="ct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8</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07" name="文本框 1201"/>
            <p:cNvSpPr txBox="1"/>
            <p:nvPr/>
          </p:nvSpPr>
          <p:spPr>
            <a:xfrm>
              <a:off x="1880134" y="4399003"/>
              <a:ext cx="180553" cy="90153"/>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139</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808" name="Group 610"/>
          <p:cNvGrpSpPr/>
          <p:nvPr/>
        </p:nvGrpSpPr>
        <p:grpSpPr>
          <a:xfrm>
            <a:off x="4577909" y="4302763"/>
            <a:ext cx="3325887" cy="2022324"/>
            <a:chOff x="3634708" y="1554429"/>
            <a:chExt cx="2822886" cy="1960198"/>
          </a:xfrm>
        </p:grpSpPr>
        <p:grpSp>
          <p:nvGrpSpPr>
            <p:cNvPr id="2809" name="组合 1855"/>
            <p:cNvGrpSpPr/>
            <p:nvPr/>
          </p:nvGrpSpPr>
          <p:grpSpPr>
            <a:xfrm>
              <a:off x="4073969" y="1607346"/>
              <a:ext cx="2375682" cy="1352550"/>
              <a:chOff x="9548754" y="824705"/>
              <a:chExt cx="2375682" cy="1352550"/>
            </a:xfrm>
          </p:grpSpPr>
          <p:grpSp>
            <p:nvGrpSpPr>
              <p:cNvPr id="3103" name="组合 1853"/>
              <p:cNvGrpSpPr/>
              <p:nvPr/>
            </p:nvGrpSpPr>
            <p:grpSpPr>
              <a:xfrm>
                <a:off x="9548754" y="824705"/>
                <a:ext cx="2328092" cy="1352550"/>
                <a:chOff x="-13935075" y="-540327"/>
                <a:chExt cx="12807358" cy="7449547"/>
              </a:xfrm>
            </p:grpSpPr>
            <p:grpSp>
              <p:nvGrpSpPr>
                <p:cNvPr id="3105" name="组合 1613"/>
                <p:cNvGrpSpPr/>
                <p:nvPr/>
              </p:nvGrpSpPr>
              <p:grpSpPr>
                <a:xfrm>
                  <a:off x="-13935075" y="-540327"/>
                  <a:ext cx="202696" cy="200519"/>
                  <a:chOff x="-29756100" y="-2466975"/>
                  <a:chExt cx="495300" cy="438150"/>
                </a:xfrm>
              </p:grpSpPr>
              <p:cxnSp>
                <p:nvCxnSpPr>
                  <p:cNvPr id="3331" name="直接连接符 161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32" name="直接连接符 161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06" name="组合 1616"/>
                <p:cNvGrpSpPr/>
                <p:nvPr/>
              </p:nvGrpSpPr>
              <p:grpSpPr>
                <a:xfrm>
                  <a:off x="-13749071" y="-438062"/>
                  <a:ext cx="202696" cy="200519"/>
                  <a:chOff x="-29756100" y="-2466975"/>
                  <a:chExt cx="495300" cy="438150"/>
                </a:xfrm>
              </p:grpSpPr>
              <p:cxnSp>
                <p:nvCxnSpPr>
                  <p:cNvPr id="3329" name="直接连接符 161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30" name="直接连接符 161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07" name="组合 1619"/>
                <p:cNvGrpSpPr/>
                <p:nvPr/>
              </p:nvGrpSpPr>
              <p:grpSpPr>
                <a:xfrm>
                  <a:off x="-13351231" y="-316622"/>
                  <a:ext cx="202696" cy="200519"/>
                  <a:chOff x="-29756100" y="-2466975"/>
                  <a:chExt cx="495300" cy="438150"/>
                </a:xfrm>
              </p:grpSpPr>
              <p:cxnSp>
                <p:nvCxnSpPr>
                  <p:cNvPr id="3327" name="直接连接符 162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28" name="直接连接符 162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08" name="组合 1622"/>
                <p:cNvGrpSpPr/>
                <p:nvPr/>
              </p:nvGrpSpPr>
              <p:grpSpPr>
                <a:xfrm>
                  <a:off x="-13114354" y="-245739"/>
                  <a:ext cx="202696" cy="200519"/>
                  <a:chOff x="-29756100" y="-2466975"/>
                  <a:chExt cx="495300" cy="438150"/>
                </a:xfrm>
              </p:grpSpPr>
              <p:cxnSp>
                <p:nvCxnSpPr>
                  <p:cNvPr id="3325" name="直接连接符 162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26" name="直接连接符 162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09" name="组合 1625"/>
                <p:cNvGrpSpPr/>
                <p:nvPr/>
              </p:nvGrpSpPr>
              <p:grpSpPr>
                <a:xfrm>
                  <a:off x="-13089315" y="-202597"/>
                  <a:ext cx="202696" cy="200519"/>
                  <a:chOff x="-29756100" y="-2466975"/>
                  <a:chExt cx="495300" cy="438150"/>
                </a:xfrm>
              </p:grpSpPr>
              <p:cxnSp>
                <p:nvCxnSpPr>
                  <p:cNvPr id="3323" name="直接连接符 162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24" name="直接连接符 162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0" name="组合 1628"/>
                <p:cNvGrpSpPr/>
                <p:nvPr/>
              </p:nvGrpSpPr>
              <p:grpSpPr>
                <a:xfrm>
                  <a:off x="-13041622" y="-113914"/>
                  <a:ext cx="202696" cy="200519"/>
                  <a:chOff x="-29756100" y="-2466975"/>
                  <a:chExt cx="495300" cy="438150"/>
                </a:xfrm>
              </p:grpSpPr>
              <p:cxnSp>
                <p:nvCxnSpPr>
                  <p:cNvPr id="3321" name="直接连接符 162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22" name="直接连接符 163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1" name="组合 1631"/>
                <p:cNvGrpSpPr/>
                <p:nvPr/>
              </p:nvGrpSpPr>
              <p:grpSpPr>
                <a:xfrm>
                  <a:off x="-13018968" y="-113914"/>
                  <a:ext cx="202696" cy="200519"/>
                  <a:chOff x="-29756100" y="-2466975"/>
                  <a:chExt cx="495300" cy="438150"/>
                </a:xfrm>
              </p:grpSpPr>
              <p:cxnSp>
                <p:nvCxnSpPr>
                  <p:cNvPr id="3319" name="直接连接符 163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20" name="直接连接符 163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2" name="组合 1634"/>
                <p:cNvGrpSpPr/>
                <p:nvPr/>
              </p:nvGrpSpPr>
              <p:grpSpPr>
                <a:xfrm>
                  <a:off x="-12995122" y="-113914"/>
                  <a:ext cx="202696" cy="200519"/>
                  <a:chOff x="-29756100" y="-2466975"/>
                  <a:chExt cx="495300" cy="438150"/>
                </a:xfrm>
              </p:grpSpPr>
              <p:cxnSp>
                <p:nvCxnSpPr>
                  <p:cNvPr id="3317" name="直接连接符 163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18" name="直接连接符 163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3" name="组合 1637"/>
                <p:cNvGrpSpPr/>
                <p:nvPr/>
              </p:nvGrpSpPr>
              <p:grpSpPr>
                <a:xfrm>
                  <a:off x="-12971275" y="-45221"/>
                  <a:ext cx="202696" cy="200519"/>
                  <a:chOff x="-29756100" y="-2466975"/>
                  <a:chExt cx="495300" cy="438150"/>
                </a:xfrm>
              </p:grpSpPr>
              <p:cxnSp>
                <p:nvCxnSpPr>
                  <p:cNvPr id="3315" name="直接连接符 163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16" name="直接连接符 163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4" name="组合 1640"/>
                <p:cNvGrpSpPr/>
                <p:nvPr/>
              </p:nvGrpSpPr>
              <p:grpSpPr>
                <a:xfrm>
                  <a:off x="-12948620" y="-45221"/>
                  <a:ext cx="202696" cy="200519"/>
                  <a:chOff x="-29756100" y="-2466975"/>
                  <a:chExt cx="495300" cy="438150"/>
                </a:xfrm>
              </p:grpSpPr>
              <p:cxnSp>
                <p:nvCxnSpPr>
                  <p:cNvPr id="3313" name="直接连接符 164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14" name="直接连接符 164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5" name="组合 1643"/>
                <p:cNvGrpSpPr/>
                <p:nvPr/>
              </p:nvGrpSpPr>
              <p:grpSpPr>
                <a:xfrm>
                  <a:off x="-12940274" y="54248"/>
                  <a:ext cx="202696" cy="200519"/>
                  <a:chOff x="-29756100" y="-2466975"/>
                  <a:chExt cx="495300" cy="438150"/>
                </a:xfrm>
              </p:grpSpPr>
              <p:cxnSp>
                <p:nvCxnSpPr>
                  <p:cNvPr id="3311" name="直接连接符 164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12" name="直接连接符 164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6" name="组合 1646"/>
                <p:cNvGrpSpPr/>
                <p:nvPr/>
              </p:nvGrpSpPr>
              <p:grpSpPr>
                <a:xfrm>
                  <a:off x="-12903312" y="87803"/>
                  <a:ext cx="202696" cy="200519"/>
                  <a:chOff x="-29756100" y="-2466975"/>
                  <a:chExt cx="495300" cy="438150"/>
                </a:xfrm>
              </p:grpSpPr>
              <p:cxnSp>
                <p:nvCxnSpPr>
                  <p:cNvPr id="3309" name="直接连接符 164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10" name="直接连接符 164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7" name="组合 1649"/>
                <p:cNvGrpSpPr/>
                <p:nvPr/>
              </p:nvGrpSpPr>
              <p:grpSpPr>
                <a:xfrm>
                  <a:off x="-12878274" y="86606"/>
                  <a:ext cx="202696" cy="200519"/>
                  <a:chOff x="-29756100" y="-2466975"/>
                  <a:chExt cx="495300" cy="438150"/>
                </a:xfrm>
              </p:grpSpPr>
              <p:cxnSp>
                <p:nvCxnSpPr>
                  <p:cNvPr id="3307" name="直接连接符 165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08" name="直接连接符 165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8" name="组合 1652"/>
                <p:cNvGrpSpPr/>
                <p:nvPr/>
              </p:nvGrpSpPr>
              <p:grpSpPr>
                <a:xfrm>
                  <a:off x="-12842503" y="116565"/>
                  <a:ext cx="202696" cy="200519"/>
                  <a:chOff x="-29756100" y="-2466975"/>
                  <a:chExt cx="495300" cy="438150"/>
                </a:xfrm>
              </p:grpSpPr>
              <p:cxnSp>
                <p:nvCxnSpPr>
                  <p:cNvPr id="3305" name="直接连接符 165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06" name="直接连接符 165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19" name="组合 1655"/>
                <p:cNvGrpSpPr/>
                <p:nvPr/>
              </p:nvGrpSpPr>
              <p:grpSpPr>
                <a:xfrm>
                  <a:off x="-12562306" y="157717"/>
                  <a:ext cx="202696" cy="200519"/>
                  <a:chOff x="-29756100" y="-2466975"/>
                  <a:chExt cx="495300" cy="438150"/>
                </a:xfrm>
              </p:grpSpPr>
              <p:cxnSp>
                <p:nvCxnSpPr>
                  <p:cNvPr id="3303" name="直接连接符 165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04" name="直接连接符 165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0" name="组合 1658"/>
                <p:cNvGrpSpPr/>
                <p:nvPr/>
              </p:nvGrpSpPr>
              <p:grpSpPr>
                <a:xfrm>
                  <a:off x="-12112798" y="517483"/>
                  <a:ext cx="196081" cy="197094"/>
                  <a:chOff x="-29756100" y="-2466975"/>
                  <a:chExt cx="495300" cy="438150"/>
                </a:xfrm>
              </p:grpSpPr>
              <p:cxnSp>
                <p:nvCxnSpPr>
                  <p:cNvPr id="3301" name="直接连接符 165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02" name="直接连接符 166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1" name="组合 1661"/>
                <p:cNvGrpSpPr/>
                <p:nvPr/>
              </p:nvGrpSpPr>
              <p:grpSpPr>
                <a:xfrm>
                  <a:off x="-12080605" y="559428"/>
                  <a:ext cx="196081" cy="197094"/>
                  <a:chOff x="-29756100" y="-2466975"/>
                  <a:chExt cx="495300" cy="438150"/>
                </a:xfrm>
              </p:grpSpPr>
              <p:cxnSp>
                <p:nvCxnSpPr>
                  <p:cNvPr id="3299" name="直接连接符 166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300" name="直接连接符 166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2" name="组合 1664"/>
                <p:cNvGrpSpPr/>
                <p:nvPr/>
              </p:nvGrpSpPr>
              <p:grpSpPr>
                <a:xfrm>
                  <a:off x="-12056758" y="567817"/>
                  <a:ext cx="196081" cy="197094"/>
                  <a:chOff x="-29756100" y="-2466975"/>
                  <a:chExt cx="495300" cy="438150"/>
                </a:xfrm>
              </p:grpSpPr>
              <p:cxnSp>
                <p:nvCxnSpPr>
                  <p:cNvPr id="3297" name="直接连接符 166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98" name="直接连接符 166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3" name="组合 1667"/>
                <p:cNvGrpSpPr/>
                <p:nvPr/>
              </p:nvGrpSpPr>
              <p:grpSpPr>
                <a:xfrm>
                  <a:off x="-12022180" y="598975"/>
                  <a:ext cx="196081" cy="197094"/>
                  <a:chOff x="-29756100" y="-2466975"/>
                  <a:chExt cx="495300" cy="438150"/>
                </a:xfrm>
              </p:grpSpPr>
              <p:cxnSp>
                <p:nvCxnSpPr>
                  <p:cNvPr id="3295" name="直接连接符 166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96" name="直接连接符 166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4" name="组合 1670"/>
                <p:cNvGrpSpPr/>
                <p:nvPr/>
              </p:nvGrpSpPr>
              <p:grpSpPr>
                <a:xfrm>
                  <a:off x="-11989987" y="631438"/>
                  <a:ext cx="196081" cy="197094"/>
                  <a:chOff x="-29756100" y="-2466975"/>
                  <a:chExt cx="495300" cy="438150"/>
                </a:xfrm>
              </p:grpSpPr>
              <p:cxnSp>
                <p:nvCxnSpPr>
                  <p:cNvPr id="3293" name="直接连接符 167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94" name="直接连接符 167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5" name="组合 1673"/>
                <p:cNvGrpSpPr/>
                <p:nvPr/>
              </p:nvGrpSpPr>
              <p:grpSpPr>
                <a:xfrm>
                  <a:off x="-11954217" y="631438"/>
                  <a:ext cx="196081" cy="197094"/>
                  <a:chOff x="-29756100" y="-2466975"/>
                  <a:chExt cx="495300" cy="438150"/>
                </a:xfrm>
              </p:grpSpPr>
              <p:cxnSp>
                <p:nvCxnSpPr>
                  <p:cNvPr id="3291" name="直接连接符 167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92" name="直接连接符 167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6" name="组合 1676"/>
                <p:cNvGrpSpPr/>
                <p:nvPr/>
              </p:nvGrpSpPr>
              <p:grpSpPr>
                <a:xfrm>
                  <a:off x="-11919639" y="631438"/>
                  <a:ext cx="196081" cy="197094"/>
                  <a:chOff x="-29756100" y="-2466975"/>
                  <a:chExt cx="495300" cy="438150"/>
                </a:xfrm>
              </p:grpSpPr>
              <p:cxnSp>
                <p:nvCxnSpPr>
                  <p:cNvPr id="3289" name="直接连接符 167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90" name="直接连接符 167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7" name="组合 1679"/>
                <p:cNvGrpSpPr/>
                <p:nvPr/>
              </p:nvGrpSpPr>
              <p:grpSpPr>
                <a:xfrm>
                  <a:off x="-11836176" y="669788"/>
                  <a:ext cx="196081" cy="197094"/>
                  <a:chOff x="-29756100" y="-2466975"/>
                  <a:chExt cx="495300" cy="438150"/>
                </a:xfrm>
              </p:grpSpPr>
              <p:cxnSp>
                <p:nvCxnSpPr>
                  <p:cNvPr id="3287" name="直接连接符 168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88" name="直接连接符 168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8" name="组合 1682"/>
                <p:cNvGrpSpPr/>
                <p:nvPr/>
              </p:nvGrpSpPr>
              <p:grpSpPr>
                <a:xfrm>
                  <a:off x="-11770598" y="715328"/>
                  <a:ext cx="196081" cy="197094"/>
                  <a:chOff x="-29756100" y="-2466975"/>
                  <a:chExt cx="495300" cy="438150"/>
                </a:xfrm>
              </p:grpSpPr>
              <p:cxnSp>
                <p:nvCxnSpPr>
                  <p:cNvPr id="3285" name="直接连接符 168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86" name="直接连接符 168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29" name="组合 1685"/>
                <p:cNvGrpSpPr/>
                <p:nvPr/>
              </p:nvGrpSpPr>
              <p:grpSpPr>
                <a:xfrm>
                  <a:off x="-11648980" y="759669"/>
                  <a:ext cx="196081" cy="197094"/>
                  <a:chOff x="-29756100" y="-2466975"/>
                  <a:chExt cx="495300" cy="438150"/>
                </a:xfrm>
              </p:grpSpPr>
              <p:cxnSp>
                <p:nvCxnSpPr>
                  <p:cNvPr id="3283" name="直接连接符 168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84" name="直接连接符 168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0" name="组合 1688"/>
                <p:cNvGrpSpPr/>
                <p:nvPr/>
              </p:nvGrpSpPr>
              <p:grpSpPr>
                <a:xfrm>
                  <a:off x="-11312743" y="887900"/>
                  <a:ext cx="196081" cy="197094"/>
                  <a:chOff x="-29756100" y="-2466975"/>
                  <a:chExt cx="495300" cy="438150"/>
                </a:xfrm>
              </p:grpSpPr>
              <p:cxnSp>
                <p:nvCxnSpPr>
                  <p:cNvPr id="3281" name="直接连接符 168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82" name="直接连接符 169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1" name="组合 1691"/>
                <p:cNvGrpSpPr/>
                <p:nvPr/>
              </p:nvGrpSpPr>
              <p:grpSpPr>
                <a:xfrm>
                  <a:off x="-11250743" y="890296"/>
                  <a:ext cx="196081" cy="197094"/>
                  <a:chOff x="-29756100" y="-2466975"/>
                  <a:chExt cx="495300" cy="438150"/>
                </a:xfrm>
              </p:grpSpPr>
              <p:cxnSp>
                <p:nvCxnSpPr>
                  <p:cNvPr id="3279" name="直接连接符 169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80" name="直接连接符 169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2" name="组合 1694"/>
                <p:cNvGrpSpPr/>
                <p:nvPr/>
              </p:nvGrpSpPr>
              <p:grpSpPr>
                <a:xfrm>
                  <a:off x="-11174434" y="969392"/>
                  <a:ext cx="196081" cy="197094"/>
                  <a:chOff x="-29756100" y="-2466975"/>
                  <a:chExt cx="495300" cy="438150"/>
                </a:xfrm>
              </p:grpSpPr>
              <p:cxnSp>
                <p:nvCxnSpPr>
                  <p:cNvPr id="3277" name="直接连接符 169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78" name="直接连接符 169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3" name="组合 1697"/>
                <p:cNvGrpSpPr/>
                <p:nvPr/>
              </p:nvGrpSpPr>
              <p:grpSpPr>
                <a:xfrm>
                  <a:off x="-11118393" y="1054565"/>
                  <a:ext cx="196081" cy="197094"/>
                  <a:chOff x="-29756100" y="-2466975"/>
                  <a:chExt cx="495300" cy="438150"/>
                </a:xfrm>
              </p:grpSpPr>
              <p:cxnSp>
                <p:nvCxnSpPr>
                  <p:cNvPr id="3275" name="直接连接符 169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76" name="直接连接符 169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4" name="组合 1700"/>
                <p:cNvGrpSpPr/>
                <p:nvPr/>
              </p:nvGrpSpPr>
              <p:grpSpPr>
                <a:xfrm>
                  <a:off x="-11089777" y="1134859"/>
                  <a:ext cx="196081" cy="197094"/>
                  <a:chOff x="-29756100" y="-2466975"/>
                  <a:chExt cx="495300" cy="438150"/>
                </a:xfrm>
              </p:grpSpPr>
              <p:cxnSp>
                <p:nvCxnSpPr>
                  <p:cNvPr id="3273" name="直接连接符 170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74" name="直接连接符 170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5" name="组合 1703"/>
                <p:cNvGrpSpPr/>
                <p:nvPr/>
              </p:nvGrpSpPr>
              <p:grpSpPr>
                <a:xfrm>
                  <a:off x="-11046853" y="1166017"/>
                  <a:ext cx="196081" cy="197094"/>
                  <a:chOff x="-29756100" y="-2466975"/>
                  <a:chExt cx="495300" cy="438150"/>
                </a:xfrm>
              </p:grpSpPr>
              <p:cxnSp>
                <p:nvCxnSpPr>
                  <p:cNvPr id="3271" name="直接连接符 170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72" name="直接连接符 170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6" name="组合 1706"/>
                <p:cNvGrpSpPr/>
                <p:nvPr/>
              </p:nvGrpSpPr>
              <p:grpSpPr>
                <a:xfrm>
                  <a:off x="-11018237" y="1223541"/>
                  <a:ext cx="196081" cy="197094"/>
                  <a:chOff x="-29756100" y="-2466975"/>
                  <a:chExt cx="495300" cy="438150"/>
                </a:xfrm>
              </p:grpSpPr>
              <p:cxnSp>
                <p:nvCxnSpPr>
                  <p:cNvPr id="3269" name="直接连接符 170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70" name="直接连接符 170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7" name="组合 1709"/>
                <p:cNvGrpSpPr/>
                <p:nvPr/>
              </p:nvGrpSpPr>
              <p:grpSpPr>
                <a:xfrm>
                  <a:off x="-10978890" y="1225938"/>
                  <a:ext cx="196081" cy="197094"/>
                  <a:chOff x="-29756100" y="-2466975"/>
                  <a:chExt cx="495300" cy="438150"/>
                </a:xfrm>
              </p:grpSpPr>
              <p:cxnSp>
                <p:nvCxnSpPr>
                  <p:cNvPr id="3267" name="直接连接符 171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68" name="直接连接符 171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8" name="组合 1712"/>
                <p:cNvGrpSpPr/>
                <p:nvPr/>
              </p:nvGrpSpPr>
              <p:grpSpPr>
                <a:xfrm>
                  <a:off x="-10987237" y="1261891"/>
                  <a:ext cx="196081" cy="197094"/>
                  <a:chOff x="-29756100" y="-2466975"/>
                  <a:chExt cx="495300" cy="438150"/>
                </a:xfrm>
              </p:grpSpPr>
              <p:cxnSp>
                <p:nvCxnSpPr>
                  <p:cNvPr id="3265" name="直接连接符 171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66" name="直接连接符 171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39" name="组合 1715"/>
                <p:cNvGrpSpPr/>
                <p:nvPr/>
              </p:nvGrpSpPr>
              <p:grpSpPr>
                <a:xfrm>
                  <a:off x="-10975313" y="1393281"/>
                  <a:ext cx="196081" cy="197094"/>
                  <a:chOff x="-29756100" y="-2466975"/>
                  <a:chExt cx="495300" cy="438150"/>
                </a:xfrm>
              </p:grpSpPr>
              <p:cxnSp>
                <p:nvCxnSpPr>
                  <p:cNvPr id="3263" name="直接连接符 171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64" name="直接连接符 171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0" name="组合 1718"/>
                <p:cNvGrpSpPr/>
                <p:nvPr/>
              </p:nvGrpSpPr>
              <p:grpSpPr>
                <a:xfrm>
                  <a:off x="-10957427" y="1393281"/>
                  <a:ext cx="196081" cy="197094"/>
                  <a:chOff x="-29756100" y="-2466975"/>
                  <a:chExt cx="495300" cy="438150"/>
                </a:xfrm>
              </p:grpSpPr>
              <p:cxnSp>
                <p:nvCxnSpPr>
                  <p:cNvPr id="3261" name="直接连接符 171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62" name="直接连接符 172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1" name="组合 1721"/>
                <p:cNvGrpSpPr/>
                <p:nvPr/>
              </p:nvGrpSpPr>
              <p:grpSpPr>
                <a:xfrm>
                  <a:off x="-10939542" y="1434306"/>
                  <a:ext cx="196081" cy="197094"/>
                  <a:chOff x="-29756100" y="-2466975"/>
                  <a:chExt cx="495300" cy="438150"/>
                </a:xfrm>
              </p:grpSpPr>
              <p:cxnSp>
                <p:nvCxnSpPr>
                  <p:cNvPr id="3259" name="直接连接符 172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60" name="直接连接符 172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2" name="组合 1724"/>
                <p:cNvGrpSpPr/>
                <p:nvPr/>
              </p:nvGrpSpPr>
              <p:grpSpPr>
                <a:xfrm>
                  <a:off x="-10150219" y="2143997"/>
                  <a:ext cx="196081" cy="197094"/>
                  <a:chOff x="-29756100" y="-2466975"/>
                  <a:chExt cx="495300" cy="438150"/>
                </a:xfrm>
              </p:grpSpPr>
              <p:cxnSp>
                <p:nvCxnSpPr>
                  <p:cNvPr id="3257" name="直接连接符 172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58" name="直接连接符 172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3" name="组合 1727"/>
                <p:cNvGrpSpPr/>
                <p:nvPr/>
              </p:nvGrpSpPr>
              <p:grpSpPr>
                <a:xfrm>
                  <a:off x="-10110871" y="2229084"/>
                  <a:ext cx="196081" cy="197094"/>
                  <a:chOff x="-29756100" y="-2466975"/>
                  <a:chExt cx="495300" cy="438150"/>
                </a:xfrm>
              </p:grpSpPr>
              <p:cxnSp>
                <p:nvCxnSpPr>
                  <p:cNvPr id="3255" name="直接连接符 172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56" name="直接连接符 172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4" name="组合 1730"/>
                <p:cNvGrpSpPr/>
                <p:nvPr/>
              </p:nvGrpSpPr>
              <p:grpSpPr>
                <a:xfrm>
                  <a:off x="-10094180" y="2283013"/>
                  <a:ext cx="196081" cy="197094"/>
                  <a:chOff x="-29756100" y="-2466975"/>
                  <a:chExt cx="495300" cy="438150"/>
                </a:xfrm>
              </p:grpSpPr>
              <p:cxnSp>
                <p:nvCxnSpPr>
                  <p:cNvPr id="3253" name="直接连接符 173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54" name="直接连接符 173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5" name="组合 1733"/>
                <p:cNvGrpSpPr/>
                <p:nvPr/>
              </p:nvGrpSpPr>
              <p:grpSpPr>
                <a:xfrm>
                  <a:off x="-10061986" y="2283013"/>
                  <a:ext cx="196081" cy="197094"/>
                  <a:chOff x="-29756100" y="-2466975"/>
                  <a:chExt cx="495300" cy="438150"/>
                </a:xfrm>
              </p:grpSpPr>
              <p:cxnSp>
                <p:nvCxnSpPr>
                  <p:cNvPr id="3251" name="直接连接符 173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52" name="直接连接符 173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6" name="组合 1736"/>
                <p:cNvGrpSpPr/>
                <p:nvPr/>
              </p:nvGrpSpPr>
              <p:grpSpPr>
                <a:xfrm>
                  <a:off x="-10033370" y="2425624"/>
                  <a:ext cx="196081" cy="197094"/>
                  <a:chOff x="-29756100" y="-2466975"/>
                  <a:chExt cx="495300" cy="438150"/>
                </a:xfrm>
              </p:grpSpPr>
              <p:cxnSp>
                <p:nvCxnSpPr>
                  <p:cNvPr id="3249" name="直接连接符 173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50" name="直接连接符 173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7" name="组合 1739"/>
                <p:cNvGrpSpPr/>
                <p:nvPr/>
              </p:nvGrpSpPr>
              <p:grpSpPr>
                <a:xfrm>
                  <a:off x="-9866444" y="2527489"/>
                  <a:ext cx="196081" cy="197094"/>
                  <a:chOff x="-29756100" y="-2466975"/>
                  <a:chExt cx="495300" cy="438150"/>
                </a:xfrm>
              </p:grpSpPr>
              <p:cxnSp>
                <p:nvCxnSpPr>
                  <p:cNvPr id="3247" name="直接连接符 174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48" name="直接连接符 174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8" name="组合 1742"/>
                <p:cNvGrpSpPr/>
                <p:nvPr/>
              </p:nvGrpSpPr>
              <p:grpSpPr>
                <a:xfrm>
                  <a:off x="-9456282" y="2733618"/>
                  <a:ext cx="196081" cy="197094"/>
                  <a:chOff x="-29756100" y="-2466975"/>
                  <a:chExt cx="495300" cy="438150"/>
                </a:xfrm>
              </p:grpSpPr>
              <p:cxnSp>
                <p:nvCxnSpPr>
                  <p:cNvPr id="3245" name="直接连接符 174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46" name="直接连接符 174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49" name="组合 1745"/>
                <p:cNvGrpSpPr/>
                <p:nvPr/>
              </p:nvGrpSpPr>
              <p:grpSpPr>
                <a:xfrm>
                  <a:off x="-9233316" y="2939746"/>
                  <a:ext cx="196081" cy="197094"/>
                  <a:chOff x="-29756100" y="-2466975"/>
                  <a:chExt cx="495300" cy="438150"/>
                </a:xfrm>
              </p:grpSpPr>
              <p:cxnSp>
                <p:nvCxnSpPr>
                  <p:cNvPr id="3243" name="直接连接符 174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44" name="直接连接符 174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0" name="组合 1748"/>
                <p:cNvGrpSpPr/>
                <p:nvPr/>
              </p:nvGrpSpPr>
              <p:grpSpPr>
                <a:xfrm>
                  <a:off x="-9213046" y="2991266"/>
                  <a:ext cx="196081" cy="197094"/>
                  <a:chOff x="-29756100" y="-2466975"/>
                  <a:chExt cx="495300" cy="438150"/>
                </a:xfrm>
              </p:grpSpPr>
              <p:cxnSp>
                <p:nvCxnSpPr>
                  <p:cNvPr id="3241" name="直接连接符 174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42" name="直接连接符 175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1" name="组合 1751"/>
                <p:cNvGrpSpPr/>
                <p:nvPr/>
              </p:nvGrpSpPr>
              <p:grpSpPr>
                <a:xfrm>
                  <a:off x="-9180853" y="3099853"/>
                  <a:ext cx="196081" cy="197094"/>
                  <a:chOff x="-29756100" y="-2466975"/>
                  <a:chExt cx="495300" cy="438150"/>
                </a:xfrm>
              </p:grpSpPr>
              <p:cxnSp>
                <p:nvCxnSpPr>
                  <p:cNvPr id="3239" name="直接连接符 175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40" name="直接连接符 175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2" name="组合 1754"/>
                <p:cNvGrpSpPr/>
                <p:nvPr/>
              </p:nvGrpSpPr>
              <p:grpSpPr>
                <a:xfrm>
                  <a:off x="-9139123" y="3207268"/>
                  <a:ext cx="196081" cy="197094"/>
                  <a:chOff x="-29756100" y="-2466975"/>
                  <a:chExt cx="495300" cy="438150"/>
                </a:xfrm>
              </p:grpSpPr>
              <p:cxnSp>
                <p:nvCxnSpPr>
                  <p:cNvPr id="3237" name="直接连接符 175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38" name="直接连接符 175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3" name="组合 1757"/>
                <p:cNvGrpSpPr/>
                <p:nvPr/>
              </p:nvGrpSpPr>
              <p:grpSpPr>
                <a:xfrm>
                  <a:off x="-9115275" y="3207268"/>
                  <a:ext cx="196081" cy="197094"/>
                  <a:chOff x="-29756100" y="-2466975"/>
                  <a:chExt cx="495300" cy="438150"/>
                </a:xfrm>
              </p:grpSpPr>
              <p:cxnSp>
                <p:nvCxnSpPr>
                  <p:cNvPr id="3235" name="直接连接符 175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36" name="直接连接符 175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4" name="组合 1760"/>
                <p:cNvGrpSpPr/>
                <p:nvPr/>
              </p:nvGrpSpPr>
              <p:grpSpPr>
                <a:xfrm>
                  <a:off x="-9074736" y="3318722"/>
                  <a:ext cx="196081" cy="197094"/>
                  <a:chOff x="-29756100" y="-2466975"/>
                  <a:chExt cx="495300" cy="438150"/>
                </a:xfrm>
              </p:grpSpPr>
              <p:cxnSp>
                <p:nvCxnSpPr>
                  <p:cNvPr id="3233" name="直接连接符 176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34" name="直接连接符 176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5" name="组合 1763"/>
                <p:cNvGrpSpPr/>
                <p:nvPr/>
              </p:nvGrpSpPr>
              <p:grpSpPr>
                <a:xfrm>
                  <a:off x="-9044929" y="3318722"/>
                  <a:ext cx="196081" cy="197094"/>
                  <a:chOff x="-29756100" y="-2466975"/>
                  <a:chExt cx="495300" cy="438150"/>
                </a:xfrm>
              </p:grpSpPr>
              <p:cxnSp>
                <p:nvCxnSpPr>
                  <p:cNvPr id="3231" name="直接连接符 176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32" name="直接连接符 176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6" name="组合 1769"/>
                <p:cNvGrpSpPr/>
                <p:nvPr/>
              </p:nvGrpSpPr>
              <p:grpSpPr>
                <a:xfrm>
                  <a:off x="-9024660" y="3317524"/>
                  <a:ext cx="196081" cy="197094"/>
                  <a:chOff x="-29756100" y="-2466975"/>
                  <a:chExt cx="495300" cy="438150"/>
                </a:xfrm>
              </p:grpSpPr>
              <p:cxnSp>
                <p:nvCxnSpPr>
                  <p:cNvPr id="3229" name="直接连接符 177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30" name="直接连接符 177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7" name="组合 1772"/>
                <p:cNvGrpSpPr/>
                <p:nvPr/>
              </p:nvGrpSpPr>
              <p:grpSpPr>
                <a:xfrm>
                  <a:off x="-8767116" y="3539246"/>
                  <a:ext cx="196081" cy="197094"/>
                  <a:chOff x="-29756100" y="-2466975"/>
                  <a:chExt cx="495300" cy="438150"/>
                </a:xfrm>
              </p:grpSpPr>
              <p:cxnSp>
                <p:nvCxnSpPr>
                  <p:cNvPr id="3227" name="直接连接符 177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28" name="直接连接符 177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8" name="组合 1775"/>
                <p:cNvGrpSpPr/>
                <p:nvPr/>
              </p:nvGrpSpPr>
              <p:grpSpPr>
                <a:xfrm>
                  <a:off x="-8145118" y="4009825"/>
                  <a:ext cx="196081" cy="197094"/>
                  <a:chOff x="-29756100" y="-2466975"/>
                  <a:chExt cx="495300" cy="438150"/>
                </a:xfrm>
              </p:grpSpPr>
              <p:cxnSp>
                <p:nvCxnSpPr>
                  <p:cNvPr id="3225" name="直接连接符 177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26" name="直接连接符 177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59" name="组合 1778"/>
                <p:cNvGrpSpPr/>
                <p:nvPr/>
              </p:nvGrpSpPr>
              <p:grpSpPr>
                <a:xfrm>
                  <a:off x="-8103386" y="4074259"/>
                  <a:ext cx="196081" cy="197094"/>
                  <a:chOff x="-29756100" y="-2466975"/>
                  <a:chExt cx="495300" cy="438150"/>
                </a:xfrm>
              </p:grpSpPr>
              <p:cxnSp>
                <p:nvCxnSpPr>
                  <p:cNvPr id="3223" name="直接连接符 177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24" name="直接连接符 178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0" name="组合 1781"/>
                <p:cNvGrpSpPr/>
                <p:nvPr/>
              </p:nvGrpSpPr>
              <p:grpSpPr>
                <a:xfrm>
                  <a:off x="-8065232" y="4074259"/>
                  <a:ext cx="196081" cy="197094"/>
                  <a:chOff x="-29756100" y="-2466975"/>
                  <a:chExt cx="495300" cy="438150"/>
                </a:xfrm>
              </p:grpSpPr>
              <p:cxnSp>
                <p:nvCxnSpPr>
                  <p:cNvPr id="3221" name="直接连接符 178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22" name="直接连接符 178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1" name="组合 1784"/>
                <p:cNvGrpSpPr/>
                <p:nvPr/>
              </p:nvGrpSpPr>
              <p:grpSpPr>
                <a:xfrm>
                  <a:off x="-7944807" y="4136176"/>
                  <a:ext cx="196081" cy="197094"/>
                  <a:chOff x="-29756100" y="-2466975"/>
                  <a:chExt cx="495300" cy="438150"/>
                </a:xfrm>
              </p:grpSpPr>
              <p:cxnSp>
                <p:nvCxnSpPr>
                  <p:cNvPr id="3219" name="直接连接符 178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20" name="直接连接符 178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2" name="组合 1787"/>
                <p:cNvGrpSpPr/>
                <p:nvPr/>
              </p:nvGrpSpPr>
              <p:grpSpPr>
                <a:xfrm>
                  <a:off x="-7568031" y="4508654"/>
                  <a:ext cx="196081" cy="197094"/>
                  <a:chOff x="-29756100" y="-2466975"/>
                  <a:chExt cx="495300" cy="438150"/>
                </a:xfrm>
              </p:grpSpPr>
              <p:cxnSp>
                <p:nvCxnSpPr>
                  <p:cNvPr id="3217" name="直接连接符 178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18" name="直接连接符 178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3" name="组合 1790"/>
                <p:cNvGrpSpPr/>
                <p:nvPr/>
              </p:nvGrpSpPr>
              <p:grpSpPr>
                <a:xfrm>
                  <a:off x="-7325988" y="4576963"/>
                  <a:ext cx="196081" cy="197094"/>
                  <a:chOff x="-29756100" y="-2466975"/>
                  <a:chExt cx="495300" cy="438150"/>
                </a:xfrm>
              </p:grpSpPr>
              <p:cxnSp>
                <p:nvCxnSpPr>
                  <p:cNvPr id="3215" name="直接连接符 179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16" name="直接连接符 179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4" name="组合 1793"/>
                <p:cNvGrpSpPr/>
                <p:nvPr/>
              </p:nvGrpSpPr>
              <p:grpSpPr>
                <a:xfrm>
                  <a:off x="-7274718" y="4640061"/>
                  <a:ext cx="196081" cy="197094"/>
                  <a:chOff x="-29756100" y="-2466975"/>
                  <a:chExt cx="495300" cy="438150"/>
                </a:xfrm>
              </p:grpSpPr>
              <p:cxnSp>
                <p:nvCxnSpPr>
                  <p:cNvPr id="3213" name="直接连接符 179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14" name="直接连接符 179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5" name="组合 1796"/>
                <p:cNvGrpSpPr/>
                <p:nvPr/>
              </p:nvGrpSpPr>
              <p:grpSpPr>
                <a:xfrm>
                  <a:off x="-7120907" y="4779077"/>
                  <a:ext cx="196081" cy="197094"/>
                  <a:chOff x="-29756100" y="-2466975"/>
                  <a:chExt cx="495300" cy="438150"/>
                </a:xfrm>
              </p:grpSpPr>
              <p:cxnSp>
                <p:nvCxnSpPr>
                  <p:cNvPr id="3211" name="直接连接符 179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12" name="直接连接符 179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6" name="组合 1799"/>
                <p:cNvGrpSpPr/>
                <p:nvPr/>
              </p:nvGrpSpPr>
              <p:grpSpPr>
                <a:xfrm>
                  <a:off x="-7104215" y="4916895"/>
                  <a:ext cx="196081" cy="197094"/>
                  <a:chOff x="-29756100" y="-2466975"/>
                  <a:chExt cx="495300" cy="438150"/>
                </a:xfrm>
              </p:grpSpPr>
              <p:cxnSp>
                <p:nvCxnSpPr>
                  <p:cNvPr id="3209" name="直接连接符 180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10" name="直接连接符 180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7" name="组合 1802"/>
                <p:cNvGrpSpPr/>
                <p:nvPr/>
              </p:nvGrpSpPr>
              <p:grpSpPr>
                <a:xfrm>
                  <a:off x="-6366163" y="5208110"/>
                  <a:ext cx="196081" cy="197094"/>
                  <a:chOff x="-29756100" y="-2466975"/>
                  <a:chExt cx="495300" cy="438150"/>
                </a:xfrm>
              </p:grpSpPr>
              <p:cxnSp>
                <p:nvCxnSpPr>
                  <p:cNvPr id="3207" name="直接连接符 180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08" name="直接连接符 180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8" name="组合 1805"/>
                <p:cNvGrpSpPr/>
                <p:nvPr/>
              </p:nvGrpSpPr>
              <p:grpSpPr>
                <a:xfrm>
                  <a:off x="-6329201" y="5283611"/>
                  <a:ext cx="196081" cy="197094"/>
                  <a:chOff x="-29756100" y="-2466975"/>
                  <a:chExt cx="495300" cy="438150"/>
                </a:xfrm>
              </p:grpSpPr>
              <p:cxnSp>
                <p:nvCxnSpPr>
                  <p:cNvPr id="3205" name="直接连接符 180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06" name="直接连接符 180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69" name="组合 1808"/>
                <p:cNvGrpSpPr/>
                <p:nvPr/>
              </p:nvGrpSpPr>
              <p:grpSpPr>
                <a:xfrm>
                  <a:off x="-6299393" y="5283611"/>
                  <a:ext cx="196081" cy="197094"/>
                  <a:chOff x="-29756100" y="-2466975"/>
                  <a:chExt cx="495300" cy="438150"/>
                </a:xfrm>
              </p:grpSpPr>
              <p:cxnSp>
                <p:nvCxnSpPr>
                  <p:cNvPr id="3203" name="直接连接符 180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04" name="直接连接符 181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0" name="组合 1811"/>
                <p:cNvGrpSpPr/>
                <p:nvPr/>
              </p:nvGrpSpPr>
              <p:grpSpPr>
                <a:xfrm>
                  <a:off x="-5299028" y="5795335"/>
                  <a:ext cx="196081" cy="197094"/>
                  <a:chOff x="-29756100" y="-2466975"/>
                  <a:chExt cx="495300" cy="438150"/>
                </a:xfrm>
              </p:grpSpPr>
              <p:cxnSp>
                <p:nvCxnSpPr>
                  <p:cNvPr id="3201" name="直接连接符 181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02" name="直接连接符 181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1" name="组合 1814"/>
                <p:cNvGrpSpPr/>
                <p:nvPr/>
              </p:nvGrpSpPr>
              <p:grpSpPr>
                <a:xfrm>
                  <a:off x="-5117794" y="5882820"/>
                  <a:ext cx="196081" cy="197094"/>
                  <a:chOff x="-29756100" y="-2466975"/>
                  <a:chExt cx="495300" cy="438150"/>
                </a:xfrm>
              </p:grpSpPr>
              <p:cxnSp>
                <p:nvCxnSpPr>
                  <p:cNvPr id="3199" name="直接连接符 1815"/>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200" name="直接连接符 1816"/>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2" name="组合 1817"/>
                <p:cNvGrpSpPr/>
                <p:nvPr/>
              </p:nvGrpSpPr>
              <p:grpSpPr>
                <a:xfrm>
                  <a:off x="-4442935" y="6068575"/>
                  <a:ext cx="196081" cy="197094"/>
                  <a:chOff x="-29756100" y="-2466975"/>
                  <a:chExt cx="495300" cy="438150"/>
                </a:xfrm>
              </p:grpSpPr>
              <p:cxnSp>
                <p:nvCxnSpPr>
                  <p:cNvPr id="3197" name="直接连接符 1818"/>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98" name="直接连接符 1819"/>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3" name="组合 1820"/>
                <p:cNvGrpSpPr/>
                <p:nvPr/>
              </p:nvGrpSpPr>
              <p:grpSpPr>
                <a:xfrm>
                  <a:off x="-4132928" y="6068575"/>
                  <a:ext cx="196081" cy="197094"/>
                  <a:chOff x="-29756100" y="-2466975"/>
                  <a:chExt cx="495300" cy="438150"/>
                </a:xfrm>
              </p:grpSpPr>
              <p:cxnSp>
                <p:nvCxnSpPr>
                  <p:cNvPr id="3195" name="直接连接符 1821"/>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96" name="直接连接符 1822"/>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4" name="组合 1823"/>
                <p:cNvGrpSpPr/>
                <p:nvPr/>
              </p:nvGrpSpPr>
              <p:grpSpPr>
                <a:xfrm>
                  <a:off x="-3449723" y="6171639"/>
                  <a:ext cx="196081" cy="197094"/>
                  <a:chOff x="-29756100" y="-2466975"/>
                  <a:chExt cx="495300" cy="438150"/>
                </a:xfrm>
              </p:grpSpPr>
              <p:cxnSp>
                <p:nvCxnSpPr>
                  <p:cNvPr id="3193" name="直接连接符 1824"/>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94" name="直接连接符 1825"/>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5" name="组合 1826"/>
                <p:cNvGrpSpPr/>
                <p:nvPr/>
              </p:nvGrpSpPr>
              <p:grpSpPr>
                <a:xfrm>
                  <a:off x="-3366260" y="6171639"/>
                  <a:ext cx="196081" cy="197094"/>
                  <a:chOff x="-29756100" y="-2466975"/>
                  <a:chExt cx="495300" cy="438150"/>
                </a:xfrm>
              </p:grpSpPr>
              <p:cxnSp>
                <p:nvCxnSpPr>
                  <p:cNvPr id="3191" name="直接连接符 1827"/>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92" name="直接连接符 1828"/>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6" name="组合 1829"/>
                <p:cNvGrpSpPr/>
                <p:nvPr/>
              </p:nvGrpSpPr>
              <p:grpSpPr>
                <a:xfrm>
                  <a:off x="-3241065" y="6291481"/>
                  <a:ext cx="196081" cy="197094"/>
                  <a:chOff x="-29756100" y="-2466975"/>
                  <a:chExt cx="495300" cy="438150"/>
                </a:xfrm>
              </p:grpSpPr>
              <p:cxnSp>
                <p:nvCxnSpPr>
                  <p:cNvPr id="3189" name="直接连接符 1830"/>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90" name="直接连接符 1831"/>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7" name="组合 1832"/>
                <p:cNvGrpSpPr/>
                <p:nvPr/>
              </p:nvGrpSpPr>
              <p:grpSpPr>
                <a:xfrm>
                  <a:off x="-2498242" y="6549142"/>
                  <a:ext cx="196081" cy="197094"/>
                  <a:chOff x="-29756100" y="-2466975"/>
                  <a:chExt cx="495300" cy="438150"/>
                </a:xfrm>
              </p:grpSpPr>
              <p:cxnSp>
                <p:nvCxnSpPr>
                  <p:cNvPr id="3187" name="直接连接符 1833"/>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88" name="直接连接符 1834"/>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8" name="组合 1835"/>
                <p:cNvGrpSpPr/>
                <p:nvPr/>
              </p:nvGrpSpPr>
              <p:grpSpPr>
                <a:xfrm>
                  <a:off x="-2401663" y="6549142"/>
                  <a:ext cx="196081" cy="197094"/>
                  <a:chOff x="-29756100" y="-2466975"/>
                  <a:chExt cx="495300" cy="438150"/>
                </a:xfrm>
              </p:grpSpPr>
              <p:cxnSp>
                <p:nvCxnSpPr>
                  <p:cNvPr id="3185" name="直接连接符 1836"/>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86" name="直接连接符 1837"/>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79" name="组合 1838"/>
                <p:cNvGrpSpPr/>
                <p:nvPr/>
              </p:nvGrpSpPr>
              <p:grpSpPr>
                <a:xfrm>
                  <a:off x="-1435876" y="6550340"/>
                  <a:ext cx="196081" cy="197094"/>
                  <a:chOff x="-29756100" y="-2466975"/>
                  <a:chExt cx="495300" cy="438150"/>
                </a:xfrm>
              </p:grpSpPr>
              <p:cxnSp>
                <p:nvCxnSpPr>
                  <p:cNvPr id="3183" name="直接连接符 1839"/>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84" name="直接连接符 1840"/>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nvGrpSpPr>
                <p:cNvPr id="3180" name="组合 1841"/>
                <p:cNvGrpSpPr/>
                <p:nvPr/>
              </p:nvGrpSpPr>
              <p:grpSpPr>
                <a:xfrm>
                  <a:off x="-1323798" y="6712126"/>
                  <a:ext cx="196081" cy="197094"/>
                  <a:chOff x="-29756100" y="-2466975"/>
                  <a:chExt cx="495300" cy="438150"/>
                </a:xfrm>
              </p:grpSpPr>
              <p:cxnSp>
                <p:nvCxnSpPr>
                  <p:cNvPr id="3181" name="直接连接符 1842"/>
                  <p:cNvCxnSpPr/>
                  <p:nvPr/>
                </p:nvCxnSpPr>
                <p:spPr>
                  <a:xfrm>
                    <a:off x="-29756100" y="-2247900"/>
                    <a:ext cx="495300" cy="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cxnSp>
                <p:nvCxnSpPr>
                  <p:cNvPr id="3182" name="直接连接符 1843"/>
                  <p:cNvCxnSpPr/>
                  <p:nvPr/>
                </p:nvCxnSpPr>
                <p:spPr>
                  <a:xfrm>
                    <a:off x="-29508450" y="-2466975"/>
                    <a:ext cx="0" cy="438150"/>
                  </a:xfrm>
                  <a:prstGeom prst="line">
                    <a:avLst/>
                  </a:prstGeom>
                  <a:ln w="12700">
                    <a:solidFill>
                      <a:srgbClr val="8D4038"/>
                    </a:solidFill>
                  </a:ln>
                </p:spPr>
                <p:style>
                  <a:lnRef idx="2">
                    <a:schemeClr val="accent1"/>
                  </a:lnRef>
                  <a:fillRef idx="0">
                    <a:schemeClr val="accent1"/>
                  </a:fillRef>
                  <a:effectRef idx="1">
                    <a:schemeClr val="accent1"/>
                  </a:effectRef>
                  <a:fontRef idx="minor">
                    <a:schemeClr val="tx1"/>
                  </a:fontRef>
                </p:style>
              </p:cxnSp>
            </p:grpSp>
          </p:grpSp>
          <p:sp>
            <p:nvSpPr>
              <p:cNvPr id="3104" name="图形 1850"/>
              <p:cNvSpPr/>
              <p:nvPr/>
            </p:nvSpPr>
            <p:spPr>
              <a:xfrm>
                <a:off x="9558076" y="843594"/>
                <a:ext cx="2366360" cy="1314045"/>
              </a:xfrm>
              <a:custGeom>
                <a:avLst/>
                <a:gdLst>
                  <a:gd name="connsiteX0" fmla="*/ 0 w 13037388"/>
                  <a:gd name="connsiteY0" fmla="*/ 0 h 7237468"/>
                  <a:gd name="connsiteX1" fmla="*/ 129167 w 13037388"/>
                  <a:gd name="connsiteY1" fmla="*/ 0 h 7237468"/>
                  <a:gd name="connsiteX2" fmla="*/ 129167 w 13037388"/>
                  <a:gd name="connsiteY2" fmla="*/ 57938 h 7237468"/>
                  <a:gd name="connsiteX3" fmla="*/ 218616 w 13037388"/>
                  <a:gd name="connsiteY3" fmla="*/ 57938 h 7237468"/>
                  <a:gd name="connsiteX4" fmla="*/ 218616 w 13037388"/>
                  <a:gd name="connsiteY4" fmla="*/ 97233 h 7237468"/>
                  <a:gd name="connsiteX5" fmla="*/ 511883 w 13037388"/>
                  <a:gd name="connsiteY5" fmla="*/ 97233 h 7237468"/>
                  <a:gd name="connsiteX6" fmla="*/ 511883 w 13037388"/>
                  <a:gd name="connsiteY6" fmla="*/ 131840 h 7237468"/>
                  <a:gd name="connsiteX7" fmla="*/ 542812 w 13037388"/>
                  <a:gd name="connsiteY7" fmla="*/ 131840 h 7237468"/>
                  <a:gd name="connsiteX8" fmla="*/ 542812 w 13037388"/>
                  <a:gd name="connsiteY8" fmla="*/ 164549 h 7237468"/>
                  <a:gd name="connsiteX9" fmla="*/ 567511 w 13037388"/>
                  <a:gd name="connsiteY9" fmla="*/ 164549 h 7237468"/>
                  <a:gd name="connsiteX10" fmla="*/ 567511 w 13037388"/>
                  <a:gd name="connsiteY10" fmla="*/ 196365 h 7237468"/>
                  <a:gd name="connsiteX11" fmla="*/ 603335 w 13037388"/>
                  <a:gd name="connsiteY11" fmla="*/ 196365 h 7237468"/>
                  <a:gd name="connsiteX12" fmla="*/ 603335 w 13037388"/>
                  <a:gd name="connsiteY12" fmla="*/ 223380 h 7237468"/>
                  <a:gd name="connsiteX13" fmla="*/ 812271 w 13037388"/>
                  <a:gd name="connsiteY13" fmla="*/ 223380 h 7237468"/>
                  <a:gd name="connsiteX14" fmla="*/ 812271 w 13037388"/>
                  <a:gd name="connsiteY14" fmla="*/ 253410 h 7237468"/>
                  <a:gd name="connsiteX15" fmla="*/ 834522 w 13037388"/>
                  <a:gd name="connsiteY15" fmla="*/ 253410 h 7237468"/>
                  <a:gd name="connsiteX16" fmla="*/ 834522 w 13037388"/>
                  <a:gd name="connsiteY16" fmla="*/ 294491 h 7237468"/>
                  <a:gd name="connsiteX17" fmla="*/ 956902 w 13037388"/>
                  <a:gd name="connsiteY17" fmla="*/ 294491 h 7237468"/>
                  <a:gd name="connsiteX18" fmla="*/ 956902 w 13037388"/>
                  <a:gd name="connsiteY18" fmla="*/ 354327 h 7237468"/>
                  <a:gd name="connsiteX19" fmla="*/ 1011306 w 13037388"/>
                  <a:gd name="connsiteY19" fmla="*/ 354327 h 7237468"/>
                  <a:gd name="connsiteX20" fmla="*/ 1011306 w 13037388"/>
                  <a:gd name="connsiteY20" fmla="*/ 424322 h 7237468"/>
                  <a:gd name="connsiteX21" fmla="*/ 1038341 w 13037388"/>
                  <a:gd name="connsiteY21" fmla="*/ 424322 h 7237468"/>
                  <a:gd name="connsiteX22" fmla="*/ 1038341 w 13037388"/>
                  <a:gd name="connsiteY22" fmla="*/ 513629 h 7237468"/>
                  <a:gd name="connsiteX23" fmla="*/ 1123117 w 13037388"/>
                  <a:gd name="connsiteY23" fmla="*/ 513629 h 7237468"/>
                  <a:gd name="connsiteX24" fmla="*/ 1123117 w 13037388"/>
                  <a:gd name="connsiteY24" fmla="*/ 615104 h 7237468"/>
                  <a:gd name="connsiteX25" fmla="*/ 1163169 w 13037388"/>
                  <a:gd name="connsiteY25" fmla="*/ 615104 h 7237468"/>
                  <a:gd name="connsiteX26" fmla="*/ 1163169 w 13037388"/>
                  <a:gd name="connsiteY26" fmla="*/ 646920 h 7237468"/>
                  <a:gd name="connsiteX27" fmla="*/ 1220020 w 13037388"/>
                  <a:gd name="connsiteY27" fmla="*/ 646920 h 7237468"/>
                  <a:gd name="connsiteX28" fmla="*/ 1220020 w 13037388"/>
                  <a:gd name="connsiteY28" fmla="*/ 675945 h 7237468"/>
                  <a:gd name="connsiteX29" fmla="*/ 1355083 w 13037388"/>
                  <a:gd name="connsiteY29" fmla="*/ 675945 h 7237468"/>
                  <a:gd name="connsiteX30" fmla="*/ 1355083 w 13037388"/>
                  <a:gd name="connsiteY30" fmla="*/ 706756 h 7237468"/>
                  <a:gd name="connsiteX31" fmla="*/ 1547888 w 13037388"/>
                  <a:gd name="connsiteY31" fmla="*/ 706756 h 7237468"/>
                  <a:gd name="connsiteX32" fmla="*/ 1547888 w 13037388"/>
                  <a:gd name="connsiteY32" fmla="*/ 774965 h 7237468"/>
                  <a:gd name="connsiteX33" fmla="*/ 1568358 w 13037388"/>
                  <a:gd name="connsiteY33" fmla="*/ 774965 h 7237468"/>
                  <a:gd name="connsiteX34" fmla="*/ 1568358 w 13037388"/>
                  <a:gd name="connsiteY34" fmla="*/ 848532 h 7237468"/>
                  <a:gd name="connsiteX35" fmla="*/ 1678278 w 13037388"/>
                  <a:gd name="connsiteY35" fmla="*/ 848532 h 7237468"/>
                  <a:gd name="connsiteX36" fmla="*/ 1678278 w 13037388"/>
                  <a:gd name="connsiteY36" fmla="*/ 886152 h 7237468"/>
                  <a:gd name="connsiteX37" fmla="*/ 1780744 w 13037388"/>
                  <a:gd name="connsiteY37" fmla="*/ 886152 h 7237468"/>
                  <a:gd name="connsiteX38" fmla="*/ 1780744 w 13037388"/>
                  <a:gd name="connsiteY38" fmla="*/ 959943 h 7237468"/>
                  <a:gd name="connsiteX39" fmla="*/ 1821686 w 13037388"/>
                  <a:gd name="connsiteY39" fmla="*/ 959943 h 7237468"/>
                  <a:gd name="connsiteX40" fmla="*/ 1821686 w 13037388"/>
                  <a:gd name="connsiteY40" fmla="*/ 994549 h 7237468"/>
                  <a:gd name="connsiteX41" fmla="*/ 1846940 w 13037388"/>
                  <a:gd name="connsiteY41" fmla="*/ 994549 h 7237468"/>
                  <a:gd name="connsiteX42" fmla="*/ 1846940 w 13037388"/>
                  <a:gd name="connsiteY42" fmla="*/ 1064656 h 7237468"/>
                  <a:gd name="connsiteX43" fmla="*/ 1969321 w 13037388"/>
                  <a:gd name="connsiteY43" fmla="*/ 1064656 h 7237468"/>
                  <a:gd name="connsiteX44" fmla="*/ 1969321 w 13037388"/>
                  <a:gd name="connsiteY44" fmla="*/ 1116454 h 7237468"/>
                  <a:gd name="connsiteX45" fmla="*/ 2009817 w 13037388"/>
                  <a:gd name="connsiteY45" fmla="*/ 1116454 h 7237468"/>
                  <a:gd name="connsiteX46" fmla="*/ 2009817 w 13037388"/>
                  <a:gd name="connsiteY46" fmla="*/ 1161107 h 7237468"/>
                  <a:gd name="connsiteX47" fmla="*/ 2113173 w 13037388"/>
                  <a:gd name="connsiteY47" fmla="*/ 1161107 h 7237468"/>
                  <a:gd name="connsiteX48" fmla="*/ 2113173 w 13037388"/>
                  <a:gd name="connsiteY48" fmla="*/ 1205761 h 7237468"/>
                  <a:gd name="connsiteX49" fmla="*/ 2259362 w 13037388"/>
                  <a:gd name="connsiteY49" fmla="*/ 1205761 h 7237468"/>
                  <a:gd name="connsiteX50" fmla="*/ 2259362 w 13037388"/>
                  <a:gd name="connsiteY50" fmla="*/ 1253429 h 7237468"/>
                  <a:gd name="connsiteX51" fmla="*/ 2372953 w 13037388"/>
                  <a:gd name="connsiteY51" fmla="*/ 1253429 h 7237468"/>
                  <a:gd name="connsiteX52" fmla="*/ 2372953 w 13037388"/>
                  <a:gd name="connsiteY52" fmla="*/ 1310474 h 7237468"/>
                  <a:gd name="connsiteX53" fmla="*/ 2555522 w 13037388"/>
                  <a:gd name="connsiteY53" fmla="*/ 1310474 h 7237468"/>
                  <a:gd name="connsiteX54" fmla="*/ 2555522 w 13037388"/>
                  <a:gd name="connsiteY54" fmla="*/ 1384376 h 7237468"/>
                  <a:gd name="connsiteX55" fmla="*/ 2612373 w 13037388"/>
                  <a:gd name="connsiteY55" fmla="*/ 1384376 h 7237468"/>
                  <a:gd name="connsiteX56" fmla="*/ 2612373 w 13037388"/>
                  <a:gd name="connsiteY56" fmla="*/ 1425457 h 7237468"/>
                  <a:gd name="connsiteX57" fmla="*/ 2858246 w 13037388"/>
                  <a:gd name="connsiteY57" fmla="*/ 1425457 h 7237468"/>
                  <a:gd name="connsiteX58" fmla="*/ 2858246 w 13037388"/>
                  <a:gd name="connsiteY58" fmla="*/ 1581522 h 7237468"/>
                  <a:gd name="connsiteX59" fmla="*/ 2932787 w 13037388"/>
                  <a:gd name="connsiteY59" fmla="*/ 1581522 h 7237468"/>
                  <a:gd name="connsiteX60" fmla="*/ 2932787 w 13037388"/>
                  <a:gd name="connsiteY60" fmla="*/ 1663796 h 7237468"/>
                  <a:gd name="connsiteX61" fmla="*/ 2981628 w 13037388"/>
                  <a:gd name="connsiteY61" fmla="*/ 1663796 h 7237468"/>
                  <a:gd name="connsiteX62" fmla="*/ 2981628 w 13037388"/>
                  <a:gd name="connsiteY62" fmla="*/ 1699296 h 7237468"/>
                  <a:gd name="connsiteX63" fmla="*/ 3037255 w 13037388"/>
                  <a:gd name="connsiteY63" fmla="*/ 1699296 h 7237468"/>
                  <a:gd name="connsiteX64" fmla="*/ 3037255 w 13037388"/>
                  <a:gd name="connsiteY64" fmla="*/ 1746964 h 7237468"/>
                  <a:gd name="connsiteX65" fmla="*/ 3056613 w 13037388"/>
                  <a:gd name="connsiteY65" fmla="*/ 1746964 h 7237468"/>
                  <a:gd name="connsiteX66" fmla="*/ 3056613 w 13037388"/>
                  <a:gd name="connsiteY66" fmla="*/ 1981507 h 7237468"/>
                  <a:gd name="connsiteX67" fmla="*/ 3168425 w 13037388"/>
                  <a:gd name="connsiteY67" fmla="*/ 1981507 h 7237468"/>
                  <a:gd name="connsiteX68" fmla="*/ 3168425 w 13037388"/>
                  <a:gd name="connsiteY68" fmla="*/ 2030068 h 7237468"/>
                  <a:gd name="connsiteX69" fmla="*/ 3215263 w 13037388"/>
                  <a:gd name="connsiteY69" fmla="*/ 2030068 h 7237468"/>
                  <a:gd name="connsiteX70" fmla="*/ 3215263 w 13037388"/>
                  <a:gd name="connsiteY70" fmla="*/ 2073047 h 7237468"/>
                  <a:gd name="connsiteX71" fmla="*/ 3237514 w 13037388"/>
                  <a:gd name="connsiteY71" fmla="*/ 2073047 h 7237468"/>
                  <a:gd name="connsiteX72" fmla="*/ 3237514 w 13037388"/>
                  <a:gd name="connsiteY72" fmla="*/ 2118817 h 7237468"/>
                  <a:gd name="connsiteX73" fmla="*/ 3359894 w 13037388"/>
                  <a:gd name="connsiteY73" fmla="*/ 2118817 h 7237468"/>
                  <a:gd name="connsiteX74" fmla="*/ 3359894 w 13037388"/>
                  <a:gd name="connsiteY74" fmla="*/ 2162690 h 7237468"/>
                  <a:gd name="connsiteX75" fmla="*/ 3420862 w 13037388"/>
                  <a:gd name="connsiteY75" fmla="*/ 2162690 h 7237468"/>
                  <a:gd name="connsiteX76" fmla="*/ 3420862 w 13037388"/>
                  <a:gd name="connsiteY76" fmla="*/ 2210357 h 7237468"/>
                  <a:gd name="connsiteX77" fmla="*/ 3544688 w 13037388"/>
                  <a:gd name="connsiteY77" fmla="*/ 2210357 h 7237468"/>
                  <a:gd name="connsiteX78" fmla="*/ 3544688 w 13037388"/>
                  <a:gd name="connsiteY78" fmla="*/ 2255011 h 7237468"/>
                  <a:gd name="connsiteX79" fmla="*/ 3663953 w 13037388"/>
                  <a:gd name="connsiteY79" fmla="*/ 2255011 h 7237468"/>
                  <a:gd name="connsiteX80" fmla="*/ 3663953 w 13037388"/>
                  <a:gd name="connsiteY80" fmla="*/ 2299665 h 7237468"/>
                  <a:gd name="connsiteX81" fmla="*/ 3682533 w 13037388"/>
                  <a:gd name="connsiteY81" fmla="*/ 2299665 h 7237468"/>
                  <a:gd name="connsiteX82" fmla="*/ 3682533 w 13037388"/>
                  <a:gd name="connsiteY82" fmla="*/ 2346886 h 7237468"/>
                  <a:gd name="connsiteX83" fmla="*/ 3713239 w 13037388"/>
                  <a:gd name="connsiteY83" fmla="*/ 2346886 h 7237468"/>
                  <a:gd name="connsiteX84" fmla="*/ 3713239 w 13037388"/>
                  <a:gd name="connsiteY84" fmla="*/ 2440324 h 7237468"/>
                  <a:gd name="connsiteX85" fmla="*/ 3793676 w 13037388"/>
                  <a:gd name="connsiteY85" fmla="*/ 2440324 h 7237468"/>
                  <a:gd name="connsiteX86" fmla="*/ 3793676 w 13037388"/>
                  <a:gd name="connsiteY86" fmla="*/ 2491676 h 7237468"/>
                  <a:gd name="connsiteX87" fmla="*/ 3814703 w 13037388"/>
                  <a:gd name="connsiteY87" fmla="*/ 2491676 h 7237468"/>
                  <a:gd name="connsiteX88" fmla="*/ 3814703 w 13037388"/>
                  <a:gd name="connsiteY88" fmla="*/ 2533762 h 7237468"/>
                  <a:gd name="connsiteX89" fmla="*/ 3838178 w 13037388"/>
                  <a:gd name="connsiteY89" fmla="*/ 2533762 h 7237468"/>
                  <a:gd name="connsiteX90" fmla="*/ 3838178 w 13037388"/>
                  <a:gd name="connsiteY90" fmla="*/ 2623404 h 7237468"/>
                  <a:gd name="connsiteX91" fmla="*/ 3878007 w 13037388"/>
                  <a:gd name="connsiteY91" fmla="*/ 2623404 h 7237468"/>
                  <a:gd name="connsiteX92" fmla="*/ 3878007 w 13037388"/>
                  <a:gd name="connsiteY92" fmla="*/ 2698199 h 7237468"/>
                  <a:gd name="connsiteX93" fmla="*/ 3916056 w 13037388"/>
                  <a:gd name="connsiteY93" fmla="*/ 2698199 h 7237468"/>
                  <a:gd name="connsiteX94" fmla="*/ 3916056 w 13037388"/>
                  <a:gd name="connsiteY94" fmla="*/ 2766407 h 7237468"/>
                  <a:gd name="connsiteX95" fmla="*/ 3960892 w 13037388"/>
                  <a:gd name="connsiteY95" fmla="*/ 2766407 h 7237468"/>
                  <a:gd name="connsiteX96" fmla="*/ 3960892 w 13037388"/>
                  <a:gd name="connsiteY96" fmla="*/ 2880051 h 7237468"/>
                  <a:gd name="connsiteX97" fmla="*/ 3991598 w 13037388"/>
                  <a:gd name="connsiteY97" fmla="*/ 2880051 h 7237468"/>
                  <a:gd name="connsiteX98" fmla="*/ 3991598 w 13037388"/>
                  <a:gd name="connsiteY98" fmla="*/ 2960763 h 7237468"/>
                  <a:gd name="connsiteX99" fmla="*/ 4071702 w 13037388"/>
                  <a:gd name="connsiteY99" fmla="*/ 2960763 h 7237468"/>
                  <a:gd name="connsiteX100" fmla="*/ 4071702 w 13037388"/>
                  <a:gd name="connsiteY100" fmla="*/ 3006533 h 7237468"/>
                  <a:gd name="connsiteX101" fmla="*/ 4172276 w 13037388"/>
                  <a:gd name="connsiteY101" fmla="*/ 3006533 h 7237468"/>
                  <a:gd name="connsiteX102" fmla="*/ 4172276 w 13037388"/>
                  <a:gd name="connsiteY102" fmla="*/ 3111246 h 7237468"/>
                  <a:gd name="connsiteX103" fmla="*/ 4243034 w 13037388"/>
                  <a:gd name="connsiteY103" fmla="*/ 3111246 h 7237468"/>
                  <a:gd name="connsiteX104" fmla="*/ 4243034 w 13037388"/>
                  <a:gd name="connsiteY104" fmla="*/ 3159136 h 7237468"/>
                  <a:gd name="connsiteX105" fmla="*/ 4572349 w 13037388"/>
                  <a:gd name="connsiteY105" fmla="*/ 3159136 h 7237468"/>
                  <a:gd name="connsiteX106" fmla="*/ 4572349 w 13037388"/>
                  <a:gd name="connsiteY106" fmla="*/ 3270771 h 7237468"/>
                  <a:gd name="connsiteX107" fmla="*/ 4640770 w 13037388"/>
                  <a:gd name="connsiteY107" fmla="*/ 3270771 h 7237468"/>
                  <a:gd name="connsiteX108" fmla="*/ 4640770 w 13037388"/>
                  <a:gd name="connsiteY108" fmla="*/ 3316876 h 7237468"/>
                  <a:gd name="connsiteX109" fmla="*/ 4657570 w 13037388"/>
                  <a:gd name="connsiteY109" fmla="*/ 3316876 h 7237468"/>
                  <a:gd name="connsiteX110" fmla="*/ 4657570 w 13037388"/>
                  <a:gd name="connsiteY110" fmla="*/ 3371241 h 7237468"/>
                  <a:gd name="connsiteX111" fmla="*/ 4756253 w 13037388"/>
                  <a:gd name="connsiteY111" fmla="*/ 3371241 h 7237468"/>
                  <a:gd name="connsiteX112" fmla="*/ 4756253 w 13037388"/>
                  <a:gd name="connsiteY112" fmla="*/ 3401941 h 7237468"/>
                  <a:gd name="connsiteX113" fmla="*/ 4786069 w 13037388"/>
                  <a:gd name="connsiteY113" fmla="*/ 3401941 h 7237468"/>
                  <a:gd name="connsiteX114" fmla="*/ 4786069 w 13037388"/>
                  <a:gd name="connsiteY114" fmla="*/ 3462670 h 7237468"/>
                  <a:gd name="connsiteX115" fmla="*/ 4809321 w 13037388"/>
                  <a:gd name="connsiteY115" fmla="*/ 3462670 h 7237468"/>
                  <a:gd name="connsiteX116" fmla="*/ 4809321 w 13037388"/>
                  <a:gd name="connsiteY116" fmla="*/ 3549856 h 7237468"/>
                  <a:gd name="connsiteX117" fmla="*/ 4832573 w 13037388"/>
                  <a:gd name="connsiteY117" fmla="*/ 3549856 h 7237468"/>
                  <a:gd name="connsiteX118" fmla="*/ 4832573 w 13037388"/>
                  <a:gd name="connsiteY118" fmla="*/ 3629005 h 7237468"/>
                  <a:gd name="connsiteX119" fmla="*/ 4849373 w 13037388"/>
                  <a:gd name="connsiteY119" fmla="*/ 3629005 h 7237468"/>
                  <a:gd name="connsiteX120" fmla="*/ 4849373 w 13037388"/>
                  <a:gd name="connsiteY120" fmla="*/ 3739299 h 7237468"/>
                  <a:gd name="connsiteX121" fmla="*/ 4915458 w 13037388"/>
                  <a:gd name="connsiteY121" fmla="*/ 3739299 h 7237468"/>
                  <a:gd name="connsiteX122" fmla="*/ 4915458 w 13037388"/>
                  <a:gd name="connsiteY122" fmla="*/ 3840105 h 7237468"/>
                  <a:gd name="connsiteX123" fmla="*/ 5103590 w 13037388"/>
                  <a:gd name="connsiteY123" fmla="*/ 3840105 h 7237468"/>
                  <a:gd name="connsiteX124" fmla="*/ 5103590 w 13037388"/>
                  <a:gd name="connsiteY124" fmla="*/ 3900053 h 7237468"/>
                  <a:gd name="connsiteX125" fmla="*/ 5134296 w 13037388"/>
                  <a:gd name="connsiteY125" fmla="*/ 3900053 h 7237468"/>
                  <a:gd name="connsiteX126" fmla="*/ 5134296 w 13037388"/>
                  <a:gd name="connsiteY126" fmla="*/ 3957098 h 7237468"/>
                  <a:gd name="connsiteX127" fmla="*/ 5190146 w 13037388"/>
                  <a:gd name="connsiteY127" fmla="*/ 3957098 h 7237468"/>
                  <a:gd name="connsiteX128" fmla="*/ 5190146 w 13037388"/>
                  <a:gd name="connsiteY128" fmla="*/ 4019724 h 7237468"/>
                  <a:gd name="connsiteX129" fmla="*/ 5251670 w 13037388"/>
                  <a:gd name="connsiteY129" fmla="*/ 4019724 h 7237468"/>
                  <a:gd name="connsiteX130" fmla="*/ 5251670 w 13037388"/>
                  <a:gd name="connsiteY130" fmla="*/ 4073979 h 7237468"/>
                  <a:gd name="connsiteX131" fmla="*/ 5311302 w 13037388"/>
                  <a:gd name="connsiteY131" fmla="*/ 4073979 h 7237468"/>
                  <a:gd name="connsiteX132" fmla="*/ 5311302 w 13037388"/>
                  <a:gd name="connsiteY132" fmla="*/ 4131917 h 7237468"/>
                  <a:gd name="connsiteX133" fmla="*/ 5406648 w 13037388"/>
                  <a:gd name="connsiteY133" fmla="*/ 4131917 h 7237468"/>
                  <a:gd name="connsiteX134" fmla="*/ 5406648 w 13037388"/>
                  <a:gd name="connsiteY134" fmla="*/ 4194544 h 7237468"/>
                  <a:gd name="connsiteX135" fmla="*/ 5517903 w 13037388"/>
                  <a:gd name="connsiteY135" fmla="*/ 4194544 h 7237468"/>
                  <a:gd name="connsiteX136" fmla="*/ 5517903 w 13037388"/>
                  <a:gd name="connsiteY136" fmla="*/ 4250584 h 7237468"/>
                  <a:gd name="connsiteX137" fmla="*/ 5665204 w 13037388"/>
                  <a:gd name="connsiteY137" fmla="*/ 4250584 h 7237468"/>
                  <a:gd name="connsiteX138" fmla="*/ 5665204 w 13037388"/>
                  <a:gd name="connsiteY138" fmla="*/ 4308969 h 7237468"/>
                  <a:gd name="connsiteX139" fmla="*/ 5851667 w 13037388"/>
                  <a:gd name="connsiteY139" fmla="*/ 4308969 h 7237468"/>
                  <a:gd name="connsiteX140" fmla="*/ 5851667 w 13037388"/>
                  <a:gd name="connsiteY140" fmla="*/ 4543401 h 7237468"/>
                  <a:gd name="connsiteX141" fmla="*/ 5932549 w 13037388"/>
                  <a:gd name="connsiteY141" fmla="*/ 4543401 h 7237468"/>
                  <a:gd name="connsiteX142" fmla="*/ 5932549 w 13037388"/>
                  <a:gd name="connsiteY142" fmla="*/ 4598213 h 7237468"/>
                  <a:gd name="connsiteX143" fmla="*/ 6063051 w 13037388"/>
                  <a:gd name="connsiteY143" fmla="*/ 4598213 h 7237468"/>
                  <a:gd name="connsiteX144" fmla="*/ 6063051 w 13037388"/>
                  <a:gd name="connsiteY144" fmla="*/ 4656151 h 7237468"/>
                  <a:gd name="connsiteX145" fmla="*/ 6090864 w 13037388"/>
                  <a:gd name="connsiteY145" fmla="*/ 4656151 h 7237468"/>
                  <a:gd name="connsiteX146" fmla="*/ 6090864 w 13037388"/>
                  <a:gd name="connsiteY146" fmla="*/ 4742110 h 7237468"/>
                  <a:gd name="connsiteX147" fmla="*/ 6118678 w 13037388"/>
                  <a:gd name="connsiteY147" fmla="*/ 4742110 h 7237468"/>
                  <a:gd name="connsiteX148" fmla="*/ 6118678 w 13037388"/>
                  <a:gd name="connsiteY148" fmla="*/ 4788996 h 7237468"/>
                  <a:gd name="connsiteX149" fmla="*/ 6230601 w 13037388"/>
                  <a:gd name="connsiteY149" fmla="*/ 4788996 h 7237468"/>
                  <a:gd name="connsiteX150" fmla="*/ 6230601 w 13037388"/>
                  <a:gd name="connsiteY150" fmla="*/ 4855976 h 7237468"/>
                  <a:gd name="connsiteX151" fmla="*/ 6264088 w 13037388"/>
                  <a:gd name="connsiteY151" fmla="*/ 4855976 h 7237468"/>
                  <a:gd name="connsiteX152" fmla="*/ 6264088 w 13037388"/>
                  <a:gd name="connsiteY152" fmla="*/ 4916929 h 7237468"/>
                  <a:gd name="connsiteX153" fmla="*/ 6440093 w 13037388"/>
                  <a:gd name="connsiteY153" fmla="*/ 4916929 h 7237468"/>
                  <a:gd name="connsiteX154" fmla="*/ 6440093 w 13037388"/>
                  <a:gd name="connsiteY154" fmla="*/ 5034591 h 7237468"/>
                  <a:gd name="connsiteX155" fmla="*/ 6455892 w 13037388"/>
                  <a:gd name="connsiteY155" fmla="*/ 5034591 h 7237468"/>
                  <a:gd name="connsiteX156" fmla="*/ 6455892 w 13037388"/>
                  <a:gd name="connsiteY156" fmla="*/ 5101014 h 7237468"/>
                  <a:gd name="connsiteX157" fmla="*/ 6730469 w 13037388"/>
                  <a:gd name="connsiteY157" fmla="*/ 5101014 h 7237468"/>
                  <a:gd name="connsiteX158" fmla="*/ 6730469 w 13037388"/>
                  <a:gd name="connsiteY158" fmla="*/ 5170227 h 7237468"/>
                  <a:gd name="connsiteX159" fmla="*/ 6811684 w 13037388"/>
                  <a:gd name="connsiteY159" fmla="*/ 5170227 h 7237468"/>
                  <a:gd name="connsiteX160" fmla="*/ 6811684 w 13037388"/>
                  <a:gd name="connsiteY160" fmla="*/ 5236537 h 7237468"/>
                  <a:gd name="connsiteX161" fmla="*/ 6900132 w 13037388"/>
                  <a:gd name="connsiteY161" fmla="*/ 5236537 h 7237468"/>
                  <a:gd name="connsiteX162" fmla="*/ 6900132 w 13037388"/>
                  <a:gd name="connsiteY162" fmla="*/ 5370164 h 7237468"/>
                  <a:gd name="connsiteX163" fmla="*/ 6924385 w 13037388"/>
                  <a:gd name="connsiteY163" fmla="*/ 5370164 h 7237468"/>
                  <a:gd name="connsiteX164" fmla="*/ 6924385 w 13037388"/>
                  <a:gd name="connsiteY164" fmla="*/ 5447638 h 7237468"/>
                  <a:gd name="connsiteX165" fmla="*/ 7172149 w 13037388"/>
                  <a:gd name="connsiteY165" fmla="*/ 5447638 h 7237468"/>
                  <a:gd name="connsiteX166" fmla="*/ 7172149 w 13037388"/>
                  <a:gd name="connsiteY166" fmla="*/ 5514618 h 7237468"/>
                  <a:gd name="connsiteX167" fmla="*/ 7227999 w 13037388"/>
                  <a:gd name="connsiteY167" fmla="*/ 5514618 h 7237468"/>
                  <a:gd name="connsiteX168" fmla="*/ 7227999 w 13037388"/>
                  <a:gd name="connsiteY168" fmla="*/ 5581599 h 7237468"/>
                  <a:gd name="connsiteX169" fmla="*/ 7635971 w 13037388"/>
                  <a:gd name="connsiteY169" fmla="*/ 5581599 h 7237468"/>
                  <a:gd name="connsiteX170" fmla="*/ 7635971 w 13037388"/>
                  <a:gd name="connsiteY170" fmla="*/ 5730965 h 7237468"/>
                  <a:gd name="connsiteX171" fmla="*/ 7656442 w 13037388"/>
                  <a:gd name="connsiteY171" fmla="*/ 5730965 h 7237468"/>
                  <a:gd name="connsiteX172" fmla="*/ 7656442 w 13037388"/>
                  <a:gd name="connsiteY172" fmla="*/ 5793704 h 7237468"/>
                  <a:gd name="connsiteX173" fmla="*/ 7795176 w 13037388"/>
                  <a:gd name="connsiteY173" fmla="*/ 5793704 h 7237468"/>
                  <a:gd name="connsiteX174" fmla="*/ 7795176 w 13037388"/>
                  <a:gd name="connsiteY174" fmla="*/ 5883011 h 7237468"/>
                  <a:gd name="connsiteX175" fmla="*/ 7914441 w 13037388"/>
                  <a:gd name="connsiteY175" fmla="*/ 5883011 h 7237468"/>
                  <a:gd name="connsiteX176" fmla="*/ 7914441 w 13037388"/>
                  <a:gd name="connsiteY176" fmla="*/ 5972319 h 7237468"/>
                  <a:gd name="connsiteX177" fmla="*/ 8165544 w 13037388"/>
                  <a:gd name="connsiteY177" fmla="*/ 5972319 h 7237468"/>
                  <a:gd name="connsiteX178" fmla="*/ 8165544 w 13037388"/>
                  <a:gd name="connsiteY178" fmla="*/ 6061626 h 7237468"/>
                  <a:gd name="connsiteX179" fmla="*/ 8407188 w 13037388"/>
                  <a:gd name="connsiteY179" fmla="*/ 6061626 h 7237468"/>
                  <a:gd name="connsiteX180" fmla="*/ 8407188 w 13037388"/>
                  <a:gd name="connsiteY180" fmla="*/ 6150933 h 7237468"/>
                  <a:gd name="connsiteX181" fmla="*/ 8599437 w 13037388"/>
                  <a:gd name="connsiteY181" fmla="*/ 6150933 h 7237468"/>
                  <a:gd name="connsiteX182" fmla="*/ 8599437 w 13037388"/>
                  <a:gd name="connsiteY182" fmla="*/ 6229077 h 7237468"/>
                  <a:gd name="connsiteX183" fmla="*/ 8630699 w 13037388"/>
                  <a:gd name="connsiteY183" fmla="*/ 6229077 h 7237468"/>
                  <a:gd name="connsiteX184" fmla="*/ 8630699 w 13037388"/>
                  <a:gd name="connsiteY184" fmla="*/ 6310459 h 7237468"/>
                  <a:gd name="connsiteX185" fmla="*/ 8734055 w 13037388"/>
                  <a:gd name="connsiteY185" fmla="*/ 6310459 h 7237468"/>
                  <a:gd name="connsiteX186" fmla="*/ 8734055 w 13037388"/>
                  <a:gd name="connsiteY186" fmla="*/ 6401999 h 7237468"/>
                  <a:gd name="connsiteX187" fmla="*/ 9315917 w 13037388"/>
                  <a:gd name="connsiteY187" fmla="*/ 6401999 h 7237468"/>
                  <a:gd name="connsiteX188" fmla="*/ 9315917 w 13037388"/>
                  <a:gd name="connsiteY188" fmla="*/ 6500125 h 7237468"/>
                  <a:gd name="connsiteX189" fmla="*/ 9372101 w 13037388"/>
                  <a:gd name="connsiteY189" fmla="*/ 6500125 h 7237468"/>
                  <a:gd name="connsiteX190" fmla="*/ 9372101 w 13037388"/>
                  <a:gd name="connsiteY190" fmla="*/ 6591665 h 7237468"/>
                  <a:gd name="connsiteX191" fmla="*/ 10207624 w 13037388"/>
                  <a:gd name="connsiteY191" fmla="*/ 6591665 h 7237468"/>
                  <a:gd name="connsiteX192" fmla="*/ 10207624 w 13037388"/>
                  <a:gd name="connsiteY192" fmla="*/ 6697829 h 7237468"/>
                  <a:gd name="connsiteX193" fmla="*/ 10270038 w 13037388"/>
                  <a:gd name="connsiteY193" fmla="*/ 6697829 h 7237468"/>
                  <a:gd name="connsiteX194" fmla="*/ 10710607 w 13037388"/>
                  <a:gd name="connsiteY194" fmla="*/ 6697829 h 7237468"/>
                  <a:gd name="connsiteX195" fmla="*/ 10710607 w 13037388"/>
                  <a:gd name="connsiteY195" fmla="*/ 6813147 h 7237468"/>
                  <a:gd name="connsiteX196" fmla="*/ 10791156 w 13037388"/>
                  <a:gd name="connsiteY196" fmla="*/ 6813147 h 7237468"/>
                  <a:gd name="connsiteX197" fmla="*/ 10791156 w 13037388"/>
                  <a:gd name="connsiteY197" fmla="*/ 6938401 h 7237468"/>
                  <a:gd name="connsiteX198" fmla="*/ 10910866 w 13037388"/>
                  <a:gd name="connsiteY198" fmla="*/ 6938401 h 7237468"/>
                  <a:gd name="connsiteX199" fmla="*/ 10910866 w 13037388"/>
                  <a:gd name="connsiteY199" fmla="*/ 7058966 h 7237468"/>
                  <a:gd name="connsiteX200" fmla="*/ 12660235 w 13037388"/>
                  <a:gd name="connsiteY200" fmla="*/ 7058966 h 7237468"/>
                  <a:gd name="connsiteX201" fmla="*/ 12660235 w 13037388"/>
                  <a:gd name="connsiteY201" fmla="*/ 7237469 h 7237468"/>
                  <a:gd name="connsiteX202" fmla="*/ 13037389 w 13037388"/>
                  <a:gd name="connsiteY202" fmla="*/ 7237469 h 723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13037388" h="7237468">
                    <a:moveTo>
                      <a:pt x="0" y="0"/>
                    </a:moveTo>
                    <a:lnTo>
                      <a:pt x="129167" y="0"/>
                    </a:lnTo>
                    <a:lnTo>
                      <a:pt x="129167" y="57938"/>
                    </a:lnTo>
                    <a:lnTo>
                      <a:pt x="218616" y="57938"/>
                    </a:lnTo>
                    <a:lnTo>
                      <a:pt x="218616" y="97233"/>
                    </a:lnTo>
                    <a:lnTo>
                      <a:pt x="511883" y="97233"/>
                    </a:lnTo>
                    <a:lnTo>
                      <a:pt x="511883" y="131840"/>
                    </a:lnTo>
                    <a:lnTo>
                      <a:pt x="542812" y="131840"/>
                    </a:lnTo>
                    <a:lnTo>
                      <a:pt x="542812" y="164549"/>
                    </a:lnTo>
                    <a:lnTo>
                      <a:pt x="567511" y="164549"/>
                    </a:lnTo>
                    <a:lnTo>
                      <a:pt x="567511" y="196365"/>
                    </a:lnTo>
                    <a:lnTo>
                      <a:pt x="603335" y="196365"/>
                    </a:lnTo>
                    <a:lnTo>
                      <a:pt x="603335" y="223380"/>
                    </a:lnTo>
                    <a:lnTo>
                      <a:pt x="812271" y="223380"/>
                    </a:lnTo>
                    <a:lnTo>
                      <a:pt x="812271" y="253410"/>
                    </a:lnTo>
                    <a:lnTo>
                      <a:pt x="834522" y="253410"/>
                    </a:lnTo>
                    <a:lnTo>
                      <a:pt x="834522" y="294491"/>
                    </a:lnTo>
                    <a:lnTo>
                      <a:pt x="956902" y="294491"/>
                    </a:lnTo>
                    <a:lnTo>
                      <a:pt x="956902" y="354327"/>
                    </a:lnTo>
                    <a:lnTo>
                      <a:pt x="1011306" y="354327"/>
                    </a:lnTo>
                    <a:lnTo>
                      <a:pt x="1011306" y="424322"/>
                    </a:lnTo>
                    <a:lnTo>
                      <a:pt x="1038341" y="424322"/>
                    </a:lnTo>
                    <a:lnTo>
                      <a:pt x="1038341" y="513629"/>
                    </a:lnTo>
                    <a:lnTo>
                      <a:pt x="1123117" y="513629"/>
                    </a:lnTo>
                    <a:lnTo>
                      <a:pt x="1123117" y="615104"/>
                    </a:lnTo>
                    <a:lnTo>
                      <a:pt x="1163169" y="615104"/>
                    </a:lnTo>
                    <a:lnTo>
                      <a:pt x="1163169" y="646920"/>
                    </a:lnTo>
                    <a:lnTo>
                      <a:pt x="1220020" y="646920"/>
                    </a:lnTo>
                    <a:lnTo>
                      <a:pt x="1220020" y="675945"/>
                    </a:lnTo>
                    <a:lnTo>
                      <a:pt x="1355083" y="675945"/>
                    </a:lnTo>
                    <a:lnTo>
                      <a:pt x="1355083" y="706756"/>
                    </a:lnTo>
                    <a:lnTo>
                      <a:pt x="1547888" y="706756"/>
                    </a:lnTo>
                    <a:lnTo>
                      <a:pt x="1547888" y="774965"/>
                    </a:lnTo>
                    <a:lnTo>
                      <a:pt x="1568358" y="774965"/>
                    </a:lnTo>
                    <a:lnTo>
                      <a:pt x="1568358" y="848532"/>
                    </a:lnTo>
                    <a:lnTo>
                      <a:pt x="1678278" y="848532"/>
                    </a:lnTo>
                    <a:lnTo>
                      <a:pt x="1678278" y="886152"/>
                    </a:lnTo>
                    <a:lnTo>
                      <a:pt x="1780744" y="886152"/>
                    </a:lnTo>
                    <a:lnTo>
                      <a:pt x="1780744" y="959943"/>
                    </a:lnTo>
                    <a:lnTo>
                      <a:pt x="1821686" y="959943"/>
                    </a:lnTo>
                    <a:lnTo>
                      <a:pt x="1821686" y="994549"/>
                    </a:lnTo>
                    <a:lnTo>
                      <a:pt x="1846940" y="994549"/>
                    </a:lnTo>
                    <a:lnTo>
                      <a:pt x="1846940" y="1064656"/>
                    </a:lnTo>
                    <a:lnTo>
                      <a:pt x="1969321" y="1064656"/>
                    </a:lnTo>
                    <a:lnTo>
                      <a:pt x="1969321" y="1116454"/>
                    </a:lnTo>
                    <a:lnTo>
                      <a:pt x="2009817" y="1116454"/>
                    </a:lnTo>
                    <a:lnTo>
                      <a:pt x="2009817" y="1161107"/>
                    </a:lnTo>
                    <a:lnTo>
                      <a:pt x="2113173" y="1161107"/>
                    </a:lnTo>
                    <a:lnTo>
                      <a:pt x="2113173" y="1205761"/>
                    </a:lnTo>
                    <a:lnTo>
                      <a:pt x="2259362" y="1205761"/>
                    </a:lnTo>
                    <a:lnTo>
                      <a:pt x="2259362" y="1253429"/>
                    </a:lnTo>
                    <a:lnTo>
                      <a:pt x="2372953" y="1253429"/>
                    </a:lnTo>
                    <a:lnTo>
                      <a:pt x="2372953" y="1310474"/>
                    </a:lnTo>
                    <a:lnTo>
                      <a:pt x="2555522" y="1310474"/>
                    </a:lnTo>
                    <a:lnTo>
                      <a:pt x="2555522" y="1384376"/>
                    </a:lnTo>
                    <a:lnTo>
                      <a:pt x="2612373" y="1384376"/>
                    </a:lnTo>
                    <a:lnTo>
                      <a:pt x="2612373" y="1425457"/>
                    </a:lnTo>
                    <a:lnTo>
                      <a:pt x="2858246" y="1425457"/>
                    </a:lnTo>
                    <a:lnTo>
                      <a:pt x="2858246" y="1581522"/>
                    </a:lnTo>
                    <a:lnTo>
                      <a:pt x="2932787" y="1581522"/>
                    </a:lnTo>
                    <a:lnTo>
                      <a:pt x="2932787" y="1663796"/>
                    </a:lnTo>
                    <a:lnTo>
                      <a:pt x="2981628" y="1663796"/>
                    </a:lnTo>
                    <a:lnTo>
                      <a:pt x="2981628" y="1699296"/>
                    </a:lnTo>
                    <a:lnTo>
                      <a:pt x="3037255" y="1699296"/>
                    </a:lnTo>
                    <a:lnTo>
                      <a:pt x="3037255" y="1746964"/>
                    </a:lnTo>
                    <a:lnTo>
                      <a:pt x="3056613" y="1746964"/>
                    </a:lnTo>
                    <a:lnTo>
                      <a:pt x="3056613" y="1981507"/>
                    </a:lnTo>
                    <a:lnTo>
                      <a:pt x="3168425" y="1981507"/>
                    </a:lnTo>
                    <a:lnTo>
                      <a:pt x="3168425" y="2030068"/>
                    </a:lnTo>
                    <a:lnTo>
                      <a:pt x="3215263" y="2030068"/>
                    </a:lnTo>
                    <a:lnTo>
                      <a:pt x="3215263" y="2073047"/>
                    </a:lnTo>
                    <a:lnTo>
                      <a:pt x="3237514" y="2073047"/>
                    </a:lnTo>
                    <a:lnTo>
                      <a:pt x="3237514" y="2118817"/>
                    </a:lnTo>
                    <a:lnTo>
                      <a:pt x="3359894" y="2118817"/>
                    </a:lnTo>
                    <a:lnTo>
                      <a:pt x="3359894" y="2162690"/>
                    </a:lnTo>
                    <a:lnTo>
                      <a:pt x="3420862" y="2162690"/>
                    </a:lnTo>
                    <a:lnTo>
                      <a:pt x="3420862" y="2210357"/>
                    </a:lnTo>
                    <a:lnTo>
                      <a:pt x="3544688" y="2210357"/>
                    </a:lnTo>
                    <a:lnTo>
                      <a:pt x="3544688" y="2255011"/>
                    </a:lnTo>
                    <a:lnTo>
                      <a:pt x="3663953" y="2255011"/>
                    </a:lnTo>
                    <a:lnTo>
                      <a:pt x="3663953" y="2299665"/>
                    </a:lnTo>
                    <a:lnTo>
                      <a:pt x="3682533" y="2299665"/>
                    </a:lnTo>
                    <a:lnTo>
                      <a:pt x="3682533" y="2346886"/>
                    </a:lnTo>
                    <a:lnTo>
                      <a:pt x="3713239" y="2346886"/>
                    </a:lnTo>
                    <a:lnTo>
                      <a:pt x="3713239" y="2440324"/>
                    </a:lnTo>
                    <a:lnTo>
                      <a:pt x="3793676" y="2440324"/>
                    </a:lnTo>
                    <a:lnTo>
                      <a:pt x="3793676" y="2491676"/>
                    </a:lnTo>
                    <a:lnTo>
                      <a:pt x="3814703" y="2491676"/>
                    </a:lnTo>
                    <a:lnTo>
                      <a:pt x="3814703" y="2533762"/>
                    </a:lnTo>
                    <a:lnTo>
                      <a:pt x="3838178" y="2533762"/>
                    </a:lnTo>
                    <a:lnTo>
                      <a:pt x="3838178" y="2623404"/>
                    </a:lnTo>
                    <a:lnTo>
                      <a:pt x="3878007" y="2623404"/>
                    </a:lnTo>
                    <a:lnTo>
                      <a:pt x="3878007" y="2698199"/>
                    </a:lnTo>
                    <a:lnTo>
                      <a:pt x="3916056" y="2698199"/>
                    </a:lnTo>
                    <a:lnTo>
                      <a:pt x="3916056" y="2766407"/>
                    </a:lnTo>
                    <a:lnTo>
                      <a:pt x="3960892" y="2766407"/>
                    </a:lnTo>
                    <a:lnTo>
                      <a:pt x="3960892" y="2880051"/>
                    </a:lnTo>
                    <a:lnTo>
                      <a:pt x="3991598" y="2880051"/>
                    </a:lnTo>
                    <a:lnTo>
                      <a:pt x="3991598" y="2960763"/>
                    </a:lnTo>
                    <a:lnTo>
                      <a:pt x="4071702" y="2960763"/>
                    </a:lnTo>
                    <a:lnTo>
                      <a:pt x="4071702" y="3006533"/>
                    </a:lnTo>
                    <a:lnTo>
                      <a:pt x="4172276" y="3006533"/>
                    </a:lnTo>
                    <a:lnTo>
                      <a:pt x="4172276" y="3111246"/>
                    </a:lnTo>
                    <a:lnTo>
                      <a:pt x="4243034" y="3111246"/>
                    </a:lnTo>
                    <a:lnTo>
                      <a:pt x="4243034" y="3159136"/>
                    </a:lnTo>
                    <a:lnTo>
                      <a:pt x="4572349" y="3159136"/>
                    </a:lnTo>
                    <a:lnTo>
                      <a:pt x="4572349" y="3270771"/>
                    </a:lnTo>
                    <a:lnTo>
                      <a:pt x="4640770" y="3270771"/>
                    </a:lnTo>
                    <a:lnTo>
                      <a:pt x="4640770" y="3316876"/>
                    </a:lnTo>
                    <a:lnTo>
                      <a:pt x="4657570" y="3316876"/>
                    </a:lnTo>
                    <a:lnTo>
                      <a:pt x="4657570" y="3371241"/>
                    </a:lnTo>
                    <a:lnTo>
                      <a:pt x="4756253" y="3371241"/>
                    </a:lnTo>
                    <a:lnTo>
                      <a:pt x="4756253" y="3401941"/>
                    </a:lnTo>
                    <a:lnTo>
                      <a:pt x="4786069" y="3401941"/>
                    </a:lnTo>
                    <a:lnTo>
                      <a:pt x="4786069" y="3462670"/>
                    </a:lnTo>
                    <a:lnTo>
                      <a:pt x="4809321" y="3462670"/>
                    </a:lnTo>
                    <a:lnTo>
                      <a:pt x="4809321" y="3549856"/>
                    </a:lnTo>
                    <a:lnTo>
                      <a:pt x="4832573" y="3549856"/>
                    </a:lnTo>
                    <a:lnTo>
                      <a:pt x="4832573" y="3629005"/>
                    </a:lnTo>
                    <a:lnTo>
                      <a:pt x="4849373" y="3629005"/>
                    </a:lnTo>
                    <a:lnTo>
                      <a:pt x="4849373" y="3739299"/>
                    </a:lnTo>
                    <a:lnTo>
                      <a:pt x="4915458" y="3739299"/>
                    </a:lnTo>
                    <a:lnTo>
                      <a:pt x="4915458" y="3840105"/>
                    </a:lnTo>
                    <a:lnTo>
                      <a:pt x="5103590" y="3840105"/>
                    </a:lnTo>
                    <a:lnTo>
                      <a:pt x="5103590" y="3900053"/>
                    </a:lnTo>
                    <a:lnTo>
                      <a:pt x="5134296" y="3900053"/>
                    </a:lnTo>
                    <a:lnTo>
                      <a:pt x="5134296" y="3957098"/>
                    </a:lnTo>
                    <a:lnTo>
                      <a:pt x="5190146" y="3957098"/>
                    </a:lnTo>
                    <a:lnTo>
                      <a:pt x="5190146" y="4019724"/>
                    </a:lnTo>
                    <a:lnTo>
                      <a:pt x="5251670" y="4019724"/>
                    </a:lnTo>
                    <a:lnTo>
                      <a:pt x="5251670" y="4073979"/>
                    </a:lnTo>
                    <a:lnTo>
                      <a:pt x="5311302" y="4073979"/>
                    </a:lnTo>
                    <a:lnTo>
                      <a:pt x="5311302" y="4131917"/>
                    </a:lnTo>
                    <a:lnTo>
                      <a:pt x="5406648" y="4131917"/>
                    </a:lnTo>
                    <a:lnTo>
                      <a:pt x="5406648" y="4194544"/>
                    </a:lnTo>
                    <a:lnTo>
                      <a:pt x="5517903" y="4194544"/>
                    </a:lnTo>
                    <a:lnTo>
                      <a:pt x="5517903" y="4250584"/>
                    </a:lnTo>
                    <a:lnTo>
                      <a:pt x="5665204" y="4250584"/>
                    </a:lnTo>
                    <a:lnTo>
                      <a:pt x="5665204" y="4308969"/>
                    </a:lnTo>
                    <a:lnTo>
                      <a:pt x="5851667" y="4308969"/>
                    </a:lnTo>
                    <a:lnTo>
                      <a:pt x="5851667" y="4543401"/>
                    </a:lnTo>
                    <a:lnTo>
                      <a:pt x="5932549" y="4543401"/>
                    </a:lnTo>
                    <a:lnTo>
                      <a:pt x="5932549" y="4598213"/>
                    </a:lnTo>
                    <a:lnTo>
                      <a:pt x="6063051" y="4598213"/>
                    </a:lnTo>
                    <a:lnTo>
                      <a:pt x="6063051" y="4656151"/>
                    </a:lnTo>
                    <a:lnTo>
                      <a:pt x="6090864" y="4656151"/>
                    </a:lnTo>
                    <a:lnTo>
                      <a:pt x="6090864" y="4742110"/>
                    </a:lnTo>
                    <a:lnTo>
                      <a:pt x="6118678" y="4742110"/>
                    </a:lnTo>
                    <a:lnTo>
                      <a:pt x="6118678" y="4788996"/>
                    </a:lnTo>
                    <a:lnTo>
                      <a:pt x="6230601" y="4788996"/>
                    </a:lnTo>
                    <a:lnTo>
                      <a:pt x="6230601" y="4855976"/>
                    </a:lnTo>
                    <a:lnTo>
                      <a:pt x="6264088" y="4855976"/>
                    </a:lnTo>
                    <a:lnTo>
                      <a:pt x="6264088" y="4916929"/>
                    </a:lnTo>
                    <a:lnTo>
                      <a:pt x="6440093" y="4916929"/>
                    </a:lnTo>
                    <a:lnTo>
                      <a:pt x="6440093" y="5034591"/>
                    </a:lnTo>
                    <a:lnTo>
                      <a:pt x="6455892" y="5034591"/>
                    </a:lnTo>
                    <a:lnTo>
                      <a:pt x="6455892" y="5101014"/>
                    </a:lnTo>
                    <a:lnTo>
                      <a:pt x="6730469" y="5101014"/>
                    </a:lnTo>
                    <a:lnTo>
                      <a:pt x="6730469" y="5170227"/>
                    </a:lnTo>
                    <a:lnTo>
                      <a:pt x="6811684" y="5170227"/>
                    </a:lnTo>
                    <a:lnTo>
                      <a:pt x="6811684" y="5236537"/>
                    </a:lnTo>
                    <a:lnTo>
                      <a:pt x="6900132" y="5236537"/>
                    </a:lnTo>
                    <a:lnTo>
                      <a:pt x="6900132" y="5370164"/>
                    </a:lnTo>
                    <a:lnTo>
                      <a:pt x="6924385" y="5370164"/>
                    </a:lnTo>
                    <a:lnTo>
                      <a:pt x="6924385" y="5447638"/>
                    </a:lnTo>
                    <a:lnTo>
                      <a:pt x="7172149" y="5447638"/>
                    </a:lnTo>
                    <a:lnTo>
                      <a:pt x="7172149" y="5514618"/>
                    </a:lnTo>
                    <a:lnTo>
                      <a:pt x="7227999" y="5514618"/>
                    </a:lnTo>
                    <a:lnTo>
                      <a:pt x="7227999" y="5581599"/>
                    </a:lnTo>
                    <a:lnTo>
                      <a:pt x="7635971" y="5581599"/>
                    </a:lnTo>
                    <a:lnTo>
                      <a:pt x="7635971" y="5730965"/>
                    </a:lnTo>
                    <a:lnTo>
                      <a:pt x="7656442" y="5730965"/>
                    </a:lnTo>
                    <a:lnTo>
                      <a:pt x="7656442" y="5793704"/>
                    </a:lnTo>
                    <a:lnTo>
                      <a:pt x="7795176" y="5793704"/>
                    </a:lnTo>
                    <a:lnTo>
                      <a:pt x="7795176" y="5883011"/>
                    </a:lnTo>
                    <a:lnTo>
                      <a:pt x="7914441" y="5883011"/>
                    </a:lnTo>
                    <a:lnTo>
                      <a:pt x="7914441" y="5972319"/>
                    </a:lnTo>
                    <a:lnTo>
                      <a:pt x="8165544" y="5972319"/>
                    </a:lnTo>
                    <a:lnTo>
                      <a:pt x="8165544" y="6061626"/>
                    </a:lnTo>
                    <a:lnTo>
                      <a:pt x="8407188" y="6061626"/>
                    </a:lnTo>
                    <a:lnTo>
                      <a:pt x="8407188" y="6150933"/>
                    </a:lnTo>
                    <a:lnTo>
                      <a:pt x="8599437" y="6150933"/>
                    </a:lnTo>
                    <a:lnTo>
                      <a:pt x="8599437" y="6229077"/>
                    </a:lnTo>
                    <a:lnTo>
                      <a:pt x="8630699" y="6229077"/>
                    </a:lnTo>
                    <a:lnTo>
                      <a:pt x="8630699" y="6310459"/>
                    </a:lnTo>
                    <a:lnTo>
                      <a:pt x="8734055" y="6310459"/>
                    </a:lnTo>
                    <a:lnTo>
                      <a:pt x="8734055" y="6401999"/>
                    </a:lnTo>
                    <a:lnTo>
                      <a:pt x="9315917" y="6401999"/>
                    </a:lnTo>
                    <a:lnTo>
                      <a:pt x="9315917" y="6500125"/>
                    </a:lnTo>
                    <a:lnTo>
                      <a:pt x="9372101" y="6500125"/>
                    </a:lnTo>
                    <a:lnTo>
                      <a:pt x="9372101" y="6591665"/>
                    </a:lnTo>
                    <a:lnTo>
                      <a:pt x="10207624" y="6591665"/>
                    </a:lnTo>
                    <a:lnTo>
                      <a:pt x="10207624" y="6697829"/>
                    </a:lnTo>
                    <a:cubicBezTo>
                      <a:pt x="10207624" y="6697829"/>
                      <a:pt x="10271819" y="6697829"/>
                      <a:pt x="10270038" y="6697829"/>
                    </a:cubicBezTo>
                    <a:cubicBezTo>
                      <a:pt x="10268258" y="6697829"/>
                      <a:pt x="10710607" y="6697829"/>
                      <a:pt x="10710607" y="6697829"/>
                    </a:cubicBezTo>
                    <a:lnTo>
                      <a:pt x="10710607" y="6813147"/>
                    </a:lnTo>
                    <a:lnTo>
                      <a:pt x="10791156" y="6813147"/>
                    </a:lnTo>
                    <a:lnTo>
                      <a:pt x="10791156" y="6938401"/>
                    </a:lnTo>
                    <a:lnTo>
                      <a:pt x="10910866" y="6938401"/>
                    </a:lnTo>
                    <a:lnTo>
                      <a:pt x="10910866" y="7058966"/>
                    </a:lnTo>
                    <a:lnTo>
                      <a:pt x="12660235" y="7058966"/>
                    </a:lnTo>
                    <a:lnTo>
                      <a:pt x="12660235" y="7237469"/>
                    </a:lnTo>
                    <a:lnTo>
                      <a:pt x="13037389" y="7237469"/>
                    </a:lnTo>
                  </a:path>
                </a:pathLst>
              </a:custGeom>
              <a:noFill/>
              <a:ln w="12700" cap="flat">
                <a:solidFill>
                  <a:srgbClr val="8D4038"/>
                </a:solidFill>
                <a:prstDash val="solid"/>
                <a:miter/>
              </a:ln>
            </p:spPr>
            <p:txBody>
              <a:bodyPr rtlCol="0" anchor="ctr"/>
              <a:lstStyle/>
              <a:p>
                <a:endParaRPr lang="zh-CN" altLang="en-US" sz="8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10" name="组合 1502"/>
            <p:cNvGrpSpPr/>
            <p:nvPr/>
          </p:nvGrpSpPr>
          <p:grpSpPr>
            <a:xfrm>
              <a:off x="4093062" y="1607342"/>
              <a:ext cx="2352620" cy="1364858"/>
              <a:chOff x="9567847" y="824701"/>
              <a:chExt cx="2352620" cy="1364858"/>
            </a:xfrm>
          </p:grpSpPr>
          <p:pic>
            <p:nvPicPr>
              <p:cNvPr id="2850" name="图形 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4233" y="840789"/>
                <a:ext cx="2336234" cy="1329721"/>
              </a:xfrm>
              <a:prstGeom prst="rect">
                <a:avLst/>
              </a:prstGeom>
            </p:spPr>
          </p:pic>
          <p:grpSp>
            <p:nvGrpSpPr>
              <p:cNvPr id="2851" name="组合 1501"/>
              <p:cNvGrpSpPr/>
              <p:nvPr/>
            </p:nvGrpSpPr>
            <p:grpSpPr>
              <a:xfrm>
                <a:off x="9567847" y="824701"/>
                <a:ext cx="2308963" cy="1364858"/>
                <a:chOff x="9567847" y="824701"/>
                <a:chExt cx="2308963" cy="1364858"/>
              </a:xfrm>
            </p:grpSpPr>
            <p:grpSp>
              <p:nvGrpSpPr>
                <p:cNvPr id="2852" name="组合 1210"/>
                <p:cNvGrpSpPr/>
                <p:nvPr/>
              </p:nvGrpSpPr>
              <p:grpSpPr>
                <a:xfrm>
                  <a:off x="9567847" y="824701"/>
                  <a:ext cx="36816" cy="36216"/>
                  <a:chOff x="-29756100" y="-2466975"/>
                  <a:chExt cx="495300" cy="438150"/>
                </a:xfrm>
              </p:grpSpPr>
              <p:cxnSp>
                <p:nvCxnSpPr>
                  <p:cNvPr id="3101" name="直接连接符 121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102" name="直接连接符 121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3" name="组合 5"/>
                <p:cNvGrpSpPr/>
                <p:nvPr/>
              </p:nvGrpSpPr>
              <p:grpSpPr>
                <a:xfrm>
                  <a:off x="9614408" y="850242"/>
                  <a:ext cx="36816" cy="36216"/>
                  <a:chOff x="-29756100" y="-2466975"/>
                  <a:chExt cx="495300" cy="438150"/>
                </a:xfrm>
              </p:grpSpPr>
              <p:cxnSp>
                <p:nvCxnSpPr>
                  <p:cNvPr id="3099" name="直接连接符 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100" name="直接连接符 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4" name="组合 8"/>
                <p:cNvGrpSpPr/>
                <p:nvPr/>
              </p:nvGrpSpPr>
              <p:grpSpPr>
                <a:xfrm>
                  <a:off x="9705078" y="891800"/>
                  <a:ext cx="36816" cy="36216"/>
                  <a:chOff x="-29756100" y="-2466975"/>
                  <a:chExt cx="495300" cy="438150"/>
                </a:xfrm>
              </p:grpSpPr>
              <p:cxnSp>
                <p:nvCxnSpPr>
                  <p:cNvPr id="3097" name="直接连接符 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98" name="直接连接符 1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5" name="组合 14"/>
                <p:cNvGrpSpPr/>
                <p:nvPr/>
              </p:nvGrpSpPr>
              <p:grpSpPr>
                <a:xfrm>
                  <a:off x="9709409" y="891800"/>
                  <a:ext cx="36816" cy="36216"/>
                  <a:chOff x="-29756100" y="-2466975"/>
                  <a:chExt cx="495300" cy="438150"/>
                </a:xfrm>
              </p:grpSpPr>
              <p:cxnSp>
                <p:nvCxnSpPr>
                  <p:cNvPr id="3095" name="直接连接符 1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96" name="直接连接符 1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6" name="组合 17"/>
                <p:cNvGrpSpPr/>
                <p:nvPr/>
              </p:nvGrpSpPr>
              <p:grpSpPr>
                <a:xfrm>
                  <a:off x="9716339" y="891800"/>
                  <a:ext cx="36816" cy="36216"/>
                  <a:chOff x="-29756100" y="-2466975"/>
                  <a:chExt cx="495300" cy="438150"/>
                </a:xfrm>
              </p:grpSpPr>
              <p:cxnSp>
                <p:nvCxnSpPr>
                  <p:cNvPr id="3093" name="直接连接符 1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94" name="直接连接符 1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7" name="组合 20"/>
                <p:cNvGrpSpPr/>
                <p:nvPr/>
              </p:nvGrpSpPr>
              <p:grpSpPr>
                <a:xfrm>
                  <a:off x="9720959" y="897860"/>
                  <a:ext cx="36816" cy="36216"/>
                  <a:chOff x="-29756100" y="-2466975"/>
                  <a:chExt cx="495300" cy="438150"/>
                </a:xfrm>
              </p:grpSpPr>
              <p:cxnSp>
                <p:nvCxnSpPr>
                  <p:cNvPr id="3091" name="直接连接符 2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92" name="直接连接符 2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8" name="组合 23"/>
                <p:cNvGrpSpPr/>
                <p:nvPr/>
              </p:nvGrpSpPr>
              <p:grpSpPr>
                <a:xfrm>
                  <a:off x="9733375" y="923257"/>
                  <a:ext cx="36816" cy="36216"/>
                  <a:chOff x="-29756100" y="-2466975"/>
                  <a:chExt cx="495300" cy="438150"/>
                </a:xfrm>
              </p:grpSpPr>
              <p:cxnSp>
                <p:nvCxnSpPr>
                  <p:cNvPr id="3089" name="直接连接符 2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90" name="直接连接符 2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59" name="组合 26"/>
                <p:cNvGrpSpPr/>
                <p:nvPr/>
              </p:nvGrpSpPr>
              <p:grpSpPr>
                <a:xfrm>
                  <a:off x="9739151" y="923257"/>
                  <a:ext cx="36816" cy="36216"/>
                  <a:chOff x="-29756100" y="-2466975"/>
                  <a:chExt cx="495300" cy="438150"/>
                </a:xfrm>
              </p:grpSpPr>
              <p:cxnSp>
                <p:nvCxnSpPr>
                  <p:cNvPr id="3087" name="直接连接符 2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88" name="直接连接符 2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0" name="组合 29"/>
                <p:cNvGrpSpPr/>
                <p:nvPr/>
              </p:nvGrpSpPr>
              <p:grpSpPr>
                <a:xfrm>
                  <a:off x="9742327" y="923257"/>
                  <a:ext cx="36816" cy="36216"/>
                  <a:chOff x="-29756100" y="-2466975"/>
                  <a:chExt cx="495300" cy="438150"/>
                </a:xfrm>
              </p:grpSpPr>
              <p:cxnSp>
                <p:nvCxnSpPr>
                  <p:cNvPr id="3085" name="直接连接符 3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86" name="直接连接符 3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1" name="组合 32"/>
                <p:cNvGrpSpPr/>
                <p:nvPr/>
              </p:nvGrpSpPr>
              <p:grpSpPr>
                <a:xfrm>
                  <a:off x="9745792" y="928452"/>
                  <a:ext cx="36816" cy="36216"/>
                  <a:chOff x="-29756100" y="-2466975"/>
                  <a:chExt cx="495300" cy="438150"/>
                </a:xfrm>
              </p:grpSpPr>
              <p:cxnSp>
                <p:nvCxnSpPr>
                  <p:cNvPr id="3083" name="直接连接符 3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84" name="直接连接符 3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2" name="组合 35"/>
                <p:cNvGrpSpPr/>
                <p:nvPr/>
              </p:nvGrpSpPr>
              <p:grpSpPr>
                <a:xfrm>
                  <a:off x="9767449" y="935378"/>
                  <a:ext cx="36816" cy="36216"/>
                  <a:chOff x="-29756100" y="-2466975"/>
                  <a:chExt cx="495300" cy="438150"/>
                </a:xfrm>
              </p:grpSpPr>
              <p:cxnSp>
                <p:nvCxnSpPr>
                  <p:cNvPr id="3081" name="直接连接符 3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82" name="直接连接符 3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3" name="组合 38"/>
                <p:cNvGrpSpPr/>
                <p:nvPr/>
              </p:nvGrpSpPr>
              <p:grpSpPr>
                <a:xfrm>
                  <a:off x="9786218" y="942593"/>
                  <a:ext cx="36816" cy="36216"/>
                  <a:chOff x="-29756100" y="-2466975"/>
                  <a:chExt cx="495300" cy="438150"/>
                </a:xfrm>
              </p:grpSpPr>
              <p:cxnSp>
                <p:nvCxnSpPr>
                  <p:cNvPr id="3079" name="直接连接符 3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80" name="直接连接符 4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4" name="组合 41"/>
                <p:cNvGrpSpPr/>
                <p:nvPr/>
              </p:nvGrpSpPr>
              <p:grpSpPr>
                <a:xfrm>
                  <a:off x="9818848" y="947178"/>
                  <a:ext cx="36816" cy="36216"/>
                  <a:chOff x="-29756100" y="-2466975"/>
                  <a:chExt cx="495300" cy="438150"/>
                </a:xfrm>
              </p:grpSpPr>
              <p:cxnSp>
                <p:nvCxnSpPr>
                  <p:cNvPr id="3077" name="直接连接符 4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78" name="直接连接符 4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5" name="组合 44"/>
                <p:cNvGrpSpPr/>
                <p:nvPr/>
              </p:nvGrpSpPr>
              <p:grpSpPr>
                <a:xfrm>
                  <a:off x="9826644" y="952622"/>
                  <a:ext cx="36816" cy="36216"/>
                  <a:chOff x="-29756100" y="-2466975"/>
                  <a:chExt cx="495300" cy="438150"/>
                </a:xfrm>
              </p:grpSpPr>
              <p:cxnSp>
                <p:nvCxnSpPr>
                  <p:cNvPr id="3075" name="直接连接符 4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76" name="直接连接符 4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6" name="组合 47"/>
                <p:cNvGrpSpPr/>
                <p:nvPr/>
              </p:nvGrpSpPr>
              <p:grpSpPr>
                <a:xfrm>
                  <a:off x="9822024" y="948044"/>
                  <a:ext cx="36816" cy="36216"/>
                  <a:chOff x="-29756100" y="-2466975"/>
                  <a:chExt cx="495300" cy="438150"/>
                </a:xfrm>
              </p:grpSpPr>
              <p:cxnSp>
                <p:nvCxnSpPr>
                  <p:cNvPr id="3073" name="直接连接符 4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74" name="直接连接符 4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7" name="组合 50"/>
                <p:cNvGrpSpPr/>
                <p:nvPr/>
              </p:nvGrpSpPr>
              <p:grpSpPr>
                <a:xfrm>
                  <a:off x="9873423" y="961608"/>
                  <a:ext cx="36816" cy="36216"/>
                  <a:chOff x="-29756100" y="-2466975"/>
                  <a:chExt cx="495300" cy="438150"/>
                </a:xfrm>
              </p:grpSpPr>
              <p:cxnSp>
                <p:nvCxnSpPr>
                  <p:cNvPr id="3071" name="直接连接符 5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72" name="直接连接符 5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8" name="组合 53"/>
                <p:cNvGrpSpPr/>
                <p:nvPr/>
              </p:nvGrpSpPr>
              <p:grpSpPr>
                <a:xfrm>
                  <a:off x="9887860" y="980078"/>
                  <a:ext cx="36816" cy="36216"/>
                  <a:chOff x="-29756100" y="-2466975"/>
                  <a:chExt cx="495300" cy="438150"/>
                </a:xfrm>
              </p:grpSpPr>
              <p:cxnSp>
                <p:nvCxnSpPr>
                  <p:cNvPr id="3069" name="直接连接符 5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70" name="直接连接符 5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69" name="组合 56"/>
                <p:cNvGrpSpPr/>
                <p:nvPr/>
              </p:nvGrpSpPr>
              <p:grpSpPr>
                <a:xfrm>
                  <a:off x="9893058" y="980078"/>
                  <a:ext cx="36816" cy="36216"/>
                  <a:chOff x="-29756100" y="-2466975"/>
                  <a:chExt cx="495300" cy="438150"/>
                </a:xfrm>
              </p:grpSpPr>
              <p:cxnSp>
                <p:nvCxnSpPr>
                  <p:cNvPr id="3067" name="直接连接符 5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68" name="直接连接符 5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0" name="组合 59"/>
                <p:cNvGrpSpPr/>
                <p:nvPr/>
              </p:nvGrpSpPr>
              <p:grpSpPr>
                <a:xfrm>
                  <a:off x="9896812" y="980078"/>
                  <a:ext cx="36816" cy="36216"/>
                  <a:chOff x="-29756100" y="-2466975"/>
                  <a:chExt cx="495300" cy="438150"/>
                </a:xfrm>
              </p:grpSpPr>
              <p:cxnSp>
                <p:nvCxnSpPr>
                  <p:cNvPr id="3065" name="直接连接符 6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66" name="直接连接符 6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1" name="组合 62"/>
                <p:cNvGrpSpPr/>
                <p:nvPr/>
              </p:nvGrpSpPr>
              <p:grpSpPr>
                <a:xfrm>
                  <a:off x="9901432" y="986193"/>
                  <a:ext cx="36816" cy="36216"/>
                  <a:chOff x="-29756100" y="-2466975"/>
                  <a:chExt cx="495300" cy="438150"/>
                </a:xfrm>
              </p:grpSpPr>
              <p:cxnSp>
                <p:nvCxnSpPr>
                  <p:cNvPr id="3063" name="直接连接符 185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64" name="直接连接符 185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2" name="组合 1858"/>
                <p:cNvGrpSpPr/>
                <p:nvPr/>
              </p:nvGrpSpPr>
              <p:grpSpPr>
                <a:xfrm>
                  <a:off x="9918180" y="1019765"/>
                  <a:ext cx="36816" cy="36216"/>
                  <a:chOff x="-29756100" y="-2466975"/>
                  <a:chExt cx="495300" cy="438150"/>
                </a:xfrm>
              </p:grpSpPr>
              <p:cxnSp>
                <p:nvCxnSpPr>
                  <p:cNvPr id="3061" name="直接连接符 185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62" name="直接连接符 186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3" name="组合 1861"/>
                <p:cNvGrpSpPr/>
                <p:nvPr/>
              </p:nvGrpSpPr>
              <p:grpSpPr>
                <a:xfrm>
                  <a:off x="9923089" y="1019765"/>
                  <a:ext cx="36816" cy="36216"/>
                  <a:chOff x="-29756100" y="-2466975"/>
                  <a:chExt cx="495300" cy="438150"/>
                </a:xfrm>
              </p:grpSpPr>
              <p:cxnSp>
                <p:nvCxnSpPr>
                  <p:cNvPr id="3059" name="直接连接符 186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60" name="直接连接符 186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4" name="组合 1864"/>
                <p:cNvGrpSpPr/>
                <p:nvPr/>
              </p:nvGrpSpPr>
              <p:grpSpPr>
                <a:xfrm>
                  <a:off x="9996721" y="1053242"/>
                  <a:ext cx="36816" cy="36216"/>
                  <a:chOff x="-29756100" y="-2466975"/>
                  <a:chExt cx="495300" cy="438150"/>
                </a:xfrm>
              </p:grpSpPr>
              <p:cxnSp>
                <p:nvCxnSpPr>
                  <p:cNvPr id="3057" name="直接连接符 186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58" name="直接连接符 186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5" name="组合 1867"/>
                <p:cNvGrpSpPr/>
                <p:nvPr/>
              </p:nvGrpSpPr>
              <p:grpSpPr>
                <a:xfrm>
                  <a:off x="10007117" y="1053242"/>
                  <a:ext cx="36816" cy="36216"/>
                  <a:chOff x="-29756100" y="-2466975"/>
                  <a:chExt cx="495300" cy="438150"/>
                </a:xfrm>
              </p:grpSpPr>
              <p:cxnSp>
                <p:nvCxnSpPr>
                  <p:cNvPr id="3055" name="直接连接符 186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56" name="直接连接符 186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6" name="组合 1870"/>
                <p:cNvGrpSpPr/>
                <p:nvPr/>
              </p:nvGrpSpPr>
              <p:grpSpPr>
                <a:xfrm>
                  <a:off x="10028484" y="1053242"/>
                  <a:ext cx="36816" cy="36216"/>
                  <a:chOff x="-29756100" y="-2466975"/>
                  <a:chExt cx="495300" cy="438150"/>
                </a:xfrm>
              </p:grpSpPr>
              <p:cxnSp>
                <p:nvCxnSpPr>
                  <p:cNvPr id="3053" name="直接连接符 187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54" name="直接连接符 187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7" name="组合 1417"/>
                <p:cNvGrpSpPr/>
                <p:nvPr/>
              </p:nvGrpSpPr>
              <p:grpSpPr>
                <a:xfrm>
                  <a:off x="10046862" y="1054206"/>
                  <a:ext cx="30499" cy="36000"/>
                  <a:chOff x="10335466" y="-198894"/>
                  <a:chExt cx="30499" cy="250010"/>
                </a:xfrm>
              </p:grpSpPr>
              <p:cxnSp>
                <p:nvCxnSpPr>
                  <p:cNvPr id="3046" name="直接连接符 1875"/>
                  <p:cNvCxnSpPr/>
                  <p:nvPr/>
                </p:nvCxnSpPr>
                <p:spPr>
                  <a:xfrm>
                    <a:off x="10343007" y="-198894"/>
                    <a:ext cx="0" cy="25001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47" name="直接连接符 1104"/>
                  <p:cNvCxnSpPr/>
                  <p:nvPr/>
                </p:nvCxnSpPr>
                <p:spPr>
                  <a:xfrm>
                    <a:off x="10354865" y="-198894"/>
                    <a:ext cx="0" cy="250008"/>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48" name="直接连接符 1106"/>
                  <p:cNvCxnSpPr/>
                  <p:nvPr/>
                </p:nvCxnSpPr>
                <p:spPr>
                  <a:xfrm>
                    <a:off x="10348733" y="-198894"/>
                    <a:ext cx="0" cy="250008"/>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49" name="直接连接符 1107"/>
                  <p:cNvCxnSpPr/>
                  <p:nvPr/>
                </p:nvCxnSpPr>
                <p:spPr>
                  <a:xfrm>
                    <a:off x="10335466" y="-198894"/>
                    <a:ext cx="0" cy="250008"/>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50" name="直接连接符 1108"/>
                  <p:cNvCxnSpPr/>
                  <p:nvPr/>
                </p:nvCxnSpPr>
                <p:spPr>
                  <a:xfrm>
                    <a:off x="10359707" y="-198894"/>
                    <a:ext cx="0" cy="250008"/>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51" name="直接连接符 1114"/>
                  <p:cNvCxnSpPr/>
                  <p:nvPr/>
                </p:nvCxnSpPr>
                <p:spPr>
                  <a:xfrm>
                    <a:off x="10340100" y="-198894"/>
                    <a:ext cx="0" cy="25001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52" name="直接连接符 1116"/>
                  <p:cNvCxnSpPr/>
                  <p:nvPr/>
                </p:nvCxnSpPr>
                <p:spPr>
                  <a:xfrm>
                    <a:off x="10365965" y="-198894"/>
                    <a:ext cx="0" cy="250008"/>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8" name="组合 1879"/>
                <p:cNvGrpSpPr/>
                <p:nvPr/>
              </p:nvGrpSpPr>
              <p:grpSpPr>
                <a:xfrm>
                  <a:off x="10059959" y="1059590"/>
                  <a:ext cx="36816" cy="36216"/>
                  <a:chOff x="-29756100" y="-2466987"/>
                  <a:chExt cx="495300" cy="438150"/>
                </a:xfrm>
              </p:grpSpPr>
              <p:cxnSp>
                <p:nvCxnSpPr>
                  <p:cNvPr id="3044" name="直接连接符 188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45" name="直接连接符 1881"/>
                  <p:cNvCxnSpPr/>
                  <p:nvPr/>
                </p:nvCxnSpPr>
                <p:spPr>
                  <a:xfrm>
                    <a:off x="-29492427" y="-2466987"/>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79" name="组合 1882"/>
                <p:cNvGrpSpPr/>
                <p:nvPr/>
              </p:nvGrpSpPr>
              <p:grpSpPr>
                <a:xfrm>
                  <a:off x="10070643" y="1087585"/>
                  <a:ext cx="36816" cy="36216"/>
                  <a:chOff x="-29756100" y="-2466975"/>
                  <a:chExt cx="495300" cy="438150"/>
                </a:xfrm>
              </p:grpSpPr>
              <p:cxnSp>
                <p:nvCxnSpPr>
                  <p:cNvPr id="3042" name="直接连接符 188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43" name="直接连接符 188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0" name="组合 1885"/>
                <p:cNvGrpSpPr/>
                <p:nvPr/>
              </p:nvGrpSpPr>
              <p:grpSpPr>
                <a:xfrm>
                  <a:off x="10073242" y="1117600"/>
                  <a:ext cx="36816" cy="36216"/>
                  <a:chOff x="-29756100" y="-2466975"/>
                  <a:chExt cx="495300" cy="438150"/>
                </a:xfrm>
              </p:grpSpPr>
              <p:cxnSp>
                <p:nvCxnSpPr>
                  <p:cNvPr id="3040" name="直接连接符 188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41" name="直接连接符 188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1" name="组合 1888"/>
                <p:cNvGrpSpPr/>
                <p:nvPr/>
              </p:nvGrpSpPr>
              <p:grpSpPr>
                <a:xfrm>
                  <a:off x="10079017" y="1117600"/>
                  <a:ext cx="36816" cy="36216"/>
                  <a:chOff x="-29756100" y="-2466975"/>
                  <a:chExt cx="495300" cy="438150"/>
                </a:xfrm>
              </p:grpSpPr>
              <p:cxnSp>
                <p:nvCxnSpPr>
                  <p:cNvPr id="3038" name="直接连接符 188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39" name="直接连接符 189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2" name="组合 1891"/>
                <p:cNvGrpSpPr/>
                <p:nvPr/>
              </p:nvGrpSpPr>
              <p:grpSpPr>
                <a:xfrm>
                  <a:off x="10085947" y="1117600"/>
                  <a:ext cx="36816" cy="36216"/>
                  <a:chOff x="-29756100" y="-2466975"/>
                  <a:chExt cx="495300" cy="438150"/>
                </a:xfrm>
              </p:grpSpPr>
              <p:cxnSp>
                <p:nvCxnSpPr>
                  <p:cNvPr id="3036" name="直接连接符 189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37" name="直接连接符 189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3" name="组合 1894"/>
                <p:cNvGrpSpPr/>
                <p:nvPr/>
              </p:nvGrpSpPr>
              <p:grpSpPr>
                <a:xfrm>
                  <a:off x="10091433" y="1130875"/>
                  <a:ext cx="36816" cy="36216"/>
                  <a:chOff x="-29756100" y="-2466975"/>
                  <a:chExt cx="495300" cy="438150"/>
                </a:xfrm>
              </p:grpSpPr>
              <p:cxnSp>
                <p:nvCxnSpPr>
                  <p:cNvPr id="3034" name="直接连接符 189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35" name="直接连接符 189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4" name="组合 1897"/>
                <p:cNvGrpSpPr/>
                <p:nvPr/>
              </p:nvGrpSpPr>
              <p:grpSpPr>
                <a:xfrm>
                  <a:off x="10097786" y="1130875"/>
                  <a:ext cx="36816" cy="36216"/>
                  <a:chOff x="-29756100" y="-2466975"/>
                  <a:chExt cx="495300" cy="438150"/>
                </a:xfrm>
              </p:grpSpPr>
              <p:cxnSp>
                <p:nvCxnSpPr>
                  <p:cNvPr id="3032" name="直接连接符 189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33" name="直接连接符 189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5" name="组合 1900"/>
                <p:cNvGrpSpPr/>
                <p:nvPr/>
              </p:nvGrpSpPr>
              <p:grpSpPr>
                <a:xfrm>
                  <a:off x="10100962" y="1138379"/>
                  <a:ext cx="36816" cy="36216"/>
                  <a:chOff x="-29756100" y="-2466975"/>
                  <a:chExt cx="495300" cy="438150"/>
                </a:xfrm>
              </p:grpSpPr>
              <p:cxnSp>
                <p:nvCxnSpPr>
                  <p:cNvPr id="3030" name="直接连接符 190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31" name="直接连接符 190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6" name="组合 1903"/>
                <p:cNvGrpSpPr/>
                <p:nvPr/>
              </p:nvGrpSpPr>
              <p:grpSpPr>
                <a:xfrm>
                  <a:off x="10104716" y="1138668"/>
                  <a:ext cx="36816" cy="36216"/>
                  <a:chOff x="-29756100" y="-2466975"/>
                  <a:chExt cx="495300" cy="438150"/>
                </a:xfrm>
              </p:grpSpPr>
              <p:cxnSp>
                <p:nvCxnSpPr>
                  <p:cNvPr id="3028" name="直接连接符 190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29" name="直接连接符 190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7" name="组合 1906"/>
                <p:cNvGrpSpPr/>
                <p:nvPr/>
              </p:nvGrpSpPr>
              <p:grpSpPr>
                <a:xfrm>
                  <a:off x="10112224" y="1150789"/>
                  <a:ext cx="36816" cy="36216"/>
                  <a:chOff x="-29756100" y="-2466975"/>
                  <a:chExt cx="495300" cy="438150"/>
                </a:xfrm>
              </p:grpSpPr>
              <p:cxnSp>
                <p:nvCxnSpPr>
                  <p:cNvPr id="3026" name="直接连接符 1907"/>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27" name="直接连接符 1908"/>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8" name="组合 1909"/>
                <p:cNvGrpSpPr/>
                <p:nvPr/>
              </p:nvGrpSpPr>
              <p:grpSpPr>
                <a:xfrm>
                  <a:off x="10118865" y="1151077"/>
                  <a:ext cx="36816" cy="36216"/>
                  <a:chOff x="-29756100" y="-2466975"/>
                  <a:chExt cx="495300" cy="438150"/>
                </a:xfrm>
              </p:grpSpPr>
              <p:cxnSp>
                <p:nvCxnSpPr>
                  <p:cNvPr id="3024" name="直接连接符 191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25" name="直接连接符 191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89" name="组合 1912"/>
                <p:cNvGrpSpPr/>
                <p:nvPr/>
              </p:nvGrpSpPr>
              <p:grpSpPr>
                <a:xfrm>
                  <a:off x="10184124" y="1190285"/>
                  <a:ext cx="36816" cy="36216"/>
                  <a:chOff x="-29756100" y="-2466975"/>
                  <a:chExt cx="495300" cy="438150"/>
                </a:xfrm>
              </p:grpSpPr>
              <p:cxnSp>
                <p:nvCxnSpPr>
                  <p:cNvPr id="3022" name="直接连接符 191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23" name="直接连接符 191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0" name="组合 1915"/>
                <p:cNvGrpSpPr/>
                <p:nvPr/>
              </p:nvGrpSpPr>
              <p:grpSpPr>
                <a:xfrm>
                  <a:off x="10202893" y="1211976"/>
                  <a:ext cx="36816" cy="36216"/>
                  <a:chOff x="-29756100" y="-2466975"/>
                  <a:chExt cx="495300" cy="438150"/>
                </a:xfrm>
              </p:grpSpPr>
              <p:cxnSp>
                <p:nvCxnSpPr>
                  <p:cNvPr id="3020" name="直接连接符 191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21" name="直接连接符 191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1" name="组合 1918"/>
                <p:cNvGrpSpPr/>
                <p:nvPr/>
              </p:nvGrpSpPr>
              <p:grpSpPr>
                <a:xfrm>
                  <a:off x="10246495" y="1265944"/>
                  <a:ext cx="36816" cy="36216"/>
                  <a:chOff x="-29756100" y="-2466975"/>
                  <a:chExt cx="495300" cy="438150"/>
                </a:xfrm>
              </p:grpSpPr>
              <p:cxnSp>
                <p:nvCxnSpPr>
                  <p:cNvPr id="3018" name="直接连接符 6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19" name="直接连接符 6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2" name="组合 65"/>
                <p:cNvGrpSpPr/>
                <p:nvPr/>
              </p:nvGrpSpPr>
              <p:grpSpPr>
                <a:xfrm>
                  <a:off x="10251404" y="1272870"/>
                  <a:ext cx="36816" cy="36216"/>
                  <a:chOff x="-29756100" y="-2466975"/>
                  <a:chExt cx="495300" cy="438150"/>
                </a:xfrm>
              </p:grpSpPr>
              <p:cxnSp>
                <p:nvCxnSpPr>
                  <p:cNvPr id="3016" name="直接连接符 6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17" name="直接连接符 6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3" name="组合 68"/>
                <p:cNvGrpSpPr/>
                <p:nvPr/>
              </p:nvGrpSpPr>
              <p:grpSpPr>
                <a:xfrm>
                  <a:off x="10261222" y="1280951"/>
                  <a:ext cx="36816" cy="36216"/>
                  <a:chOff x="-29756100" y="-2466975"/>
                  <a:chExt cx="495300" cy="438150"/>
                </a:xfrm>
              </p:grpSpPr>
              <p:cxnSp>
                <p:nvCxnSpPr>
                  <p:cNvPr id="3014" name="直接连接符 6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15" name="直接连接符 7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4" name="组合 71"/>
                <p:cNvGrpSpPr/>
                <p:nvPr/>
              </p:nvGrpSpPr>
              <p:grpSpPr>
                <a:xfrm>
                  <a:off x="10286921" y="1304184"/>
                  <a:ext cx="36816" cy="36216"/>
                  <a:chOff x="-29756100" y="-2466975"/>
                  <a:chExt cx="495300" cy="438150"/>
                </a:xfrm>
              </p:grpSpPr>
              <p:cxnSp>
                <p:nvCxnSpPr>
                  <p:cNvPr id="3012" name="直接连接符 7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13" name="直接连接符 7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5" name="组合 74"/>
                <p:cNvGrpSpPr/>
                <p:nvPr/>
              </p:nvGrpSpPr>
              <p:grpSpPr>
                <a:xfrm>
                  <a:off x="10349869" y="1328715"/>
                  <a:ext cx="36816" cy="36216"/>
                  <a:chOff x="-29756100" y="-2466975"/>
                  <a:chExt cx="495300" cy="438150"/>
                </a:xfrm>
              </p:grpSpPr>
              <p:cxnSp>
                <p:nvCxnSpPr>
                  <p:cNvPr id="3010" name="直接连接符 7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11" name="直接连接符 7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6" name="组合 79"/>
                <p:cNvGrpSpPr/>
                <p:nvPr/>
              </p:nvGrpSpPr>
              <p:grpSpPr>
                <a:xfrm>
                  <a:off x="10380478" y="1336507"/>
                  <a:ext cx="36816" cy="36216"/>
                  <a:chOff x="-29756100" y="-2466975"/>
                  <a:chExt cx="495300" cy="438150"/>
                </a:xfrm>
              </p:grpSpPr>
              <p:cxnSp>
                <p:nvCxnSpPr>
                  <p:cNvPr id="3008" name="直接连接符 8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09" name="直接连接符 8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7" name="组合 115"/>
                <p:cNvGrpSpPr/>
                <p:nvPr/>
              </p:nvGrpSpPr>
              <p:grpSpPr>
                <a:xfrm>
                  <a:off x="10412096" y="1369408"/>
                  <a:ext cx="36816" cy="36216"/>
                  <a:chOff x="-29756100" y="-2466975"/>
                  <a:chExt cx="495300" cy="438150"/>
                </a:xfrm>
              </p:grpSpPr>
              <p:cxnSp>
                <p:nvCxnSpPr>
                  <p:cNvPr id="3006" name="直接连接符 11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07" name="直接连接符 11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8" name="组合 118"/>
                <p:cNvGrpSpPr/>
                <p:nvPr/>
              </p:nvGrpSpPr>
              <p:grpSpPr>
                <a:xfrm>
                  <a:off x="10424657" y="1402165"/>
                  <a:ext cx="36816" cy="36216"/>
                  <a:chOff x="-29756100" y="-2466975"/>
                  <a:chExt cx="495300" cy="438150"/>
                </a:xfrm>
              </p:grpSpPr>
              <p:cxnSp>
                <p:nvCxnSpPr>
                  <p:cNvPr id="3004" name="直接连接符 11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05" name="直接连接符 12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899" name="组合 121"/>
                <p:cNvGrpSpPr/>
                <p:nvPr/>
              </p:nvGrpSpPr>
              <p:grpSpPr>
                <a:xfrm>
                  <a:off x="10436569" y="1411471"/>
                  <a:ext cx="36816" cy="36216"/>
                  <a:chOff x="-29756100" y="-2466975"/>
                  <a:chExt cx="495300" cy="438150"/>
                </a:xfrm>
              </p:grpSpPr>
              <p:cxnSp>
                <p:nvCxnSpPr>
                  <p:cNvPr id="3002" name="直接连接符 12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03" name="直接连接符 12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0" name="组合 131"/>
                <p:cNvGrpSpPr/>
                <p:nvPr/>
              </p:nvGrpSpPr>
              <p:grpSpPr>
                <a:xfrm>
                  <a:off x="10517781" y="1476803"/>
                  <a:ext cx="36816" cy="36216"/>
                  <a:chOff x="-29756100" y="-2466975"/>
                  <a:chExt cx="495300" cy="438150"/>
                </a:xfrm>
              </p:grpSpPr>
              <p:cxnSp>
                <p:nvCxnSpPr>
                  <p:cNvPr id="3000" name="直接连接符 13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3001" name="直接连接符 13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1" name="组合 134"/>
                <p:cNvGrpSpPr/>
                <p:nvPr/>
              </p:nvGrpSpPr>
              <p:grpSpPr>
                <a:xfrm>
                  <a:off x="10574089" y="1494097"/>
                  <a:ext cx="36816" cy="36216"/>
                  <a:chOff x="-29756100" y="-2466975"/>
                  <a:chExt cx="495300" cy="438150"/>
                </a:xfrm>
              </p:grpSpPr>
              <p:cxnSp>
                <p:nvCxnSpPr>
                  <p:cNvPr id="2998" name="直接连接符 13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99" name="直接连接符 13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2" name="组合 137"/>
                <p:cNvGrpSpPr/>
                <p:nvPr/>
              </p:nvGrpSpPr>
              <p:grpSpPr>
                <a:xfrm>
                  <a:off x="10598994" y="1519205"/>
                  <a:ext cx="36816" cy="36216"/>
                  <a:chOff x="-29756100" y="-2466975"/>
                  <a:chExt cx="495300" cy="438150"/>
                </a:xfrm>
              </p:grpSpPr>
              <p:cxnSp>
                <p:nvCxnSpPr>
                  <p:cNvPr id="2996" name="直接连接符 13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97" name="直接连接符 13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3" name="组合 140"/>
                <p:cNvGrpSpPr/>
                <p:nvPr/>
              </p:nvGrpSpPr>
              <p:grpSpPr>
                <a:xfrm>
                  <a:off x="10612204" y="1535848"/>
                  <a:ext cx="36816" cy="36216"/>
                  <a:chOff x="-29756100" y="-2466975"/>
                  <a:chExt cx="495300" cy="438150"/>
                </a:xfrm>
              </p:grpSpPr>
              <p:cxnSp>
                <p:nvCxnSpPr>
                  <p:cNvPr id="2994" name="直接连接符 14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95" name="直接连接符 14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4" name="组合 143"/>
                <p:cNvGrpSpPr/>
                <p:nvPr/>
              </p:nvGrpSpPr>
              <p:grpSpPr>
                <a:xfrm>
                  <a:off x="10624115" y="1562039"/>
                  <a:ext cx="36816" cy="36216"/>
                  <a:chOff x="-29756100" y="-2466975"/>
                  <a:chExt cx="495300" cy="438150"/>
                </a:xfrm>
              </p:grpSpPr>
              <p:cxnSp>
                <p:nvCxnSpPr>
                  <p:cNvPr id="2992" name="直接连接符 14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93" name="直接连接符 14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5" name="组合 148"/>
                <p:cNvGrpSpPr/>
                <p:nvPr/>
              </p:nvGrpSpPr>
              <p:grpSpPr>
                <a:xfrm>
                  <a:off x="10757520" y="1623785"/>
                  <a:ext cx="36816" cy="36216"/>
                  <a:chOff x="-29756100" y="-2466975"/>
                  <a:chExt cx="495300" cy="438150"/>
                </a:xfrm>
              </p:grpSpPr>
              <p:cxnSp>
                <p:nvCxnSpPr>
                  <p:cNvPr id="2990" name="直接连接符 15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91" name="直接连接符 15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6" name="组合 152"/>
                <p:cNvGrpSpPr/>
                <p:nvPr/>
              </p:nvGrpSpPr>
              <p:grpSpPr>
                <a:xfrm>
                  <a:off x="10779177" y="1651007"/>
                  <a:ext cx="36816" cy="36216"/>
                  <a:chOff x="-29756100" y="-2466975"/>
                  <a:chExt cx="495300" cy="438150"/>
                </a:xfrm>
              </p:grpSpPr>
              <p:cxnSp>
                <p:nvCxnSpPr>
                  <p:cNvPr id="2988" name="直接连接符 15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89" name="直接连接符 15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7" name="组合 318"/>
                <p:cNvGrpSpPr/>
                <p:nvPr/>
              </p:nvGrpSpPr>
              <p:grpSpPr>
                <a:xfrm>
                  <a:off x="10792460" y="1651007"/>
                  <a:ext cx="36816" cy="36216"/>
                  <a:chOff x="-29756100" y="-2466975"/>
                  <a:chExt cx="495300" cy="438150"/>
                </a:xfrm>
              </p:grpSpPr>
              <p:cxnSp>
                <p:nvCxnSpPr>
                  <p:cNvPr id="2986" name="直接连接符 31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87" name="直接连接符 32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8" name="组合 321"/>
                <p:cNvGrpSpPr/>
                <p:nvPr/>
              </p:nvGrpSpPr>
              <p:grpSpPr>
                <a:xfrm>
                  <a:off x="10842704" y="1668610"/>
                  <a:ext cx="36816" cy="36216"/>
                  <a:chOff x="-29756100" y="-2466975"/>
                  <a:chExt cx="495300" cy="438150"/>
                </a:xfrm>
              </p:grpSpPr>
              <p:cxnSp>
                <p:nvCxnSpPr>
                  <p:cNvPr id="2984" name="直接连接符 32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85" name="直接连接符 32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09" name="组合 327"/>
                <p:cNvGrpSpPr/>
                <p:nvPr/>
              </p:nvGrpSpPr>
              <p:grpSpPr>
                <a:xfrm>
                  <a:off x="10855120" y="1678229"/>
                  <a:ext cx="36816" cy="36216"/>
                  <a:chOff x="-29756100" y="-2466975"/>
                  <a:chExt cx="495300" cy="438150"/>
                </a:xfrm>
              </p:grpSpPr>
              <p:cxnSp>
                <p:nvCxnSpPr>
                  <p:cNvPr id="2982" name="直接连接符 32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83" name="直接连接符 32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0" name="组合 330"/>
                <p:cNvGrpSpPr/>
                <p:nvPr/>
              </p:nvGrpSpPr>
              <p:grpSpPr>
                <a:xfrm>
                  <a:off x="10945501" y="1735621"/>
                  <a:ext cx="36816" cy="36216"/>
                  <a:chOff x="-29756100" y="-2466975"/>
                  <a:chExt cx="495300" cy="438150"/>
                </a:xfrm>
              </p:grpSpPr>
              <p:cxnSp>
                <p:nvCxnSpPr>
                  <p:cNvPr id="2980" name="直接连接符 33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81" name="直接连接符 33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1" name="组合 422"/>
                <p:cNvGrpSpPr/>
                <p:nvPr/>
              </p:nvGrpSpPr>
              <p:grpSpPr>
                <a:xfrm>
                  <a:off x="11029529" y="1774293"/>
                  <a:ext cx="36816" cy="36216"/>
                  <a:chOff x="-29756100" y="-2466975"/>
                  <a:chExt cx="495300" cy="438150"/>
                </a:xfrm>
              </p:grpSpPr>
              <p:cxnSp>
                <p:nvCxnSpPr>
                  <p:cNvPr id="2978" name="直接连接符 42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79" name="直接连接符 42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2" name="组合 426"/>
                <p:cNvGrpSpPr/>
                <p:nvPr/>
              </p:nvGrpSpPr>
              <p:grpSpPr>
                <a:xfrm>
                  <a:off x="11103739" y="1844423"/>
                  <a:ext cx="36816" cy="36216"/>
                  <a:chOff x="-29756100" y="-2466975"/>
                  <a:chExt cx="495300" cy="438150"/>
                </a:xfrm>
              </p:grpSpPr>
              <p:cxnSp>
                <p:nvCxnSpPr>
                  <p:cNvPr id="2976" name="直接连接符 43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77" name="直接连接符 43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3" name="组合 432"/>
                <p:cNvGrpSpPr/>
                <p:nvPr/>
              </p:nvGrpSpPr>
              <p:grpSpPr>
                <a:xfrm>
                  <a:off x="11106915" y="1844423"/>
                  <a:ext cx="36816" cy="36216"/>
                  <a:chOff x="-29756100" y="-2466975"/>
                  <a:chExt cx="495300" cy="438150"/>
                </a:xfrm>
              </p:grpSpPr>
              <p:cxnSp>
                <p:nvCxnSpPr>
                  <p:cNvPr id="2974" name="直接连接符 43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75" name="直接连接符 43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4" name="组合 435"/>
                <p:cNvGrpSpPr/>
                <p:nvPr/>
              </p:nvGrpSpPr>
              <p:grpSpPr>
                <a:xfrm>
                  <a:off x="11121064" y="1863759"/>
                  <a:ext cx="36816" cy="36216"/>
                  <a:chOff x="-29756100" y="-2466975"/>
                  <a:chExt cx="495300" cy="438150"/>
                </a:xfrm>
              </p:grpSpPr>
              <p:cxnSp>
                <p:nvCxnSpPr>
                  <p:cNvPr id="2972" name="直接连接符 43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73" name="直接连接符 43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5" name="组合 438"/>
                <p:cNvGrpSpPr/>
                <p:nvPr/>
              </p:nvGrpSpPr>
              <p:grpSpPr>
                <a:xfrm>
                  <a:off x="11148785" y="1896948"/>
                  <a:ext cx="36816" cy="36216"/>
                  <a:chOff x="-29756100" y="-2466975"/>
                  <a:chExt cx="495300" cy="438150"/>
                </a:xfrm>
              </p:grpSpPr>
              <p:cxnSp>
                <p:nvCxnSpPr>
                  <p:cNvPr id="2970" name="直接连接符 43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71" name="直接连接符 44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6" name="组合 441"/>
                <p:cNvGrpSpPr/>
                <p:nvPr/>
              </p:nvGrpSpPr>
              <p:grpSpPr>
                <a:xfrm>
                  <a:off x="11154271" y="1906760"/>
                  <a:ext cx="36816" cy="36216"/>
                  <a:chOff x="-29756100" y="-2466975"/>
                  <a:chExt cx="495300" cy="438150"/>
                </a:xfrm>
              </p:grpSpPr>
              <p:cxnSp>
                <p:nvCxnSpPr>
                  <p:cNvPr id="2968" name="直接连接符 44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69" name="直接连接符 44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7" name="组合 444"/>
                <p:cNvGrpSpPr/>
                <p:nvPr/>
              </p:nvGrpSpPr>
              <p:grpSpPr>
                <a:xfrm>
                  <a:off x="11182858" y="1918593"/>
                  <a:ext cx="36816" cy="36216"/>
                  <a:chOff x="-29756100" y="-2466975"/>
                  <a:chExt cx="495300" cy="438150"/>
                </a:xfrm>
              </p:grpSpPr>
              <p:cxnSp>
                <p:nvCxnSpPr>
                  <p:cNvPr id="2966" name="直接连接符 44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67" name="直接连接符 44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8" name="组合 447"/>
                <p:cNvGrpSpPr/>
                <p:nvPr/>
              </p:nvGrpSpPr>
              <p:grpSpPr>
                <a:xfrm>
                  <a:off x="11295184" y="1984683"/>
                  <a:ext cx="36816" cy="36216"/>
                  <a:chOff x="-29756100" y="-2466975"/>
                  <a:chExt cx="495300" cy="438150"/>
                </a:xfrm>
              </p:grpSpPr>
              <p:cxnSp>
                <p:nvCxnSpPr>
                  <p:cNvPr id="2964" name="直接连接符 44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65" name="直接连接符 44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19" name="组合 450"/>
                <p:cNvGrpSpPr/>
                <p:nvPr/>
              </p:nvGrpSpPr>
              <p:grpSpPr>
                <a:xfrm>
                  <a:off x="11307889" y="1996804"/>
                  <a:ext cx="36816" cy="36216"/>
                  <a:chOff x="-29756100" y="-2466975"/>
                  <a:chExt cx="495300" cy="438150"/>
                </a:xfrm>
              </p:grpSpPr>
              <p:cxnSp>
                <p:nvCxnSpPr>
                  <p:cNvPr id="2962" name="直接连接符 451"/>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63" name="直接连接符 452"/>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0" name="组合 453"/>
                <p:cNvGrpSpPr/>
                <p:nvPr/>
              </p:nvGrpSpPr>
              <p:grpSpPr>
                <a:xfrm>
                  <a:off x="11313087" y="1996515"/>
                  <a:ext cx="36816" cy="36216"/>
                  <a:chOff x="-29756100" y="-2466975"/>
                  <a:chExt cx="495300" cy="438150"/>
                </a:xfrm>
              </p:grpSpPr>
              <p:cxnSp>
                <p:nvCxnSpPr>
                  <p:cNvPr id="2960" name="直接连接符 45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61" name="直接连接符 45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1" name="组合 456"/>
                <p:cNvGrpSpPr/>
                <p:nvPr/>
              </p:nvGrpSpPr>
              <p:grpSpPr>
                <a:xfrm>
                  <a:off x="11322616" y="1996515"/>
                  <a:ext cx="36816" cy="36216"/>
                  <a:chOff x="-29756100" y="-2466975"/>
                  <a:chExt cx="495300" cy="438150"/>
                </a:xfrm>
              </p:grpSpPr>
              <p:cxnSp>
                <p:nvCxnSpPr>
                  <p:cNvPr id="2958" name="直接连接符 49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59" name="直接连接符 50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2" name="组合 501"/>
                <p:cNvGrpSpPr/>
                <p:nvPr/>
              </p:nvGrpSpPr>
              <p:grpSpPr>
                <a:xfrm>
                  <a:off x="11334166" y="1996515"/>
                  <a:ext cx="36816" cy="36216"/>
                  <a:chOff x="-29756100" y="-2466975"/>
                  <a:chExt cx="495300" cy="438150"/>
                </a:xfrm>
              </p:grpSpPr>
              <p:cxnSp>
                <p:nvCxnSpPr>
                  <p:cNvPr id="2956" name="直接连接符 50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57" name="直接连接符 67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3" name="组合 680"/>
                <p:cNvGrpSpPr/>
                <p:nvPr/>
              </p:nvGrpSpPr>
              <p:grpSpPr>
                <a:xfrm>
                  <a:off x="11397404" y="1997670"/>
                  <a:ext cx="36816" cy="36216"/>
                  <a:chOff x="-29756100" y="-2466975"/>
                  <a:chExt cx="495300" cy="438150"/>
                </a:xfrm>
              </p:grpSpPr>
              <p:cxnSp>
                <p:nvCxnSpPr>
                  <p:cNvPr id="2954" name="直接连接符 68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55" name="直接连接符 68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4" name="组合 689"/>
                <p:cNvGrpSpPr/>
                <p:nvPr/>
              </p:nvGrpSpPr>
              <p:grpSpPr>
                <a:xfrm>
                  <a:off x="11447936" y="1997670"/>
                  <a:ext cx="36816" cy="36216"/>
                  <a:chOff x="-29756100" y="-2466975"/>
                  <a:chExt cx="495300" cy="438150"/>
                </a:xfrm>
              </p:grpSpPr>
              <p:cxnSp>
                <p:nvCxnSpPr>
                  <p:cNvPr id="2952" name="直接连接符 690"/>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53" name="直接连接符 691"/>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5" name="组合 692"/>
                <p:cNvGrpSpPr/>
                <p:nvPr/>
              </p:nvGrpSpPr>
              <p:grpSpPr>
                <a:xfrm>
                  <a:off x="11467860" y="2010657"/>
                  <a:ext cx="36816" cy="36216"/>
                  <a:chOff x="-29756100" y="-2466975"/>
                  <a:chExt cx="495300" cy="438150"/>
                </a:xfrm>
              </p:grpSpPr>
              <p:cxnSp>
                <p:nvCxnSpPr>
                  <p:cNvPr id="2950" name="直接连接符 693"/>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51" name="直接连接符 694"/>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6" name="组合 695"/>
                <p:cNvGrpSpPr/>
                <p:nvPr/>
              </p:nvGrpSpPr>
              <p:grpSpPr>
                <a:xfrm>
                  <a:off x="11473057" y="2010657"/>
                  <a:ext cx="36816" cy="36216"/>
                  <a:chOff x="-29756100" y="-2466975"/>
                  <a:chExt cx="495300" cy="438150"/>
                </a:xfrm>
              </p:grpSpPr>
              <p:cxnSp>
                <p:nvCxnSpPr>
                  <p:cNvPr id="2948" name="直接连接符 696"/>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49" name="直接连接符 69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7" name="组合 698"/>
                <p:cNvGrpSpPr/>
                <p:nvPr/>
              </p:nvGrpSpPr>
              <p:grpSpPr>
                <a:xfrm>
                  <a:off x="11475945" y="2027107"/>
                  <a:ext cx="36816" cy="36216"/>
                  <a:chOff x="-29756100" y="-2466975"/>
                  <a:chExt cx="495300" cy="438150"/>
                </a:xfrm>
              </p:grpSpPr>
              <p:cxnSp>
                <p:nvCxnSpPr>
                  <p:cNvPr id="2946" name="直接连接符 69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47" name="直接连接符 70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8" name="组合 701"/>
                <p:cNvGrpSpPr/>
                <p:nvPr/>
              </p:nvGrpSpPr>
              <p:grpSpPr>
                <a:xfrm>
                  <a:off x="11480926" y="2027107"/>
                  <a:ext cx="36816" cy="36216"/>
                  <a:chOff x="-29756100" y="-2466975"/>
                  <a:chExt cx="495300" cy="438150"/>
                </a:xfrm>
              </p:grpSpPr>
              <p:cxnSp>
                <p:nvCxnSpPr>
                  <p:cNvPr id="2944" name="直接连接符 70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45" name="直接连接符 1087"/>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29" name="组合 1088"/>
                <p:cNvGrpSpPr/>
                <p:nvPr/>
              </p:nvGrpSpPr>
              <p:grpSpPr>
                <a:xfrm>
                  <a:off x="11633605" y="2047020"/>
                  <a:ext cx="36816" cy="36216"/>
                  <a:chOff x="-29756100" y="-2466975"/>
                  <a:chExt cx="495300" cy="438150"/>
                </a:xfrm>
              </p:grpSpPr>
              <p:cxnSp>
                <p:nvCxnSpPr>
                  <p:cNvPr id="2942" name="直接连接符 1089"/>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43" name="直接连接符 1090"/>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30" name="组合 1091"/>
                <p:cNvGrpSpPr/>
                <p:nvPr/>
              </p:nvGrpSpPr>
              <p:grpSpPr>
                <a:xfrm>
                  <a:off x="11649631" y="2085115"/>
                  <a:ext cx="36816" cy="36216"/>
                  <a:chOff x="-29756100" y="-2466975"/>
                  <a:chExt cx="495300" cy="438150"/>
                </a:xfrm>
              </p:grpSpPr>
              <p:cxnSp>
                <p:nvCxnSpPr>
                  <p:cNvPr id="2940" name="直接连接符 1092"/>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41" name="直接连接符 1093"/>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31" name="组合 1094"/>
                <p:cNvGrpSpPr/>
                <p:nvPr/>
              </p:nvGrpSpPr>
              <p:grpSpPr>
                <a:xfrm>
                  <a:off x="11655479" y="2085115"/>
                  <a:ext cx="36816" cy="36216"/>
                  <a:chOff x="-29756100" y="-2466975"/>
                  <a:chExt cx="495300" cy="438150"/>
                </a:xfrm>
              </p:grpSpPr>
              <p:cxnSp>
                <p:nvCxnSpPr>
                  <p:cNvPr id="2938" name="直接连接符 1095"/>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39" name="直接连接符 1096"/>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32" name="组合 1097"/>
                <p:cNvGrpSpPr/>
                <p:nvPr/>
              </p:nvGrpSpPr>
              <p:grpSpPr>
                <a:xfrm>
                  <a:off x="11839994" y="2153343"/>
                  <a:ext cx="36816" cy="36216"/>
                  <a:chOff x="-29756100" y="-2466975"/>
                  <a:chExt cx="495300" cy="438150"/>
                </a:xfrm>
              </p:grpSpPr>
              <p:cxnSp>
                <p:nvCxnSpPr>
                  <p:cNvPr id="2936" name="直接连接符 1098"/>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37" name="直接连接符 1099"/>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nvGrpSpPr>
                <p:cNvPr id="2933" name="组合 1453"/>
                <p:cNvGrpSpPr/>
                <p:nvPr/>
              </p:nvGrpSpPr>
              <p:grpSpPr>
                <a:xfrm>
                  <a:off x="10043704" y="1053990"/>
                  <a:ext cx="36816" cy="36216"/>
                  <a:chOff x="-29756100" y="-2466975"/>
                  <a:chExt cx="495300" cy="438150"/>
                </a:xfrm>
              </p:grpSpPr>
              <p:cxnSp>
                <p:nvCxnSpPr>
                  <p:cNvPr id="2934" name="直接连接符 1454"/>
                  <p:cNvCxnSpPr/>
                  <p:nvPr/>
                </p:nvCxnSpPr>
                <p:spPr>
                  <a:xfrm>
                    <a:off x="-29756100" y="-2247900"/>
                    <a:ext cx="495300" cy="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cxnSp>
                <p:nvCxnSpPr>
                  <p:cNvPr id="2935" name="直接连接符 1455"/>
                  <p:cNvCxnSpPr/>
                  <p:nvPr/>
                </p:nvCxnSpPr>
                <p:spPr>
                  <a:xfrm>
                    <a:off x="-29508450" y="-2466975"/>
                    <a:ext cx="0" cy="438150"/>
                  </a:xfrm>
                  <a:prstGeom prst="line">
                    <a:avLst/>
                  </a:prstGeom>
                  <a:ln w="12700">
                    <a:solidFill>
                      <a:srgbClr val="365392"/>
                    </a:solidFill>
                  </a:ln>
                </p:spPr>
                <p:style>
                  <a:lnRef idx="2">
                    <a:schemeClr val="accent1"/>
                  </a:lnRef>
                  <a:fillRef idx="0">
                    <a:schemeClr val="accent1"/>
                  </a:fillRef>
                  <a:effectRef idx="1">
                    <a:schemeClr val="accent1"/>
                  </a:effectRef>
                  <a:fontRef idx="minor">
                    <a:schemeClr val="tx1"/>
                  </a:fontRef>
                </p:style>
              </p:cxnSp>
            </p:grpSp>
          </p:grpSp>
        </p:grpSp>
        <p:grpSp>
          <p:nvGrpSpPr>
            <p:cNvPr id="2811" name="组合 1768"/>
            <p:cNvGrpSpPr/>
            <p:nvPr/>
          </p:nvGrpSpPr>
          <p:grpSpPr>
            <a:xfrm>
              <a:off x="3634708" y="1554429"/>
              <a:ext cx="2822886" cy="1960198"/>
              <a:chOff x="9109493" y="771788"/>
              <a:chExt cx="2822886" cy="1960198"/>
            </a:xfrm>
          </p:grpSpPr>
          <p:grpSp>
            <p:nvGrpSpPr>
              <p:cNvPr id="2812" name="组合 1143"/>
              <p:cNvGrpSpPr/>
              <p:nvPr/>
            </p:nvGrpSpPr>
            <p:grpSpPr>
              <a:xfrm>
                <a:off x="9109493" y="771788"/>
                <a:ext cx="2822886" cy="1771355"/>
                <a:chOff x="-111773" y="1533470"/>
                <a:chExt cx="3518519" cy="2917796"/>
              </a:xfrm>
            </p:grpSpPr>
            <p:grpSp>
              <p:nvGrpSpPr>
                <p:cNvPr id="2814" name="组合 1144"/>
                <p:cNvGrpSpPr/>
                <p:nvPr/>
              </p:nvGrpSpPr>
              <p:grpSpPr>
                <a:xfrm>
                  <a:off x="346189" y="4298535"/>
                  <a:ext cx="3060557" cy="152731"/>
                  <a:chOff x="3241102" y="5422485"/>
                  <a:chExt cx="3060557" cy="152731"/>
                </a:xfrm>
              </p:grpSpPr>
              <p:sp>
                <p:nvSpPr>
                  <p:cNvPr id="2845" name="文本框 1178"/>
                  <p:cNvSpPr txBox="1"/>
                  <p:nvPr/>
                </p:nvSpPr>
                <p:spPr>
                  <a:xfrm>
                    <a:off x="3241102" y="5422485"/>
                    <a:ext cx="232222" cy="152731"/>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0</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46" name="文本框 1179"/>
                  <p:cNvSpPr txBox="1"/>
                  <p:nvPr/>
                </p:nvSpPr>
                <p:spPr>
                  <a:xfrm>
                    <a:off x="3948186" y="5422485"/>
                    <a:ext cx="232222" cy="152731"/>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6</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47" name="文本框 1180"/>
                  <p:cNvSpPr txBox="1"/>
                  <p:nvPr/>
                </p:nvSpPr>
                <p:spPr>
                  <a:xfrm>
                    <a:off x="4655269" y="5422485"/>
                    <a:ext cx="232222" cy="152731"/>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12</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48" name="文本框 1181"/>
                  <p:cNvSpPr txBox="1"/>
                  <p:nvPr/>
                </p:nvSpPr>
                <p:spPr>
                  <a:xfrm>
                    <a:off x="5362353" y="5422485"/>
                    <a:ext cx="232222" cy="152731"/>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18</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49" name="文本框 1182"/>
                  <p:cNvSpPr txBox="1"/>
                  <p:nvPr/>
                </p:nvSpPr>
                <p:spPr>
                  <a:xfrm>
                    <a:off x="6069437" y="5422485"/>
                    <a:ext cx="232222" cy="152731"/>
                  </a:xfrm>
                  <a:prstGeom prst="rect">
                    <a:avLst/>
                  </a:prstGeom>
                  <a:noFill/>
                </p:spPr>
                <p:txBody>
                  <a:bodyPr wrap="square" lIns="0" tIns="0" rIns="0" bIns="0" rtlCol="0" anchor="ctr">
                    <a:noAutofit/>
                  </a:bodyPr>
                  <a:lstStyle/>
                  <a:p>
                    <a:pPr algn="ctr"/>
                    <a:r>
                      <a:rPr lang="en-US" altLang="zh-CN" sz="800">
                        <a:latin typeface="Arial" panose="020B0604020202020204" pitchFamily="34" charset="0"/>
                        <a:ea typeface="微软雅黑" panose="020B0503020204020204" pitchFamily="34" charset="-122"/>
                        <a:cs typeface="+mn-ea"/>
                        <a:sym typeface="Arial" panose="020B0604020202020204" pitchFamily="34" charset="0"/>
                      </a:rPr>
                      <a:t>24</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815" name="任意多边形: 形状 1145"/>
                <p:cNvSpPr/>
                <p:nvPr/>
              </p:nvSpPr>
              <p:spPr>
                <a:xfrm>
                  <a:off x="460521" y="1577517"/>
                  <a:ext cx="2932366" cy="2596541"/>
                </a:xfrm>
                <a:custGeom>
                  <a:avLst/>
                  <a:gdLst>
                    <a:gd name="connsiteX0" fmla="*/ 0 w 2520950"/>
                    <a:gd name="connsiteY0" fmla="*/ 0 h 1641475"/>
                    <a:gd name="connsiteX1" fmla="*/ 0 w 2520950"/>
                    <a:gd name="connsiteY1" fmla="*/ 1641475 h 1641475"/>
                    <a:gd name="connsiteX2" fmla="*/ 2520950 w 2520950"/>
                    <a:gd name="connsiteY2" fmla="*/ 1641475 h 1641475"/>
                  </a:gdLst>
                  <a:ahLst/>
                  <a:cxnLst>
                    <a:cxn ang="0">
                      <a:pos x="connsiteX0" y="connsiteY0"/>
                    </a:cxn>
                    <a:cxn ang="0">
                      <a:pos x="connsiteX1" y="connsiteY1"/>
                    </a:cxn>
                    <a:cxn ang="0">
                      <a:pos x="connsiteX2" y="connsiteY2"/>
                    </a:cxn>
                  </a:cxnLst>
                  <a:rect l="l" t="t" r="r" b="b"/>
                  <a:pathLst>
                    <a:path w="2520950" h="1641475">
                      <a:moveTo>
                        <a:pt x="0" y="0"/>
                      </a:moveTo>
                      <a:lnTo>
                        <a:pt x="0" y="1641475"/>
                      </a:lnTo>
                      <a:lnTo>
                        <a:pt x="2520950" y="1641475"/>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990" name="组合 1146"/>
                <p:cNvGrpSpPr/>
                <p:nvPr/>
              </p:nvGrpSpPr>
              <p:grpSpPr>
                <a:xfrm>
                  <a:off x="460925" y="4174559"/>
                  <a:ext cx="2831601" cy="56331"/>
                  <a:chOff x="460925" y="4174559"/>
                  <a:chExt cx="2831601" cy="56331"/>
                </a:xfrm>
              </p:grpSpPr>
              <p:cxnSp>
                <p:nvCxnSpPr>
                  <p:cNvPr id="2840" name="直接连接符 1173"/>
                  <p:cNvCxnSpPr/>
                  <p:nvPr/>
                </p:nvCxnSpPr>
                <p:spPr>
                  <a:xfrm>
                    <a:off x="1168825"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1" name="直接连接符 1174"/>
                  <p:cNvCxnSpPr/>
                  <p:nvPr/>
                </p:nvCxnSpPr>
                <p:spPr>
                  <a:xfrm>
                    <a:off x="460925"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2" name="直接连接符 1175"/>
                  <p:cNvCxnSpPr/>
                  <p:nvPr/>
                </p:nvCxnSpPr>
                <p:spPr>
                  <a:xfrm>
                    <a:off x="1876725"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3" name="直接连接符 1176"/>
                  <p:cNvCxnSpPr/>
                  <p:nvPr/>
                </p:nvCxnSpPr>
                <p:spPr>
                  <a:xfrm>
                    <a:off x="2584625"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4" name="直接连接符 1177"/>
                  <p:cNvCxnSpPr/>
                  <p:nvPr/>
                </p:nvCxnSpPr>
                <p:spPr>
                  <a:xfrm>
                    <a:off x="3292526" y="4174559"/>
                    <a:ext cx="0" cy="563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91" name="组合 1147"/>
                <p:cNvGrpSpPr/>
                <p:nvPr/>
              </p:nvGrpSpPr>
              <p:grpSpPr>
                <a:xfrm>
                  <a:off x="179441" y="1577518"/>
                  <a:ext cx="198551" cy="2666557"/>
                  <a:chOff x="2791460" y="2408570"/>
                  <a:chExt cx="198551" cy="2666557"/>
                </a:xfrm>
              </p:grpSpPr>
              <p:sp>
                <p:nvSpPr>
                  <p:cNvPr id="2829" name="文本框 1162"/>
                  <p:cNvSpPr txBox="1"/>
                  <p:nvPr/>
                </p:nvSpPr>
                <p:spPr>
                  <a:xfrm>
                    <a:off x="2791460" y="4924922"/>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0" name="文本框 1163"/>
                  <p:cNvSpPr txBox="1"/>
                  <p:nvPr/>
                </p:nvSpPr>
                <p:spPr>
                  <a:xfrm>
                    <a:off x="2791460" y="4421650"/>
                    <a:ext cx="198551" cy="150204"/>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0.2</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1" name="文本框 1164"/>
                  <p:cNvSpPr txBox="1"/>
                  <p:nvPr/>
                </p:nvSpPr>
                <p:spPr>
                  <a:xfrm>
                    <a:off x="2791460" y="3918380"/>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0.4</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2" name="文本框 1165"/>
                  <p:cNvSpPr txBox="1"/>
                  <p:nvPr/>
                </p:nvSpPr>
                <p:spPr>
                  <a:xfrm>
                    <a:off x="2791460" y="3415110"/>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0.6</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3" name="文本框 1166"/>
                  <p:cNvSpPr txBox="1"/>
                  <p:nvPr/>
                </p:nvSpPr>
                <p:spPr>
                  <a:xfrm>
                    <a:off x="2791460" y="2911840"/>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0.8</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4" name="文本框 1167"/>
                  <p:cNvSpPr txBox="1"/>
                  <p:nvPr/>
                </p:nvSpPr>
                <p:spPr>
                  <a:xfrm>
                    <a:off x="2791460" y="2408570"/>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1.0</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5" name="文本框 1168"/>
                  <p:cNvSpPr txBox="1"/>
                  <p:nvPr/>
                </p:nvSpPr>
                <p:spPr>
                  <a:xfrm>
                    <a:off x="2791460" y="4673285"/>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0.1</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6" name="文本框 1169"/>
                  <p:cNvSpPr txBox="1"/>
                  <p:nvPr/>
                </p:nvSpPr>
                <p:spPr>
                  <a:xfrm>
                    <a:off x="2791460" y="4170015"/>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0.3</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7" name="文本框 1170"/>
                  <p:cNvSpPr txBox="1"/>
                  <p:nvPr/>
                </p:nvSpPr>
                <p:spPr>
                  <a:xfrm>
                    <a:off x="2791460" y="3666745"/>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0.5</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8" name="文本框 1171"/>
                  <p:cNvSpPr txBox="1"/>
                  <p:nvPr/>
                </p:nvSpPr>
                <p:spPr>
                  <a:xfrm>
                    <a:off x="2791460" y="3163475"/>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0.7</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9" name="文本框 1172"/>
                  <p:cNvSpPr txBox="1"/>
                  <p:nvPr/>
                </p:nvSpPr>
                <p:spPr>
                  <a:xfrm>
                    <a:off x="2791460" y="2660205"/>
                    <a:ext cx="198551" cy="150205"/>
                  </a:xfrm>
                  <a:prstGeom prst="rect">
                    <a:avLst/>
                  </a:prstGeom>
                  <a:noFill/>
                </p:spPr>
                <p:txBody>
                  <a:bodyPr wrap="square" lIns="0" tIns="0" rIns="0" bIns="0" rtlCol="0" anchor="ctr">
                    <a:noAutofit/>
                  </a:bodyPr>
                  <a:lstStyle/>
                  <a:p>
                    <a:pPr algn="r"/>
                    <a:r>
                      <a:rPr lang="en-US" altLang="zh-CN" sz="800">
                        <a:latin typeface="Arial" panose="020B0604020202020204" pitchFamily="34" charset="0"/>
                        <a:ea typeface="微软雅黑" panose="020B0503020204020204" pitchFamily="34" charset="-122"/>
                        <a:cs typeface="+mn-ea"/>
                        <a:sym typeface="Arial" panose="020B0604020202020204" pitchFamily="34" charset="0"/>
                      </a:rPr>
                      <a:t>0.9</a:t>
                    </a:r>
                    <a:endParaRPr lang="zh-CN" alt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816" name="组合 1148"/>
                <p:cNvGrpSpPr/>
                <p:nvPr/>
              </p:nvGrpSpPr>
              <p:grpSpPr>
                <a:xfrm>
                  <a:off x="396149" y="1656703"/>
                  <a:ext cx="64371" cy="2516444"/>
                  <a:chOff x="7773761" y="7984887"/>
                  <a:chExt cx="38511" cy="1762133"/>
                </a:xfrm>
              </p:grpSpPr>
              <p:cxnSp>
                <p:nvCxnSpPr>
                  <p:cNvPr id="2818" name="直接连接符 1151"/>
                  <p:cNvCxnSpPr/>
                  <p:nvPr/>
                </p:nvCxnSpPr>
                <p:spPr>
                  <a:xfrm rot="16200000">
                    <a:off x="7793017" y="7965630"/>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9" name="直接连接符 1152"/>
                  <p:cNvCxnSpPr/>
                  <p:nvPr/>
                </p:nvCxnSpPr>
                <p:spPr>
                  <a:xfrm rot="16200000">
                    <a:off x="7793017" y="8318056"/>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0" name="直接连接符 1153"/>
                  <p:cNvCxnSpPr/>
                  <p:nvPr/>
                </p:nvCxnSpPr>
                <p:spPr>
                  <a:xfrm rot="16200000">
                    <a:off x="7793017" y="8846695"/>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1" name="直接连接符 1154"/>
                  <p:cNvCxnSpPr/>
                  <p:nvPr/>
                </p:nvCxnSpPr>
                <p:spPr>
                  <a:xfrm rot="16200000">
                    <a:off x="7793017" y="9199121"/>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2" name="直接连接符 1155"/>
                  <p:cNvCxnSpPr/>
                  <p:nvPr/>
                </p:nvCxnSpPr>
                <p:spPr>
                  <a:xfrm rot="16200000">
                    <a:off x="7793017" y="9551547"/>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3" name="直接连接符 1156"/>
                  <p:cNvCxnSpPr/>
                  <p:nvPr/>
                </p:nvCxnSpPr>
                <p:spPr>
                  <a:xfrm rot="16200000">
                    <a:off x="7793017" y="9727764"/>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4" name="直接连接符 1157"/>
                  <p:cNvCxnSpPr/>
                  <p:nvPr/>
                </p:nvCxnSpPr>
                <p:spPr>
                  <a:xfrm rot="16200000">
                    <a:off x="7793017" y="8141843"/>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5" name="直接连接符 1158"/>
                  <p:cNvCxnSpPr/>
                  <p:nvPr/>
                </p:nvCxnSpPr>
                <p:spPr>
                  <a:xfrm rot="16200000">
                    <a:off x="7793017" y="8494269"/>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6" name="直接连接符 1159"/>
                  <p:cNvCxnSpPr/>
                  <p:nvPr/>
                </p:nvCxnSpPr>
                <p:spPr>
                  <a:xfrm rot="16200000">
                    <a:off x="7793017" y="8670482"/>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7" name="直接连接符 1160"/>
                  <p:cNvCxnSpPr/>
                  <p:nvPr/>
                </p:nvCxnSpPr>
                <p:spPr>
                  <a:xfrm rot="16200000">
                    <a:off x="7793017" y="9022908"/>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8" name="直接连接符 1161"/>
                  <p:cNvCxnSpPr/>
                  <p:nvPr/>
                </p:nvCxnSpPr>
                <p:spPr>
                  <a:xfrm rot="16200000">
                    <a:off x="7793017" y="9375334"/>
                    <a:ext cx="0" cy="38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17" name="矩形 1150"/>
                <p:cNvSpPr/>
                <p:nvPr/>
              </p:nvSpPr>
              <p:spPr>
                <a:xfrm rot="16200000">
                  <a:off x="-1284938" y="2706635"/>
                  <a:ext cx="2637236" cy="290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800" b="1">
                      <a:solidFill>
                        <a:schemeClr val="tx1"/>
                      </a:solidFill>
                      <a:latin typeface="Arial" panose="020B0604020202020204" pitchFamily="34" charset="0"/>
                      <a:ea typeface="微软雅黑" panose="020B0503020204020204" pitchFamily="34" charset="-122"/>
                      <a:sym typeface="Arial" panose="020B0604020202020204" pitchFamily="34" charset="0"/>
                    </a:rPr>
                    <a:t>局部</a:t>
                  </a:r>
                  <a:r>
                    <a:rPr lang="en-US" altLang="zh-CN" sz="800" b="1">
                      <a:solidFill>
                        <a:schemeClr val="tx1"/>
                      </a:solidFill>
                      <a:latin typeface="Arial" panose="020B0604020202020204" pitchFamily="34" charset="0"/>
                      <a:ea typeface="微软雅黑" panose="020B0503020204020204" pitchFamily="34" charset="-122"/>
                      <a:sym typeface="Arial" panose="020B0604020202020204" pitchFamily="34" charset="0"/>
                    </a:rPr>
                    <a:t>PFS(</a:t>
                  </a:r>
                  <a:r>
                    <a:rPr lang="zh-CN" altLang="en-US" sz="800" b="1">
                      <a:solidFill>
                        <a:schemeClr val="tx1"/>
                      </a:solidFill>
                      <a:latin typeface="Arial" panose="020B0604020202020204" pitchFamily="34" charset="0"/>
                      <a:ea typeface="微软雅黑" panose="020B0503020204020204" pitchFamily="34" charset="-122"/>
                      <a:sym typeface="Arial" panose="020B0604020202020204" pitchFamily="34" charset="0"/>
                    </a:rPr>
                    <a:t>概率</a:t>
                  </a:r>
                  <a:r>
                    <a:rPr lang="en-US" altLang="zh-CN" sz="800" b="1">
                      <a:solidFill>
                        <a:schemeClr val="tx1"/>
                      </a:solidFill>
                      <a:latin typeface="Arial" panose="020B0604020202020204" pitchFamily="34" charset="0"/>
                      <a:ea typeface="微软雅黑" panose="020B0503020204020204" pitchFamily="34" charset="-122"/>
                      <a:sym typeface="Arial" panose="020B0604020202020204" pitchFamily="34" charset="0"/>
                    </a:rPr>
                    <a:t>)</a:t>
                  </a:r>
                  <a:endParaRPr lang="zh-CN" altLang="en-US" sz="800" b="1">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813" name="矩形 1767"/>
              <p:cNvSpPr/>
              <p:nvPr/>
            </p:nvSpPr>
            <p:spPr>
              <a:xfrm>
                <a:off x="10246403" y="2543690"/>
                <a:ext cx="1011895" cy="188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800" b="1">
                    <a:solidFill>
                      <a:schemeClr val="tx1"/>
                    </a:solidFill>
                    <a:latin typeface="Arial" panose="020B0604020202020204" pitchFamily="34" charset="0"/>
                    <a:ea typeface="微软雅黑" panose="020B0503020204020204" pitchFamily="34" charset="-122"/>
                    <a:sym typeface="Arial" panose="020B0604020202020204" pitchFamily="34" charset="0"/>
                  </a:rPr>
                  <a:t>时间（月）</a:t>
                </a:r>
                <a:endParaRPr lang="zh-CN" altLang="en-US" sz="800" b="1">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333" name="组合 1922"/>
          <p:cNvGrpSpPr/>
          <p:nvPr/>
        </p:nvGrpSpPr>
        <p:grpSpPr>
          <a:xfrm>
            <a:off x="5257117" y="5824122"/>
            <a:ext cx="430203" cy="83500"/>
            <a:chOff x="1475146" y="3478413"/>
            <a:chExt cx="430203" cy="83500"/>
          </a:xfrm>
        </p:grpSpPr>
        <p:sp>
          <p:nvSpPr>
            <p:cNvPr id="3334" name="矩形 1923"/>
            <p:cNvSpPr/>
            <p:nvPr/>
          </p:nvSpPr>
          <p:spPr>
            <a:xfrm>
              <a:off x="1566486" y="3478413"/>
              <a:ext cx="338863" cy="8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800">
                  <a:solidFill>
                    <a:schemeClr val="tx1"/>
                  </a:solidFill>
                  <a:latin typeface="Arial" panose="020B0604020202020204" pitchFamily="34" charset="0"/>
                  <a:ea typeface="微软雅黑" panose="020B0503020204020204" pitchFamily="34" charset="-122"/>
                  <a:sym typeface="Arial" panose="020B0604020202020204" pitchFamily="34" charset="0"/>
                </a:rPr>
                <a:t>删失</a:t>
              </a:r>
              <a:endParaRPr lang="en-US" altLang="zh-CN" sz="80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35" name="组合 1924"/>
            <p:cNvGrpSpPr/>
            <p:nvPr/>
          </p:nvGrpSpPr>
          <p:grpSpPr>
            <a:xfrm>
              <a:off x="1475146" y="3517659"/>
              <a:ext cx="37701" cy="37274"/>
              <a:chOff x="7104507" y="1567580"/>
              <a:chExt cx="37701" cy="37274"/>
            </a:xfrm>
          </p:grpSpPr>
          <p:cxnSp>
            <p:nvCxnSpPr>
              <p:cNvPr id="3336" name="直接连接符 1925"/>
              <p:cNvCxnSpPr/>
              <p:nvPr/>
            </p:nvCxnSpPr>
            <p:spPr>
              <a:xfrm>
                <a:off x="7104507" y="1586217"/>
                <a:ext cx="37701"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37" name="直接连接符 1926"/>
              <p:cNvCxnSpPr/>
              <p:nvPr/>
            </p:nvCxnSpPr>
            <p:spPr>
              <a:xfrm>
                <a:off x="7123358" y="1567580"/>
                <a:ext cx="0" cy="37274"/>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3338" name="矩形 642"/>
          <p:cNvSpPr/>
          <p:nvPr/>
        </p:nvSpPr>
        <p:spPr>
          <a:xfrm>
            <a:off x="6107265" y="5217822"/>
            <a:ext cx="248200" cy="1265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rgbClr val="8D4038"/>
                </a:solidFill>
                <a:cs typeface="+mn-ea"/>
                <a:sym typeface="+mn-lt"/>
              </a:rPr>
              <a:t>AG</a:t>
            </a:r>
            <a:endParaRPr lang="zh-CN" altLang="en-US" sz="900" dirty="0">
              <a:solidFill>
                <a:srgbClr val="8D4038"/>
              </a:solidFill>
              <a:cs typeface="+mn-ea"/>
              <a:sym typeface="+mn-lt"/>
            </a:endParaRPr>
          </a:p>
        </p:txBody>
      </p:sp>
      <p:sp>
        <p:nvSpPr>
          <p:cNvPr id="3339" name="矩形 643"/>
          <p:cNvSpPr/>
          <p:nvPr/>
        </p:nvSpPr>
        <p:spPr>
          <a:xfrm>
            <a:off x="6706249" y="5021778"/>
            <a:ext cx="844718" cy="3067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a:solidFill>
                  <a:srgbClr val="365392"/>
                </a:solidFill>
                <a:cs typeface="+mn-ea"/>
                <a:sym typeface="+mn-lt"/>
              </a:rPr>
              <a:t>TTFields + AG</a:t>
            </a:r>
            <a:endParaRPr lang="zh-CN" altLang="en-US" sz="900" dirty="0">
              <a:solidFill>
                <a:srgbClr val="365392"/>
              </a:solidFill>
              <a:cs typeface="+mn-ea"/>
              <a:sym typeface="+mn-lt"/>
            </a:endParaRPr>
          </a:p>
        </p:txBody>
      </p:sp>
      <p:grpSp>
        <p:nvGrpSpPr>
          <p:cNvPr id="3340" name="Group 2"/>
          <p:cNvGrpSpPr/>
          <p:nvPr/>
        </p:nvGrpSpPr>
        <p:grpSpPr>
          <a:xfrm>
            <a:off x="4969802" y="3691293"/>
            <a:ext cx="2771325" cy="480377"/>
            <a:chOff x="2205213" y="848130"/>
            <a:chExt cx="2771325" cy="480377"/>
          </a:xfrm>
        </p:grpSpPr>
        <p:grpSp>
          <p:nvGrpSpPr>
            <p:cNvPr id="3341" name="Group 1021"/>
            <p:cNvGrpSpPr/>
            <p:nvPr/>
          </p:nvGrpSpPr>
          <p:grpSpPr>
            <a:xfrm>
              <a:off x="2205213" y="848130"/>
              <a:ext cx="2704699" cy="480377"/>
              <a:chOff x="1880306" y="848058"/>
              <a:chExt cx="2704699" cy="480377"/>
            </a:xfrm>
          </p:grpSpPr>
          <p:sp>
            <p:nvSpPr>
              <p:cNvPr id="3344" name="TextBox 1017"/>
              <p:cNvSpPr txBox="1"/>
              <p:nvPr/>
            </p:nvSpPr>
            <p:spPr>
              <a:xfrm>
                <a:off x="2979255" y="866770"/>
                <a:ext cx="1595105" cy="461665"/>
              </a:xfrm>
              <a:prstGeom prst="rect">
                <a:avLst/>
              </a:prstGeom>
              <a:noFill/>
            </p:spPr>
            <p:txBody>
              <a:bodyPr wrap="square">
                <a:spAutoFit/>
              </a:bodyPr>
              <a:lstStyle/>
              <a:p>
                <a:pPr algn="ctr"/>
                <a:r>
                  <a:rPr lang="zh-CN" altLang="en-US" sz="1200" b="1" dirty="0">
                    <a:solidFill>
                      <a:srgbClr val="C00000"/>
                    </a:solidFill>
                    <a:cs typeface="+mn-ea"/>
                    <a:sym typeface="+mn-lt"/>
                  </a:rPr>
                  <a:t>局部进展或死亡风险</a:t>
                </a:r>
                <a:endParaRPr lang="zh-CN" altLang="en-US" sz="1200" b="1" dirty="0">
                  <a:solidFill>
                    <a:srgbClr val="C00000"/>
                  </a:solidFill>
                  <a:cs typeface="+mn-ea"/>
                  <a:sym typeface="+mn-lt"/>
                </a:endParaRPr>
              </a:p>
              <a:p>
                <a:pPr algn="ctr"/>
                <a:r>
                  <a:rPr lang="en-US" altLang="zh-CN" sz="1200" b="1" dirty="0">
                    <a:solidFill>
                      <a:srgbClr val="C00000"/>
                    </a:solidFill>
                    <a:cs typeface="+mn-ea"/>
                    <a:sym typeface="+mn-lt"/>
                  </a:rPr>
                  <a:t>16% </a:t>
                </a:r>
                <a:endParaRPr lang="en-US" sz="1200" dirty="0">
                  <a:solidFill>
                    <a:srgbClr val="C00000"/>
                  </a:solidFill>
                  <a:cs typeface="+mn-ea"/>
                  <a:sym typeface="+mn-lt"/>
                </a:endParaRPr>
              </a:p>
            </p:txBody>
          </p:sp>
          <p:sp>
            <p:nvSpPr>
              <p:cNvPr id="3345" name="TextBox 1018"/>
              <p:cNvSpPr txBox="1"/>
              <p:nvPr/>
            </p:nvSpPr>
            <p:spPr>
              <a:xfrm>
                <a:off x="1880306" y="848058"/>
                <a:ext cx="919855" cy="461665"/>
              </a:xfrm>
              <a:prstGeom prst="rect">
                <a:avLst/>
              </a:prstGeom>
              <a:noFill/>
            </p:spPr>
            <p:txBody>
              <a:bodyPr wrap="square">
                <a:spAutoFit/>
              </a:bodyPr>
              <a:lstStyle/>
              <a:p>
                <a:pPr algn="r"/>
                <a:r>
                  <a:rPr lang="zh-CN" altLang="en-US" sz="1200" b="1" dirty="0">
                    <a:solidFill>
                      <a:srgbClr val="C00000"/>
                    </a:solidFill>
                    <a:cs typeface="+mn-ea"/>
                    <a:sym typeface="+mn-lt"/>
                  </a:rPr>
                  <a:t>中位值</a:t>
                </a:r>
                <a:endParaRPr lang="en-US" altLang="zh-CN" sz="1200" b="1" dirty="0">
                  <a:solidFill>
                    <a:srgbClr val="C00000"/>
                  </a:solidFill>
                  <a:cs typeface="+mn-ea"/>
                  <a:sym typeface="+mn-lt"/>
                </a:endParaRPr>
              </a:p>
              <a:p>
                <a:pPr algn="r"/>
                <a:r>
                  <a:rPr lang="en-US" altLang="zh-CN" sz="1200" b="1" dirty="0">
                    <a:solidFill>
                      <a:srgbClr val="C00000"/>
                    </a:solidFill>
                    <a:cs typeface="+mn-ea"/>
                    <a:sym typeface="+mn-lt"/>
                  </a:rPr>
                  <a:t>2.1</a:t>
                </a:r>
                <a:r>
                  <a:rPr lang="zh-CN" altLang="en-US" sz="1200" b="1" dirty="0">
                    <a:solidFill>
                      <a:srgbClr val="C00000"/>
                    </a:solidFill>
                    <a:cs typeface="+mn-ea"/>
                    <a:sym typeface="+mn-lt"/>
                  </a:rPr>
                  <a:t>个月</a:t>
                </a:r>
                <a:endParaRPr lang="en-US" sz="1200" dirty="0">
                  <a:solidFill>
                    <a:srgbClr val="C00000"/>
                  </a:solidFill>
                  <a:cs typeface="+mn-ea"/>
                  <a:sym typeface="+mn-lt"/>
                </a:endParaRPr>
              </a:p>
            </p:txBody>
          </p:sp>
          <p:sp>
            <p:nvSpPr>
              <p:cNvPr id="3346" name="Arrow: Right 1019"/>
              <p:cNvSpPr/>
              <p:nvPr/>
            </p:nvSpPr>
            <p:spPr>
              <a:xfrm rot="16200000">
                <a:off x="2695798" y="1051071"/>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sp>
            <p:nvSpPr>
              <p:cNvPr id="3347" name="Arrow: Right 1020"/>
              <p:cNvSpPr/>
              <p:nvPr/>
            </p:nvSpPr>
            <p:spPr>
              <a:xfrm rot="5400000" flipV="1">
                <a:off x="4423005" y="1068118"/>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grpSp>
        <p:sp>
          <p:nvSpPr>
            <p:cNvPr id="3342" name="Rectangle: Rounded Corners 1319"/>
            <p:cNvSpPr/>
            <p:nvPr/>
          </p:nvSpPr>
          <p:spPr>
            <a:xfrm>
              <a:off x="2417431" y="869639"/>
              <a:ext cx="859094" cy="400323"/>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sp>
          <p:nvSpPr>
            <p:cNvPr id="3343" name="Rectangle: Rounded Corners 1320"/>
            <p:cNvSpPr/>
            <p:nvPr/>
          </p:nvSpPr>
          <p:spPr>
            <a:xfrm>
              <a:off x="3338876" y="871837"/>
              <a:ext cx="1637662" cy="384603"/>
            </a:xfrm>
            <a:prstGeom prst="roundRect">
              <a:avLst/>
            </a:prstGeom>
            <a:no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cs typeface="+mn-ea"/>
                <a:sym typeface="+mn-lt"/>
              </a:endParaRPr>
            </a:p>
          </p:txBody>
        </p:sp>
      </p:grpSp>
      <p:sp>
        <p:nvSpPr>
          <p:cNvPr id="3351" name="矩形 623"/>
          <p:cNvSpPr/>
          <p:nvPr/>
        </p:nvSpPr>
        <p:spPr>
          <a:xfrm>
            <a:off x="4287956" y="6252680"/>
            <a:ext cx="814153" cy="277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chemeClr val="tx1"/>
                </a:solidFill>
                <a:cs typeface="+mn-ea"/>
                <a:sym typeface="+mn-lt"/>
              </a:rPr>
              <a:t>TTFields+AG</a:t>
            </a:r>
            <a:endParaRPr lang="zh-CN" altLang="en-US" sz="900" dirty="0">
              <a:solidFill>
                <a:schemeClr val="tx1"/>
              </a:solidFill>
              <a:cs typeface="+mn-ea"/>
              <a:sym typeface="+mn-lt"/>
            </a:endParaRPr>
          </a:p>
        </p:txBody>
      </p:sp>
      <p:sp>
        <p:nvSpPr>
          <p:cNvPr id="3352" name="矩形 624"/>
          <p:cNvSpPr/>
          <p:nvPr/>
        </p:nvSpPr>
        <p:spPr>
          <a:xfrm>
            <a:off x="4574524" y="6391617"/>
            <a:ext cx="386984" cy="277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altLang="zh-CN" sz="900" dirty="0">
                <a:solidFill>
                  <a:schemeClr val="tx1"/>
                </a:solidFill>
                <a:cs typeface="+mn-ea"/>
                <a:sym typeface="+mn-lt"/>
              </a:rPr>
              <a:t>AG</a:t>
            </a:r>
            <a:endParaRPr lang="zh-CN" altLang="en-US" sz="900" dirty="0">
              <a:solidFill>
                <a:schemeClr val="tx1"/>
              </a:solidFill>
              <a:cs typeface="+mn-ea"/>
              <a:sym typeface="+mn-lt"/>
            </a:endParaRPr>
          </a:p>
        </p:txBody>
      </p:sp>
      <p:sp>
        <p:nvSpPr>
          <p:cNvPr id="2" name="文本框 1"/>
          <p:cNvSpPr txBox="1"/>
          <p:nvPr/>
        </p:nvSpPr>
        <p:spPr>
          <a:xfrm>
            <a:off x="150252" y="155933"/>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肿瘤电场</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9" name="内容占位符 4"/>
          <p:cNvSpPr txBox="1"/>
          <p:nvPr/>
        </p:nvSpPr>
        <p:spPr>
          <a:xfrm>
            <a:off x="270315" y="511851"/>
            <a:ext cx="11414178" cy="437648"/>
          </a:xfrm>
          <a:prstGeom prst="rect">
            <a:avLst/>
          </a:prstGeom>
        </p:spPr>
        <p:txBody>
          <a:bodyPr/>
          <a:lstStyle>
            <a:defPPr>
              <a:defRPr lang="zh-CN"/>
            </a:defPPr>
            <a:lvl1pPr indent="0">
              <a:lnSpc>
                <a:spcPct val="90000"/>
              </a:lnSpc>
              <a:spcBef>
                <a:spcPts val="1000"/>
              </a:spcBef>
              <a:buFont typeface="Arial" panose="020B0604020202020204" pitchFamily="34" charset="0"/>
              <a:buNone/>
              <a:defRPr sz="2000" b="1" baseline="0">
                <a:solidFill>
                  <a:srgbClr val="1C6494"/>
                </a:solidFill>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olidFill>
                  <a:schemeClr val="tx1">
                    <a:lumMod val="75000"/>
                    <a:lumOff val="25000"/>
                  </a:schemeClr>
                </a:solidFill>
                <a:sym typeface="+mn-lt"/>
              </a:rPr>
              <a:t>       肿瘤电场</a:t>
            </a:r>
            <a:r>
              <a:rPr lang="en-US" altLang="zh-CN" dirty="0">
                <a:solidFill>
                  <a:schemeClr val="tx1">
                    <a:lumMod val="75000"/>
                    <a:lumOff val="25000"/>
                  </a:schemeClr>
                </a:solidFill>
                <a:sym typeface="+mn-lt"/>
              </a:rPr>
              <a:t>+AG</a:t>
            </a:r>
            <a:r>
              <a:rPr lang="zh-CN" altLang="en-US" dirty="0">
                <a:solidFill>
                  <a:schemeClr val="tx1">
                    <a:lumMod val="75000"/>
                    <a:lumOff val="25000"/>
                  </a:schemeClr>
                </a:solidFill>
                <a:sym typeface="+mn-lt"/>
              </a:rPr>
              <a:t>显著延长</a:t>
            </a:r>
            <a:r>
              <a:rPr lang="en-US" altLang="zh-CN" dirty="0">
                <a:solidFill>
                  <a:schemeClr val="tx1">
                    <a:lumMod val="75000"/>
                    <a:lumOff val="25000"/>
                  </a:schemeClr>
                </a:solidFill>
                <a:sym typeface="+mn-lt"/>
              </a:rPr>
              <a:t>OS</a:t>
            </a:r>
            <a:r>
              <a:rPr lang="zh-CN" altLang="en-US" dirty="0">
                <a:solidFill>
                  <a:schemeClr val="tx1">
                    <a:lumMod val="75000"/>
                    <a:lumOff val="25000"/>
                  </a:schemeClr>
                </a:solidFill>
                <a:sym typeface="+mn-lt"/>
              </a:rPr>
              <a:t>（</a:t>
            </a:r>
            <a:r>
              <a:rPr lang="en-US" altLang="zh-CN" dirty="0">
                <a:solidFill>
                  <a:schemeClr val="tx1">
                    <a:lumMod val="75000"/>
                    <a:lumOff val="25000"/>
                  </a:schemeClr>
                </a:solidFill>
                <a:sym typeface="+mn-lt"/>
              </a:rPr>
              <a:t>16.2</a:t>
            </a:r>
            <a:r>
              <a:rPr lang="zh-CN" altLang="en-US" dirty="0">
                <a:solidFill>
                  <a:schemeClr val="tx1">
                    <a:lumMod val="75000"/>
                    <a:lumOff val="25000"/>
                  </a:schemeClr>
                </a:solidFill>
                <a:sym typeface="+mn-lt"/>
              </a:rPr>
              <a:t> </a:t>
            </a:r>
            <a:r>
              <a:rPr lang="en-US" altLang="zh-CN" dirty="0">
                <a:solidFill>
                  <a:schemeClr val="tx1">
                    <a:lumMod val="75000"/>
                    <a:lumOff val="25000"/>
                  </a:schemeClr>
                </a:solidFill>
                <a:sym typeface="+mn-lt"/>
              </a:rPr>
              <a:t>vs. 14.2</a:t>
            </a:r>
            <a:r>
              <a:rPr lang="zh-CN" altLang="en-US" dirty="0">
                <a:solidFill>
                  <a:schemeClr val="tx1">
                    <a:lumMod val="75000"/>
                    <a:lumOff val="25000"/>
                  </a:schemeClr>
                </a:solidFill>
                <a:sym typeface="+mn-lt"/>
              </a:rPr>
              <a:t>月），死亡风险下降</a:t>
            </a:r>
            <a:r>
              <a:rPr lang="en-US" altLang="zh-CN" dirty="0">
                <a:solidFill>
                  <a:schemeClr val="tx1">
                    <a:lumMod val="75000"/>
                    <a:lumOff val="25000"/>
                  </a:schemeClr>
                </a:solidFill>
                <a:sym typeface="+mn-lt"/>
              </a:rPr>
              <a:t>18%</a:t>
            </a:r>
            <a:r>
              <a:rPr lang="zh-CN" altLang="en-US" dirty="0">
                <a:solidFill>
                  <a:schemeClr val="tx1">
                    <a:lumMod val="75000"/>
                    <a:lumOff val="25000"/>
                  </a:schemeClr>
                </a:solidFill>
                <a:sym typeface="+mn-lt"/>
              </a:rPr>
              <a:t>，改善局部</a:t>
            </a:r>
            <a:r>
              <a:rPr lang="en-US" altLang="zh-CN" dirty="0">
                <a:solidFill>
                  <a:schemeClr val="tx1">
                    <a:lumMod val="75000"/>
                    <a:lumOff val="25000"/>
                  </a:schemeClr>
                </a:solidFill>
                <a:sym typeface="+mn-lt"/>
              </a:rPr>
              <a:t>PFS</a:t>
            </a:r>
            <a:r>
              <a:rPr lang="zh-CN" altLang="en-US" dirty="0">
                <a:solidFill>
                  <a:schemeClr val="tx1">
                    <a:lumMod val="75000"/>
                    <a:lumOff val="25000"/>
                  </a:schemeClr>
                </a:solidFill>
                <a:sym typeface="+mn-lt"/>
              </a:rPr>
              <a:t>，远处</a:t>
            </a:r>
            <a:r>
              <a:rPr lang="en-US" altLang="zh-CN" dirty="0">
                <a:solidFill>
                  <a:schemeClr val="tx1">
                    <a:lumMod val="75000"/>
                    <a:lumOff val="25000"/>
                  </a:schemeClr>
                </a:solidFill>
                <a:sym typeface="+mn-lt"/>
              </a:rPr>
              <a:t>PFS</a:t>
            </a:r>
            <a:r>
              <a:rPr lang="zh-CN" altLang="en-US" dirty="0">
                <a:solidFill>
                  <a:schemeClr val="tx1">
                    <a:lumMod val="75000"/>
                    <a:lumOff val="25000"/>
                  </a:schemeClr>
                </a:solidFill>
                <a:sym typeface="+mn-lt"/>
              </a:rPr>
              <a:t>显著延长了</a:t>
            </a:r>
            <a:r>
              <a:rPr lang="en-US" altLang="zh-CN" dirty="0">
                <a:solidFill>
                  <a:schemeClr val="tx1">
                    <a:lumMod val="75000"/>
                    <a:lumOff val="25000"/>
                  </a:schemeClr>
                </a:solidFill>
                <a:sym typeface="+mn-lt"/>
              </a:rPr>
              <a:t>2.4</a:t>
            </a:r>
            <a:r>
              <a:rPr lang="zh-CN" altLang="en-US" dirty="0">
                <a:solidFill>
                  <a:schemeClr val="tx1">
                    <a:lumMod val="75000"/>
                    <a:lumOff val="25000"/>
                  </a:schemeClr>
                </a:solidFill>
                <a:sym typeface="+mn-lt"/>
              </a:rPr>
              <a:t>个月</a:t>
            </a:r>
            <a:endParaRPr lang="zh-CN" altLang="en-US" dirty="0">
              <a:solidFill>
                <a:schemeClr val="tx1">
                  <a:lumMod val="75000"/>
                  <a:lumOff val="25000"/>
                </a:schemeClr>
              </a:solidFill>
              <a:sym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Rectangle 9"/>
          <p:cNvSpPr/>
          <p:nvPr/>
        </p:nvSpPr>
        <p:spPr>
          <a:xfrm>
            <a:off x="6256604" y="1701328"/>
            <a:ext cx="5807046" cy="4234535"/>
          </a:xfrm>
          <a:prstGeom prst="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5853" y="1681853"/>
            <a:ext cx="5807046" cy="4234534"/>
          </a:xfrm>
          <a:prstGeom prst="rect">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35853" y="951545"/>
            <a:ext cx="5679152" cy="337185"/>
          </a:xfrm>
          <a:prstGeom prst="rect">
            <a:avLst/>
          </a:prstGeom>
          <a:solidFill>
            <a:schemeClr val="tx2">
              <a:lumMod val="10000"/>
              <a:lumOff val="90000"/>
            </a:schemeClr>
          </a:solidFill>
        </p:spPr>
        <p:txBody>
          <a:bodyPr wrap="square" rtlCol="0">
            <a:spAutoFit/>
          </a:bodyPr>
          <a:lstStyle/>
          <a:p>
            <a:pPr algn="ctr"/>
            <a:r>
              <a:rPr lang="en-US" altLang="zh-CN" sz="1600" b="1" dirty="0" err="1">
                <a:solidFill>
                  <a:schemeClr val="tx1">
                    <a:lumMod val="75000"/>
                    <a:lumOff val="25000"/>
                  </a:schemeClr>
                </a:solidFill>
              </a:rPr>
              <a:t>TTFields+AG</a:t>
            </a:r>
            <a:r>
              <a:rPr lang="zh-CN" altLang="en-US" sz="1600" b="1" dirty="0">
                <a:solidFill>
                  <a:schemeClr val="tx1">
                    <a:lumMod val="75000"/>
                    <a:lumOff val="25000"/>
                  </a:schemeClr>
                </a:solidFill>
              </a:rPr>
              <a:t> 显著延长</a:t>
            </a:r>
            <a:r>
              <a:rPr lang="zh-CN" altLang="en-US" sz="1600" b="1" dirty="0">
                <a:solidFill>
                  <a:schemeClr val="tx1">
                    <a:lumMod val="75000"/>
                    <a:lumOff val="25000"/>
                  </a:schemeClr>
                </a:solidFill>
                <a:highlight>
                  <a:srgbClr val="FFFF00"/>
                </a:highlight>
              </a:rPr>
              <a:t>疼痛无恶化生存期</a:t>
            </a:r>
            <a:endParaRPr lang="zh-CN" altLang="en-US" sz="1600" b="1" dirty="0">
              <a:solidFill>
                <a:schemeClr val="tx1">
                  <a:lumMod val="75000"/>
                  <a:lumOff val="25000"/>
                </a:schemeClr>
              </a:solidFill>
              <a:highlight>
                <a:srgbClr val="FFFF00"/>
              </a:highlight>
            </a:endParaRPr>
          </a:p>
        </p:txBody>
      </p:sp>
      <p:sp>
        <p:nvSpPr>
          <p:cNvPr id="3" name="TextBox 2"/>
          <p:cNvSpPr txBox="1"/>
          <p:nvPr/>
        </p:nvSpPr>
        <p:spPr>
          <a:xfrm>
            <a:off x="334875" y="5956299"/>
            <a:ext cx="5679152" cy="276999"/>
          </a:xfrm>
          <a:prstGeom prst="rect">
            <a:avLst/>
          </a:prstGeom>
          <a:noFill/>
        </p:spPr>
        <p:txBody>
          <a:bodyPr wrap="square" rtlCol="0">
            <a:spAutoFit/>
          </a:bodyPr>
          <a:lstStyle/>
          <a:p>
            <a:r>
              <a:rPr lang="zh-CN" altLang="en-US" sz="600" dirty="0"/>
              <a:t>疼痛无恶化生存期（</a:t>
            </a:r>
            <a:r>
              <a:rPr lang="en-US" altLang="zh-CN" sz="600" dirty="0"/>
              <a:t>pain-free survival </a:t>
            </a:r>
            <a:r>
              <a:rPr lang="zh-CN" altLang="en-US" sz="600" dirty="0"/>
              <a:t>）定义：从随机化时间到患者报告的视觉模拟评分（</a:t>
            </a:r>
            <a:r>
              <a:rPr lang="en-US" altLang="zh-CN" sz="600" dirty="0"/>
              <a:t>VAS</a:t>
            </a:r>
            <a:r>
              <a:rPr lang="zh-CN" altLang="en-US" sz="600" dirty="0"/>
              <a:t>）较基线测量值增加≥</a:t>
            </a:r>
            <a:r>
              <a:rPr lang="en-US" altLang="zh-CN" sz="600" dirty="0"/>
              <a:t>20</a:t>
            </a:r>
            <a:r>
              <a:rPr lang="zh-CN" altLang="en-US" sz="600" dirty="0"/>
              <a:t>分或死亡的时间；末次</a:t>
            </a:r>
            <a:r>
              <a:rPr lang="en-US" altLang="zh-CN" sz="600" dirty="0"/>
              <a:t>VAS</a:t>
            </a:r>
            <a:r>
              <a:rPr lang="zh-CN" altLang="en-US" sz="600" dirty="0"/>
              <a:t>评估后</a:t>
            </a:r>
            <a:r>
              <a:rPr lang="en-US" altLang="zh-CN" sz="600" dirty="0"/>
              <a:t>8</a:t>
            </a:r>
            <a:r>
              <a:rPr lang="zh-CN" altLang="en-US" sz="600" dirty="0"/>
              <a:t>周内的死亡被认定为事件；未出现事件的患者将在末次</a:t>
            </a:r>
            <a:r>
              <a:rPr lang="en-US" altLang="zh-CN" sz="600" dirty="0"/>
              <a:t>VAS</a:t>
            </a:r>
            <a:r>
              <a:rPr lang="zh-CN" altLang="en-US" sz="600" dirty="0"/>
              <a:t>评估日期进行删失处理</a:t>
            </a:r>
            <a:endParaRPr lang="en-US" altLang="zh-CN" sz="600" dirty="0"/>
          </a:p>
        </p:txBody>
      </p:sp>
      <p:grpSp>
        <p:nvGrpSpPr>
          <p:cNvPr id="787" name="Group 786"/>
          <p:cNvGrpSpPr/>
          <p:nvPr/>
        </p:nvGrpSpPr>
        <p:grpSpPr>
          <a:xfrm>
            <a:off x="983596" y="1548124"/>
            <a:ext cx="4796202" cy="3157028"/>
            <a:chOff x="1645855" y="2184317"/>
            <a:chExt cx="2711131" cy="2273995"/>
          </a:xfrm>
        </p:grpSpPr>
        <p:grpSp>
          <p:nvGrpSpPr>
            <p:cNvPr id="5" name="组合 3482"/>
            <p:cNvGrpSpPr>
              <a:grpSpLocks noChangeAspect="1"/>
            </p:cNvGrpSpPr>
            <p:nvPr/>
          </p:nvGrpSpPr>
          <p:grpSpPr>
            <a:xfrm>
              <a:off x="1996375" y="2489675"/>
              <a:ext cx="2350800" cy="1188037"/>
              <a:chOff x="3005137" y="1866900"/>
              <a:chExt cx="6180676" cy="3123533"/>
            </a:xfrm>
          </p:grpSpPr>
          <p:sp>
            <p:nvSpPr>
              <p:cNvPr id="6" name="任意多边形: 形状 3483"/>
              <p:cNvSpPr/>
              <p:nvPr/>
            </p:nvSpPr>
            <p:spPr>
              <a:xfrm>
                <a:off x="3038093" y="1914525"/>
                <a:ext cx="6147720" cy="3033712"/>
              </a:xfrm>
              <a:custGeom>
                <a:avLst/>
                <a:gdLst>
                  <a:gd name="connsiteX0" fmla="*/ 0 w 6147720"/>
                  <a:gd name="connsiteY0" fmla="*/ 0 h 3033712"/>
                  <a:gd name="connsiteX1" fmla="*/ 56864 w 6147720"/>
                  <a:gd name="connsiteY1" fmla="*/ 0 h 3033712"/>
                  <a:gd name="connsiteX2" fmla="*/ 56864 w 6147720"/>
                  <a:gd name="connsiteY2" fmla="*/ 12478 h 3033712"/>
                  <a:gd name="connsiteX3" fmla="*/ 62675 w 6147720"/>
                  <a:gd name="connsiteY3" fmla="*/ 12478 h 3033712"/>
                  <a:gd name="connsiteX4" fmla="*/ 62675 w 6147720"/>
                  <a:gd name="connsiteY4" fmla="*/ 25622 h 3033712"/>
                  <a:gd name="connsiteX5" fmla="*/ 67056 w 6147720"/>
                  <a:gd name="connsiteY5" fmla="*/ 25622 h 3033712"/>
                  <a:gd name="connsiteX6" fmla="*/ 67056 w 6147720"/>
                  <a:gd name="connsiteY6" fmla="*/ 40958 h 3033712"/>
                  <a:gd name="connsiteX7" fmla="*/ 67056 w 6147720"/>
                  <a:gd name="connsiteY7" fmla="*/ 43339 h 3033712"/>
                  <a:gd name="connsiteX8" fmla="*/ 75533 w 6147720"/>
                  <a:gd name="connsiteY8" fmla="*/ 43339 h 3033712"/>
                  <a:gd name="connsiteX9" fmla="*/ 75533 w 6147720"/>
                  <a:gd name="connsiteY9" fmla="*/ 61151 h 3033712"/>
                  <a:gd name="connsiteX10" fmla="*/ 75533 w 6147720"/>
                  <a:gd name="connsiteY10" fmla="*/ 64579 h 3033712"/>
                  <a:gd name="connsiteX11" fmla="*/ 86963 w 6147720"/>
                  <a:gd name="connsiteY11" fmla="*/ 64579 h 3033712"/>
                  <a:gd name="connsiteX12" fmla="*/ 86963 w 6147720"/>
                  <a:gd name="connsiteY12" fmla="*/ 71438 h 3033712"/>
                  <a:gd name="connsiteX13" fmla="*/ 97536 w 6147720"/>
                  <a:gd name="connsiteY13" fmla="*/ 71438 h 3033712"/>
                  <a:gd name="connsiteX14" fmla="*/ 97536 w 6147720"/>
                  <a:gd name="connsiteY14" fmla="*/ 78962 h 3033712"/>
                  <a:gd name="connsiteX15" fmla="*/ 97536 w 6147720"/>
                  <a:gd name="connsiteY15" fmla="*/ 81629 h 3033712"/>
                  <a:gd name="connsiteX16" fmla="*/ 123349 w 6147720"/>
                  <a:gd name="connsiteY16" fmla="*/ 81629 h 3033712"/>
                  <a:gd name="connsiteX17" fmla="*/ 123349 w 6147720"/>
                  <a:gd name="connsiteY17" fmla="*/ 96965 h 3033712"/>
                  <a:gd name="connsiteX18" fmla="*/ 138208 w 6147720"/>
                  <a:gd name="connsiteY18" fmla="*/ 96965 h 3033712"/>
                  <a:gd name="connsiteX19" fmla="*/ 138208 w 6147720"/>
                  <a:gd name="connsiteY19" fmla="*/ 158401 h 3033712"/>
                  <a:gd name="connsiteX20" fmla="*/ 142780 w 6147720"/>
                  <a:gd name="connsiteY20" fmla="*/ 158401 h 3033712"/>
                  <a:gd name="connsiteX21" fmla="*/ 142780 w 6147720"/>
                  <a:gd name="connsiteY21" fmla="*/ 200025 h 3033712"/>
                  <a:gd name="connsiteX22" fmla="*/ 150400 w 6147720"/>
                  <a:gd name="connsiteY22" fmla="*/ 200025 h 3033712"/>
                  <a:gd name="connsiteX23" fmla="*/ 150400 w 6147720"/>
                  <a:gd name="connsiteY23" fmla="*/ 263462 h 3033712"/>
                  <a:gd name="connsiteX24" fmla="*/ 159734 w 6147720"/>
                  <a:gd name="connsiteY24" fmla="*/ 263462 h 3033712"/>
                  <a:gd name="connsiteX25" fmla="*/ 159734 w 6147720"/>
                  <a:gd name="connsiteY25" fmla="*/ 352425 h 3033712"/>
                  <a:gd name="connsiteX26" fmla="*/ 159734 w 6147720"/>
                  <a:gd name="connsiteY26" fmla="*/ 381000 h 3033712"/>
                  <a:gd name="connsiteX27" fmla="*/ 159734 w 6147720"/>
                  <a:gd name="connsiteY27" fmla="*/ 419100 h 3033712"/>
                  <a:gd name="connsiteX28" fmla="*/ 195644 w 6147720"/>
                  <a:gd name="connsiteY28" fmla="*/ 419100 h 3033712"/>
                  <a:gd name="connsiteX29" fmla="*/ 195644 w 6147720"/>
                  <a:gd name="connsiteY29" fmla="*/ 457486 h 3033712"/>
                  <a:gd name="connsiteX30" fmla="*/ 271653 w 6147720"/>
                  <a:gd name="connsiteY30" fmla="*/ 457486 h 3033712"/>
                  <a:gd name="connsiteX31" fmla="*/ 271653 w 6147720"/>
                  <a:gd name="connsiteY31" fmla="*/ 514350 h 3033712"/>
                  <a:gd name="connsiteX32" fmla="*/ 293751 w 6147720"/>
                  <a:gd name="connsiteY32" fmla="*/ 514350 h 3033712"/>
                  <a:gd name="connsiteX33" fmla="*/ 293751 w 6147720"/>
                  <a:gd name="connsiteY33" fmla="*/ 553403 h 3033712"/>
                  <a:gd name="connsiteX34" fmla="*/ 293751 w 6147720"/>
                  <a:gd name="connsiteY34" fmla="*/ 568833 h 3033712"/>
                  <a:gd name="connsiteX35" fmla="*/ 312325 w 6147720"/>
                  <a:gd name="connsiteY35" fmla="*/ 568833 h 3033712"/>
                  <a:gd name="connsiteX36" fmla="*/ 312325 w 6147720"/>
                  <a:gd name="connsiteY36" fmla="*/ 606552 h 3033712"/>
                  <a:gd name="connsiteX37" fmla="*/ 371475 w 6147720"/>
                  <a:gd name="connsiteY37" fmla="*/ 606552 h 3033712"/>
                  <a:gd name="connsiteX38" fmla="*/ 371475 w 6147720"/>
                  <a:gd name="connsiteY38" fmla="*/ 625126 h 3033712"/>
                  <a:gd name="connsiteX39" fmla="*/ 400050 w 6147720"/>
                  <a:gd name="connsiteY39" fmla="*/ 625126 h 3033712"/>
                  <a:gd name="connsiteX40" fmla="*/ 400050 w 6147720"/>
                  <a:gd name="connsiteY40" fmla="*/ 657035 h 3033712"/>
                  <a:gd name="connsiteX41" fmla="*/ 411480 w 6147720"/>
                  <a:gd name="connsiteY41" fmla="*/ 657035 h 3033712"/>
                  <a:gd name="connsiteX42" fmla="*/ 419100 w 6147720"/>
                  <a:gd name="connsiteY42" fmla="*/ 657035 h 3033712"/>
                  <a:gd name="connsiteX43" fmla="*/ 419100 w 6147720"/>
                  <a:gd name="connsiteY43" fmla="*/ 693230 h 3033712"/>
                  <a:gd name="connsiteX44" fmla="*/ 434912 w 6147720"/>
                  <a:gd name="connsiteY44" fmla="*/ 693230 h 3033712"/>
                  <a:gd name="connsiteX45" fmla="*/ 434912 w 6147720"/>
                  <a:gd name="connsiteY45" fmla="*/ 733425 h 3033712"/>
                  <a:gd name="connsiteX46" fmla="*/ 482727 w 6147720"/>
                  <a:gd name="connsiteY46" fmla="*/ 733425 h 3033712"/>
                  <a:gd name="connsiteX47" fmla="*/ 482727 w 6147720"/>
                  <a:gd name="connsiteY47" fmla="*/ 747427 h 3033712"/>
                  <a:gd name="connsiteX48" fmla="*/ 545973 w 6147720"/>
                  <a:gd name="connsiteY48" fmla="*/ 747427 h 3033712"/>
                  <a:gd name="connsiteX49" fmla="*/ 545973 w 6147720"/>
                  <a:gd name="connsiteY49" fmla="*/ 791528 h 3033712"/>
                  <a:gd name="connsiteX50" fmla="*/ 556641 w 6147720"/>
                  <a:gd name="connsiteY50" fmla="*/ 791528 h 3033712"/>
                  <a:gd name="connsiteX51" fmla="*/ 556641 w 6147720"/>
                  <a:gd name="connsiteY51" fmla="*/ 819150 h 3033712"/>
                  <a:gd name="connsiteX52" fmla="*/ 575786 w 6147720"/>
                  <a:gd name="connsiteY52" fmla="*/ 819150 h 3033712"/>
                  <a:gd name="connsiteX53" fmla="*/ 575786 w 6147720"/>
                  <a:gd name="connsiteY53" fmla="*/ 898970 h 3033712"/>
                  <a:gd name="connsiteX54" fmla="*/ 607409 w 6147720"/>
                  <a:gd name="connsiteY54" fmla="*/ 898970 h 3033712"/>
                  <a:gd name="connsiteX55" fmla="*/ 607409 w 6147720"/>
                  <a:gd name="connsiteY55" fmla="*/ 923925 h 3033712"/>
                  <a:gd name="connsiteX56" fmla="*/ 666369 w 6147720"/>
                  <a:gd name="connsiteY56" fmla="*/ 923925 h 3033712"/>
                  <a:gd name="connsiteX57" fmla="*/ 666369 w 6147720"/>
                  <a:gd name="connsiteY57" fmla="*/ 931355 h 3033712"/>
                  <a:gd name="connsiteX58" fmla="*/ 691706 w 6147720"/>
                  <a:gd name="connsiteY58" fmla="*/ 931355 h 3033712"/>
                  <a:gd name="connsiteX59" fmla="*/ 691706 w 6147720"/>
                  <a:gd name="connsiteY59" fmla="*/ 981075 h 3033712"/>
                  <a:gd name="connsiteX60" fmla="*/ 713423 w 6147720"/>
                  <a:gd name="connsiteY60" fmla="*/ 981075 h 3033712"/>
                  <a:gd name="connsiteX61" fmla="*/ 713423 w 6147720"/>
                  <a:gd name="connsiteY61" fmla="*/ 1002602 h 3033712"/>
                  <a:gd name="connsiteX62" fmla="*/ 724091 w 6147720"/>
                  <a:gd name="connsiteY62" fmla="*/ 1002602 h 3033712"/>
                  <a:gd name="connsiteX63" fmla="*/ 724091 w 6147720"/>
                  <a:gd name="connsiteY63" fmla="*/ 1024414 h 3033712"/>
                  <a:gd name="connsiteX64" fmla="*/ 733616 w 6147720"/>
                  <a:gd name="connsiteY64" fmla="*/ 1024414 h 3033712"/>
                  <a:gd name="connsiteX65" fmla="*/ 733616 w 6147720"/>
                  <a:gd name="connsiteY65" fmla="*/ 1074896 h 3033712"/>
                  <a:gd name="connsiteX66" fmla="*/ 815816 w 6147720"/>
                  <a:gd name="connsiteY66" fmla="*/ 1074896 h 3033712"/>
                  <a:gd name="connsiteX67" fmla="*/ 815816 w 6147720"/>
                  <a:gd name="connsiteY67" fmla="*/ 1106329 h 3033712"/>
                  <a:gd name="connsiteX68" fmla="*/ 828675 w 6147720"/>
                  <a:gd name="connsiteY68" fmla="*/ 1106329 h 3033712"/>
                  <a:gd name="connsiteX69" fmla="*/ 828675 w 6147720"/>
                  <a:gd name="connsiteY69" fmla="*/ 1124331 h 3033712"/>
                  <a:gd name="connsiteX70" fmla="*/ 840772 w 6147720"/>
                  <a:gd name="connsiteY70" fmla="*/ 1124331 h 3033712"/>
                  <a:gd name="connsiteX71" fmla="*/ 840772 w 6147720"/>
                  <a:gd name="connsiteY71" fmla="*/ 1146143 h 3033712"/>
                  <a:gd name="connsiteX72" fmla="*/ 857250 w 6147720"/>
                  <a:gd name="connsiteY72" fmla="*/ 1146143 h 3033712"/>
                  <a:gd name="connsiteX73" fmla="*/ 857250 w 6147720"/>
                  <a:gd name="connsiteY73" fmla="*/ 1182338 h 3033712"/>
                  <a:gd name="connsiteX74" fmla="*/ 962025 w 6147720"/>
                  <a:gd name="connsiteY74" fmla="*/ 1182338 h 3033712"/>
                  <a:gd name="connsiteX75" fmla="*/ 962025 w 6147720"/>
                  <a:gd name="connsiteY75" fmla="*/ 1200912 h 3033712"/>
                  <a:gd name="connsiteX76" fmla="*/ 971550 w 6147720"/>
                  <a:gd name="connsiteY76" fmla="*/ 1200912 h 3033712"/>
                  <a:gd name="connsiteX77" fmla="*/ 971550 w 6147720"/>
                  <a:gd name="connsiteY77" fmla="*/ 1242346 h 3033712"/>
                  <a:gd name="connsiteX78" fmla="*/ 990410 w 6147720"/>
                  <a:gd name="connsiteY78" fmla="*/ 1242346 h 3033712"/>
                  <a:gd name="connsiteX79" fmla="*/ 990410 w 6147720"/>
                  <a:gd name="connsiteY79" fmla="*/ 1304925 h 3033712"/>
                  <a:gd name="connsiteX80" fmla="*/ 1119854 w 6147720"/>
                  <a:gd name="connsiteY80" fmla="*/ 1304925 h 3033712"/>
                  <a:gd name="connsiteX81" fmla="*/ 1119854 w 6147720"/>
                  <a:gd name="connsiteY81" fmla="*/ 1385697 h 3033712"/>
                  <a:gd name="connsiteX82" fmla="*/ 1257300 w 6147720"/>
                  <a:gd name="connsiteY82" fmla="*/ 1385697 h 3033712"/>
                  <a:gd name="connsiteX83" fmla="*/ 1257300 w 6147720"/>
                  <a:gd name="connsiteY83" fmla="*/ 1417796 h 3033712"/>
                  <a:gd name="connsiteX84" fmla="*/ 1267111 w 6147720"/>
                  <a:gd name="connsiteY84" fmla="*/ 1417796 h 3033712"/>
                  <a:gd name="connsiteX85" fmla="*/ 1267111 w 6147720"/>
                  <a:gd name="connsiteY85" fmla="*/ 1465707 h 3033712"/>
                  <a:gd name="connsiteX86" fmla="*/ 1382554 w 6147720"/>
                  <a:gd name="connsiteY86" fmla="*/ 1465707 h 3033712"/>
                  <a:gd name="connsiteX87" fmla="*/ 1382554 w 6147720"/>
                  <a:gd name="connsiteY87" fmla="*/ 1487710 h 3033712"/>
                  <a:gd name="connsiteX88" fmla="*/ 1392650 w 6147720"/>
                  <a:gd name="connsiteY88" fmla="*/ 1487710 h 3033712"/>
                  <a:gd name="connsiteX89" fmla="*/ 1392650 w 6147720"/>
                  <a:gd name="connsiteY89" fmla="*/ 1523333 h 3033712"/>
                  <a:gd name="connsiteX90" fmla="*/ 1392650 w 6147720"/>
                  <a:gd name="connsiteY90" fmla="*/ 1533430 h 3033712"/>
                  <a:gd name="connsiteX91" fmla="*/ 1400175 w 6147720"/>
                  <a:gd name="connsiteY91" fmla="*/ 1533430 h 3033712"/>
                  <a:gd name="connsiteX92" fmla="*/ 1400175 w 6147720"/>
                  <a:gd name="connsiteY92" fmla="*/ 1547241 h 3033712"/>
                  <a:gd name="connsiteX93" fmla="*/ 1469708 w 6147720"/>
                  <a:gd name="connsiteY93" fmla="*/ 1547241 h 3033712"/>
                  <a:gd name="connsiteX94" fmla="*/ 1469708 w 6147720"/>
                  <a:gd name="connsiteY94" fmla="*/ 1553623 h 3033712"/>
                  <a:gd name="connsiteX95" fmla="*/ 1515428 w 6147720"/>
                  <a:gd name="connsiteY95" fmla="*/ 1553623 h 3033712"/>
                  <a:gd name="connsiteX96" fmla="*/ 1515428 w 6147720"/>
                  <a:gd name="connsiteY96" fmla="*/ 1581150 h 3033712"/>
                  <a:gd name="connsiteX97" fmla="*/ 1523905 w 6147720"/>
                  <a:gd name="connsiteY97" fmla="*/ 1581150 h 3033712"/>
                  <a:gd name="connsiteX98" fmla="*/ 1523905 w 6147720"/>
                  <a:gd name="connsiteY98" fmla="*/ 1644587 h 3033712"/>
                  <a:gd name="connsiteX99" fmla="*/ 1533525 w 6147720"/>
                  <a:gd name="connsiteY99" fmla="*/ 1644587 h 3033712"/>
                  <a:gd name="connsiteX100" fmla="*/ 1533525 w 6147720"/>
                  <a:gd name="connsiteY100" fmla="*/ 1678305 h 3033712"/>
                  <a:gd name="connsiteX101" fmla="*/ 1545717 w 6147720"/>
                  <a:gd name="connsiteY101" fmla="*/ 1678305 h 3033712"/>
                  <a:gd name="connsiteX102" fmla="*/ 1545717 w 6147720"/>
                  <a:gd name="connsiteY102" fmla="*/ 1708118 h 3033712"/>
                  <a:gd name="connsiteX103" fmla="*/ 1555814 w 6147720"/>
                  <a:gd name="connsiteY103" fmla="*/ 1708118 h 3033712"/>
                  <a:gd name="connsiteX104" fmla="*/ 1564100 w 6147720"/>
                  <a:gd name="connsiteY104" fmla="*/ 1708118 h 3033712"/>
                  <a:gd name="connsiteX105" fmla="*/ 1564100 w 6147720"/>
                  <a:gd name="connsiteY105" fmla="*/ 1742123 h 3033712"/>
                  <a:gd name="connsiteX106" fmla="*/ 1637443 w 6147720"/>
                  <a:gd name="connsiteY106" fmla="*/ 1742123 h 3033712"/>
                  <a:gd name="connsiteX107" fmla="*/ 1645634 w 6147720"/>
                  <a:gd name="connsiteY107" fmla="*/ 1742123 h 3033712"/>
                  <a:gd name="connsiteX108" fmla="*/ 1645634 w 6147720"/>
                  <a:gd name="connsiteY108" fmla="*/ 1771650 h 3033712"/>
                  <a:gd name="connsiteX109" fmla="*/ 1661636 w 6147720"/>
                  <a:gd name="connsiteY109" fmla="*/ 1771650 h 3033712"/>
                  <a:gd name="connsiteX110" fmla="*/ 1661636 w 6147720"/>
                  <a:gd name="connsiteY110" fmla="*/ 1809750 h 3033712"/>
                  <a:gd name="connsiteX111" fmla="*/ 1690307 w 6147720"/>
                  <a:gd name="connsiteY111" fmla="*/ 1809750 h 3033712"/>
                  <a:gd name="connsiteX112" fmla="*/ 1690307 w 6147720"/>
                  <a:gd name="connsiteY112" fmla="*/ 1847850 h 3033712"/>
                  <a:gd name="connsiteX113" fmla="*/ 1952625 w 6147720"/>
                  <a:gd name="connsiteY113" fmla="*/ 1847850 h 3033712"/>
                  <a:gd name="connsiteX114" fmla="*/ 1952625 w 6147720"/>
                  <a:gd name="connsiteY114" fmla="*/ 1884331 h 3033712"/>
                  <a:gd name="connsiteX115" fmla="*/ 1960912 w 6147720"/>
                  <a:gd name="connsiteY115" fmla="*/ 1884331 h 3033712"/>
                  <a:gd name="connsiteX116" fmla="*/ 1960912 w 6147720"/>
                  <a:gd name="connsiteY116" fmla="*/ 1921002 h 3033712"/>
                  <a:gd name="connsiteX117" fmla="*/ 2190750 w 6147720"/>
                  <a:gd name="connsiteY117" fmla="*/ 1921002 h 3033712"/>
                  <a:gd name="connsiteX118" fmla="*/ 2218754 w 6147720"/>
                  <a:gd name="connsiteY118" fmla="*/ 1921002 h 3033712"/>
                  <a:gd name="connsiteX119" fmla="*/ 2218754 w 6147720"/>
                  <a:gd name="connsiteY119" fmla="*/ 1969389 h 3033712"/>
                  <a:gd name="connsiteX120" fmla="*/ 2292096 w 6147720"/>
                  <a:gd name="connsiteY120" fmla="*/ 1969389 h 3033712"/>
                  <a:gd name="connsiteX121" fmla="*/ 2292096 w 6147720"/>
                  <a:gd name="connsiteY121" fmla="*/ 2017014 h 3033712"/>
                  <a:gd name="connsiteX122" fmla="*/ 2490407 w 6147720"/>
                  <a:gd name="connsiteY122" fmla="*/ 2017014 h 3033712"/>
                  <a:gd name="connsiteX123" fmla="*/ 2490407 w 6147720"/>
                  <a:gd name="connsiteY123" fmla="*/ 2079212 h 3033712"/>
                  <a:gd name="connsiteX124" fmla="*/ 2490407 w 6147720"/>
                  <a:gd name="connsiteY124" fmla="*/ 2133600 h 3033712"/>
                  <a:gd name="connsiteX125" fmla="*/ 2543175 w 6147720"/>
                  <a:gd name="connsiteY125" fmla="*/ 2133600 h 3033712"/>
                  <a:gd name="connsiteX126" fmla="*/ 2543175 w 6147720"/>
                  <a:gd name="connsiteY126" fmla="*/ 2199323 h 3033712"/>
                  <a:gd name="connsiteX127" fmla="*/ 2830926 w 6147720"/>
                  <a:gd name="connsiteY127" fmla="*/ 2199323 h 3033712"/>
                  <a:gd name="connsiteX128" fmla="*/ 2830926 w 6147720"/>
                  <a:gd name="connsiteY128" fmla="*/ 2291048 h 3033712"/>
                  <a:gd name="connsiteX129" fmla="*/ 2880360 w 6147720"/>
                  <a:gd name="connsiteY129" fmla="*/ 2291048 h 3033712"/>
                  <a:gd name="connsiteX130" fmla="*/ 2880360 w 6147720"/>
                  <a:gd name="connsiteY130" fmla="*/ 2381250 h 3033712"/>
                  <a:gd name="connsiteX131" fmla="*/ 3267075 w 6147720"/>
                  <a:gd name="connsiteY131" fmla="*/ 2381250 h 3033712"/>
                  <a:gd name="connsiteX132" fmla="*/ 3448050 w 6147720"/>
                  <a:gd name="connsiteY132" fmla="*/ 2381250 h 3033712"/>
                  <a:gd name="connsiteX133" fmla="*/ 3448050 w 6147720"/>
                  <a:gd name="connsiteY133" fmla="*/ 2540318 h 3033712"/>
                  <a:gd name="connsiteX134" fmla="*/ 4038600 w 6147720"/>
                  <a:gd name="connsiteY134" fmla="*/ 2540318 h 3033712"/>
                  <a:gd name="connsiteX135" fmla="*/ 4524375 w 6147720"/>
                  <a:gd name="connsiteY135" fmla="*/ 2540318 h 3033712"/>
                  <a:gd name="connsiteX136" fmla="*/ 4524375 w 6147720"/>
                  <a:gd name="connsiteY136" fmla="*/ 2726436 h 3033712"/>
                  <a:gd name="connsiteX137" fmla="*/ 4524375 w 6147720"/>
                  <a:gd name="connsiteY137" fmla="*/ 3028950 h 3033712"/>
                  <a:gd name="connsiteX138" fmla="*/ 4524375 w 6147720"/>
                  <a:gd name="connsiteY138" fmla="*/ 3033713 h 3033712"/>
                  <a:gd name="connsiteX139" fmla="*/ 6105525 w 6147720"/>
                  <a:gd name="connsiteY139" fmla="*/ 3033713 h 3033712"/>
                  <a:gd name="connsiteX140" fmla="*/ 6147721 w 6147720"/>
                  <a:gd name="connsiteY140" fmla="*/ 3033713 h 303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147720" h="3033712">
                    <a:moveTo>
                      <a:pt x="0" y="0"/>
                    </a:moveTo>
                    <a:lnTo>
                      <a:pt x="56864" y="0"/>
                    </a:lnTo>
                    <a:lnTo>
                      <a:pt x="56864" y="12478"/>
                    </a:lnTo>
                    <a:lnTo>
                      <a:pt x="62675" y="12478"/>
                    </a:lnTo>
                    <a:lnTo>
                      <a:pt x="62675" y="25622"/>
                    </a:lnTo>
                    <a:lnTo>
                      <a:pt x="67056" y="25622"/>
                    </a:lnTo>
                    <a:lnTo>
                      <a:pt x="67056" y="40958"/>
                    </a:lnTo>
                    <a:lnTo>
                      <a:pt x="67056" y="43339"/>
                    </a:lnTo>
                    <a:lnTo>
                      <a:pt x="75533" y="43339"/>
                    </a:lnTo>
                    <a:lnTo>
                      <a:pt x="75533" y="61151"/>
                    </a:lnTo>
                    <a:lnTo>
                      <a:pt x="75533" y="64579"/>
                    </a:lnTo>
                    <a:lnTo>
                      <a:pt x="86963" y="64579"/>
                    </a:lnTo>
                    <a:lnTo>
                      <a:pt x="86963" y="71438"/>
                    </a:lnTo>
                    <a:lnTo>
                      <a:pt x="97536" y="71438"/>
                    </a:lnTo>
                    <a:lnTo>
                      <a:pt x="97536" y="78962"/>
                    </a:lnTo>
                    <a:lnTo>
                      <a:pt x="97536" y="81629"/>
                    </a:lnTo>
                    <a:lnTo>
                      <a:pt x="123349" y="81629"/>
                    </a:lnTo>
                    <a:lnTo>
                      <a:pt x="123349" y="96965"/>
                    </a:lnTo>
                    <a:lnTo>
                      <a:pt x="138208" y="96965"/>
                    </a:lnTo>
                    <a:lnTo>
                      <a:pt x="138208" y="158401"/>
                    </a:lnTo>
                    <a:lnTo>
                      <a:pt x="142780" y="158401"/>
                    </a:lnTo>
                    <a:lnTo>
                      <a:pt x="142780" y="200025"/>
                    </a:lnTo>
                    <a:lnTo>
                      <a:pt x="150400" y="200025"/>
                    </a:lnTo>
                    <a:lnTo>
                      <a:pt x="150400" y="263462"/>
                    </a:lnTo>
                    <a:lnTo>
                      <a:pt x="159734" y="263462"/>
                    </a:lnTo>
                    <a:lnTo>
                      <a:pt x="159734" y="352425"/>
                    </a:lnTo>
                    <a:lnTo>
                      <a:pt x="159734" y="381000"/>
                    </a:lnTo>
                    <a:lnTo>
                      <a:pt x="159734" y="419100"/>
                    </a:lnTo>
                    <a:lnTo>
                      <a:pt x="195644" y="419100"/>
                    </a:lnTo>
                    <a:lnTo>
                      <a:pt x="195644" y="457486"/>
                    </a:lnTo>
                    <a:lnTo>
                      <a:pt x="271653" y="457486"/>
                    </a:lnTo>
                    <a:lnTo>
                      <a:pt x="271653" y="514350"/>
                    </a:lnTo>
                    <a:lnTo>
                      <a:pt x="293751" y="514350"/>
                    </a:lnTo>
                    <a:lnTo>
                      <a:pt x="293751" y="553403"/>
                    </a:lnTo>
                    <a:lnTo>
                      <a:pt x="293751" y="568833"/>
                    </a:lnTo>
                    <a:lnTo>
                      <a:pt x="312325" y="568833"/>
                    </a:lnTo>
                    <a:lnTo>
                      <a:pt x="312325" y="606552"/>
                    </a:lnTo>
                    <a:lnTo>
                      <a:pt x="371475" y="606552"/>
                    </a:lnTo>
                    <a:lnTo>
                      <a:pt x="371475" y="625126"/>
                    </a:lnTo>
                    <a:lnTo>
                      <a:pt x="400050" y="625126"/>
                    </a:lnTo>
                    <a:lnTo>
                      <a:pt x="400050" y="657035"/>
                    </a:lnTo>
                    <a:lnTo>
                      <a:pt x="411480" y="657035"/>
                    </a:lnTo>
                    <a:lnTo>
                      <a:pt x="419100" y="657035"/>
                    </a:lnTo>
                    <a:lnTo>
                      <a:pt x="419100" y="693230"/>
                    </a:lnTo>
                    <a:lnTo>
                      <a:pt x="434912" y="693230"/>
                    </a:lnTo>
                    <a:lnTo>
                      <a:pt x="434912" y="733425"/>
                    </a:lnTo>
                    <a:lnTo>
                      <a:pt x="482727" y="733425"/>
                    </a:lnTo>
                    <a:lnTo>
                      <a:pt x="482727" y="747427"/>
                    </a:lnTo>
                    <a:lnTo>
                      <a:pt x="545973" y="747427"/>
                    </a:lnTo>
                    <a:lnTo>
                      <a:pt x="545973" y="791528"/>
                    </a:lnTo>
                    <a:lnTo>
                      <a:pt x="556641" y="791528"/>
                    </a:lnTo>
                    <a:lnTo>
                      <a:pt x="556641" y="819150"/>
                    </a:lnTo>
                    <a:lnTo>
                      <a:pt x="575786" y="819150"/>
                    </a:lnTo>
                    <a:lnTo>
                      <a:pt x="575786" y="898970"/>
                    </a:lnTo>
                    <a:lnTo>
                      <a:pt x="607409" y="898970"/>
                    </a:lnTo>
                    <a:lnTo>
                      <a:pt x="607409" y="923925"/>
                    </a:lnTo>
                    <a:lnTo>
                      <a:pt x="666369" y="923925"/>
                    </a:lnTo>
                    <a:lnTo>
                      <a:pt x="666369" y="931355"/>
                    </a:lnTo>
                    <a:lnTo>
                      <a:pt x="691706" y="931355"/>
                    </a:lnTo>
                    <a:lnTo>
                      <a:pt x="691706" y="981075"/>
                    </a:lnTo>
                    <a:lnTo>
                      <a:pt x="713423" y="981075"/>
                    </a:lnTo>
                    <a:lnTo>
                      <a:pt x="713423" y="1002602"/>
                    </a:lnTo>
                    <a:lnTo>
                      <a:pt x="724091" y="1002602"/>
                    </a:lnTo>
                    <a:lnTo>
                      <a:pt x="724091" y="1024414"/>
                    </a:lnTo>
                    <a:lnTo>
                      <a:pt x="733616" y="1024414"/>
                    </a:lnTo>
                    <a:lnTo>
                      <a:pt x="733616" y="1074896"/>
                    </a:lnTo>
                    <a:lnTo>
                      <a:pt x="815816" y="1074896"/>
                    </a:lnTo>
                    <a:lnTo>
                      <a:pt x="815816" y="1106329"/>
                    </a:lnTo>
                    <a:lnTo>
                      <a:pt x="828675" y="1106329"/>
                    </a:lnTo>
                    <a:lnTo>
                      <a:pt x="828675" y="1124331"/>
                    </a:lnTo>
                    <a:lnTo>
                      <a:pt x="840772" y="1124331"/>
                    </a:lnTo>
                    <a:lnTo>
                      <a:pt x="840772" y="1146143"/>
                    </a:lnTo>
                    <a:lnTo>
                      <a:pt x="857250" y="1146143"/>
                    </a:lnTo>
                    <a:lnTo>
                      <a:pt x="857250" y="1182338"/>
                    </a:lnTo>
                    <a:lnTo>
                      <a:pt x="962025" y="1182338"/>
                    </a:lnTo>
                    <a:lnTo>
                      <a:pt x="962025" y="1200912"/>
                    </a:lnTo>
                    <a:lnTo>
                      <a:pt x="971550" y="1200912"/>
                    </a:lnTo>
                    <a:lnTo>
                      <a:pt x="971550" y="1242346"/>
                    </a:lnTo>
                    <a:lnTo>
                      <a:pt x="990410" y="1242346"/>
                    </a:lnTo>
                    <a:lnTo>
                      <a:pt x="990410" y="1304925"/>
                    </a:lnTo>
                    <a:lnTo>
                      <a:pt x="1119854" y="1304925"/>
                    </a:lnTo>
                    <a:lnTo>
                      <a:pt x="1119854" y="1385697"/>
                    </a:lnTo>
                    <a:lnTo>
                      <a:pt x="1257300" y="1385697"/>
                    </a:lnTo>
                    <a:lnTo>
                      <a:pt x="1257300" y="1417796"/>
                    </a:lnTo>
                    <a:lnTo>
                      <a:pt x="1267111" y="1417796"/>
                    </a:lnTo>
                    <a:lnTo>
                      <a:pt x="1267111" y="1465707"/>
                    </a:lnTo>
                    <a:lnTo>
                      <a:pt x="1382554" y="1465707"/>
                    </a:lnTo>
                    <a:lnTo>
                      <a:pt x="1382554" y="1487710"/>
                    </a:lnTo>
                    <a:lnTo>
                      <a:pt x="1392650" y="1487710"/>
                    </a:lnTo>
                    <a:lnTo>
                      <a:pt x="1392650" y="1523333"/>
                    </a:lnTo>
                    <a:lnTo>
                      <a:pt x="1392650" y="1533430"/>
                    </a:lnTo>
                    <a:lnTo>
                      <a:pt x="1400175" y="1533430"/>
                    </a:lnTo>
                    <a:lnTo>
                      <a:pt x="1400175" y="1547241"/>
                    </a:lnTo>
                    <a:lnTo>
                      <a:pt x="1469708" y="1547241"/>
                    </a:lnTo>
                    <a:lnTo>
                      <a:pt x="1469708" y="1553623"/>
                    </a:lnTo>
                    <a:lnTo>
                      <a:pt x="1515428" y="1553623"/>
                    </a:lnTo>
                    <a:lnTo>
                      <a:pt x="1515428" y="1581150"/>
                    </a:lnTo>
                    <a:lnTo>
                      <a:pt x="1523905" y="1581150"/>
                    </a:lnTo>
                    <a:lnTo>
                      <a:pt x="1523905" y="1644587"/>
                    </a:lnTo>
                    <a:lnTo>
                      <a:pt x="1533525" y="1644587"/>
                    </a:lnTo>
                    <a:lnTo>
                      <a:pt x="1533525" y="1678305"/>
                    </a:lnTo>
                    <a:lnTo>
                      <a:pt x="1545717" y="1678305"/>
                    </a:lnTo>
                    <a:lnTo>
                      <a:pt x="1545717" y="1708118"/>
                    </a:lnTo>
                    <a:lnTo>
                      <a:pt x="1555814" y="1708118"/>
                    </a:lnTo>
                    <a:lnTo>
                      <a:pt x="1564100" y="1708118"/>
                    </a:lnTo>
                    <a:lnTo>
                      <a:pt x="1564100" y="1742123"/>
                    </a:lnTo>
                    <a:lnTo>
                      <a:pt x="1637443" y="1742123"/>
                    </a:lnTo>
                    <a:lnTo>
                      <a:pt x="1645634" y="1742123"/>
                    </a:lnTo>
                    <a:lnTo>
                      <a:pt x="1645634" y="1771650"/>
                    </a:lnTo>
                    <a:lnTo>
                      <a:pt x="1661636" y="1771650"/>
                    </a:lnTo>
                    <a:lnTo>
                      <a:pt x="1661636" y="1809750"/>
                    </a:lnTo>
                    <a:lnTo>
                      <a:pt x="1690307" y="1809750"/>
                    </a:lnTo>
                    <a:lnTo>
                      <a:pt x="1690307" y="1847850"/>
                    </a:lnTo>
                    <a:lnTo>
                      <a:pt x="1952625" y="1847850"/>
                    </a:lnTo>
                    <a:lnTo>
                      <a:pt x="1952625" y="1884331"/>
                    </a:lnTo>
                    <a:lnTo>
                      <a:pt x="1960912" y="1884331"/>
                    </a:lnTo>
                    <a:lnTo>
                      <a:pt x="1960912" y="1921002"/>
                    </a:lnTo>
                    <a:lnTo>
                      <a:pt x="2190750" y="1921002"/>
                    </a:lnTo>
                    <a:lnTo>
                      <a:pt x="2218754" y="1921002"/>
                    </a:lnTo>
                    <a:lnTo>
                      <a:pt x="2218754" y="1969389"/>
                    </a:lnTo>
                    <a:lnTo>
                      <a:pt x="2292096" y="1969389"/>
                    </a:lnTo>
                    <a:lnTo>
                      <a:pt x="2292096" y="2017014"/>
                    </a:lnTo>
                    <a:lnTo>
                      <a:pt x="2490407" y="2017014"/>
                    </a:lnTo>
                    <a:lnTo>
                      <a:pt x="2490407" y="2079212"/>
                    </a:lnTo>
                    <a:lnTo>
                      <a:pt x="2490407" y="2133600"/>
                    </a:lnTo>
                    <a:lnTo>
                      <a:pt x="2543175" y="2133600"/>
                    </a:lnTo>
                    <a:lnTo>
                      <a:pt x="2543175" y="2199323"/>
                    </a:lnTo>
                    <a:lnTo>
                      <a:pt x="2830926" y="2199323"/>
                    </a:lnTo>
                    <a:lnTo>
                      <a:pt x="2830926" y="2291048"/>
                    </a:lnTo>
                    <a:lnTo>
                      <a:pt x="2880360" y="2291048"/>
                    </a:lnTo>
                    <a:lnTo>
                      <a:pt x="2880360" y="2381250"/>
                    </a:lnTo>
                    <a:lnTo>
                      <a:pt x="3267075" y="2381250"/>
                    </a:lnTo>
                    <a:lnTo>
                      <a:pt x="3448050" y="2381250"/>
                    </a:lnTo>
                    <a:lnTo>
                      <a:pt x="3448050" y="2540318"/>
                    </a:lnTo>
                    <a:lnTo>
                      <a:pt x="4038600" y="2540318"/>
                    </a:lnTo>
                    <a:lnTo>
                      <a:pt x="4524375" y="2540318"/>
                    </a:lnTo>
                    <a:lnTo>
                      <a:pt x="4524375" y="2726436"/>
                    </a:lnTo>
                    <a:lnTo>
                      <a:pt x="4524375" y="3028950"/>
                    </a:lnTo>
                    <a:lnTo>
                      <a:pt x="4524375" y="3033713"/>
                    </a:lnTo>
                    <a:lnTo>
                      <a:pt x="6105525" y="3033713"/>
                    </a:lnTo>
                    <a:lnTo>
                      <a:pt x="6147721" y="3033713"/>
                    </a:lnTo>
                  </a:path>
                </a:pathLst>
              </a:custGeom>
              <a:noFill/>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nvGrpSpPr>
              <p:cNvPr id="7" name="组合 3484"/>
              <p:cNvGrpSpPr/>
              <p:nvPr/>
            </p:nvGrpSpPr>
            <p:grpSpPr>
              <a:xfrm>
                <a:off x="3005137" y="1866900"/>
                <a:ext cx="5009483" cy="3123533"/>
                <a:chOff x="3005137" y="1866900"/>
                <a:chExt cx="5009483" cy="3123533"/>
              </a:xfrm>
            </p:grpSpPr>
            <p:grpSp>
              <p:nvGrpSpPr>
                <p:cNvPr id="8" name="图形 4"/>
                <p:cNvGrpSpPr/>
                <p:nvPr/>
              </p:nvGrpSpPr>
              <p:grpSpPr>
                <a:xfrm>
                  <a:off x="3005137" y="1866900"/>
                  <a:ext cx="94583" cy="94583"/>
                  <a:chOff x="3005137" y="1866900"/>
                  <a:chExt cx="94583" cy="94583"/>
                </a:xfrm>
              </p:grpSpPr>
              <p:sp>
                <p:nvSpPr>
                  <p:cNvPr id="365" name="任意多边形: 形状 3834"/>
                  <p:cNvSpPr/>
                  <p:nvPr/>
                </p:nvSpPr>
                <p:spPr>
                  <a:xfrm>
                    <a:off x="3052381" y="18669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66" name="任意多边形: 形状 3835"/>
                  <p:cNvSpPr/>
                  <p:nvPr/>
                </p:nvSpPr>
                <p:spPr>
                  <a:xfrm>
                    <a:off x="3005137" y="19141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图形 4"/>
                <p:cNvGrpSpPr/>
                <p:nvPr/>
              </p:nvGrpSpPr>
              <p:grpSpPr>
                <a:xfrm>
                  <a:off x="3128962" y="2009775"/>
                  <a:ext cx="94583" cy="94583"/>
                  <a:chOff x="3128962" y="2009775"/>
                  <a:chExt cx="94583" cy="94583"/>
                </a:xfrm>
              </p:grpSpPr>
              <p:sp>
                <p:nvSpPr>
                  <p:cNvPr id="363" name="任意多边形: 形状 3832"/>
                  <p:cNvSpPr/>
                  <p:nvPr/>
                </p:nvSpPr>
                <p:spPr>
                  <a:xfrm>
                    <a:off x="3176206" y="20097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64" name="任意多边形: 形状 3833"/>
                  <p:cNvSpPr/>
                  <p:nvPr/>
                </p:nvSpPr>
                <p:spPr>
                  <a:xfrm>
                    <a:off x="3128962" y="20570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图形 4"/>
                <p:cNvGrpSpPr/>
                <p:nvPr/>
              </p:nvGrpSpPr>
              <p:grpSpPr>
                <a:xfrm>
                  <a:off x="3128962" y="2076450"/>
                  <a:ext cx="94583" cy="94583"/>
                  <a:chOff x="3128962" y="2076450"/>
                  <a:chExt cx="94583" cy="94583"/>
                </a:xfrm>
              </p:grpSpPr>
              <p:sp>
                <p:nvSpPr>
                  <p:cNvPr id="361" name="任意多边形: 形状 3830"/>
                  <p:cNvSpPr/>
                  <p:nvPr/>
                </p:nvSpPr>
                <p:spPr>
                  <a:xfrm>
                    <a:off x="3176206" y="20764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62" name="任意多边形: 形状 3831"/>
                  <p:cNvSpPr/>
                  <p:nvPr/>
                </p:nvSpPr>
                <p:spPr>
                  <a:xfrm>
                    <a:off x="3128962" y="21236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图形 4"/>
                <p:cNvGrpSpPr/>
                <p:nvPr/>
              </p:nvGrpSpPr>
              <p:grpSpPr>
                <a:xfrm>
                  <a:off x="3138487" y="2143125"/>
                  <a:ext cx="94583" cy="94583"/>
                  <a:chOff x="3138487" y="2143125"/>
                  <a:chExt cx="94583" cy="94583"/>
                </a:xfrm>
              </p:grpSpPr>
              <p:sp>
                <p:nvSpPr>
                  <p:cNvPr id="359" name="任意多边形: 形状 3828"/>
                  <p:cNvSpPr/>
                  <p:nvPr/>
                </p:nvSpPr>
                <p:spPr>
                  <a:xfrm>
                    <a:off x="3185731" y="21431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60" name="任意多边形: 形状 3829"/>
                  <p:cNvSpPr/>
                  <p:nvPr/>
                </p:nvSpPr>
                <p:spPr>
                  <a:xfrm>
                    <a:off x="3138487" y="21903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图形 4"/>
                <p:cNvGrpSpPr/>
                <p:nvPr/>
              </p:nvGrpSpPr>
              <p:grpSpPr>
                <a:xfrm>
                  <a:off x="3157537" y="2171700"/>
                  <a:ext cx="94583" cy="94583"/>
                  <a:chOff x="3157537" y="2171700"/>
                  <a:chExt cx="94583" cy="94583"/>
                </a:xfrm>
              </p:grpSpPr>
              <p:sp>
                <p:nvSpPr>
                  <p:cNvPr id="357" name="任意多边形: 形状 3826"/>
                  <p:cNvSpPr/>
                  <p:nvPr/>
                </p:nvSpPr>
                <p:spPr>
                  <a:xfrm>
                    <a:off x="3204781" y="21717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58" name="任意多边形: 形状 3827"/>
                  <p:cNvSpPr/>
                  <p:nvPr/>
                </p:nvSpPr>
                <p:spPr>
                  <a:xfrm>
                    <a:off x="3157537" y="22189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图形 4"/>
                <p:cNvGrpSpPr/>
                <p:nvPr/>
              </p:nvGrpSpPr>
              <p:grpSpPr>
                <a:xfrm>
                  <a:off x="3148012" y="2286000"/>
                  <a:ext cx="94583" cy="94583"/>
                  <a:chOff x="3148012" y="2286000"/>
                  <a:chExt cx="94583" cy="94583"/>
                </a:xfrm>
              </p:grpSpPr>
              <p:sp>
                <p:nvSpPr>
                  <p:cNvPr id="355" name="任意多边形: 形状 3824"/>
                  <p:cNvSpPr/>
                  <p:nvPr/>
                </p:nvSpPr>
                <p:spPr>
                  <a:xfrm>
                    <a:off x="3195256" y="22860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56" name="任意多边形: 形状 3825"/>
                  <p:cNvSpPr/>
                  <p:nvPr/>
                </p:nvSpPr>
                <p:spPr>
                  <a:xfrm>
                    <a:off x="3148012" y="23332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图形 4"/>
                <p:cNvGrpSpPr/>
                <p:nvPr/>
              </p:nvGrpSpPr>
              <p:grpSpPr>
                <a:xfrm>
                  <a:off x="3167062" y="2286000"/>
                  <a:ext cx="94583" cy="94583"/>
                  <a:chOff x="3167062" y="2286000"/>
                  <a:chExt cx="94583" cy="94583"/>
                </a:xfrm>
              </p:grpSpPr>
              <p:sp>
                <p:nvSpPr>
                  <p:cNvPr id="353" name="任意多边形: 形状 3822"/>
                  <p:cNvSpPr/>
                  <p:nvPr/>
                </p:nvSpPr>
                <p:spPr>
                  <a:xfrm>
                    <a:off x="3214306" y="22860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54" name="任意多边形: 形状 3823"/>
                  <p:cNvSpPr/>
                  <p:nvPr/>
                </p:nvSpPr>
                <p:spPr>
                  <a:xfrm>
                    <a:off x="3167062" y="23332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图形 4"/>
                <p:cNvGrpSpPr/>
                <p:nvPr/>
              </p:nvGrpSpPr>
              <p:grpSpPr>
                <a:xfrm>
                  <a:off x="3186112" y="2286000"/>
                  <a:ext cx="94583" cy="94583"/>
                  <a:chOff x="3186112" y="2286000"/>
                  <a:chExt cx="94583" cy="94583"/>
                </a:xfrm>
              </p:grpSpPr>
              <p:sp>
                <p:nvSpPr>
                  <p:cNvPr id="351" name="任意多边形: 形状 3820"/>
                  <p:cNvSpPr/>
                  <p:nvPr/>
                </p:nvSpPr>
                <p:spPr>
                  <a:xfrm>
                    <a:off x="3233356" y="22860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52" name="任意多边形: 形状 3821"/>
                  <p:cNvSpPr/>
                  <p:nvPr/>
                </p:nvSpPr>
                <p:spPr>
                  <a:xfrm>
                    <a:off x="3186112" y="23332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图形 4"/>
                <p:cNvGrpSpPr/>
                <p:nvPr/>
              </p:nvGrpSpPr>
              <p:grpSpPr>
                <a:xfrm>
                  <a:off x="3262312" y="2324100"/>
                  <a:ext cx="94583" cy="94583"/>
                  <a:chOff x="3262312" y="2324100"/>
                  <a:chExt cx="94583" cy="94583"/>
                </a:xfrm>
              </p:grpSpPr>
              <p:sp>
                <p:nvSpPr>
                  <p:cNvPr id="349" name="任意多边形: 形状 3818"/>
                  <p:cNvSpPr/>
                  <p:nvPr/>
                </p:nvSpPr>
                <p:spPr>
                  <a:xfrm>
                    <a:off x="3309556" y="23241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50" name="任意多边形: 形状 3819"/>
                  <p:cNvSpPr/>
                  <p:nvPr/>
                </p:nvSpPr>
                <p:spPr>
                  <a:xfrm>
                    <a:off x="3262312" y="23713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图形 4"/>
                <p:cNvGrpSpPr/>
                <p:nvPr/>
              </p:nvGrpSpPr>
              <p:grpSpPr>
                <a:xfrm>
                  <a:off x="3281362" y="2409825"/>
                  <a:ext cx="94583" cy="94583"/>
                  <a:chOff x="3281362" y="2409825"/>
                  <a:chExt cx="94583" cy="94583"/>
                </a:xfrm>
              </p:grpSpPr>
              <p:sp>
                <p:nvSpPr>
                  <p:cNvPr id="347" name="任意多边形: 形状 3816"/>
                  <p:cNvSpPr/>
                  <p:nvPr/>
                </p:nvSpPr>
                <p:spPr>
                  <a:xfrm>
                    <a:off x="3328606" y="24098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48" name="任意多边形: 形状 3817"/>
                  <p:cNvSpPr/>
                  <p:nvPr/>
                </p:nvSpPr>
                <p:spPr>
                  <a:xfrm>
                    <a:off x="3281362" y="24570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图形 4"/>
                <p:cNvGrpSpPr/>
                <p:nvPr/>
              </p:nvGrpSpPr>
              <p:grpSpPr>
                <a:xfrm>
                  <a:off x="3290887" y="2447925"/>
                  <a:ext cx="94583" cy="94583"/>
                  <a:chOff x="3290887" y="2447925"/>
                  <a:chExt cx="94583" cy="94583"/>
                </a:xfrm>
              </p:grpSpPr>
              <p:sp>
                <p:nvSpPr>
                  <p:cNvPr id="345" name="任意多边形: 形状 3814"/>
                  <p:cNvSpPr/>
                  <p:nvPr/>
                </p:nvSpPr>
                <p:spPr>
                  <a:xfrm>
                    <a:off x="3338131" y="24479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46" name="任意多边形: 形状 3815"/>
                  <p:cNvSpPr/>
                  <p:nvPr/>
                </p:nvSpPr>
                <p:spPr>
                  <a:xfrm>
                    <a:off x="3290887" y="24951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图形 4"/>
                <p:cNvGrpSpPr/>
                <p:nvPr/>
              </p:nvGrpSpPr>
              <p:grpSpPr>
                <a:xfrm>
                  <a:off x="3300412" y="2447925"/>
                  <a:ext cx="94583" cy="94583"/>
                  <a:chOff x="3300412" y="2447925"/>
                  <a:chExt cx="94583" cy="94583"/>
                </a:xfrm>
              </p:grpSpPr>
              <p:sp>
                <p:nvSpPr>
                  <p:cNvPr id="343" name="任意多边形: 形状 3812"/>
                  <p:cNvSpPr/>
                  <p:nvPr/>
                </p:nvSpPr>
                <p:spPr>
                  <a:xfrm>
                    <a:off x="3347656" y="24479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44" name="任意多边形: 形状 3813"/>
                  <p:cNvSpPr/>
                  <p:nvPr/>
                </p:nvSpPr>
                <p:spPr>
                  <a:xfrm>
                    <a:off x="3300412" y="24951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图形 4"/>
                <p:cNvGrpSpPr/>
                <p:nvPr/>
              </p:nvGrpSpPr>
              <p:grpSpPr>
                <a:xfrm>
                  <a:off x="3328987" y="2476500"/>
                  <a:ext cx="94583" cy="94583"/>
                  <a:chOff x="3328987" y="2476500"/>
                  <a:chExt cx="94583" cy="94583"/>
                </a:xfrm>
              </p:grpSpPr>
              <p:sp>
                <p:nvSpPr>
                  <p:cNvPr id="341" name="任意多边形: 形状 3810"/>
                  <p:cNvSpPr/>
                  <p:nvPr/>
                </p:nvSpPr>
                <p:spPr>
                  <a:xfrm>
                    <a:off x="3376231" y="24765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42" name="任意多边形: 形状 3811"/>
                  <p:cNvSpPr/>
                  <p:nvPr/>
                </p:nvSpPr>
                <p:spPr>
                  <a:xfrm>
                    <a:off x="3328987" y="25237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图形 4"/>
                <p:cNvGrpSpPr/>
                <p:nvPr/>
              </p:nvGrpSpPr>
              <p:grpSpPr>
                <a:xfrm>
                  <a:off x="3405187" y="2533650"/>
                  <a:ext cx="94583" cy="94583"/>
                  <a:chOff x="3405187" y="2533650"/>
                  <a:chExt cx="94583" cy="94583"/>
                </a:xfrm>
              </p:grpSpPr>
              <p:sp>
                <p:nvSpPr>
                  <p:cNvPr id="339" name="任意多边形: 形状 3808"/>
                  <p:cNvSpPr/>
                  <p:nvPr/>
                </p:nvSpPr>
                <p:spPr>
                  <a:xfrm>
                    <a:off x="3452431" y="25336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40" name="任意多边形: 形状 3809"/>
                  <p:cNvSpPr/>
                  <p:nvPr/>
                </p:nvSpPr>
                <p:spPr>
                  <a:xfrm>
                    <a:off x="3405187" y="25808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0" name="图形 4"/>
                <p:cNvGrpSpPr/>
                <p:nvPr/>
              </p:nvGrpSpPr>
              <p:grpSpPr>
                <a:xfrm>
                  <a:off x="3405187" y="2562225"/>
                  <a:ext cx="94583" cy="94583"/>
                  <a:chOff x="3405187" y="2562225"/>
                  <a:chExt cx="94583" cy="94583"/>
                </a:xfrm>
              </p:grpSpPr>
              <p:sp>
                <p:nvSpPr>
                  <p:cNvPr id="337" name="任意多边形: 形状 3806"/>
                  <p:cNvSpPr/>
                  <p:nvPr/>
                </p:nvSpPr>
                <p:spPr>
                  <a:xfrm>
                    <a:off x="3452431" y="25622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38" name="任意多边形: 形状 3807"/>
                  <p:cNvSpPr/>
                  <p:nvPr/>
                </p:nvSpPr>
                <p:spPr>
                  <a:xfrm>
                    <a:off x="3405187" y="26094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图形 4"/>
                <p:cNvGrpSpPr/>
                <p:nvPr/>
              </p:nvGrpSpPr>
              <p:grpSpPr>
                <a:xfrm>
                  <a:off x="3424237" y="2600325"/>
                  <a:ext cx="94583" cy="94583"/>
                  <a:chOff x="3424237" y="2600325"/>
                  <a:chExt cx="94583" cy="94583"/>
                </a:xfrm>
              </p:grpSpPr>
              <p:sp>
                <p:nvSpPr>
                  <p:cNvPr id="335" name="任意多边形: 形状 3804"/>
                  <p:cNvSpPr/>
                  <p:nvPr/>
                </p:nvSpPr>
                <p:spPr>
                  <a:xfrm>
                    <a:off x="3471481" y="26003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36" name="任意多边形: 形状 3805"/>
                  <p:cNvSpPr/>
                  <p:nvPr/>
                </p:nvSpPr>
                <p:spPr>
                  <a:xfrm>
                    <a:off x="3424237" y="26475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图形 4"/>
                <p:cNvGrpSpPr/>
                <p:nvPr/>
              </p:nvGrpSpPr>
              <p:grpSpPr>
                <a:xfrm>
                  <a:off x="3529012" y="2647950"/>
                  <a:ext cx="94583" cy="94583"/>
                  <a:chOff x="3529012" y="2647950"/>
                  <a:chExt cx="94583" cy="94583"/>
                </a:xfrm>
              </p:grpSpPr>
              <p:sp>
                <p:nvSpPr>
                  <p:cNvPr id="333" name="任意多边形: 形状 3802"/>
                  <p:cNvSpPr/>
                  <p:nvPr/>
                </p:nvSpPr>
                <p:spPr>
                  <a:xfrm>
                    <a:off x="3576256" y="2647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34" name="任意多边形: 形状 3803"/>
                  <p:cNvSpPr/>
                  <p:nvPr/>
                </p:nvSpPr>
                <p:spPr>
                  <a:xfrm>
                    <a:off x="3529012" y="2695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图形 4"/>
                <p:cNvGrpSpPr/>
                <p:nvPr/>
              </p:nvGrpSpPr>
              <p:grpSpPr>
                <a:xfrm>
                  <a:off x="3548062" y="2647950"/>
                  <a:ext cx="94583" cy="94583"/>
                  <a:chOff x="3548062" y="2647950"/>
                  <a:chExt cx="94583" cy="94583"/>
                </a:xfrm>
              </p:grpSpPr>
              <p:sp>
                <p:nvSpPr>
                  <p:cNvPr id="331" name="任意多边形: 形状 3800"/>
                  <p:cNvSpPr/>
                  <p:nvPr/>
                </p:nvSpPr>
                <p:spPr>
                  <a:xfrm>
                    <a:off x="3595306" y="2647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32" name="任意多边形: 形状 3801"/>
                  <p:cNvSpPr/>
                  <p:nvPr/>
                </p:nvSpPr>
                <p:spPr>
                  <a:xfrm>
                    <a:off x="3548062" y="2695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图形 4"/>
                <p:cNvGrpSpPr/>
                <p:nvPr/>
              </p:nvGrpSpPr>
              <p:grpSpPr>
                <a:xfrm>
                  <a:off x="3548062" y="2667000"/>
                  <a:ext cx="94583" cy="94583"/>
                  <a:chOff x="3548062" y="2667000"/>
                  <a:chExt cx="94583" cy="94583"/>
                </a:xfrm>
              </p:grpSpPr>
              <p:sp>
                <p:nvSpPr>
                  <p:cNvPr id="329" name="任意多边形: 形状 3798"/>
                  <p:cNvSpPr/>
                  <p:nvPr/>
                </p:nvSpPr>
                <p:spPr>
                  <a:xfrm>
                    <a:off x="3595306" y="26670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30" name="任意多边形: 形状 3799"/>
                  <p:cNvSpPr/>
                  <p:nvPr/>
                </p:nvSpPr>
                <p:spPr>
                  <a:xfrm>
                    <a:off x="3548062" y="27142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图形 4"/>
                <p:cNvGrpSpPr/>
                <p:nvPr/>
              </p:nvGrpSpPr>
              <p:grpSpPr>
                <a:xfrm>
                  <a:off x="3567112" y="2705100"/>
                  <a:ext cx="94583" cy="94583"/>
                  <a:chOff x="3567112" y="2705100"/>
                  <a:chExt cx="94583" cy="94583"/>
                </a:xfrm>
              </p:grpSpPr>
              <p:sp>
                <p:nvSpPr>
                  <p:cNvPr id="327" name="任意多边形: 形状 3796"/>
                  <p:cNvSpPr/>
                  <p:nvPr/>
                </p:nvSpPr>
                <p:spPr>
                  <a:xfrm>
                    <a:off x="3614356" y="27051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28" name="任意多边形: 形状 3797"/>
                  <p:cNvSpPr/>
                  <p:nvPr/>
                </p:nvSpPr>
                <p:spPr>
                  <a:xfrm>
                    <a:off x="3567112" y="27523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6" name="图形 4"/>
                <p:cNvGrpSpPr/>
                <p:nvPr/>
              </p:nvGrpSpPr>
              <p:grpSpPr>
                <a:xfrm>
                  <a:off x="3595687" y="2781300"/>
                  <a:ext cx="94583" cy="94583"/>
                  <a:chOff x="3595687" y="2781300"/>
                  <a:chExt cx="94583" cy="94583"/>
                </a:xfrm>
              </p:grpSpPr>
              <p:sp>
                <p:nvSpPr>
                  <p:cNvPr id="325" name="任意多边形: 形状 3794"/>
                  <p:cNvSpPr/>
                  <p:nvPr/>
                </p:nvSpPr>
                <p:spPr>
                  <a:xfrm>
                    <a:off x="3642931" y="27813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26" name="任意多边形: 形状 3795"/>
                  <p:cNvSpPr/>
                  <p:nvPr/>
                </p:nvSpPr>
                <p:spPr>
                  <a:xfrm>
                    <a:off x="3595687" y="28285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 name="图形 4"/>
                <p:cNvGrpSpPr/>
                <p:nvPr/>
              </p:nvGrpSpPr>
              <p:grpSpPr>
                <a:xfrm>
                  <a:off x="3605212" y="2781300"/>
                  <a:ext cx="94583" cy="94583"/>
                  <a:chOff x="3605212" y="2781300"/>
                  <a:chExt cx="94583" cy="94583"/>
                </a:xfrm>
              </p:grpSpPr>
              <p:sp>
                <p:nvSpPr>
                  <p:cNvPr id="323" name="任意多边形: 形状 3792"/>
                  <p:cNvSpPr/>
                  <p:nvPr/>
                </p:nvSpPr>
                <p:spPr>
                  <a:xfrm>
                    <a:off x="3652456" y="27813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24" name="任意多边形: 形状 3793"/>
                  <p:cNvSpPr/>
                  <p:nvPr/>
                </p:nvSpPr>
                <p:spPr>
                  <a:xfrm>
                    <a:off x="3605212" y="28285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图形 4"/>
                <p:cNvGrpSpPr/>
                <p:nvPr/>
              </p:nvGrpSpPr>
              <p:grpSpPr>
                <a:xfrm>
                  <a:off x="3662362" y="2800350"/>
                  <a:ext cx="94583" cy="94583"/>
                  <a:chOff x="3662362" y="2800350"/>
                  <a:chExt cx="94583" cy="94583"/>
                </a:xfrm>
              </p:grpSpPr>
              <p:sp>
                <p:nvSpPr>
                  <p:cNvPr id="321" name="任意多边形: 形状 3790"/>
                  <p:cNvSpPr/>
                  <p:nvPr/>
                </p:nvSpPr>
                <p:spPr>
                  <a:xfrm>
                    <a:off x="3709606" y="28003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22" name="任意多边形: 形状 3791"/>
                  <p:cNvSpPr/>
                  <p:nvPr/>
                </p:nvSpPr>
                <p:spPr>
                  <a:xfrm>
                    <a:off x="3662362" y="28475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图形 4"/>
                <p:cNvGrpSpPr/>
                <p:nvPr/>
              </p:nvGrpSpPr>
              <p:grpSpPr>
                <a:xfrm>
                  <a:off x="3681412" y="2838450"/>
                  <a:ext cx="94583" cy="94583"/>
                  <a:chOff x="3681412" y="2838450"/>
                  <a:chExt cx="94583" cy="94583"/>
                </a:xfrm>
              </p:grpSpPr>
              <p:sp>
                <p:nvSpPr>
                  <p:cNvPr id="319" name="任意多边形: 形状 3788"/>
                  <p:cNvSpPr/>
                  <p:nvPr/>
                </p:nvSpPr>
                <p:spPr>
                  <a:xfrm>
                    <a:off x="3728656" y="28384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20" name="任意多边形: 形状 3789"/>
                  <p:cNvSpPr/>
                  <p:nvPr/>
                </p:nvSpPr>
                <p:spPr>
                  <a:xfrm>
                    <a:off x="3681412" y="28856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 name="图形 4"/>
                <p:cNvGrpSpPr/>
                <p:nvPr/>
              </p:nvGrpSpPr>
              <p:grpSpPr>
                <a:xfrm>
                  <a:off x="3700462" y="2857500"/>
                  <a:ext cx="94583" cy="94583"/>
                  <a:chOff x="3700462" y="2857500"/>
                  <a:chExt cx="94583" cy="94583"/>
                </a:xfrm>
              </p:grpSpPr>
              <p:sp>
                <p:nvSpPr>
                  <p:cNvPr id="317" name="任意多边形: 形状 3786"/>
                  <p:cNvSpPr/>
                  <p:nvPr/>
                </p:nvSpPr>
                <p:spPr>
                  <a:xfrm>
                    <a:off x="3747706" y="28575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18" name="任意多边形: 形状 3787"/>
                  <p:cNvSpPr/>
                  <p:nvPr/>
                </p:nvSpPr>
                <p:spPr>
                  <a:xfrm>
                    <a:off x="3700462" y="29047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图形 4"/>
                <p:cNvGrpSpPr/>
                <p:nvPr/>
              </p:nvGrpSpPr>
              <p:grpSpPr>
                <a:xfrm>
                  <a:off x="3719512" y="2876550"/>
                  <a:ext cx="94583" cy="94583"/>
                  <a:chOff x="3719512" y="2876550"/>
                  <a:chExt cx="94583" cy="94583"/>
                </a:xfrm>
              </p:grpSpPr>
              <p:sp>
                <p:nvSpPr>
                  <p:cNvPr id="315" name="任意多边形: 形状 3784"/>
                  <p:cNvSpPr/>
                  <p:nvPr/>
                </p:nvSpPr>
                <p:spPr>
                  <a:xfrm>
                    <a:off x="3766756" y="28765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16" name="任意多边形: 形状 3785"/>
                  <p:cNvSpPr/>
                  <p:nvPr/>
                </p:nvSpPr>
                <p:spPr>
                  <a:xfrm>
                    <a:off x="3719512" y="29237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 name="图形 4"/>
                <p:cNvGrpSpPr/>
                <p:nvPr/>
              </p:nvGrpSpPr>
              <p:grpSpPr>
                <a:xfrm>
                  <a:off x="3738562" y="2943225"/>
                  <a:ext cx="94583" cy="94583"/>
                  <a:chOff x="3738562" y="2943225"/>
                  <a:chExt cx="94583" cy="94583"/>
                </a:xfrm>
              </p:grpSpPr>
              <p:sp>
                <p:nvSpPr>
                  <p:cNvPr id="313" name="任意多边形: 形状 3782"/>
                  <p:cNvSpPr/>
                  <p:nvPr/>
                </p:nvSpPr>
                <p:spPr>
                  <a:xfrm>
                    <a:off x="3785806" y="29432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14" name="任意多边形: 形状 3783"/>
                  <p:cNvSpPr/>
                  <p:nvPr/>
                </p:nvSpPr>
                <p:spPr>
                  <a:xfrm>
                    <a:off x="3738562" y="29904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图形 4"/>
                <p:cNvGrpSpPr/>
                <p:nvPr/>
              </p:nvGrpSpPr>
              <p:grpSpPr>
                <a:xfrm>
                  <a:off x="3786187" y="2943225"/>
                  <a:ext cx="94583" cy="94583"/>
                  <a:chOff x="3786187" y="2943225"/>
                  <a:chExt cx="94583" cy="94583"/>
                </a:xfrm>
              </p:grpSpPr>
              <p:sp>
                <p:nvSpPr>
                  <p:cNvPr id="311" name="任意多边形: 形状 3780"/>
                  <p:cNvSpPr/>
                  <p:nvPr/>
                </p:nvSpPr>
                <p:spPr>
                  <a:xfrm>
                    <a:off x="3833431" y="29432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12" name="任意多边形: 形状 3781"/>
                  <p:cNvSpPr/>
                  <p:nvPr/>
                </p:nvSpPr>
                <p:spPr>
                  <a:xfrm>
                    <a:off x="3786187" y="29904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图形 4"/>
                <p:cNvGrpSpPr/>
                <p:nvPr/>
              </p:nvGrpSpPr>
              <p:grpSpPr>
                <a:xfrm>
                  <a:off x="3805237" y="2981325"/>
                  <a:ext cx="94583" cy="94583"/>
                  <a:chOff x="3805237" y="2981325"/>
                  <a:chExt cx="94583" cy="94583"/>
                </a:xfrm>
              </p:grpSpPr>
              <p:sp>
                <p:nvSpPr>
                  <p:cNvPr id="309" name="任意多边形: 形状 3778"/>
                  <p:cNvSpPr/>
                  <p:nvPr/>
                </p:nvSpPr>
                <p:spPr>
                  <a:xfrm>
                    <a:off x="3852481" y="29813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10" name="任意多边形: 形状 3779"/>
                  <p:cNvSpPr/>
                  <p:nvPr/>
                </p:nvSpPr>
                <p:spPr>
                  <a:xfrm>
                    <a:off x="3805237" y="30285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图形 4"/>
                <p:cNvGrpSpPr/>
                <p:nvPr/>
              </p:nvGrpSpPr>
              <p:grpSpPr>
                <a:xfrm>
                  <a:off x="3824287" y="3000375"/>
                  <a:ext cx="94583" cy="94583"/>
                  <a:chOff x="3824287" y="3000375"/>
                  <a:chExt cx="94583" cy="94583"/>
                </a:xfrm>
              </p:grpSpPr>
              <p:sp>
                <p:nvSpPr>
                  <p:cNvPr id="307" name="任意多边形: 形状 3776"/>
                  <p:cNvSpPr/>
                  <p:nvPr/>
                </p:nvSpPr>
                <p:spPr>
                  <a:xfrm>
                    <a:off x="3871531" y="30003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08" name="任意多边形: 形状 3777"/>
                  <p:cNvSpPr/>
                  <p:nvPr/>
                </p:nvSpPr>
                <p:spPr>
                  <a:xfrm>
                    <a:off x="3824287" y="30476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 name="图形 4"/>
                <p:cNvGrpSpPr/>
                <p:nvPr/>
              </p:nvGrpSpPr>
              <p:grpSpPr>
                <a:xfrm>
                  <a:off x="3814762" y="3009900"/>
                  <a:ext cx="94583" cy="94583"/>
                  <a:chOff x="3814762" y="3009900"/>
                  <a:chExt cx="94583" cy="94583"/>
                </a:xfrm>
              </p:grpSpPr>
              <p:sp>
                <p:nvSpPr>
                  <p:cNvPr id="305" name="任意多边形: 形状 3774"/>
                  <p:cNvSpPr/>
                  <p:nvPr/>
                </p:nvSpPr>
                <p:spPr>
                  <a:xfrm>
                    <a:off x="3862006" y="30099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06" name="任意多边形: 形状 3775"/>
                  <p:cNvSpPr/>
                  <p:nvPr/>
                </p:nvSpPr>
                <p:spPr>
                  <a:xfrm>
                    <a:off x="3814762" y="30571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图形 4"/>
                <p:cNvGrpSpPr/>
                <p:nvPr/>
              </p:nvGrpSpPr>
              <p:grpSpPr>
                <a:xfrm>
                  <a:off x="3852862" y="3057525"/>
                  <a:ext cx="94583" cy="94583"/>
                  <a:chOff x="3852862" y="3057525"/>
                  <a:chExt cx="94583" cy="94583"/>
                </a:xfrm>
              </p:grpSpPr>
              <p:sp>
                <p:nvSpPr>
                  <p:cNvPr id="303" name="任意多边形: 形状 3772"/>
                  <p:cNvSpPr/>
                  <p:nvPr/>
                </p:nvSpPr>
                <p:spPr>
                  <a:xfrm>
                    <a:off x="3900106" y="30575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04" name="任意多边形: 形状 3773"/>
                  <p:cNvSpPr/>
                  <p:nvPr/>
                </p:nvSpPr>
                <p:spPr>
                  <a:xfrm>
                    <a:off x="3852862" y="31047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 name="图形 4"/>
                <p:cNvGrpSpPr/>
                <p:nvPr/>
              </p:nvGrpSpPr>
              <p:grpSpPr>
                <a:xfrm>
                  <a:off x="3871912" y="3038475"/>
                  <a:ext cx="94583" cy="94583"/>
                  <a:chOff x="3871912" y="3038475"/>
                  <a:chExt cx="94583" cy="94583"/>
                </a:xfrm>
              </p:grpSpPr>
              <p:sp>
                <p:nvSpPr>
                  <p:cNvPr id="301" name="任意多边形: 形状 3770"/>
                  <p:cNvSpPr/>
                  <p:nvPr/>
                </p:nvSpPr>
                <p:spPr>
                  <a:xfrm>
                    <a:off x="3919156" y="30384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02" name="任意多边形: 形状 3771"/>
                  <p:cNvSpPr/>
                  <p:nvPr/>
                </p:nvSpPr>
                <p:spPr>
                  <a:xfrm>
                    <a:off x="3871912" y="30857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图形 4"/>
                <p:cNvGrpSpPr/>
                <p:nvPr/>
              </p:nvGrpSpPr>
              <p:grpSpPr>
                <a:xfrm>
                  <a:off x="3900487" y="3048000"/>
                  <a:ext cx="94583" cy="94583"/>
                  <a:chOff x="3900487" y="3048000"/>
                  <a:chExt cx="94583" cy="94583"/>
                </a:xfrm>
              </p:grpSpPr>
              <p:sp>
                <p:nvSpPr>
                  <p:cNvPr id="299" name="任意多边形: 形状 3768"/>
                  <p:cNvSpPr/>
                  <p:nvPr/>
                </p:nvSpPr>
                <p:spPr>
                  <a:xfrm>
                    <a:off x="3947731" y="30480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300" name="任意多边形: 形状 3769"/>
                  <p:cNvSpPr/>
                  <p:nvPr/>
                </p:nvSpPr>
                <p:spPr>
                  <a:xfrm>
                    <a:off x="3900487" y="30952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0" name="图形 4"/>
                <p:cNvGrpSpPr/>
                <p:nvPr/>
              </p:nvGrpSpPr>
              <p:grpSpPr>
                <a:xfrm>
                  <a:off x="3938587" y="3048000"/>
                  <a:ext cx="94583" cy="94583"/>
                  <a:chOff x="3938587" y="3048000"/>
                  <a:chExt cx="94583" cy="94583"/>
                </a:xfrm>
              </p:grpSpPr>
              <p:sp>
                <p:nvSpPr>
                  <p:cNvPr id="297" name="任意多边形: 形状 3766"/>
                  <p:cNvSpPr/>
                  <p:nvPr/>
                </p:nvSpPr>
                <p:spPr>
                  <a:xfrm>
                    <a:off x="3985831" y="30480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98" name="任意多边形: 形状 3767"/>
                  <p:cNvSpPr/>
                  <p:nvPr/>
                </p:nvSpPr>
                <p:spPr>
                  <a:xfrm>
                    <a:off x="3938587" y="30952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图形 4"/>
                <p:cNvGrpSpPr/>
                <p:nvPr/>
              </p:nvGrpSpPr>
              <p:grpSpPr>
                <a:xfrm>
                  <a:off x="3957637" y="3076575"/>
                  <a:ext cx="94583" cy="94583"/>
                  <a:chOff x="3957637" y="3076575"/>
                  <a:chExt cx="94583" cy="94583"/>
                </a:xfrm>
              </p:grpSpPr>
              <p:sp>
                <p:nvSpPr>
                  <p:cNvPr id="295" name="任意多边形: 形状 3764"/>
                  <p:cNvSpPr/>
                  <p:nvPr/>
                </p:nvSpPr>
                <p:spPr>
                  <a:xfrm>
                    <a:off x="4004881" y="30765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96" name="任意多边形: 形状 3765"/>
                  <p:cNvSpPr/>
                  <p:nvPr/>
                </p:nvSpPr>
                <p:spPr>
                  <a:xfrm>
                    <a:off x="3957637" y="31238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2" name="图形 4"/>
                <p:cNvGrpSpPr/>
                <p:nvPr/>
              </p:nvGrpSpPr>
              <p:grpSpPr>
                <a:xfrm>
                  <a:off x="3967162" y="3076575"/>
                  <a:ext cx="94583" cy="94583"/>
                  <a:chOff x="3967162" y="3076575"/>
                  <a:chExt cx="94583" cy="94583"/>
                </a:xfrm>
              </p:grpSpPr>
              <p:sp>
                <p:nvSpPr>
                  <p:cNvPr id="293" name="任意多边形: 形状 3762"/>
                  <p:cNvSpPr/>
                  <p:nvPr/>
                </p:nvSpPr>
                <p:spPr>
                  <a:xfrm>
                    <a:off x="4014406" y="30765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94" name="任意多边形: 形状 3763"/>
                  <p:cNvSpPr/>
                  <p:nvPr/>
                </p:nvSpPr>
                <p:spPr>
                  <a:xfrm>
                    <a:off x="3967162" y="31238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图形 4"/>
                <p:cNvGrpSpPr/>
                <p:nvPr/>
              </p:nvGrpSpPr>
              <p:grpSpPr>
                <a:xfrm>
                  <a:off x="3976687" y="3143250"/>
                  <a:ext cx="94583" cy="94583"/>
                  <a:chOff x="3976687" y="3143250"/>
                  <a:chExt cx="94583" cy="94583"/>
                </a:xfrm>
              </p:grpSpPr>
              <p:sp>
                <p:nvSpPr>
                  <p:cNvPr id="291" name="任意多边形: 形状 3760"/>
                  <p:cNvSpPr/>
                  <p:nvPr/>
                </p:nvSpPr>
                <p:spPr>
                  <a:xfrm>
                    <a:off x="4023931" y="31432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92" name="任意多边形: 形状 3761"/>
                  <p:cNvSpPr/>
                  <p:nvPr/>
                </p:nvSpPr>
                <p:spPr>
                  <a:xfrm>
                    <a:off x="3976687" y="31904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4" name="图形 4"/>
                <p:cNvGrpSpPr/>
                <p:nvPr/>
              </p:nvGrpSpPr>
              <p:grpSpPr>
                <a:xfrm>
                  <a:off x="3995737" y="3152775"/>
                  <a:ext cx="94583" cy="94583"/>
                  <a:chOff x="3995737" y="3152775"/>
                  <a:chExt cx="94583" cy="94583"/>
                </a:xfrm>
              </p:grpSpPr>
              <p:sp>
                <p:nvSpPr>
                  <p:cNvPr id="289" name="任意多边形: 形状 3758"/>
                  <p:cNvSpPr/>
                  <p:nvPr/>
                </p:nvSpPr>
                <p:spPr>
                  <a:xfrm>
                    <a:off x="4042981" y="31527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90" name="任意多边形: 形状 3759"/>
                  <p:cNvSpPr/>
                  <p:nvPr/>
                </p:nvSpPr>
                <p:spPr>
                  <a:xfrm>
                    <a:off x="3995737" y="32000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图形 4"/>
                <p:cNvGrpSpPr/>
                <p:nvPr/>
              </p:nvGrpSpPr>
              <p:grpSpPr>
                <a:xfrm>
                  <a:off x="3995737" y="3171825"/>
                  <a:ext cx="94583" cy="94583"/>
                  <a:chOff x="3995737" y="3171825"/>
                  <a:chExt cx="94583" cy="94583"/>
                </a:xfrm>
              </p:grpSpPr>
              <p:sp>
                <p:nvSpPr>
                  <p:cNvPr id="287" name="任意多边形: 形状 3756"/>
                  <p:cNvSpPr/>
                  <p:nvPr/>
                </p:nvSpPr>
                <p:spPr>
                  <a:xfrm>
                    <a:off x="4042981" y="31718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88" name="任意多边形: 形状 3757"/>
                  <p:cNvSpPr/>
                  <p:nvPr/>
                </p:nvSpPr>
                <p:spPr>
                  <a:xfrm>
                    <a:off x="3995737" y="32190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6" name="图形 4"/>
                <p:cNvGrpSpPr/>
                <p:nvPr/>
              </p:nvGrpSpPr>
              <p:grpSpPr>
                <a:xfrm>
                  <a:off x="4005262" y="3171825"/>
                  <a:ext cx="94583" cy="94583"/>
                  <a:chOff x="4005262" y="3171825"/>
                  <a:chExt cx="94583" cy="94583"/>
                </a:xfrm>
              </p:grpSpPr>
              <p:sp>
                <p:nvSpPr>
                  <p:cNvPr id="285" name="任意多边形: 形状 3754"/>
                  <p:cNvSpPr/>
                  <p:nvPr/>
                </p:nvSpPr>
                <p:spPr>
                  <a:xfrm>
                    <a:off x="4052506" y="31718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86" name="任意多边形: 形状 3755"/>
                  <p:cNvSpPr/>
                  <p:nvPr/>
                </p:nvSpPr>
                <p:spPr>
                  <a:xfrm>
                    <a:off x="4005262" y="32190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图形 4"/>
                <p:cNvGrpSpPr/>
                <p:nvPr/>
              </p:nvGrpSpPr>
              <p:grpSpPr>
                <a:xfrm>
                  <a:off x="4043362" y="3171825"/>
                  <a:ext cx="94583" cy="94583"/>
                  <a:chOff x="4043362" y="3171825"/>
                  <a:chExt cx="94583" cy="94583"/>
                </a:xfrm>
              </p:grpSpPr>
              <p:sp>
                <p:nvSpPr>
                  <p:cNvPr id="283" name="任意多边形: 形状 3752"/>
                  <p:cNvSpPr/>
                  <p:nvPr/>
                </p:nvSpPr>
                <p:spPr>
                  <a:xfrm>
                    <a:off x="4090606" y="31718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84" name="任意多边形: 形状 3753"/>
                  <p:cNvSpPr/>
                  <p:nvPr/>
                </p:nvSpPr>
                <p:spPr>
                  <a:xfrm>
                    <a:off x="4043362" y="32190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8" name="图形 4"/>
                <p:cNvGrpSpPr/>
                <p:nvPr/>
              </p:nvGrpSpPr>
              <p:grpSpPr>
                <a:xfrm>
                  <a:off x="4052887" y="3171825"/>
                  <a:ext cx="94583" cy="94583"/>
                  <a:chOff x="4052887" y="3171825"/>
                  <a:chExt cx="94583" cy="94583"/>
                </a:xfrm>
              </p:grpSpPr>
              <p:sp>
                <p:nvSpPr>
                  <p:cNvPr id="281" name="任意多边形: 形状 3750"/>
                  <p:cNvSpPr/>
                  <p:nvPr/>
                </p:nvSpPr>
                <p:spPr>
                  <a:xfrm>
                    <a:off x="4100131" y="31718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82" name="任意多边形: 形状 3751"/>
                  <p:cNvSpPr/>
                  <p:nvPr/>
                </p:nvSpPr>
                <p:spPr>
                  <a:xfrm>
                    <a:off x="4052887" y="32190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9" name="图形 4"/>
                <p:cNvGrpSpPr/>
                <p:nvPr/>
              </p:nvGrpSpPr>
              <p:grpSpPr>
                <a:xfrm>
                  <a:off x="4090987" y="3171825"/>
                  <a:ext cx="94583" cy="94583"/>
                  <a:chOff x="4090987" y="3171825"/>
                  <a:chExt cx="94583" cy="94583"/>
                </a:xfrm>
              </p:grpSpPr>
              <p:sp>
                <p:nvSpPr>
                  <p:cNvPr id="279" name="任意多边形: 形状 3748"/>
                  <p:cNvSpPr/>
                  <p:nvPr/>
                </p:nvSpPr>
                <p:spPr>
                  <a:xfrm>
                    <a:off x="4138231" y="31718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80" name="任意多边形: 形状 3749"/>
                  <p:cNvSpPr/>
                  <p:nvPr/>
                </p:nvSpPr>
                <p:spPr>
                  <a:xfrm>
                    <a:off x="4090987" y="32190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图形 4"/>
                <p:cNvGrpSpPr/>
                <p:nvPr/>
              </p:nvGrpSpPr>
              <p:grpSpPr>
                <a:xfrm>
                  <a:off x="4090987" y="3219450"/>
                  <a:ext cx="94583" cy="94583"/>
                  <a:chOff x="4090987" y="3219450"/>
                  <a:chExt cx="94583" cy="94583"/>
                </a:xfrm>
              </p:grpSpPr>
              <p:sp>
                <p:nvSpPr>
                  <p:cNvPr id="277" name="任意多边形: 形状 3746"/>
                  <p:cNvSpPr/>
                  <p:nvPr/>
                </p:nvSpPr>
                <p:spPr>
                  <a:xfrm>
                    <a:off x="4138231" y="32194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78" name="任意多边形: 形状 3747"/>
                  <p:cNvSpPr/>
                  <p:nvPr/>
                </p:nvSpPr>
                <p:spPr>
                  <a:xfrm>
                    <a:off x="4090987" y="32666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1" name="图形 4"/>
                <p:cNvGrpSpPr/>
                <p:nvPr/>
              </p:nvGrpSpPr>
              <p:grpSpPr>
                <a:xfrm>
                  <a:off x="4110037" y="3228975"/>
                  <a:ext cx="94583" cy="94583"/>
                  <a:chOff x="4110037" y="3228975"/>
                  <a:chExt cx="94583" cy="94583"/>
                </a:xfrm>
              </p:grpSpPr>
              <p:sp>
                <p:nvSpPr>
                  <p:cNvPr id="275" name="任意多边形: 形状 3744"/>
                  <p:cNvSpPr/>
                  <p:nvPr/>
                </p:nvSpPr>
                <p:spPr>
                  <a:xfrm>
                    <a:off x="4157281" y="32289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76" name="任意多边形: 形状 3745"/>
                  <p:cNvSpPr/>
                  <p:nvPr/>
                </p:nvSpPr>
                <p:spPr>
                  <a:xfrm>
                    <a:off x="4110037" y="32762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2" name="图形 4"/>
                <p:cNvGrpSpPr/>
                <p:nvPr/>
              </p:nvGrpSpPr>
              <p:grpSpPr>
                <a:xfrm>
                  <a:off x="4129087" y="3219450"/>
                  <a:ext cx="94583" cy="94583"/>
                  <a:chOff x="4129087" y="3219450"/>
                  <a:chExt cx="94583" cy="94583"/>
                </a:xfrm>
              </p:grpSpPr>
              <p:sp>
                <p:nvSpPr>
                  <p:cNvPr id="273" name="任意多边形: 形状 3742"/>
                  <p:cNvSpPr/>
                  <p:nvPr/>
                </p:nvSpPr>
                <p:spPr>
                  <a:xfrm>
                    <a:off x="4176331" y="32194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74" name="任意多边形: 形状 3743"/>
                  <p:cNvSpPr/>
                  <p:nvPr/>
                </p:nvSpPr>
                <p:spPr>
                  <a:xfrm>
                    <a:off x="4129087" y="32666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图形 4"/>
                <p:cNvGrpSpPr/>
                <p:nvPr/>
              </p:nvGrpSpPr>
              <p:grpSpPr>
                <a:xfrm>
                  <a:off x="4233862" y="3276600"/>
                  <a:ext cx="94583" cy="94583"/>
                  <a:chOff x="4233862" y="3276600"/>
                  <a:chExt cx="94583" cy="94583"/>
                </a:xfrm>
              </p:grpSpPr>
              <p:sp>
                <p:nvSpPr>
                  <p:cNvPr id="271" name="任意多边形: 形状 3740"/>
                  <p:cNvSpPr/>
                  <p:nvPr/>
                </p:nvSpPr>
                <p:spPr>
                  <a:xfrm>
                    <a:off x="4281106" y="32766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72" name="任意多边形: 形状 3741"/>
                  <p:cNvSpPr/>
                  <p:nvPr/>
                </p:nvSpPr>
                <p:spPr>
                  <a:xfrm>
                    <a:off x="4233862" y="33238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4" name="图形 4"/>
                <p:cNvGrpSpPr/>
                <p:nvPr/>
              </p:nvGrpSpPr>
              <p:grpSpPr>
                <a:xfrm>
                  <a:off x="4252912" y="3276600"/>
                  <a:ext cx="94583" cy="94583"/>
                  <a:chOff x="4252912" y="3276600"/>
                  <a:chExt cx="94583" cy="94583"/>
                </a:xfrm>
              </p:grpSpPr>
              <p:sp>
                <p:nvSpPr>
                  <p:cNvPr id="269" name="任意多边形: 形状 3738"/>
                  <p:cNvSpPr/>
                  <p:nvPr/>
                </p:nvSpPr>
                <p:spPr>
                  <a:xfrm>
                    <a:off x="4300156" y="32766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70" name="任意多边形: 形状 3739"/>
                  <p:cNvSpPr/>
                  <p:nvPr/>
                </p:nvSpPr>
                <p:spPr>
                  <a:xfrm>
                    <a:off x="4252912" y="33238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5" name="图形 4"/>
                <p:cNvGrpSpPr/>
                <p:nvPr/>
              </p:nvGrpSpPr>
              <p:grpSpPr>
                <a:xfrm>
                  <a:off x="4271962" y="3333750"/>
                  <a:ext cx="94583" cy="94583"/>
                  <a:chOff x="4271962" y="3333750"/>
                  <a:chExt cx="94583" cy="94583"/>
                </a:xfrm>
              </p:grpSpPr>
              <p:sp>
                <p:nvSpPr>
                  <p:cNvPr id="267" name="任意多边形: 形状 3736"/>
                  <p:cNvSpPr/>
                  <p:nvPr/>
                </p:nvSpPr>
                <p:spPr>
                  <a:xfrm>
                    <a:off x="4319206" y="3333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68" name="任意多边形: 形状 3737"/>
                  <p:cNvSpPr/>
                  <p:nvPr/>
                </p:nvSpPr>
                <p:spPr>
                  <a:xfrm>
                    <a:off x="4271962" y="3380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6" name="图形 4"/>
                <p:cNvGrpSpPr/>
                <p:nvPr/>
              </p:nvGrpSpPr>
              <p:grpSpPr>
                <a:xfrm>
                  <a:off x="4281487" y="3333750"/>
                  <a:ext cx="94583" cy="94583"/>
                  <a:chOff x="4281487" y="3333750"/>
                  <a:chExt cx="94583" cy="94583"/>
                </a:xfrm>
              </p:grpSpPr>
              <p:sp>
                <p:nvSpPr>
                  <p:cNvPr id="265" name="任意多边形: 形状 3734"/>
                  <p:cNvSpPr/>
                  <p:nvPr/>
                </p:nvSpPr>
                <p:spPr>
                  <a:xfrm>
                    <a:off x="4328731" y="3333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66" name="任意多边形: 形状 3735"/>
                  <p:cNvSpPr/>
                  <p:nvPr/>
                </p:nvSpPr>
                <p:spPr>
                  <a:xfrm>
                    <a:off x="4281487" y="3380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7" name="图形 4"/>
                <p:cNvGrpSpPr/>
                <p:nvPr/>
              </p:nvGrpSpPr>
              <p:grpSpPr>
                <a:xfrm>
                  <a:off x="4338637" y="3333750"/>
                  <a:ext cx="94583" cy="94583"/>
                  <a:chOff x="4338637" y="3333750"/>
                  <a:chExt cx="94583" cy="94583"/>
                </a:xfrm>
              </p:grpSpPr>
              <p:sp>
                <p:nvSpPr>
                  <p:cNvPr id="263" name="任意多边形: 形状 3732"/>
                  <p:cNvSpPr/>
                  <p:nvPr/>
                </p:nvSpPr>
                <p:spPr>
                  <a:xfrm>
                    <a:off x="4385881" y="3333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64" name="任意多边形: 形状 3733"/>
                  <p:cNvSpPr/>
                  <p:nvPr/>
                </p:nvSpPr>
                <p:spPr>
                  <a:xfrm>
                    <a:off x="4338637" y="3380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8" name="图形 4"/>
                <p:cNvGrpSpPr/>
                <p:nvPr/>
              </p:nvGrpSpPr>
              <p:grpSpPr>
                <a:xfrm>
                  <a:off x="4376737" y="3390900"/>
                  <a:ext cx="94583" cy="94583"/>
                  <a:chOff x="4376737" y="3390900"/>
                  <a:chExt cx="94583" cy="94583"/>
                </a:xfrm>
              </p:grpSpPr>
              <p:sp>
                <p:nvSpPr>
                  <p:cNvPr id="261" name="任意多边形: 形状 3730"/>
                  <p:cNvSpPr/>
                  <p:nvPr/>
                </p:nvSpPr>
                <p:spPr>
                  <a:xfrm>
                    <a:off x="4423981" y="33909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62" name="任意多边形: 形状 3731"/>
                  <p:cNvSpPr/>
                  <p:nvPr/>
                </p:nvSpPr>
                <p:spPr>
                  <a:xfrm>
                    <a:off x="4376737" y="34381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9" name="图形 4"/>
                <p:cNvGrpSpPr/>
                <p:nvPr/>
              </p:nvGrpSpPr>
              <p:grpSpPr>
                <a:xfrm>
                  <a:off x="4386262" y="3390900"/>
                  <a:ext cx="94583" cy="94583"/>
                  <a:chOff x="4386262" y="3390900"/>
                  <a:chExt cx="94583" cy="94583"/>
                </a:xfrm>
              </p:grpSpPr>
              <p:sp>
                <p:nvSpPr>
                  <p:cNvPr id="259" name="任意多边形: 形状 3728"/>
                  <p:cNvSpPr/>
                  <p:nvPr/>
                </p:nvSpPr>
                <p:spPr>
                  <a:xfrm>
                    <a:off x="4433506" y="33909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60" name="任意多边形: 形状 3729"/>
                  <p:cNvSpPr/>
                  <p:nvPr/>
                </p:nvSpPr>
                <p:spPr>
                  <a:xfrm>
                    <a:off x="4386262" y="34381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0" name="图形 4"/>
                <p:cNvGrpSpPr/>
                <p:nvPr/>
              </p:nvGrpSpPr>
              <p:grpSpPr>
                <a:xfrm>
                  <a:off x="4395787" y="3419475"/>
                  <a:ext cx="94583" cy="94583"/>
                  <a:chOff x="4395787" y="3419475"/>
                  <a:chExt cx="94583" cy="94583"/>
                </a:xfrm>
              </p:grpSpPr>
              <p:sp>
                <p:nvSpPr>
                  <p:cNvPr id="257" name="任意多边形: 形状 3726"/>
                  <p:cNvSpPr/>
                  <p:nvPr/>
                </p:nvSpPr>
                <p:spPr>
                  <a:xfrm>
                    <a:off x="4443031" y="34194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58" name="任意多边形: 形状 3727"/>
                  <p:cNvSpPr/>
                  <p:nvPr/>
                </p:nvSpPr>
                <p:spPr>
                  <a:xfrm>
                    <a:off x="4395787" y="34667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 name="图形 4"/>
                <p:cNvGrpSpPr/>
                <p:nvPr/>
              </p:nvGrpSpPr>
              <p:grpSpPr>
                <a:xfrm>
                  <a:off x="4414837" y="3419475"/>
                  <a:ext cx="94583" cy="94583"/>
                  <a:chOff x="4414837" y="3419475"/>
                  <a:chExt cx="94583" cy="94583"/>
                </a:xfrm>
              </p:grpSpPr>
              <p:sp>
                <p:nvSpPr>
                  <p:cNvPr id="255" name="任意多边形: 形状 3724"/>
                  <p:cNvSpPr/>
                  <p:nvPr/>
                </p:nvSpPr>
                <p:spPr>
                  <a:xfrm>
                    <a:off x="4462081" y="34194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56" name="任意多边形: 形状 3725"/>
                  <p:cNvSpPr/>
                  <p:nvPr/>
                </p:nvSpPr>
                <p:spPr>
                  <a:xfrm>
                    <a:off x="4414837" y="34667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2" name="图形 4"/>
                <p:cNvGrpSpPr/>
                <p:nvPr/>
              </p:nvGrpSpPr>
              <p:grpSpPr>
                <a:xfrm>
                  <a:off x="4433887" y="3419475"/>
                  <a:ext cx="94583" cy="94583"/>
                  <a:chOff x="4433887" y="3419475"/>
                  <a:chExt cx="94583" cy="94583"/>
                </a:xfrm>
              </p:grpSpPr>
              <p:sp>
                <p:nvSpPr>
                  <p:cNvPr id="253" name="任意多边形: 形状 3722"/>
                  <p:cNvSpPr/>
                  <p:nvPr/>
                </p:nvSpPr>
                <p:spPr>
                  <a:xfrm>
                    <a:off x="4481131" y="34194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54" name="任意多边形: 形状 3723"/>
                  <p:cNvSpPr/>
                  <p:nvPr/>
                </p:nvSpPr>
                <p:spPr>
                  <a:xfrm>
                    <a:off x="4433887" y="34667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3" name="图形 4"/>
                <p:cNvGrpSpPr/>
                <p:nvPr/>
              </p:nvGrpSpPr>
              <p:grpSpPr>
                <a:xfrm>
                  <a:off x="4452937" y="3419475"/>
                  <a:ext cx="94583" cy="94583"/>
                  <a:chOff x="4452937" y="3419475"/>
                  <a:chExt cx="94583" cy="94583"/>
                </a:xfrm>
              </p:grpSpPr>
              <p:sp>
                <p:nvSpPr>
                  <p:cNvPr id="251" name="任意多边形: 形状 3720"/>
                  <p:cNvSpPr/>
                  <p:nvPr/>
                </p:nvSpPr>
                <p:spPr>
                  <a:xfrm>
                    <a:off x="4500181" y="34194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52" name="任意多边形: 形状 3721"/>
                  <p:cNvSpPr/>
                  <p:nvPr/>
                </p:nvSpPr>
                <p:spPr>
                  <a:xfrm>
                    <a:off x="4452937" y="34667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 name="图形 4"/>
                <p:cNvGrpSpPr/>
                <p:nvPr/>
              </p:nvGrpSpPr>
              <p:grpSpPr>
                <a:xfrm>
                  <a:off x="4557712" y="3609975"/>
                  <a:ext cx="94583" cy="94583"/>
                  <a:chOff x="4557712" y="3609975"/>
                  <a:chExt cx="94583" cy="94583"/>
                </a:xfrm>
              </p:grpSpPr>
              <p:sp>
                <p:nvSpPr>
                  <p:cNvPr id="249" name="任意多边形: 形状 3718"/>
                  <p:cNvSpPr/>
                  <p:nvPr/>
                </p:nvSpPr>
                <p:spPr>
                  <a:xfrm>
                    <a:off x="4604956" y="36099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50" name="任意多边形: 形状 3719"/>
                  <p:cNvSpPr/>
                  <p:nvPr/>
                </p:nvSpPr>
                <p:spPr>
                  <a:xfrm>
                    <a:off x="4557712" y="36572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5" name="图形 4"/>
                <p:cNvGrpSpPr/>
                <p:nvPr/>
              </p:nvGrpSpPr>
              <p:grpSpPr>
                <a:xfrm>
                  <a:off x="4576762" y="3629025"/>
                  <a:ext cx="94583" cy="94583"/>
                  <a:chOff x="4576762" y="3629025"/>
                  <a:chExt cx="94583" cy="94583"/>
                </a:xfrm>
              </p:grpSpPr>
              <p:sp>
                <p:nvSpPr>
                  <p:cNvPr id="247" name="任意多边形: 形状 3716"/>
                  <p:cNvSpPr/>
                  <p:nvPr/>
                </p:nvSpPr>
                <p:spPr>
                  <a:xfrm>
                    <a:off x="4624006" y="362902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48" name="任意多边形: 形状 3717"/>
                  <p:cNvSpPr/>
                  <p:nvPr/>
                </p:nvSpPr>
                <p:spPr>
                  <a:xfrm>
                    <a:off x="4576762" y="367626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6" name="图形 4"/>
                <p:cNvGrpSpPr/>
                <p:nvPr/>
              </p:nvGrpSpPr>
              <p:grpSpPr>
                <a:xfrm>
                  <a:off x="4624387" y="3609975"/>
                  <a:ext cx="94583" cy="94583"/>
                  <a:chOff x="4624387" y="3609975"/>
                  <a:chExt cx="94583" cy="94583"/>
                </a:xfrm>
              </p:grpSpPr>
              <p:sp>
                <p:nvSpPr>
                  <p:cNvPr id="245" name="任意多边形: 形状 3714"/>
                  <p:cNvSpPr/>
                  <p:nvPr/>
                </p:nvSpPr>
                <p:spPr>
                  <a:xfrm>
                    <a:off x="4671631" y="36099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46" name="任意多边形: 形状 3715"/>
                  <p:cNvSpPr/>
                  <p:nvPr/>
                </p:nvSpPr>
                <p:spPr>
                  <a:xfrm>
                    <a:off x="4624387" y="36572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7" name="图形 4"/>
                <p:cNvGrpSpPr/>
                <p:nvPr/>
              </p:nvGrpSpPr>
              <p:grpSpPr>
                <a:xfrm>
                  <a:off x="4652962" y="3648075"/>
                  <a:ext cx="94583" cy="94583"/>
                  <a:chOff x="4652962" y="3648075"/>
                  <a:chExt cx="94583" cy="94583"/>
                </a:xfrm>
              </p:grpSpPr>
              <p:sp>
                <p:nvSpPr>
                  <p:cNvPr id="243" name="任意多边形: 形状 3712"/>
                  <p:cNvSpPr/>
                  <p:nvPr/>
                </p:nvSpPr>
                <p:spPr>
                  <a:xfrm>
                    <a:off x="4700206" y="3648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44" name="任意多边形: 形状 3713"/>
                  <p:cNvSpPr/>
                  <p:nvPr/>
                </p:nvSpPr>
                <p:spPr>
                  <a:xfrm>
                    <a:off x="4652962" y="3695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8" name="图形 4"/>
                <p:cNvGrpSpPr/>
                <p:nvPr/>
              </p:nvGrpSpPr>
              <p:grpSpPr>
                <a:xfrm>
                  <a:off x="4652962" y="3676650"/>
                  <a:ext cx="94583" cy="94583"/>
                  <a:chOff x="4652962" y="3676650"/>
                  <a:chExt cx="94583" cy="94583"/>
                </a:xfrm>
              </p:grpSpPr>
              <p:sp>
                <p:nvSpPr>
                  <p:cNvPr id="241" name="任意多边形: 形状 3710"/>
                  <p:cNvSpPr/>
                  <p:nvPr/>
                </p:nvSpPr>
                <p:spPr>
                  <a:xfrm>
                    <a:off x="4700206" y="36766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42" name="任意多边形: 形状 3711"/>
                  <p:cNvSpPr/>
                  <p:nvPr/>
                </p:nvSpPr>
                <p:spPr>
                  <a:xfrm>
                    <a:off x="4652962" y="37238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 name="图形 4"/>
                <p:cNvGrpSpPr/>
                <p:nvPr/>
              </p:nvGrpSpPr>
              <p:grpSpPr>
                <a:xfrm>
                  <a:off x="4700587" y="3714750"/>
                  <a:ext cx="94583" cy="94583"/>
                  <a:chOff x="4700587" y="3714750"/>
                  <a:chExt cx="94583" cy="94583"/>
                </a:xfrm>
              </p:grpSpPr>
              <p:sp>
                <p:nvSpPr>
                  <p:cNvPr id="239" name="任意多边形: 形状 3708"/>
                  <p:cNvSpPr/>
                  <p:nvPr/>
                </p:nvSpPr>
                <p:spPr>
                  <a:xfrm>
                    <a:off x="4747831"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40" name="任意多边形: 形状 3709"/>
                  <p:cNvSpPr/>
                  <p:nvPr/>
                </p:nvSpPr>
                <p:spPr>
                  <a:xfrm>
                    <a:off x="4700587"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0" name="图形 4"/>
                <p:cNvGrpSpPr/>
                <p:nvPr/>
              </p:nvGrpSpPr>
              <p:grpSpPr>
                <a:xfrm>
                  <a:off x="4681537" y="3714750"/>
                  <a:ext cx="94583" cy="94583"/>
                  <a:chOff x="4681537" y="3714750"/>
                  <a:chExt cx="94583" cy="94583"/>
                </a:xfrm>
              </p:grpSpPr>
              <p:sp>
                <p:nvSpPr>
                  <p:cNvPr id="237" name="任意多边形: 形状 3706"/>
                  <p:cNvSpPr/>
                  <p:nvPr/>
                </p:nvSpPr>
                <p:spPr>
                  <a:xfrm>
                    <a:off x="4728781"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38" name="任意多边形: 形状 3707"/>
                  <p:cNvSpPr/>
                  <p:nvPr/>
                </p:nvSpPr>
                <p:spPr>
                  <a:xfrm>
                    <a:off x="4681537"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1" name="图形 4"/>
                <p:cNvGrpSpPr/>
                <p:nvPr/>
              </p:nvGrpSpPr>
              <p:grpSpPr>
                <a:xfrm>
                  <a:off x="4738687" y="3714750"/>
                  <a:ext cx="94583" cy="94583"/>
                  <a:chOff x="4738687" y="3714750"/>
                  <a:chExt cx="94583" cy="94583"/>
                </a:xfrm>
              </p:grpSpPr>
              <p:sp>
                <p:nvSpPr>
                  <p:cNvPr id="235" name="任意多边形: 形状 3704"/>
                  <p:cNvSpPr/>
                  <p:nvPr/>
                </p:nvSpPr>
                <p:spPr>
                  <a:xfrm>
                    <a:off x="4785931"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36" name="任意多边形: 形状 3705"/>
                  <p:cNvSpPr/>
                  <p:nvPr/>
                </p:nvSpPr>
                <p:spPr>
                  <a:xfrm>
                    <a:off x="4738687"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2" name="图形 4"/>
                <p:cNvGrpSpPr/>
                <p:nvPr/>
              </p:nvGrpSpPr>
              <p:grpSpPr>
                <a:xfrm>
                  <a:off x="4767262" y="3714750"/>
                  <a:ext cx="94583" cy="94583"/>
                  <a:chOff x="4767262" y="3714750"/>
                  <a:chExt cx="94583" cy="94583"/>
                </a:xfrm>
              </p:grpSpPr>
              <p:sp>
                <p:nvSpPr>
                  <p:cNvPr id="233" name="任意多边形: 形状 3702"/>
                  <p:cNvSpPr/>
                  <p:nvPr/>
                </p:nvSpPr>
                <p:spPr>
                  <a:xfrm>
                    <a:off x="4814506"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34" name="任意多边形: 形状 3703"/>
                  <p:cNvSpPr/>
                  <p:nvPr/>
                </p:nvSpPr>
                <p:spPr>
                  <a:xfrm>
                    <a:off x="4767262"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3" name="图形 4"/>
                <p:cNvGrpSpPr/>
                <p:nvPr/>
              </p:nvGrpSpPr>
              <p:grpSpPr>
                <a:xfrm>
                  <a:off x="4786312" y="3714750"/>
                  <a:ext cx="94583" cy="94583"/>
                  <a:chOff x="4786312" y="3714750"/>
                  <a:chExt cx="94583" cy="94583"/>
                </a:xfrm>
              </p:grpSpPr>
              <p:sp>
                <p:nvSpPr>
                  <p:cNvPr id="231" name="任意多边形: 形状 3700"/>
                  <p:cNvSpPr/>
                  <p:nvPr/>
                </p:nvSpPr>
                <p:spPr>
                  <a:xfrm>
                    <a:off x="4833556"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32" name="任意多边形: 形状 3701"/>
                  <p:cNvSpPr/>
                  <p:nvPr/>
                </p:nvSpPr>
                <p:spPr>
                  <a:xfrm>
                    <a:off x="4786312"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 name="图形 4"/>
                <p:cNvGrpSpPr/>
                <p:nvPr/>
              </p:nvGrpSpPr>
              <p:grpSpPr>
                <a:xfrm>
                  <a:off x="4872037" y="3714750"/>
                  <a:ext cx="94583" cy="94583"/>
                  <a:chOff x="4872037" y="3714750"/>
                  <a:chExt cx="94583" cy="94583"/>
                </a:xfrm>
              </p:grpSpPr>
              <p:sp>
                <p:nvSpPr>
                  <p:cNvPr id="229" name="任意多边形: 形状 3698"/>
                  <p:cNvSpPr/>
                  <p:nvPr/>
                </p:nvSpPr>
                <p:spPr>
                  <a:xfrm>
                    <a:off x="4919281"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30" name="任意多边形: 形状 3699"/>
                  <p:cNvSpPr/>
                  <p:nvPr/>
                </p:nvSpPr>
                <p:spPr>
                  <a:xfrm>
                    <a:off x="4872037"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 name="图形 4"/>
                <p:cNvGrpSpPr/>
                <p:nvPr/>
              </p:nvGrpSpPr>
              <p:grpSpPr>
                <a:xfrm>
                  <a:off x="4929187" y="3714750"/>
                  <a:ext cx="94583" cy="94583"/>
                  <a:chOff x="4929187" y="3714750"/>
                  <a:chExt cx="94583" cy="94583"/>
                </a:xfrm>
              </p:grpSpPr>
              <p:sp>
                <p:nvSpPr>
                  <p:cNvPr id="227" name="任意多边形: 形状 3696"/>
                  <p:cNvSpPr/>
                  <p:nvPr/>
                </p:nvSpPr>
                <p:spPr>
                  <a:xfrm>
                    <a:off x="4976431" y="37147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28" name="任意多边形: 形状 3697"/>
                  <p:cNvSpPr/>
                  <p:nvPr/>
                </p:nvSpPr>
                <p:spPr>
                  <a:xfrm>
                    <a:off x="4929187" y="37619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 name="图形 4"/>
                <p:cNvGrpSpPr/>
                <p:nvPr/>
              </p:nvGrpSpPr>
              <p:grpSpPr>
                <a:xfrm>
                  <a:off x="4948237" y="3752850"/>
                  <a:ext cx="94583" cy="94583"/>
                  <a:chOff x="4948237" y="3752850"/>
                  <a:chExt cx="94583" cy="94583"/>
                </a:xfrm>
              </p:grpSpPr>
              <p:sp>
                <p:nvSpPr>
                  <p:cNvPr id="225" name="任意多边形: 形状 3694"/>
                  <p:cNvSpPr/>
                  <p:nvPr/>
                </p:nvSpPr>
                <p:spPr>
                  <a:xfrm>
                    <a:off x="4995481" y="37528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26" name="任意多边形: 形状 3695"/>
                  <p:cNvSpPr/>
                  <p:nvPr/>
                </p:nvSpPr>
                <p:spPr>
                  <a:xfrm>
                    <a:off x="4948237" y="38000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 name="图形 4"/>
                <p:cNvGrpSpPr/>
                <p:nvPr/>
              </p:nvGrpSpPr>
              <p:grpSpPr>
                <a:xfrm>
                  <a:off x="4967287" y="3790950"/>
                  <a:ext cx="94583" cy="94583"/>
                  <a:chOff x="4967287" y="3790950"/>
                  <a:chExt cx="94583" cy="94583"/>
                </a:xfrm>
              </p:grpSpPr>
              <p:sp>
                <p:nvSpPr>
                  <p:cNvPr id="223" name="任意多边形: 形状 3692"/>
                  <p:cNvSpPr/>
                  <p:nvPr/>
                </p:nvSpPr>
                <p:spPr>
                  <a:xfrm>
                    <a:off x="5014531"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24" name="任意多边形: 形状 3693"/>
                  <p:cNvSpPr/>
                  <p:nvPr/>
                </p:nvSpPr>
                <p:spPr>
                  <a:xfrm>
                    <a:off x="4967287"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 name="图形 4"/>
                <p:cNvGrpSpPr/>
                <p:nvPr/>
              </p:nvGrpSpPr>
              <p:grpSpPr>
                <a:xfrm>
                  <a:off x="4986337" y="3790950"/>
                  <a:ext cx="94583" cy="94583"/>
                  <a:chOff x="4986337" y="3790950"/>
                  <a:chExt cx="94583" cy="94583"/>
                </a:xfrm>
              </p:grpSpPr>
              <p:sp>
                <p:nvSpPr>
                  <p:cNvPr id="221" name="任意多边形: 形状 3690"/>
                  <p:cNvSpPr/>
                  <p:nvPr/>
                </p:nvSpPr>
                <p:spPr>
                  <a:xfrm>
                    <a:off x="5033581"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22" name="任意多边形: 形状 3691"/>
                  <p:cNvSpPr/>
                  <p:nvPr/>
                </p:nvSpPr>
                <p:spPr>
                  <a:xfrm>
                    <a:off x="4986337"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 name="图形 4"/>
                <p:cNvGrpSpPr/>
                <p:nvPr/>
              </p:nvGrpSpPr>
              <p:grpSpPr>
                <a:xfrm>
                  <a:off x="4995862" y="3790950"/>
                  <a:ext cx="94583" cy="94583"/>
                  <a:chOff x="4995862" y="3790950"/>
                  <a:chExt cx="94583" cy="94583"/>
                </a:xfrm>
              </p:grpSpPr>
              <p:sp>
                <p:nvSpPr>
                  <p:cNvPr id="219" name="任意多边形: 形状 3688"/>
                  <p:cNvSpPr/>
                  <p:nvPr/>
                </p:nvSpPr>
                <p:spPr>
                  <a:xfrm>
                    <a:off x="5043106"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20" name="任意多边形: 形状 3689"/>
                  <p:cNvSpPr/>
                  <p:nvPr/>
                </p:nvSpPr>
                <p:spPr>
                  <a:xfrm>
                    <a:off x="4995862"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0" name="图形 4"/>
                <p:cNvGrpSpPr/>
                <p:nvPr/>
              </p:nvGrpSpPr>
              <p:grpSpPr>
                <a:xfrm>
                  <a:off x="5062537" y="3790950"/>
                  <a:ext cx="94583" cy="94583"/>
                  <a:chOff x="5062537" y="3790950"/>
                  <a:chExt cx="94583" cy="94583"/>
                </a:xfrm>
              </p:grpSpPr>
              <p:sp>
                <p:nvSpPr>
                  <p:cNvPr id="217" name="任意多边形: 形状 3686"/>
                  <p:cNvSpPr/>
                  <p:nvPr/>
                </p:nvSpPr>
                <p:spPr>
                  <a:xfrm>
                    <a:off x="5109781"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18" name="任意多边形: 形状 3687"/>
                  <p:cNvSpPr/>
                  <p:nvPr/>
                </p:nvSpPr>
                <p:spPr>
                  <a:xfrm>
                    <a:off x="5062537"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1" name="图形 4"/>
                <p:cNvGrpSpPr/>
                <p:nvPr/>
              </p:nvGrpSpPr>
              <p:grpSpPr>
                <a:xfrm>
                  <a:off x="5081587" y="3790950"/>
                  <a:ext cx="94583" cy="94583"/>
                  <a:chOff x="5081587" y="3790950"/>
                  <a:chExt cx="94583" cy="94583"/>
                </a:xfrm>
              </p:grpSpPr>
              <p:sp>
                <p:nvSpPr>
                  <p:cNvPr id="215" name="任意多边形: 形状 3684"/>
                  <p:cNvSpPr/>
                  <p:nvPr/>
                </p:nvSpPr>
                <p:spPr>
                  <a:xfrm>
                    <a:off x="5128831"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16" name="任意多边形: 形状 3685"/>
                  <p:cNvSpPr/>
                  <p:nvPr/>
                </p:nvSpPr>
                <p:spPr>
                  <a:xfrm>
                    <a:off x="5081587"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2" name="图形 4"/>
                <p:cNvGrpSpPr/>
                <p:nvPr/>
              </p:nvGrpSpPr>
              <p:grpSpPr>
                <a:xfrm>
                  <a:off x="5157787" y="3790950"/>
                  <a:ext cx="94583" cy="94583"/>
                  <a:chOff x="5157787" y="3790950"/>
                  <a:chExt cx="94583" cy="94583"/>
                </a:xfrm>
              </p:grpSpPr>
              <p:sp>
                <p:nvSpPr>
                  <p:cNvPr id="213" name="任意多边形: 形状 3682"/>
                  <p:cNvSpPr/>
                  <p:nvPr/>
                </p:nvSpPr>
                <p:spPr>
                  <a:xfrm>
                    <a:off x="5205031"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14" name="任意多边形: 形状 3683"/>
                  <p:cNvSpPr/>
                  <p:nvPr/>
                </p:nvSpPr>
                <p:spPr>
                  <a:xfrm>
                    <a:off x="5157787"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3" name="图形 4"/>
                <p:cNvGrpSpPr/>
                <p:nvPr/>
              </p:nvGrpSpPr>
              <p:grpSpPr>
                <a:xfrm>
                  <a:off x="5195887" y="3790950"/>
                  <a:ext cx="94583" cy="94583"/>
                  <a:chOff x="5195887" y="3790950"/>
                  <a:chExt cx="94583" cy="94583"/>
                </a:xfrm>
              </p:grpSpPr>
              <p:sp>
                <p:nvSpPr>
                  <p:cNvPr id="211" name="任意多边形: 形状 3680"/>
                  <p:cNvSpPr/>
                  <p:nvPr/>
                </p:nvSpPr>
                <p:spPr>
                  <a:xfrm>
                    <a:off x="5243131" y="37909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12" name="任意多边形: 形状 3681"/>
                  <p:cNvSpPr/>
                  <p:nvPr/>
                </p:nvSpPr>
                <p:spPr>
                  <a:xfrm>
                    <a:off x="5195887" y="38381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4" name="图形 4"/>
                <p:cNvGrpSpPr/>
                <p:nvPr/>
              </p:nvGrpSpPr>
              <p:grpSpPr>
                <a:xfrm>
                  <a:off x="5214937" y="3838575"/>
                  <a:ext cx="94583" cy="94583"/>
                  <a:chOff x="5214937" y="3838575"/>
                  <a:chExt cx="94583" cy="94583"/>
                </a:xfrm>
              </p:grpSpPr>
              <p:sp>
                <p:nvSpPr>
                  <p:cNvPr id="209" name="任意多边形: 形状 3678"/>
                  <p:cNvSpPr/>
                  <p:nvPr/>
                </p:nvSpPr>
                <p:spPr>
                  <a:xfrm>
                    <a:off x="5262181" y="38385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10" name="任意多边形: 形状 3679"/>
                  <p:cNvSpPr/>
                  <p:nvPr/>
                </p:nvSpPr>
                <p:spPr>
                  <a:xfrm>
                    <a:off x="5214937" y="38858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5" name="图形 4"/>
                <p:cNvGrpSpPr/>
                <p:nvPr/>
              </p:nvGrpSpPr>
              <p:grpSpPr>
                <a:xfrm>
                  <a:off x="5224462" y="3838575"/>
                  <a:ext cx="94583" cy="94583"/>
                  <a:chOff x="5224462" y="3838575"/>
                  <a:chExt cx="94583" cy="94583"/>
                </a:xfrm>
              </p:grpSpPr>
              <p:sp>
                <p:nvSpPr>
                  <p:cNvPr id="207" name="任意多边形: 形状 3676"/>
                  <p:cNvSpPr/>
                  <p:nvPr/>
                </p:nvSpPr>
                <p:spPr>
                  <a:xfrm>
                    <a:off x="5271706" y="38385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08" name="任意多边形: 形状 3677"/>
                  <p:cNvSpPr/>
                  <p:nvPr/>
                </p:nvSpPr>
                <p:spPr>
                  <a:xfrm>
                    <a:off x="5224462" y="38858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6" name="图形 4"/>
                <p:cNvGrpSpPr/>
                <p:nvPr/>
              </p:nvGrpSpPr>
              <p:grpSpPr>
                <a:xfrm>
                  <a:off x="5253037" y="3838575"/>
                  <a:ext cx="94583" cy="94583"/>
                  <a:chOff x="5253037" y="3838575"/>
                  <a:chExt cx="94583" cy="94583"/>
                </a:xfrm>
              </p:grpSpPr>
              <p:sp>
                <p:nvSpPr>
                  <p:cNvPr id="205" name="任意多边形: 形状 3674"/>
                  <p:cNvSpPr/>
                  <p:nvPr/>
                </p:nvSpPr>
                <p:spPr>
                  <a:xfrm>
                    <a:off x="5300281" y="38385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06" name="任意多边形: 形状 3675"/>
                  <p:cNvSpPr/>
                  <p:nvPr/>
                </p:nvSpPr>
                <p:spPr>
                  <a:xfrm>
                    <a:off x="5253037" y="38858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7" name="图形 4"/>
                <p:cNvGrpSpPr/>
                <p:nvPr/>
              </p:nvGrpSpPr>
              <p:grpSpPr>
                <a:xfrm>
                  <a:off x="5262562" y="3838575"/>
                  <a:ext cx="94583" cy="94583"/>
                  <a:chOff x="5262562" y="3838575"/>
                  <a:chExt cx="94583" cy="94583"/>
                </a:xfrm>
              </p:grpSpPr>
              <p:sp>
                <p:nvSpPr>
                  <p:cNvPr id="203" name="任意多边形: 形状 3672"/>
                  <p:cNvSpPr/>
                  <p:nvPr/>
                </p:nvSpPr>
                <p:spPr>
                  <a:xfrm>
                    <a:off x="5309806" y="38385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04" name="任意多边形: 形状 3673"/>
                  <p:cNvSpPr/>
                  <p:nvPr/>
                </p:nvSpPr>
                <p:spPr>
                  <a:xfrm>
                    <a:off x="5262562" y="38858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图形 4"/>
                <p:cNvGrpSpPr/>
                <p:nvPr/>
              </p:nvGrpSpPr>
              <p:grpSpPr>
                <a:xfrm>
                  <a:off x="5367337" y="3886200"/>
                  <a:ext cx="94583" cy="94583"/>
                  <a:chOff x="5367337" y="3886200"/>
                  <a:chExt cx="94583" cy="94583"/>
                </a:xfrm>
              </p:grpSpPr>
              <p:sp>
                <p:nvSpPr>
                  <p:cNvPr id="201" name="任意多边形: 形状 3670"/>
                  <p:cNvSpPr/>
                  <p:nvPr/>
                </p:nvSpPr>
                <p:spPr>
                  <a:xfrm>
                    <a:off x="5414581" y="38862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02" name="任意多边形: 形状 3671"/>
                  <p:cNvSpPr/>
                  <p:nvPr/>
                </p:nvSpPr>
                <p:spPr>
                  <a:xfrm>
                    <a:off x="5367337" y="39334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9" name="图形 4"/>
                <p:cNvGrpSpPr/>
                <p:nvPr/>
              </p:nvGrpSpPr>
              <p:grpSpPr>
                <a:xfrm>
                  <a:off x="5386387" y="3886200"/>
                  <a:ext cx="94583" cy="94583"/>
                  <a:chOff x="5386387" y="3886200"/>
                  <a:chExt cx="94583" cy="94583"/>
                </a:xfrm>
              </p:grpSpPr>
              <p:sp>
                <p:nvSpPr>
                  <p:cNvPr id="199" name="任意多边形: 形状 3668"/>
                  <p:cNvSpPr/>
                  <p:nvPr/>
                </p:nvSpPr>
                <p:spPr>
                  <a:xfrm>
                    <a:off x="5433631" y="38862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200" name="任意多边形: 形状 3669"/>
                  <p:cNvSpPr/>
                  <p:nvPr/>
                </p:nvSpPr>
                <p:spPr>
                  <a:xfrm>
                    <a:off x="5386387" y="39334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0" name="图形 4"/>
                <p:cNvGrpSpPr/>
                <p:nvPr/>
              </p:nvGrpSpPr>
              <p:grpSpPr>
                <a:xfrm>
                  <a:off x="5395912" y="3886200"/>
                  <a:ext cx="94583" cy="94583"/>
                  <a:chOff x="5395912" y="3886200"/>
                  <a:chExt cx="94583" cy="94583"/>
                </a:xfrm>
              </p:grpSpPr>
              <p:sp>
                <p:nvSpPr>
                  <p:cNvPr id="197" name="任意多边形: 形状 3666"/>
                  <p:cNvSpPr/>
                  <p:nvPr/>
                </p:nvSpPr>
                <p:spPr>
                  <a:xfrm>
                    <a:off x="5443156" y="38862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98" name="任意多边形: 形状 3667"/>
                  <p:cNvSpPr/>
                  <p:nvPr/>
                </p:nvSpPr>
                <p:spPr>
                  <a:xfrm>
                    <a:off x="5395912" y="39334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1" name="图形 4"/>
                <p:cNvGrpSpPr/>
                <p:nvPr/>
              </p:nvGrpSpPr>
              <p:grpSpPr>
                <a:xfrm>
                  <a:off x="5405437" y="3886200"/>
                  <a:ext cx="94583" cy="94583"/>
                  <a:chOff x="5405437" y="3886200"/>
                  <a:chExt cx="94583" cy="94583"/>
                </a:xfrm>
              </p:grpSpPr>
              <p:sp>
                <p:nvSpPr>
                  <p:cNvPr id="195" name="任意多边形: 形状 3664"/>
                  <p:cNvSpPr/>
                  <p:nvPr/>
                </p:nvSpPr>
                <p:spPr>
                  <a:xfrm>
                    <a:off x="5452681" y="38862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96" name="任意多边形: 形状 3665"/>
                  <p:cNvSpPr/>
                  <p:nvPr/>
                </p:nvSpPr>
                <p:spPr>
                  <a:xfrm>
                    <a:off x="5405437" y="39334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2" name="图形 4"/>
                <p:cNvGrpSpPr/>
                <p:nvPr/>
              </p:nvGrpSpPr>
              <p:grpSpPr>
                <a:xfrm>
                  <a:off x="5443537" y="3886200"/>
                  <a:ext cx="94583" cy="94583"/>
                  <a:chOff x="5443537" y="3886200"/>
                  <a:chExt cx="94583" cy="94583"/>
                </a:xfrm>
              </p:grpSpPr>
              <p:sp>
                <p:nvSpPr>
                  <p:cNvPr id="193" name="任意多边形: 形状 3662"/>
                  <p:cNvSpPr/>
                  <p:nvPr/>
                </p:nvSpPr>
                <p:spPr>
                  <a:xfrm>
                    <a:off x="5490781" y="38862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94" name="任意多边形: 形状 3663"/>
                  <p:cNvSpPr/>
                  <p:nvPr/>
                </p:nvSpPr>
                <p:spPr>
                  <a:xfrm>
                    <a:off x="5443537" y="39334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 name="图形 4"/>
                <p:cNvGrpSpPr/>
                <p:nvPr/>
              </p:nvGrpSpPr>
              <p:grpSpPr>
                <a:xfrm>
                  <a:off x="5453062" y="3886200"/>
                  <a:ext cx="94583" cy="94583"/>
                  <a:chOff x="5453062" y="3886200"/>
                  <a:chExt cx="94583" cy="94583"/>
                </a:xfrm>
              </p:grpSpPr>
              <p:sp>
                <p:nvSpPr>
                  <p:cNvPr id="191" name="任意多边形: 形状 3660"/>
                  <p:cNvSpPr/>
                  <p:nvPr/>
                </p:nvSpPr>
                <p:spPr>
                  <a:xfrm>
                    <a:off x="5500306" y="38862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92" name="任意多边形: 形状 3661"/>
                  <p:cNvSpPr/>
                  <p:nvPr/>
                </p:nvSpPr>
                <p:spPr>
                  <a:xfrm>
                    <a:off x="5453062" y="39334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 name="图形 4"/>
                <p:cNvGrpSpPr/>
                <p:nvPr/>
              </p:nvGrpSpPr>
              <p:grpSpPr>
                <a:xfrm>
                  <a:off x="5472112" y="3943350"/>
                  <a:ext cx="94583" cy="94583"/>
                  <a:chOff x="5472112" y="3943350"/>
                  <a:chExt cx="94583" cy="94583"/>
                </a:xfrm>
              </p:grpSpPr>
              <p:sp>
                <p:nvSpPr>
                  <p:cNvPr id="189" name="任意多边形: 形状 3658"/>
                  <p:cNvSpPr/>
                  <p:nvPr/>
                </p:nvSpPr>
                <p:spPr>
                  <a:xfrm>
                    <a:off x="5519356" y="39433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90" name="任意多边形: 形状 3659"/>
                  <p:cNvSpPr/>
                  <p:nvPr/>
                </p:nvSpPr>
                <p:spPr>
                  <a:xfrm>
                    <a:off x="5472112" y="39905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 name="图形 4"/>
                <p:cNvGrpSpPr/>
                <p:nvPr/>
              </p:nvGrpSpPr>
              <p:grpSpPr>
                <a:xfrm>
                  <a:off x="5481637" y="3943350"/>
                  <a:ext cx="94583" cy="94583"/>
                  <a:chOff x="5481637" y="3943350"/>
                  <a:chExt cx="94583" cy="94583"/>
                </a:xfrm>
              </p:grpSpPr>
              <p:sp>
                <p:nvSpPr>
                  <p:cNvPr id="187" name="任意多边形: 形状 3656"/>
                  <p:cNvSpPr/>
                  <p:nvPr/>
                </p:nvSpPr>
                <p:spPr>
                  <a:xfrm>
                    <a:off x="5528881" y="39433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88" name="任意多边形: 形状 3657"/>
                  <p:cNvSpPr/>
                  <p:nvPr/>
                </p:nvSpPr>
                <p:spPr>
                  <a:xfrm>
                    <a:off x="5481637" y="39905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 name="图形 4"/>
                <p:cNvGrpSpPr/>
                <p:nvPr/>
              </p:nvGrpSpPr>
              <p:grpSpPr>
                <a:xfrm>
                  <a:off x="5510212" y="4000500"/>
                  <a:ext cx="94583" cy="94583"/>
                  <a:chOff x="5510212" y="4000500"/>
                  <a:chExt cx="94583" cy="94583"/>
                </a:xfrm>
              </p:grpSpPr>
              <p:sp>
                <p:nvSpPr>
                  <p:cNvPr id="185" name="任意多边形: 形状 3654"/>
                  <p:cNvSpPr/>
                  <p:nvPr/>
                </p:nvSpPr>
                <p:spPr>
                  <a:xfrm>
                    <a:off x="5557456" y="40005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86" name="任意多边形: 形状 3655"/>
                  <p:cNvSpPr/>
                  <p:nvPr/>
                </p:nvSpPr>
                <p:spPr>
                  <a:xfrm>
                    <a:off x="5510212" y="40477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 name="图形 4"/>
                <p:cNvGrpSpPr/>
                <p:nvPr/>
              </p:nvGrpSpPr>
              <p:grpSpPr>
                <a:xfrm>
                  <a:off x="5491162" y="4000500"/>
                  <a:ext cx="94583" cy="94583"/>
                  <a:chOff x="5491162" y="4000500"/>
                  <a:chExt cx="94583" cy="94583"/>
                </a:xfrm>
              </p:grpSpPr>
              <p:sp>
                <p:nvSpPr>
                  <p:cNvPr id="183" name="任意多边形: 形状 3652"/>
                  <p:cNvSpPr/>
                  <p:nvPr/>
                </p:nvSpPr>
                <p:spPr>
                  <a:xfrm>
                    <a:off x="5538406" y="40005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84" name="任意多边形: 形状 3653"/>
                  <p:cNvSpPr/>
                  <p:nvPr/>
                </p:nvSpPr>
                <p:spPr>
                  <a:xfrm>
                    <a:off x="5491162" y="40477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 name="图形 4"/>
                <p:cNvGrpSpPr/>
                <p:nvPr/>
              </p:nvGrpSpPr>
              <p:grpSpPr>
                <a:xfrm>
                  <a:off x="5500687" y="4000500"/>
                  <a:ext cx="94583" cy="94583"/>
                  <a:chOff x="5500687" y="4000500"/>
                  <a:chExt cx="94583" cy="94583"/>
                </a:xfrm>
              </p:grpSpPr>
              <p:sp>
                <p:nvSpPr>
                  <p:cNvPr id="181" name="任意多边形: 形状 3650"/>
                  <p:cNvSpPr/>
                  <p:nvPr/>
                </p:nvSpPr>
                <p:spPr>
                  <a:xfrm>
                    <a:off x="5547931" y="40005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82" name="任意多边形: 形状 3651"/>
                  <p:cNvSpPr/>
                  <p:nvPr/>
                </p:nvSpPr>
                <p:spPr>
                  <a:xfrm>
                    <a:off x="5500687" y="40477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9" name="图形 4"/>
                <p:cNvGrpSpPr/>
                <p:nvPr/>
              </p:nvGrpSpPr>
              <p:grpSpPr>
                <a:xfrm>
                  <a:off x="5529262" y="4000500"/>
                  <a:ext cx="94583" cy="94583"/>
                  <a:chOff x="5529262" y="4000500"/>
                  <a:chExt cx="94583" cy="94583"/>
                </a:xfrm>
              </p:grpSpPr>
              <p:sp>
                <p:nvSpPr>
                  <p:cNvPr id="179" name="任意多边形: 形状 3648"/>
                  <p:cNvSpPr/>
                  <p:nvPr/>
                </p:nvSpPr>
                <p:spPr>
                  <a:xfrm>
                    <a:off x="5576506" y="400050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80" name="任意多边形: 形状 3649"/>
                  <p:cNvSpPr/>
                  <p:nvPr/>
                </p:nvSpPr>
                <p:spPr>
                  <a:xfrm>
                    <a:off x="5529262" y="404774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0" name="图形 4"/>
                <p:cNvGrpSpPr/>
                <p:nvPr/>
              </p:nvGrpSpPr>
              <p:grpSpPr>
                <a:xfrm>
                  <a:off x="5548312" y="4067175"/>
                  <a:ext cx="94583" cy="94583"/>
                  <a:chOff x="5548312" y="4067175"/>
                  <a:chExt cx="94583" cy="94583"/>
                </a:xfrm>
              </p:grpSpPr>
              <p:sp>
                <p:nvSpPr>
                  <p:cNvPr id="177" name="任意多边形: 形状 3646"/>
                  <p:cNvSpPr/>
                  <p:nvPr/>
                </p:nvSpPr>
                <p:spPr>
                  <a:xfrm>
                    <a:off x="5595556"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78" name="任意多边形: 形状 3647"/>
                  <p:cNvSpPr/>
                  <p:nvPr/>
                </p:nvSpPr>
                <p:spPr>
                  <a:xfrm>
                    <a:off x="5548312"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1" name="图形 4"/>
                <p:cNvGrpSpPr/>
                <p:nvPr/>
              </p:nvGrpSpPr>
              <p:grpSpPr>
                <a:xfrm>
                  <a:off x="5634037" y="4067175"/>
                  <a:ext cx="94583" cy="94583"/>
                  <a:chOff x="5634037" y="4067175"/>
                  <a:chExt cx="94583" cy="94583"/>
                </a:xfrm>
              </p:grpSpPr>
              <p:sp>
                <p:nvSpPr>
                  <p:cNvPr id="175" name="任意多边形: 形状 3644"/>
                  <p:cNvSpPr/>
                  <p:nvPr/>
                </p:nvSpPr>
                <p:spPr>
                  <a:xfrm>
                    <a:off x="5681281"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76" name="任意多边形: 形状 3645"/>
                  <p:cNvSpPr/>
                  <p:nvPr/>
                </p:nvSpPr>
                <p:spPr>
                  <a:xfrm>
                    <a:off x="5634037"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 name="图形 4"/>
                <p:cNvGrpSpPr/>
                <p:nvPr/>
              </p:nvGrpSpPr>
              <p:grpSpPr>
                <a:xfrm>
                  <a:off x="5653087" y="4067175"/>
                  <a:ext cx="94583" cy="94583"/>
                  <a:chOff x="5653087" y="4067175"/>
                  <a:chExt cx="94583" cy="94583"/>
                </a:xfrm>
              </p:grpSpPr>
              <p:sp>
                <p:nvSpPr>
                  <p:cNvPr id="173" name="任意多边形: 形状 3642"/>
                  <p:cNvSpPr/>
                  <p:nvPr/>
                </p:nvSpPr>
                <p:spPr>
                  <a:xfrm>
                    <a:off x="5700331"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74" name="任意多边形: 形状 3643"/>
                  <p:cNvSpPr/>
                  <p:nvPr/>
                </p:nvSpPr>
                <p:spPr>
                  <a:xfrm>
                    <a:off x="5653087"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3" name="图形 4"/>
                <p:cNvGrpSpPr/>
                <p:nvPr/>
              </p:nvGrpSpPr>
              <p:grpSpPr>
                <a:xfrm>
                  <a:off x="5748337" y="4067175"/>
                  <a:ext cx="94583" cy="94583"/>
                  <a:chOff x="5748337" y="4067175"/>
                  <a:chExt cx="94583" cy="94583"/>
                </a:xfrm>
              </p:grpSpPr>
              <p:sp>
                <p:nvSpPr>
                  <p:cNvPr id="171" name="任意多边形: 形状 3640"/>
                  <p:cNvSpPr/>
                  <p:nvPr/>
                </p:nvSpPr>
                <p:spPr>
                  <a:xfrm>
                    <a:off x="5795581"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72" name="任意多边形: 形状 3641"/>
                  <p:cNvSpPr/>
                  <p:nvPr/>
                </p:nvSpPr>
                <p:spPr>
                  <a:xfrm>
                    <a:off x="5748337"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4" name="图形 4"/>
                <p:cNvGrpSpPr/>
                <p:nvPr/>
              </p:nvGrpSpPr>
              <p:grpSpPr>
                <a:xfrm>
                  <a:off x="5776912" y="4067175"/>
                  <a:ext cx="94583" cy="94583"/>
                  <a:chOff x="5776912" y="4067175"/>
                  <a:chExt cx="94583" cy="94583"/>
                </a:xfrm>
              </p:grpSpPr>
              <p:sp>
                <p:nvSpPr>
                  <p:cNvPr id="169" name="任意多边形: 形状 3638"/>
                  <p:cNvSpPr/>
                  <p:nvPr/>
                </p:nvSpPr>
                <p:spPr>
                  <a:xfrm>
                    <a:off x="5824156"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70" name="任意多边形: 形状 3639"/>
                  <p:cNvSpPr/>
                  <p:nvPr/>
                </p:nvSpPr>
                <p:spPr>
                  <a:xfrm>
                    <a:off x="5776912"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5" name="图形 4"/>
                <p:cNvGrpSpPr/>
                <p:nvPr/>
              </p:nvGrpSpPr>
              <p:grpSpPr>
                <a:xfrm>
                  <a:off x="5795962" y="4067175"/>
                  <a:ext cx="94583" cy="94583"/>
                  <a:chOff x="5795962" y="4067175"/>
                  <a:chExt cx="94583" cy="94583"/>
                </a:xfrm>
              </p:grpSpPr>
              <p:sp>
                <p:nvSpPr>
                  <p:cNvPr id="167" name="任意多边形: 形状 3636"/>
                  <p:cNvSpPr/>
                  <p:nvPr/>
                </p:nvSpPr>
                <p:spPr>
                  <a:xfrm>
                    <a:off x="5843206"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68" name="任意多边形: 形状 3637"/>
                  <p:cNvSpPr/>
                  <p:nvPr/>
                </p:nvSpPr>
                <p:spPr>
                  <a:xfrm>
                    <a:off x="5795962"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6" name="图形 4"/>
                <p:cNvGrpSpPr/>
                <p:nvPr/>
              </p:nvGrpSpPr>
              <p:grpSpPr>
                <a:xfrm>
                  <a:off x="5815012" y="4067175"/>
                  <a:ext cx="94583" cy="94583"/>
                  <a:chOff x="5815012" y="4067175"/>
                  <a:chExt cx="94583" cy="94583"/>
                </a:xfrm>
              </p:grpSpPr>
              <p:sp>
                <p:nvSpPr>
                  <p:cNvPr id="165" name="任意多边形: 形状 3634"/>
                  <p:cNvSpPr/>
                  <p:nvPr/>
                </p:nvSpPr>
                <p:spPr>
                  <a:xfrm>
                    <a:off x="5862256" y="40671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66" name="任意多边形: 形状 3635"/>
                  <p:cNvSpPr/>
                  <p:nvPr/>
                </p:nvSpPr>
                <p:spPr>
                  <a:xfrm>
                    <a:off x="5815012" y="41144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7" name="图形 4"/>
                <p:cNvGrpSpPr/>
                <p:nvPr/>
              </p:nvGrpSpPr>
              <p:grpSpPr>
                <a:xfrm>
                  <a:off x="5929312" y="4248150"/>
                  <a:ext cx="94583" cy="94583"/>
                  <a:chOff x="5929312" y="4248150"/>
                  <a:chExt cx="94583" cy="94583"/>
                </a:xfrm>
              </p:grpSpPr>
              <p:sp>
                <p:nvSpPr>
                  <p:cNvPr id="163" name="任意多边形: 形状 3632"/>
                  <p:cNvSpPr/>
                  <p:nvPr/>
                </p:nvSpPr>
                <p:spPr>
                  <a:xfrm>
                    <a:off x="5976556"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64" name="任意多边形: 形状 3633"/>
                  <p:cNvSpPr/>
                  <p:nvPr/>
                </p:nvSpPr>
                <p:spPr>
                  <a:xfrm>
                    <a:off x="5929312"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8" name="图形 4"/>
                <p:cNvGrpSpPr/>
                <p:nvPr/>
              </p:nvGrpSpPr>
              <p:grpSpPr>
                <a:xfrm>
                  <a:off x="5995987" y="4248150"/>
                  <a:ext cx="94583" cy="94583"/>
                  <a:chOff x="5995987" y="4248150"/>
                  <a:chExt cx="94583" cy="94583"/>
                </a:xfrm>
              </p:grpSpPr>
              <p:sp>
                <p:nvSpPr>
                  <p:cNvPr id="161" name="任意多边形: 形状 3630"/>
                  <p:cNvSpPr/>
                  <p:nvPr/>
                </p:nvSpPr>
                <p:spPr>
                  <a:xfrm>
                    <a:off x="6043231"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62" name="任意多边形: 形状 3631"/>
                  <p:cNvSpPr/>
                  <p:nvPr/>
                </p:nvSpPr>
                <p:spPr>
                  <a:xfrm>
                    <a:off x="5995987"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9" name="图形 4"/>
                <p:cNvGrpSpPr/>
                <p:nvPr/>
              </p:nvGrpSpPr>
              <p:grpSpPr>
                <a:xfrm>
                  <a:off x="6024562" y="4248150"/>
                  <a:ext cx="94583" cy="94583"/>
                  <a:chOff x="6024562" y="4248150"/>
                  <a:chExt cx="94583" cy="94583"/>
                </a:xfrm>
              </p:grpSpPr>
              <p:sp>
                <p:nvSpPr>
                  <p:cNvPr id="159" name="任意多边形: 形状 3628"/>
                  <p:cNvSpPr/>
                  <p:nvPr/>
                </p:nvSpPr>
                <p:spPr>
                  <a:xfrm>
                    <a:off x="6071806"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60" name="任意多边形: 形状 3629"/>
                  <p:cNvSpPr/>
                  <p:nvPr/>
                </p:nvSpPr>
                <p:spPr>
                  <a:xfrm>
                    <a:off x="6024562"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0" name="图形 4"/>
                <p:cNvGrpSpPr/>
                <p:nvPr/>
              </p:nvGrpSpPr>
              <p:grpSpPr>
                <a:xfrm>
                  <a:off x="6215062" y="4248150"/>
                  <a:ext cx="94583" cy="94583"/>
                  <a:chOff x="6215062" y="4248150"/>
                  <a:chExt cx="94583" cy="94583"/>
                </a:xfrm>
              </p:grpSpPr>
              <p:sp>
                <p:nvSpPr>
                  <p:cNvPr id="157" name="任意多边形: 形状 3626"/>
                  <p:cNvSpPr/>
                  <p:nvPr/>
                </p:nvSpPr>
                <p:spPr>
                  <a:xfrm>
                    <a:off x="6262306"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58" name="任意多边形: 形状 3627"/>
                  <p:cNvSpPr/>
                  <p:nvPr/>
                </p:nvSpPr>
                <p:spPr>
                  <a:xfrm>
                    <a:off x="6215062"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1" name="图形 4"/>
                <p:cNvGrpSpPr/>
                <p:nvPr/>
              </p:nvGrpSpPr>
              <p:grpSpPr>
                <a:xfrm>
                  <a:off x="6234112" y="4248150"/>
                  <a:ext cx="94583" cy="94583"/>
                  <a:chOff x="6234112" y="4248150"/>
                  <a:chExt cx="94583" cy="94583"/>
                </a:xfrm>
              </p:grpSpPr>
              <p:sp>
                <p:nvSpPr>
                  <p:cNvPr id="155" name="任意多边形: 形状 3624"/>
                  <p:cNvSpPr/>
                  <p:nvPr/>
                </p:nvSpPr>
                <p:spPr>
                  <a:xfrm>
                    <a:off x="6281356"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56" name="任意多边形: 形状 3625"/>
                  <p:cNvSpPr/>
                  <p:nvPr/>
                </p:nvSpPr>
                <p:spPr>
                  <a:xfrm>
                    <a:off x="6234112"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2" name="图形 4"/>
                <p:cNvGrpSpPr/>
                <p:nvPr/>
              </p:nvGrpSpPr>
              <p:grpSpPr>
                <a:xfrm>
                  <a:off x="6243637" y="4248150"/>
                  <a:ext cx="94583" cy="94583"/>
                  <a:chOff x="6243637" y="4248150"/>
                  <a:chExt cx="94583" cy="94583"/>
                </a:xfrm>
              </p:grpSpPr>
              <p:sp>
                <p:nvSpPr>
                  <p:cNvPr id="153" name="任意多边形: 形状 3622"/>
                  <p:cNvSpPr/>
                  <p:nvPr/>
                </p:nvSpPr>
                <p:spPr>
                  <a:xfrm>
                    <a:off x="6290881"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54" name="任意多边形: 形状 3623"/>
                  <p:cNvSpPr/>
                  <p:nvPr/>
                </p:nvSpPr>
                <p:spPr>
                  <a:xfrm>
                    <a:off x="6243637"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3" name="图形 4"/>
                <p:cNvGrpSpPr/>
                <p:nvPr/>
              </p:nvGrpSpPr>
              <p:grpSpPr>
                <a:xfrm>
                  <a:off x="6348412" y="4248150"/>
                  <a:ext cx="94583" cy="94583"/>
                  <a:chOff x="6348412" y="4248150"/>
                  <a:chExt cx="94583" cy="94583"/>
                </a:xfrm>
              </p:grpSpPr>
              <p:sp>
                <p:nvSpPr>
                  <p:cNvPr id="151" name="任意多边形: 形状 3620"/>
                  <p:cNvSpPr/>
                  <p:nvPr/>
                </p:nvSpPr>
                <p:spPr>
                  <a:xfrm>
                    <a:off x="6395656"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52" name="任意多边形: 形状 3621"/>
                  <p:cNvSpPr/>
                  <p:nvPr/>
                </p:nvSpPr>
                <p:spPr>
                  <a:xfrm>
                    <a:off x="6348412"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4" name="图形 4"/>
                <p:cNvGrpSpPr/>
                <p:nvPr/>
              </p:nvGrpSpPr>
              <p:grpSpPr>
                <a:xfrm>
                  <a:off x="6367462" y="4248150"/>
                  <a:ext cx="94583" cy="94583"/>
                  <a:chOff x="6367462" y="4248150"/>
                  <a:chExt cx="94583" cy="94583"/>
                </a:xfrm>
              </p:grpSpPr>
              <p:sp>
                <p:nvSpPr>
                  <p:cNvPr id="149" name="任意多边形: 形状 3618"/>
                  <p:cNvSpPr/>
                  <p:nvPr/>
                </p:nvSpPr>
                <p:spPr>
                  <a:xfrm>
                    <a:off x="6414706" y="42481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50" name="任意多边形: 形状 3619"/>
                  <p:cNvSpPr/>
                  <p:nvPr/>
                </p:nvSpPr>
                <p:spPr>
                  <a:xfrm>
                    <a:off x="6367462" y="42953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5" name="图形 4"/>
                <p:cNvGrpSpPr/>
                <p:nvPr/>
              </p:nvGrpSpPr>
              <p:grpSpPr>
                <a:xfrm>
                  <a:off x="6500812" y="4410075"/>
                  <a:ext cx="94583" cy="94583"/>
                  <a:chOff x="6500812" y="4410075"/>
                  <a:chExt cx="94583" cy="94583"/>
                </a:xfrm>
              </p:grpSpPr>
              <p:sp>
                <p:nvSpPr>
                  <p:cNvPr id="147" name="任意多边形: 形状 3616"/>
                  <p:cNvSpPr/>
                  <p:nvPr/>
                </p:nvSpPr>
                <p:spPr>
                  <a:xfrm>
                    <a:off x="6548056"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48" name="任意多边形: 形状 3617"/>
                  <p:cNvSpPr/>
                  <p:nvPr/>
                </p:nvSpPr>
                <p:spPr>
                  <a:xfrm>
                    <a:off x="6500812"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6" name="图形 4"/>
                <p:cNvGrpSpPr/>
                <p:nvPr/>
              </p:nvGrpSpPr>
              <p:grpSpPr>
                <a:xfrm>
                  <a:off x="6586537" y="4410075"/>
                  <a:ext cx="94583" cy="94583"/>
                  <a:chOff x="6586537" y="4410075"/>
                  <a:chExt cx="94583" cy="94583"/>
                </a:xfrm>
              </p:grpSpPr>
              <p:sp>
                <p:nvSpPr>
                  <p:cNvPr id="145" name="任意多边形: 形状 3614"/>
                  <p:cNvSpPr/>
                  <p:nvPr/>
                </p:nvSpPr>
                <p:spPr>
                  <a:xfrm>
                    <a:off x="6633781"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46" name="任意多边形: 形状 3615"/>
                  <p:cNvSpPr/>
                  <p:nvPr/>
                </p:nvSpPr>
                <p:spPr>
                  <a:xfrm>
                    <a:off x="6586537"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7" name="图形 4"/>
                <p:cNvGrpSpPr/>
                <p:nvPr/>
              </p:nvGrpSpPr>
              <p:grpSpPr>
                <a:xfrm>
                  <a:off x="6796087" y="4410075"/>
                  <a:ext cx="94583" cy="94583"/>
                  <a:chOff x="6796087" y="4410075"/>
                  <a:chExt cx="94583" cy="94583"/>
                </a:xfrm>
              </p:grpSpPr>
              <p:sp>
                <p:nvSpPr>
                  <p:cNvPr id="143" name="任意多边形: 形状 3612"/>
                  <p:cNvSpPr/>
                  <p:nvPr/>
                </p:nvSpPr>
                <p:spPr>
                  <a:xfrm>
                    <a:off x="6843331"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44" name="任意多边形: 形状 3613"/>
                  <p:cNvSpPr/>
                  <p:nvPr/>
                </p:nvSpPr>
                <p:spPr>
                  <a:xfrm>
                    <a:off x="6796087"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8" name="图形 4"/>
                <p:cNvGrpSpPr/>
                <p:nvPr/>
              </p:nvGrpSpPr>
              <p:grpSpPr>
                <a:xfrm>
                  <a:off x="6805612" y="4410075"/>
                  <a:ext cx="94583" cy="94583"/>
                  <a:chOff x="6805612" y="4410075"/>
                  <a:chExt cx="94583" cy="94583"/>
                </a:xfrm>
              </p:grpSpPr>
              <p:sp>
                <p:nvSpPr>
                  <p:cNvPr id="141" name="任意多边形: 形状 3610"/>
                  <p:cNvSpPr/>
                  <p:nvPr/>
                </p:nvSpPr>
                <p:spPr>
                  <a:xfrm>
                    <a:off x="6852856"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42" name="任意多边形: 形状 3611"/>
                  <p:cNvSpPr/>
                  <p:nvPr/>
                </p:nvSpPr>
                <p:spPr>
                  <a:xfrm>
                    <a:off x="6805612"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9" name="图形 4"/>
                <p:cNvGrpSpPr/>
                <p:nvPr/>
              </p:nvGrpSpPr>
              <p:grpSpPr>
                <a:xfrm>
                  <a:off x="6891337" y="4410075"/>
                  <a:ext cx="94583" cy="94583"/>
                  <a:chOff x="6891337" y="4410075"/>
                  <a:chExt cx="94583" cy="94583"/>
                </a:xfrm>
              </p:grpSpPr>
              <p:sp>
                <p:nvSpPr>
                  <p:cNvPr id="139" name="任意多边形: 形状 3608"/>
                  <p:cNvSpPr/>
                  <p:nvPr/>
                </p:nvSpPr>
                <p:spPr>
                  <a:xfrm>
                    <a:off x="6938581"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40" name="任意多边形: 形状 3609"/>
                  <p:cNvSpPr/>
                  <p:nvPr/>
                </p:nvSpPr>
                <p:spPr>
                  <a:xfrm>
                    <a:off x="6891337"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0" name="图形 4"/>
                <p:cNvGrpSpPr/>
                <p:nvPr/>
              </p:nvGrpSpPr>
              <p:grpSpPr>
                <a:xfrm>
                  <a:off x="7043737" y="4410075"/>
                  <a:ext cx="94583" cy="94583"/>
                  <a:chOff x="7043737" y="4410075"/>
                  <a:chExt cx="94583" cy="94583"/>
                </a:xfrm>
              </p:grpSpPr>
              <p:sp>
                <p:nvSpPr>
                  <p:cNvPr id="137" name="任意多边形: 形状 3606"/>
                  <p:cNvSpPr/>
                  <p:nvPr/>
                </p:nvSpPr>
                <p:spPr>
                  <a:xfrm>
                    <a:off x="7090981"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38" name="任意多边形: 形状 3607"/>
                  <p:cNvSpPr/>
                  <p:nvPr/>
                </p:nvSpPr>
                <p:spPr>
                  <a:xfrm>
                    <a:off x="7043737"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1" name="图形 4"/>
                <p:cNvGrpSpPr/>
                <p:nvPr/>
              </p:nvGrpSpPr>
              <p:grpSpPr>
                <a:xfrm>
                  <a:off x="7920037" y="4895850"/>
                  <a:ext cx="94583" cy="94583"/>
                  <a:chOff x="7920037" y="4895850"/>
                  <a:chExt cx="94583" cy="94583"/>
                </a:xfrm>
              </p:grpSpPr>
              <p:sp>
                <p:nvSpPr>
                  <p:cNvPr id="135" name="任意多边形: 形状 3604"/>
                  <p:cNvSpPr/>
                  <p:nvPr/>
                </p:nvSpPr>
                <p:spPr>
                  <a:xfrm>
                    <a:off x="7967281" y="4895850"/>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36" name="任意多边形: 形状 3605"/>
                  <p:cNvSpPr/>
                  <p:nvPr/>
                </p:nvSpPr>
                <p:spPr>
                  <a:xfrm>
                    <a:off x="7920037" y="4943094"/>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2" name="图形 4"/>
                <p:cNvGrpSpPr/>
                <p:nvPr/>
              </p:nvGrpSpPr>
              <p:grpSpPr>
                <a:xfrm>
                  <a:off x="7100887" y="4410075"/>
                  <a:ext cx="94583" cy="94583"/>
                  <a:chOff x="7100887" y="4410075"/>
                  <a:chExt cx="94583" cy="94583"/>
                </a:xfrm>
              </p:grpSpPr>
              <p:sp>
                <p:nvSpPr>
                  <p:cNvPr id="133" name="任意多边形: 形状 3602"/>
                  <p:cNvSpPr/>
                  <p:nvPr/>
                </p:nvSpPr>
                <p:spPr>
                  <a:xfrm>
                    <a:off x="7148131" y="4410075"/>
                    <a:ext cx="9525" cy="94583"/>
                  </a:xfrm>
                  <a:custGeom>
                    <a:avLst/>
                    <a:gdLst>
                      <a:gd name="connsiteX0" fmla="*/ 0 w 9525"/>
                      <a:gd name="connsiteY0" fmla="*/ 0 h 94583"/>
                      <a:gd name="connsiteX1" fmla="*/ 0 w 9525"/>
                      <a:gd name="connsiteY1" fmla="*/ 94583 h 94583"/>
                    </a:gdLst>
                    <a:ahLst/>
                    <a:cxnLst>
                      <a:cxn ang="0">
                        <a:pos x="connsiteX0" y="connsiteY0"/>
                      </a:cxn>
                      <a:cxn ang="0">
                        <a:pos x="connsiteX1" y="connsiteY1"/>
                      </a:cxn>
                    </a:cxnLst>
                    <a:rect l="l" t="t" r="r" b="b"/>
                    <a:pathLst>
                      <a:path w="9525" h="94583">
                        <a:moveTo>
                          <a:pt x="0" y="0"/>
                        </a:moveTo>
                        <a:lnTo>
                          <a:pt x="0" y="94583"/>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134" name="任意多边形: 形状 3603"/>
                  <p:cNvSpPr/>
                  <p:nvPr/>
                </p:nvSpPr>
                <p:spPr>
                  <a:xfrm>
                    <a:off x="7100887" y="4457319"/>
                    <a:ext cx="94583" cy="9525"/>
                  </a:xfrm>
                  <a:custGeom>
                    <a:avLst/>
                    <a:gdLst>
                      <a:gd name="connsiteX0" fmla="*/ 0 w 94583"/>
                      <a:gd name="connsiteY0" fmla="*/ 0 h 9525"/>
                      <a:gd name="connsiteX1" fmla="*/ 94583 w 94583"/>
                      <a:gd name="connsiteY1" fmla="*/ 0 h 9525"/>
                    </a:gdLst>
                    <a:ahLst/>
                    <a:cxnLst>
                      <a:cxn ang="0">
                        <a:pos x="connsiteX0" y="connsiteY0"/>
                      </a:cxn>
                      <a:cxn ang="0">
                        <a:pos x="connsiteX1" y="connsiteY1"/>
                      </a:cxn>
                    </a:cxnLst>
                    <a:rect l="l" t="t" r="r" b="b"/>
                    <a:pathLst>
                      <a:path w="94583" h="9525">
                        <a:moveTo>
                          <a:pt x="0" y="0"/>
                        </a:moveTo>
                        <a:lnTo>
                          <a:pt x="94583" y="0"/>
                        </a:lnTo>
                      </a:path>
                    </a:pathLst>
                  </a:custGeom>
                  <a:ln w="9525" cap="flat">
                    <a:solidFill>
                      <a:srgbClr val="435E99"/>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grpSp>
        <p:grpSp>
          <p:nvGrpSpPr>
            <p:cNvPr id="367" name="组合 3836"/>
            <p:cNvGrpSpPr>
              <a:grpSpLocks noChangeAspect="1"/>
            </p:cNvGrpSpPr>
            <p:nvPr/>
          </p:nvGrpSpPr>
          <p:grpSpPr>
            <a:xfrm>
              <a:off x="1981924" y="2485557"/>
              <a:ext cx="1929600" cy="1227746"/>
              <a:chOff x="4081462" y="1122045"/>
              <a:chExt cx="5054155" cy="3215830"/>
            </a:xfrm>
          </p:grpSpPr>
          <p:sp>
            <p:nvSpPr>
              <p:cNvPr id="368" name="任意多边形: 形状 3837"/>
              <p:cNvSpPr/>
              <p:nvPr/>
            </p:nvSpPr>
            <p:spPr>
              <a:xfrm>
                <a:off x="4142993" y="1178528"/>
                <a:ext cx="4986051" cy="3106292"/>
              </a:xfrm>
              <a:custGeom>
                <a:avLst/>
                <a:gdLst>
                  <a:gd name="connsiteX0" fmla="*/ 0 w 4986051"/>
                  <a:gd name="connsiteY0" fmla="*/ 0 h 3106292"/>
                  <a:gd name="connsiteX1" fmla="*/ 0 w 4986051"/>
                  <a:gd name="connsiteY1" fmla="*/ 25527 h 3106292"/>
                  <a:gd name="connsiteX2" fmla="*/ 31337 w 4986051"/>
                  <a:gd name="connsiteY2" fmla="*/ 25527 h 3106292"/>
                  <a:gd name="connsiteX3" fmla="*/ 31337 w 4986051"/>
                  <a:gd name="connsiteY3" fmla="*/ 34004 h 3106292"/>
                  <a:gd name="connsiteX4" fmla="*/ 37719 w 4986051"/>
                  <a:gd name="connsiteY4" fmla="*/ 34004 h 3106292"/>
                  <a:gd name="connsiteX5" fmla="*/ 37719 w 4986051"/>
                  <a:gd name="connsiteY5" fmla="*/ 43053 h 3106292"/>
                  <a:gd name="connsiteX6" fmla="*/ 95631 w 4986051"/>
                  <a:gd name="connsiteY6" fmla="*/ 43053 h 3106292"/>
                  <a:gd name="connsiteX7" fmla="*/ 95631 w 4986051"/>
                  <a:gd name="connsiteY7" fmla="*/ 63722 h 3106292"/>
                  <a:gd name="connsiteX8" fmla="*/ 95631 w 4986051"/>
                  <a:gd name="connsiteY8" fmla="*/ 71247 h 3106292"/>
                  <a:gd name="connsiteX9" fmla="*/ 101537 w 4986051"/>
                  <a:gd name="connsiteY9" fmla="*/ 71247 h 3106292"/>
                  <a:gd name="connsiteX10" fmla="*/ 101537 w 4986051"/>
                  <a:gd name="connsiteY10" fmla="*/ 84011 h 3106292"/>
                  <a:gd name="connsiteX11" fmla="*/ 106775 w 4986051"/>
                  <a:gd name="connsiteY11" fmla="*/ 84011 h 3106292"/>
                  <a:gd name="connsiteX12" fmla="*/ 106775 w 4986051"/>
                  <a:gd name="connsiteY12" fmla="*/ 91916 h 3106292"/>
                  <a:gd name="connsiteX13" fmla="*/ 115348 w 4986051"/>
                  <a:gd name="connsiteY13" fmla="*/ 91916 h 3106292"/>
                  <a:gd name="connsiteX14" fmla="*/ 115348 w 4986051"/>
                  <a:gd name="connsiteY14" fmla="*/ 135160 h 3106292"/>
                  <a:gd name="connsiteX15" fmla="*/ 119539 w 4986051"/>
                  <a:gd name="connsiteY15" fmla="*/ 135160 h 3106292"/>
                  <a:gd name="connsiteX16" fmla="*/ 119539 w 4986051"/>
                  <a:gd name="connsiteY16" fmla="*/ 153353 h 3106292"/>
                  <a:gd name="connsiteX17" fmla="*/ 125444 w 4986051"/>
                  <a:gd name="connsiteY17" fmla="*/ 153353 h 3106292"/>
                  <a:gd name="connsiteX18" fmla="*/ 125444 w 4986051"/>
                  <a:gd name="connsiteY18" fmla="*/ 180499 h 3106292"/>
                  <a:gd name="connsiteX19" fmla="*/ 130207 w 4986051"/>
                  <a:gd name="connsiteY19" fmla="*/ 180499 h 3106292"/>
                  <a:gd name="connsiteX20" fmla="*/ 130207 w 4986051"/>
                  <a:gd name="connsiteY20" fmla="*/ 211360 h 3106292"/>
                  <a:gd name="connsiteX21" fmla="*/ 135255 w 4986051"/>
                  <a:gd name="connsiteY21" fmla="*/ 211360 h 3106292"/>
                  <a:gd name="connsiteX22" fmla="*/ 135255 w 4986051"/>
                  <a:gd name="connsiteY22" fmla="*/ 230410 h 3106292"/>
                  <a:gd name="connsiteX23" fmla="*/ 140589 w 4986051"/>
                  <a:gd name="connsiteY23" fmla="*/ 230410 h 3106292"/>
                  <a:gd name="connsiteX24" fmla="*/ 140589 w 4986051"/>
                  <a:gd name="connsiteY24" fmla="*/ 248793 h 3106292"/>
                  <a:gd name="connsiteX25" fmla="*/ 145923 w 4986051"/>
                  <a:gd name="connsiteY25" fmla="*/ 248793 h 3106292"/>
                  <a:gd name="connsiteX26" fmla="*/ 145923 w 4986051"/>
                  <a:gd name="connsiteY26" fmla="*/ 301371 h 3106292"/>
                  <a:gd name="connsiteX27" fmla="*/ 154115 w 4986051"/>
                  <a:gd name="connsiteY27" fmla="*/ 301371 h 3106292"/>
                  <a:gd name="connsiteX28" fmla="*/ 154115 w 4986051"/>
                  <a:gd name="connsiteY28" fmla="*/ 335185 h 3106292"/>
                  <a:gd name="connsiteX29" fmla="*/ 154115 w 4986051"/>
                  <a:gd name="connsiteY29" fmla="*/ 340519 h 3106292"/>
                  <a:gd name="connsiteX30" fmla="*/ 161544 w 4986051"/>
                  <a:gd name="connsiteY30" fmla="*/ 340519 h 3106292"/>
                  <a:gd name="connsiteX31" fmla="*/ 161544 w 4986051"/>
                  <a:gd name="connsiteY31" fmla="*/ 382810 h 3106292"/>
                  <a:gd name="connsiteX32" fmla="*/ 184690 w 4986051"/>
                  <a:gd name="connsiteY32" fmla="*/ 382810 h 3106292"/>
                  <a:gd name="connsiteX33" fmla="*/ 184690 w 4986051"/>
                  <a:gd name="connsiteY33" fmla="*/ 398431 h 3106292"/>
                  <a:gd name="connsiteX34" fmla="*/ 194786 w 4986051"/>
                  <a:gd name="connsiteY34" fmla="*/ 398431 h 3106292"/>
                  <a:gd name="connsiteX35" fmla="*/ 194786 w 4986051"/>
                  <a:gd name="connsiteY35" fmla="*/ 438341 h 3106292"/>
                  <a:gd name="connsiteX36" fmla="*/ 194786 w 4986051"/>
                  <a:gd name="connsiteY36" fmla="*/ 447866 h 3106292"/>
                  <a:gd name="connsiteX37" fmla="*/ 242125 w 4986051"/>
                  <a:gd name="connsiteY37" fmla="*/ 447866 h 3106292"/>
                  <a:gd name="connsiteX38" fmla="*/ 242125 w 4986051"/>
                  <a:gd name="connsiteY38" fmla="*/ 457391 h 3106292"/>
                  <a:gd name="connsiteX39" fmla="*/ 258032 w 4986051"/>
                  <a:gd name="connsiteY39" fmla="*/ 457391 h 3106292"/>
                  <a:gd name="connsiteX40" fmla="*/ 258032 w 4986051"/>
                  <a:gd name="connsiteY40" fmla="*/ 468535 h 3106292"/>
                  <a:gd name="connsiteX41" fmla="*/ 269748 w 4986051"/>
                  <a:gd name="connsiteY41" fmla="*/ 468535 h 3106292"/>
                  <a:gd name="connsiteX42" fmla="*/ 269748 w 4986051"/>
                  <a:gd name="connsiteY42" fmla="*/ 480251 h 3106292"/>
                  <a:gd name="connsiteX43" fmla="*/ 283083 w 4986051"/>
                  <a:gd name="connsiteY43" fmla="*/ 480251 h 3106292"/>
                  <a:gd name="connsiteX44" fmla="*/ 283083 w 4986051"/>
                  <a:gd name="connsiteY44" fmla="*/ 549402 h 3106292"/>
                  <a:gd name="connsiteX45" fmla="*/ 283083 w 4986051"/>
                  <a:gd name="connsiteY45" fmla="*/ 559499 h 3106292"/>
                  <a:gd name="connsiteX46" fmla="*/ 304800 w 4986051"/>
                  <a:gd name="connsiteY46" fmla="*/ 559499 h 3106292"/>
                  <a:gd name="connsiteX47" fmla="*/ 304800 w 4986051"/>
                  <a:gd name="connsiteY47" fmla="*/ 589788 h 3106292"/>
                  <a:gd name="connsiteX48" fmla="*/ 336518 w 4986051"/>
                  <a:gd name="connsiteY48" fmla="*/ 589788 h 3106292"/>
                  <a:gd name="connsiteX49" fmla="*/ 336518 w 4986051"/>
                  <a:gd name="connsiteY49" fmla="*/ 602552 h 3106292"/>
                  <a:gd name="connsiteX50" fmla="*/ 382715 w 4986051"/>
                  <a:gd name="connsiteY50" fmla="*/ 602552 h 3106292"/>
                  <a:gd name="connsiteX51" fmla="*/ 382715 w 4986051"/>
                  <a:gd name="connsiteY51" fmla="*/ 619030 h 3106292"/>
                  <a:gd name="connsiteX52" fmla="*/ 400050 w 4986051"/>
                  <a:gd name="connsiteY52" fmla="*/ 619030 h 3106292"/>
                  <a:gd name="connsiteX53" fmla="*/ 400050 w 4986051"/>
                  <a:gd name="connsiteY53" fmla="*/ 630460 h 3106292"/>
                  <a:gd name="connsiteX54" fmla="*/ 412528 w 4986051"/>
                  <a:gd name="connsiteY54" fmla="*/ 630460 h 3106292"/>
                  <a:gd name="connsiteX55" fmla="*/ 412528 w 4986051"/>
                  <a:gd name="connsiteY55" fmla="*/ 669512 h 3106292"/>
                  <a:gd name="connsiteX56" fmla="*/ 412528 w 4986051"/>
                  <a:gd name="connsiteY56" fmla="*/ 678085 h 3106292"/>
                  <a:gd name="connsiteX57" fmla="*/ 423101 w 4986051"/>
                  <a:gd name="connsiteY57" fmla="*/ 678085 h 3106292"/>
                  <a:gd name="connsiteX58" fmla="*/ 423101 w 4986051"/>
                  <a:gd name="connsiteY58" fmla="*/ 719519 h 3106292"/>
                  <a:gd name="connsiteX59" fmla="*/ 431673 w 4986051"/>
                  <a:gd name="connsiteY59" fmla="*/ 719519 h 3106292"/>
                  <a:gd name="connsiteX60" fmla="*/ 431673 w 4986051"/>
                  <a:gd name="connsiteY60" fmla="*/ 771049 h 3106292"/>
                  <a:gd name="connsiteX61" fmla="*/ 444151 w 4986051"/>
                  <a:gd name="connsiteY61" fmla="*/ 771049 h 3106292"/>
                  <a:gd name="connsiteX62" fmla="*/ 444151 w 4986051"/>
                  <a:gd name="connsiteY62" fmla="*/ 828008 h 3106292"/>
                  <a:gd name="connsiteX63" fmla="*/ 527590 w 4986051"/>
                  <a:gd name="connsiteY63" fmla="*/ 828008 h 3106292"/>
                  <a:gd name="connsiteX64" fmla="*/ 527590 w 4986051"/>
                  <a:gd name="connsiteY64" fmla="*/ 884587 h 3106292"/>
                  <a:gd name="connsiteX65" fmla="*/ 543020 w 4986051"/>
                  <a:gd name="connsiteY65" fmla="*/ 884587 h 3106292"/>
                  <a:gd name="connsiteX66" fmla="*/ 543020 w 4986051"/>
                  <a:gd name="connsiteY66" fmla="*/ 925735 h 3106292"/>
                  <a:gd name="connsiteX67" fmla="*/ 561594 w 4986051"/>
                  <a:gd name="connsiteY67" fmla="*/ 925735 h 3106292"/>
                  <a:gd name="connsiteX68" fmla="*/ 561594 w 4986051"/>
                  <a:gd name="connsiteY68" fmla="*/ 968026 h 3106292"/>
                  <a:gd name="connsiteX69" fmla="*/ 574643 w 4986051"/>
                  <a:gd name="connsiteY69" fmla="*/ 968026 h 3106292"/>
                  <a:gd name="connsiteX70" fmla="*/ 574643 w 4986051"/>
                  <a:gd name="connsiteY70" fmla="*/ 980599 h 3106292"/>
                  <a:gd name="connsiteX71" fmla="*/ 590550 w 4986051"/>
                  <a:gd name="connsiteY71" fmla="*/ 980599 h 3106292"/>
                  <a:gd name="connsiteX72" fmla="*/ 590550 w 4986051"/>
                  <a:gd name="connsiteY72" fmla="*/ 991172 h 3106292"/>
                  <a:gd name="connsiteX73" fmla="*/ 599599 w 4986051"/>
                  <a:gd name="connsiteY73" fmla="*/ 991172 h 3106292"/>
                  <a:gd name="connsiteX74" fmla="*/ 599599 w 4986051"/>
                  <a:gd name="connsiteY74" fmla="*/ 1039082 h 3106292"/>
                  <a:gd name="connsiteX75" fmla="*/ 599599 w 4986051"/>
                  <a:gd name="connsiteY75" fmla="*/ 1068610 h 3106292"/>
                  <a:gd name="connsiteX76" fmla="*/ 665798 w 4986051"/>
                  <a:gd name="connsiteY76" fmla="*/ 1068610 h 3106292"/>
                  <a:gd name="connsiteX77" fmla="*/ 665798 w 4986051"/>
                  <a:gd name="connsiteY77" fmla="*/ 1097185 h 3106292"/>
                  <a:gd name="connsiteX78" fmla="*/ 691325 w 4986051"/>
                  <a:gd name="connsiteY78" fmla="*/ 1097185 h 3106292"/>
                  <a:gd name="connsiteX79" fmla="*/ 691325 w 4986051"/>
                  <a:gd name="connsiteY79" fmla="*/ 1111568 h 3106292"/>
                  <a:gd name="connsiteX80" fmla="*/ 691325 w 4986051"/>
                  <a:gd name="connsiteY80" fmla="*/ 1149858 h 3106292"/>
                  <a:gd name="connsiteX81" fmla="*/ 691325 w 4986051"/>
                  <a:gd name="connsiteY81" fmla="*/ 1167384 h 3106292"/>
                  <a:gd name="connsiteX82" fmla="*/ 716566 w 4986051"/>
                  <a:gd name="connsiteY82" fmla="*/ 1167384 h 3106292"/>
                  <a:gd name="connsiteX83" fmla="*/ 716566 w 4986051"/>
                  <a:gd name="connsiteY83" fmla="*/ 1181767 h 3106292"/>
                  <a:gd name="connsiteX84" fmla="*/ 739997 w 4986051"/>
                  <a:gd name="connsiteY84" fmla="*/ 1181767 h 3106292"/>
                  <a:gd name="connsiteX85" fmla="*/ 739997 w 4986051"/>
                  <a:gd name="connsiteY85" fmla="*/ 1201960 h 3106292"/>
                  <a:gd name="connsiteX86" fmla="*/ 788861 w 4986051"/>
                  <a:gd name="connsiteY86" fmla="*/ 1201960 h 3106292"/>
                  <a:gd name="connsiteX87" fmla="*/ 788861 w 4986051"/>
                  <a:gd name="connsiteY87" fmla="*/ 1224058 h 3106292"/>
                  <a:gd name="connsiteX88" fmla="*/ 800100 w 4986051"/>
                  <a:gd name="connsiteY88" fmla="*/ 1224058 h 3106292"/>
                  <a:gd name="connsiteX89" fmla="*/ 800100 w 4986051"/>
                  <a:gd name="connsiteY89" fmla="*/ 1243203 h 3106292"/>
                  <a:gd name="connsiteX90" fmla="*/ 819721 w 4986051"/>
                  <a:gd name="connsiteY90" fmla="*/ 1243203 h 3106292"/>
                  <a:gd name="connsiteX91" fmla="*/ 819721 w 4986051"/>
                  <a:gd name="connsiteY91" fmla="*/ 1296353 h 3106292"/>
                  <a:gd name="connsiteX92" fmla="*/ 838200 w 4986051"/>
                  <a:gd name="connsiteY92" fmla="*/ 1296353 h 3106292"/>
                  <a:gd name="connsiteX93" fmla="*/ 838200 w 4986051"/>
                  <a:gd name="connsiteY93" fmla="*/ 1338358 h 3106292"/>
                  <a:gd name="connsiteX94" fmla="*/ 851916 w 4986051"/>
                  <a:gd name="connsiteY94" fmla="*/ 1338358 h 3106292"/>
                  <a:gd name="connsiteX95" fmla="*/ 851916 w 4986051"/>
                  <a:gd name="connsiteY95" fmla="*/ 1366742 h 3106292"/>
                  <a:gd name="connsiteX96" fmla="*/ 866204 w 4986051"/>
                  <a:gd name="connsiteY96" fmla="*/ 1366742 h 3106292"/>
                  <a:gd name="connsiteX97" fmla="*/ 866204 w 4986051"/>
                  <a:gd name="connsiteY97" fmla="*/ 1407700 h 3106292"/>
                  <a:gd name="connsiteX98" fmla="*/ 866204 w 4986051"/>
                  <a:gd name="connsiteY98" fmla="*/ 1422559 h 3106292"/>
                  <a:gd name="connsiteX99" fmla="*/ 875062 w 4986051"/>
                  <a:gd name="connsiteY99" fmla="*/ 1422559 h 3106292"/>
                  <a:gd name="connsiteX100" fmla="*/ 875062 w 4986051"/>
                  <a:gd name="connsiteY100" fmla="*/ 1440085 h 3106292"/>
                  <a:gd name="connsiteX101" fmla="*/ 976598 w 4986051"/>
                  <a:gd name="connsiteY101" fmla="*/ 1440085 h 3106292"/>
                  <a:gd name="connsiteX102" fmla="*/ 976598 w 4986051"/>
                  <a:gd name="connsiteY102" fmla="*/ 1470470 h 3106292"/>
                  <a:gd name="connsiteX103" fmla="*/ 982980 w 4986051"/>
                  <a:gd name="connsiteY103" fmla="*/ 1470470 h 3106292"/>
                  <a:gd name="connsiteX104" fmla="*/ 982980 w 4986051"/>
                  <a:gd name="connsiteY104" fmla="*/ 1515142 h 3106292"/>
                  <a:gd name="connsiteX105" fmla="*/ 991934 w 4986051"/>
                  <a:gd name="connsiteY105" fmla="*/ 1515142 h 3106292"/>
                  <a:gd name="connsiteX106" fmla="*/ 991934 w 4986051"/>
                  <a:gd name="connsiteY106" fmla="*/ 1548098 h 3106292"/>
                  <a:gd name="connsiteX107" fmla="*/ 991934 w 4986051"/>
                  <a:gd name="connsiteY107" fmla="*/ 1572482 h 3106292"/>
                  <a:gd name="connsiteX108" fmla="*/ 1074134 w 4986051"/>
                  <a:gd name="connsiteY108" fmla="*/ 1572482 h 3106292"/>
                  <a:gd name="connsiteX109" fmla="*/ 1074134 w 4986051"/>
                  <a:gd name="connsiteY109" fmla="*/ 1601534 h 3106292"/>
                  <a:gd name="connsiteX110" fmla="*/ 1084993 w 4986051"/>
                  <a:gd name="connsiteY110" fmla="*/ 1601534 h 3106292"/>
                  <a:gd name="connsiteX111" fmla="*/ 1084993 w 4986051"/>
                  <a:gd name="connsiteY111" fmla="*/ 1643539 h 3106292"/>
                  <a:gd name="connsiteX112" fmla="*/ 1103662 w 4986051"/>
                  <a:gd name="connsiteY112" fmla="*/ 1643539 h 3106292"/>
                  <a:gd name="connsiteX113" fmla="*/ 1103662 w 4986051"/>
                  <a:gd name="connsiteY113" fmla="*/ 1684973 h 3106292"/>
                  <a:gd name="connsiteX114" fmla="*/ 1124331 w 4986051"/>
                  <a:gd name="connsiteY114" fmla="*/ 1684973 h 3106292"/>
                  <a:gd name="connsiteX115" fmla="*/ 1124331 w 4986051"/>
                  <a:gd name="connsiteY115" fmla="*/ 1747742 h 3106292"/>
                  <a:gd name="connsiteX116" fmla="*/ 1139762 w 4986051"/>
                  <a:gd name="connsiteY116" fmla="*/ 1747742 h 3106292"/>
                  <a:gd name="connsiteX117" fmla="*/ 1139762 w 4986051"/>
                  <a:gd name="connsiteY117" fmla="*/ 1809369 h 3106292"/>
                  <a:gd name="connsiteX118" fmla="*/ 1181767 w 4986051"/>
                  <a:gd name="connsiteY118" fmla="*/ 1809369 h 3106292"/>
                  <a:gd name="connsiteX119" fmla="*/ 1181767 w 4986051"/>
                  <a:gd name="connsiteY119" fmla="*/ 1845278 h 3106292"/>
                  <a:gd name="connsiteX120" fmla="*/ 1234154 w 4986051"/>
                  <a:gd name="connsiteY120" fmla="*/ 1845278 h 3106292"/>
                  <a:gd name="connsiteX121" fmla="*/ 1234154 w 4986051"/>
                  <a:gd name="connsiteY121" fmla="*/ 1887760 h 3106292"/>
                  <a:gd name="connsiteX122" fmla="*/ 1246918 w 4986051"/>
                  <a:gd name="connsiteY122" fmla="*/ 1887760 h 3106292"/>
                  <a:gd name="connsiteX123" fmla="*/ 1246918 w 4986051"/>
                  <a:gd name="connsiteY123" fmla="*/ 1915668 h 3106292"/>
                  <a:gd name="connsiteX124" fmla="*/ 1281970 w 4986051"/>
                  <a:gd name="connsiteY124" fmla="*/ 1915668 h 3106292"/>
                  <a:gd name="connsiteX125" fmla="*/ 1281970 w 4986051"/>
                  <a:gd name="connsiteY125" fmla="*/ 1949672 h 3106292"/>
                  <a:gd name="connsiteX126" fmla="*/ 1289971 w 4986051"/>
                  <a:gd name="connsiteY126" fmla="*/ 1949672 h 3106292"/>
                  <a:gd name="connsiteX127" fmla="*/ 1289971 w 4986051"/>
                  <a:gd name="connsiteY127" fmla="*/ 1990344 h 3106292"/>
                  <a:gd name="connsiteX128" fmla="*/ 1366552 w 4986051"/>
                  <a:gd name="connsiteY128" fmla="*/ 1990344 h 3106292"/>
                  <a:gd name="connsiteX129" fmla="*/ 1366552 w 4986051"/>
                  <a:gd name="connsiteY129" fmla="*/ 2030635 h 3106292"/>
                  <a:gd name="connsiteX130" fmla="*/ 1384554 w 4986051"/>
                  <a:gd name="connsiteY130" fmla="*/ 2030635 h 3106292"/>
                  <a:gd name="connsiteX131" fmla="*/ 1384554 w 4986051"/>
                  <a:gd name="connsiteY131" fmla="*/ 2065592 h 3106292"/>
                  <a:gd name="connsiteX132" fmla="*/ 1412748 w 4986051"/>
                  <a:gd name="connsiteY132" fmla="*/ 2065592 h 3106292"/>
                  <a:gd name="connsiteX133" fmla="*/ 1412748 w 4986051"/>
                  <a:gd name="connsiteY133" fmla="*/ 2110264 h 3106292"/>
                  <a:gd name="connsiteX134" fmla="*/ 1421035 w 4986051"/>
                  <a:gd name="connsiteY134" fmla="*/ 2110264 h 3106292"/>
                  <a:gd name="connsiteX135" fmla="*/ 1421035 w 4986051"/>
                  <a:gd name="connsiteY135" fmla="*/ 2152269 h 3106292"/>
                  <a:gd name="connsiteX136" fmla="*/ 1534192 w 4986051"/>
                  <a:gd name="connsiteY136" fmla="*/ 2152269 h 3106292"/>
                  <a:gd name="connsiteX137" fmla="*/ 1534192 w 4986051"/>
                  <a:gd name="connsiteY137" fmla="*/ 2199608 h 3106292"/>
                  <a:gd name="connsiteX138" fmla="*/ 1876425 w 4986051"/>
                  <a:gd name="connsiteY138" fmla="*/ 2199608 h 3106292"/>
                  <a:gd name="connsiteX139" fmla="*/ 1881092 w 4986051"/>
                  <a:gd name="connsiteY139" fmla="*/ 2199608 h 3106292"/>
                  <a:gd name="connsiteX140" fmla="*/ 1881092 w 4986051"/>
                  <a:gd name="connsiteY140" fmla="*/ 2264188 h 3106292"/>
                  <a:gd name="connsiteX141" fmla="*/ 1910334 w 4986051"/>
                  <a:gd name="connsiteY141" fmla="*/ 2264188 h 3106292"/>
                  <a:gd name="connsiteX142" fmla="*/ 1910334 w 4986051"/>
                  <a:gd name="connsiteY142" fmla="*/ 2393347 h 3106292"/>
                  <a:gd name="connsiteX143" fmla="*/ 1943100 w 4986051"/>
                  <a:gd name="connsiteY143" fmla="*/ 2393347 h 3106292"/>
                  <a:gd name="connsiteX144" fmla="*/ 1943100 w 4986051"/>
                  <a:gd name="connsiteY144" fmla="*/ 2458974 h 3106292"/>
                  <a:gd name="connsiteX145" fmla="*/ 2265712 w 4986051"/>
                  <a:gd name="connsiteY145" fmla="*/ 2458974 h 3106292"/>
                  <a:gd name="connsiteX146" fmla="*/ 2265712 w 4986051"/>
                  <a:gd name="connsiteY146" fmla="*/ 2542222 h 3106292"/>
                  <a:gd name="connsiteX147" fmla="*/ 2466309 w 4986051"/>
                  <a:gd name="connsiteY147" fmla="*/ 2542222 h 3106292"/>
                  <a:gd name="connsiteX148" fmla="*/ 2466309 w 4986051"/>
                  <a:gd name="connsiteY148" fmla="*/ 2630329 h 3106292"/>
                  <a:gd name="connsiteX149" fmla="*/ 2790063 w 4986051"/>
                  <a:gd name="connsiteY149" fmla="*/ 2630329 h 3106292"/>
                  <a:gd name="connsiteX150" fmla="*/ 2790063 w 4986051"/>
                  <a:gd name="connsiteY150" fmla="*/ 2748725 h 3106292"/>
                  <a:gd name="connsiteX151" fmla="*/ 3077147 w 4986051"/>
                  <a:gd name="connsiteY151" fmla="*/ 2748725 h 3106292"/>
                  <a:gd name="connsiteX152" fmla="*/ 3077147 w 4986051"/>
                  <a:gd name="connsiteY152" fmla="*/ 2928557 h 3106292"/>
                  <a:gd name="connsiteX153" fmla="*/ 3342322 w 4986051"/>
                  <a:gd name="connsiteY153" fmla="*/ 2928557 h 3106292"/>
                  <a:gd name="connsiteX154" fmla="*/ 3342322 w 4986051"/>
                  <a:gd name="connsiteY154" fmla="*/ 3106293 h 3106292"/>
                  <a:gd name="connsiteX155" fmla="*/ 4953000 w 4986051"/>
                  <a:gd name="connsiteY155" fmla="*/ 3106293 h 3106292"/>
                  <a:gd name="connsiteX156" fmla="*/ 4986052 w 4986051"/>
                  <a:gd name="connsiteY156" fmla="*/ 3106293 h 310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86051" h="3106292">
                    <a:moveTo>
                      <a:pt x="0" y="0"/>
                    </a:moveTo>
                    <a:lnTo>
                      <a:pt x="0" y="25527"/>
                    </a:lnTo>
                    <a:lnTo>
                      <a:pt x="31337" y="25527"/>
                    </a:lnTo>
                    <a:lnTo>
                      <a:pt x="31337" y="34004"/>
                    </a:lnTo>
                    <a:lnTo>
                      <a:pt x="37719" y="34004"/>
                    </a:lnTo>
                    <a:lnTo>
                      <a:pt x="37719" y="43053"/>
                    </a:lnTo>
                    <a:lnTo>
                      <a:pt x="95631" y="43053"/>
                    </a:lnTo>
                    <a:lnTo>
                      <a:pt x="95631" y="63722"/>
                    </a:lnTo>
                    <a:lnTo>
                      <a:pt x="95631" y="71247"/>
                    </a:lnTo>
                    <a:lnTo>
                      <a:pt x="101537" y="71247"/>
                    </a:lnTo>
                    <a:lnTo>
                      <a:pt x="101537" y="84011"/>
                    </a:lnTo>
                    <a:lnTo>
                      <a:pt x="106775" y="84011"/>
                    </a:lnTo>
                    <a:lnTo>
                      <a:pt x="106775" y="91916"/>
                    </a:lnTo>
                    <a:lnTo>
                      <a:pt x="115348" y="91916"/>
                    </a:lnTo>
                    <a:lnTo>
                      <a:pt x="115348" y="135160"/>
                    </a:lnTo>
                    <a:lnTo>
                      <a:pt x="119539" y="135160"/>
                    </a:lnTo>
                    <a:lnTo>
                      <a:pt x="119539" y="153353"/>
                    </a:lnTo>
                    <a:lnTo>
                      <a:pt x="125444" y="153353"/>
                    </a:lnTo>
                    <a:lnTo>
                      <a:pt x="125444" y="180499"/>
                    </a:lnTo>
                    <a:lnTo>
                      <a:pt x="130207" y="180499"/>
                    </a:lnTo>
                    <a:lnTo>
                      <a:pt x="130207" y="211360"/>
                    </a:lnTo>
                    <a:lnTo>
                      <a:pt x="135255" y="211360"/>
                    </a:lnTo>
                    <a:lnTo>
                      <a:pt x="135255" y="230410"/>
                    </a:lnTo>
                    <a:lnTo>
                      <a:pt x="140589" y="230410"/>
                    </a:lnTo>
                    <a:lnTo>
                      <a:pt x="140589" y="248793"/>
                    </a:lnTo>
                    <a:lnTo>
                      <a:pt x="145923" y="248793"/>
                    </a:lnTo>
                    <a:lnTo>
                      <a:pt x="145923" y="301371"/>
                    </a:lnTo>
                    <a:lnTo>
                      <a:pt x="154115" y="301371"/>
                    </a:lnTo>
                    <a:lnTo>
                      <a:pt x="154115" y="335185"/>
                    </a:lnTo>
                    <a:lnTo>
                      <a:pt x="154115" y="340519"/>
                    </a:lnTo>
                    <a:lnTo>
                      <a:pt x="161544" y="340519"/>
                    </a:lnTo>
                    <a:lnTo>
                      <a:pt x="161544" y="382810"/>
                    </a:lnTo>
                    <a:lnTo>
                      <a:pt x="184690" y="382810"/>
                    </a:lnTo>
                    <a:lnTo>
                      <a:pt x="184690" y="398431"/>
                    </a:lnTo>
                    <a:lnTo>
                      <a:pt x="194786" y="398431"/>
                    </a:lnTo>
                    <a:lnTo>
                      <a:pt x="194786" y="438341"/>
                    </a:lnTo>
                    <a:lnTo>
                      <a:pt x="194786" y="447866"/>
                    </a:lnTo>
                    <a:lnTo>
                      <a:pt x="242125" y="447866"/>
                    </a:lnTo>
                    <a:lnTo>
                      <a:pt x="242125" y="457391"/>
                    </a:lnTo>
                    <a:lnTo>
                      <a:pt x="258032" y="457391"/>
                    </a:lnTo>
                    <a:lnTo>
                      <a:pt x="258032" y="468535"/>
                    </a:lnTo>
                    <a:lnTo>
                      <a:pt x="269748" y="468535"/>
                    </a:lnTo>
                    <a:lnTo>
                      <a:pt x="269748" y="480251"/>
                    </a:lnTo>
                    <a:lnTo>
                      <a:pt x="283083" y="480251"/>
                    </a:lnTo>
                    <a:lnTo>
                      <a:pt x="283083" y="549402"/>
                    </a:lnTo>
                    <a:lnTo>
                      <a:pt x="283083" y="559499"/>
                    </a:lnTo>
                    <a:lnTo>
                      <a:pt x="304800" y="559499"/>
                    </a:lnTo>
                    <a:lnTo>
                      <a:pt x="304800" y="589788"/>
                    </a:lnTo>
                    <a:lnTo>
                      <a:pt x="336518" y="589788"/>
                    </a:lnTo>
                    <a:lnTo>
                      <a:pt x="336518" y="602552"/>
                    </a:lnTo>
                    <a:lnTo>
                      <a:pt x="382715" y="602552"/>
                    </a:lnTo>
                    <a:lnTo>
                      <a:pt x="382715" y="619030"/>
                    </a:lnTo>
                    <a:lnTo>
                      <a:pt x="400050" y="619030"/>
                    </a:lnTo>
                    <a:lnTo>
                      <a:pt x="400050" y="630460"/>
                    </a:lnTo>
                    <a:lnTo>
                      <a:pt x="412528" y="630460"/>
                    </a:lnTo>
                    <a:lnTo>
                      <a:pt x="412528" y="669512"/>
                    </a:lnTo>
                    <a:lnTo>
                      <a:pt x="412528" y="678085"/>
                    </a:lnTo>
                    <a:lnTo>
                      <a:pt x="423101" y="678085"/>
                    </a:lnTo>
                    <a:lnTo>
                      <a:pt x="423101" y="719519"/>
                    </a:lnTo>
                    <a:lnTo>
                      <a:pt x="431673" y="719519"/>
                    </a:lnTo>
                    <a:lnTo>
                      <a:pt x="431673" y="771049"/>
                    </a:lnTo>
                    <a:lnTo>
                      <a:pt x="444151" y="771049"/>
                    </a:lnTo>
                    <a:lnTo>
                      <a:pt x="444151" y="828008"/>
                    </a:lnTo>
                    <a:lnTo>
                      <a:pt x="527590" y="828008"/>
                    </a:lnTo>
                    <a:lnTo>
                      <a:pt x="527590" y="884587"/>
                    </a:lnTo>
                    <a:lnTo>
                      <a:pt x="543020" y="884587"/>
                    </a:lnTo>
                    <a:lnTo>
                      <a:pt x="543020" y="925735"/>
                    </a:lnTo>
                    <a:lnTo>
                      <a:pt x="561594" y="925735"/>
                    </a:lnTo>
                    <a:lnTo>
                      <a:pt x="561594" y="968026"/>
                    </a:lnTo>
                    <a:lnTo>
                      <a:pt x="574643" y="968026"/>
                    </a:lnTo>
                    <a:lnTo>
                      <a:pt x="574643" y="980599"/>
                    </a:lnTo>
                    <a:lnTo>
                      <a:pt x="590550" y="980599"/>
                    </a:lnTo>
                    <a:lnTo>
                      <a:pt x="590550" y="991172"/>
                    </a:lnTo>
                    <a:lnTo>
                      <a:pt x="599599" y="991172"/>
                    </a:lnTo>
                    <a:lnTo>
                      <a:pt x="599599" y="1039082"/>
                    </a:lnTo>
                    <a:lnTo>
                      <a:pt x="599599" y="1068610"/>
                    </a:lnTo>
                    <a:lnTo>
                      <a:pt x="665798" y="1068610"/>
                    </a:lnTo>
                    <a:lnTo>
                      <a:pt x="665798" y="1097185"/>
                    </a:lnTo>
                    <a:lnTo>
                      <a:pt x="691325" y="1097185"/>
                    </a:lnTo>
                    <a:lnTo>
                      <a:pt x="691325" y="1111568"/>
                    </a:lnTo>
                    <a:lnTo>
                      <a:pt x="691325" y="1149858"/>
                    </a:lnTo>
                    <a:lnTo>
                      <a:pt x="691325" y="1167384"/>
                    </a:lnTo>
                    <a:lnTo>
                      <a:pt x="716566" y="1167384"/>
                    </a:lnTo>
                    <a:lnTo>
                      <a:pt x="716566" y="1181767"/>
                    </a:lnTo>
                    <a:lnTo>
                      <a:pt x="739997" y="1181767"/>
                    </a:lnTo>
                    <a:lnTo>
                      <a:pt x="739997" y="1201960"/>
                    </a:lnTo>
                    <a:lnTo>
                      <a:pt x="788861" y="1201960"/>
                    </a:lnTo>
                    <a:lnTo>
                      <a:pt x="788861" y="1224058"/>
                    </a:lnTo>
                    <a:lnTo>
                      <a:pt x="800100" y="1224058"/>
                    </a:lnTo>
                    <a:lnTo>
                      <a:pt x="800100" y="1243203"/>
                    </a:lnTo>
                    <a:lnTo>
                      <a:pt x="819721" y="1243203"/>
                    </a:lnTo>
                    <a:lnTo>
                      <a:pt x="819721" y="1296353"/>
                    </a:lnTo>
                    <a:lnTo>
                      <a:pt x="838200" y="1296353"/>
                    </a:lnTo>
                    <a:lnTo>
                      <a:pt x="838200" y="1338358"/>
                    </a:lnTo>
                    <a:lnTo>
                      <a:pt x="851916" y="1338358"/>
                    </a:lnTo>
                    <a:lnTo>
                      <a:pt x="851916" y="1366742"/>
                    </a:lnTo>
                    <a:lnTo>
                      <a:pt x="866204" y="1366742"/>
                    </a:lnTo>
                    <a:lnTo>
                      <a:pt x="866204" y="1407700"/>
                    </a:lnTo>
                    <a:lnTo>
                      <a:pt x="866204" y="1422559"/>
                    </a:lnTo>
                    <a:lnTo>
                      <a:pt x="875062" y="1422559"/>
                    </a:lnTo>
                    <a:lnTo>
                      <a:pt x="875062" y="1440085"/>
                    </a:lnTo>
                    <a:lnTo>
                      <a:pt x="976598" y="1440085"/>
                    </a:lnTo>
                    <a:lnTo>
                      <a:pt x="976598" y="1470470"/>
                    </a:lnTo>
                    <a:lnTo>
                      <a:pt x="982980" y="1470470"/>
                    </a:lnTo>
                    <a:lnTo>
                      <a:pt x="982980" y="1515142"/>
                    </a:lnTo>
                    <a:lnTo>
                      <a:pt x="991934" y="1515142"/>
                    </a:lnTo>
                    <a:lnTo>
                      <a:pt x="991934" y="1548098"/>
                    </a:lnTo>
                    <a:lnTo>
                      <a:pt x="991934" y="1572482"/>
                    </a:lnTo>
                    <a:lnTo>
                      <a:pt x="1074134" y="1572482"/>
                    </a:lnTo>
                    <a:lnTo>
                      <a:pt x="1074134" y="1601534"/>
                    </a:lnTo>
                    <a:lnTo>
                      <a:pt x="1084993" y="1601534"/>
                    </a:lnTo>
                    <a:lnTo>
                      <a:pt x="1084993" y="1643539"/>
                    </a:lnTo>
                    <a:lnTo>
                      <a:pt x="1103662" y="1643539"/>
                    </a:lnTo>
                    <a:lnTo>
                      <a:pt x="1103662" y="1684973"/>
                    </a:lnTo>
                    <a:lnTo>
                      <a:pt x="1124331" y="1684973"/>
                    </a:lnTo>
                    <a:lnTo>
                      <a:pt x="1124331" y="1747742"/>
                    </a:lnTo>
                    <a:lnTo>
                      <a:pt x="1139762" y="1747742"/>
                    </a:lnTo>
                    <a:lnTo>
                      <a:pt x="1139762" y="1809369"/>
                    </a:lnTo>
                    <a:lnTo>
                      <a:pt x="1181767" y="1809369"/>
                    </a:lnTo>
                    <a:lnTo>
                      <a:pt x="1181767" y="1845278"/>
                    </a:lnTo>
                    <a:lnTo>
                      <a:pt x="1234154" y="1845278"/>
                    </a:lnTo>
                    <a:lnTo>
                      <a:pt x="1234154" y="1887760"/>
                    </a:lnTo>
                    <a:lnTo>
                      <a:pt x="1246918" y="1887760"/>
                    </a:lnTo>
                    <a:lnTo>
                      <a:pt x="1246918" y="1915668"/>
                    </a:lnTo>
                    <a:lnTo>
                      <a:pt x="1281970" y="1915668"/>
                    </a:lnTo>
                    <a:lnTo>
                      <a:pt x="1281970" y="1949672"/>
                    </a:lnTo>
                    <a:lnTo>
                      <a:pt x="1289971" y="1949672"/>
                    </a:lnTo>
                    <a:lnTo>
                      <a:pt x="1289971" y="1990344"/>
                    </a:lnTo>
                    <a:lnTo>
                      <a:pt x="1366552" y="1990344"/>
                    </a:lnTo>
                    <a:lnTo>
                      <a:pt x="1366552" y="2030635"/>
                    </a:lnTo>
                    <a:lnTo>
                      <a:pt x="1384554" y="2030635"/>
                    </a:lnTo>
                    <a:lnTo>
                      <a:pt x="1384554" y="2065592"/>
                    </a:lnTo>
                    <a:lnTo>
                      <a:pt x="1412748" y="2065592"/>
                    </a:lnTo>
                    <a:lnTo>
                      <a:pt x="1412748" y="2110264"/>
                    </a:lnTo>
                    <a:lnTo>
                      <a:pt x="1421035" y="2110264"/>
                    </a:lnTo>
                    <a:lnTo>
                      <a:pt x="1421035" y="2152269"/>
                    </a:lnTo>
                    <a:lnTo>
                      <a:pt x="1534192" y="2152269"/>
                    </a:lnTo>
                    <a:lnTo>
                      <a:pt x="1534192" y="2199608"/>
                    </a:lnTo>
                    <a:lnTo>
                      <a:pt x="1876425" y="2199608"/>
                    </a:lnTo>
                    <a:lnTo>
                      <a:pt x="1881092" y="2199608"/>
                    </a:lnTo>
                    <a:lnTo>
                      <a:pt x="1881092" y="2264188"/>
                    </a:lnTo>
                    <a:lnTo>
                      <a:pt x="1910334" y="2264188"/>
                    </a:lnTo>
                    <a:lnTo>
                      <a:pt x="1910334" y="2393347"/>
                    </a:lnTo>
                    <a:lnTo>
                      <a:pt x="1943100" y="2393347"/>
                    </a:lnTo>
                    <a:lnTo>
                      <a:pt x="1943100" y="2458974"/>
                    </a:lnTo>
                    <a:lnTo>
                      <a:pt x="2265712" y="2458974"/>
                    </a:lnTo>
                    <a:lnTo>
                      <a:pt x="2265712" y="2542222"/>
                    </a:lnTo>
                    <a:lnTo>
                      <a:pt x="2466309" y="2542222"/>
                    </a:lnTo>
                    <a:lnTo>
                      <a:pt x="2466309" y="2630329"/>
                    </a:lnTo>
                    <a:lnTo>
                      <a:pt x="2790063" y="2630329"/>
                    </a:lnTo>
                    <a:lnTo>
                      <a:pt x="2790063" y="2748725"/>
                    </a:lnTo>
                    <a:lnTo>
                      <a:pt x="3077147" y="2748725"/>
                    </a:lnTo>
                    <a:lnTo>
                      <a:pt x="3077147" y="2928557"/>
                    </a:lnTo>
                    <a:lnTo>
                      <a:pt x="3342322" y="2928557"/>
                    </a:lnTo>
                    <a:lnTo>
                      <a:pt x="3342322" y="3106293"/>
                    </a:lnTo>
                    <a:lnTo>
                      <a:pt x="4953000" y="3106293"/>
                    </a:lnTo>
                    <a:lnTo>
                      <a:pt x="4986052" y="3106293"/>
                    </a:lnTo>
                  </a:path>
                </a:pathLst>
              </a:custGeom>
              <a:noFill/>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nvGrpSpPr>
              <p:cNvPr id="369" name="组合 3838"/>
              <p:cNvGrpSpPr/>
              <p:nvPr/>
            </p:nvGrpSpPr>
            <p:grpSpPr>
              <a:xfrm>
                <a:off x="4081462" y="1122045"/>
                <a:ext cx="5054155" cy="3215830"/>
                <a:chOff x="4081462" y="1122045"/>
                <a:chExt cx="5054155" cy="3215830"/>
              </a:xfrm>
            </p:grpSpPr>
            <p:grpSp>
              <p:nvGrpSpPr>
                <p:cNvPr id="370" name="图形 708"/>
                <p:cNvGrpSpPr/>
                <p:nvPr/>
              </p:nvGrpSpPr>
              <p:grpSpPr>
                <a:xfrm>
                  <a:off x="4081462" y="1122045"/>
                  <a:ext cx="101155" cy="101155"/>
                  <a:chOff x="3567112" y="1819275"/>
                  <a:chExt cx="101155" cy="101155"/>
                </a:xfrm>
              </p:grpSpPr>
              <p:sp>
                <p:nvSpPr>
                  <p:cNvPr id="710" name="任意多边形: 形状 4179"/>
                  <p:cNvSpPr/>
                  <p:nvPr/>
                </p:nvSpPr>
                <p:spPr>
                  <a:xfrm>
                    <a:off x="3617689" y="18192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11" name="任意多边形: 形状 4180"/>
                  <p:cNvSpPr/>
                  <p:nvPr/>
                </p:nvSpPr>
                <p:spPr>
                  <a:xfrm>
                    <a:off x="3567112" y="18698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1" name="图形 708"/>
                <p:cNvGrpSpPr/>
                <p:nvPr/>
              </p:nvGrpSpPr>
              <p:grpSpPr>
                <a:xfrm>
                  <a:off x="4205287" y="1264920"/>
                  <a:ext cx="101155" cy="101155"/>
                  <a:chOff x="3690937" y="1962150"/>
                  <a:chExt cx="101155" cy="101155"/>
                </a:xfrm>
              </p:grpSpPr>
              <p:sp>
                <p:nvSpPr>
                  <p:cNvPr id="708" name="任意多边形: 形状 4177"/>
                  <p:cNvSpPr/>
                  <p:nvPr/>
                </p:nvSpPr>
                <p:spPr>
                  <a:xfrm>
                    <a:off x="3741514" y="19621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09" name="任意多边形: 形状 4178"/>
                  <p:cNvSpPr/>
                  <p:nvPr/>
                </p:nvSpPr>
                <p:spPr>
                  <a:xfrm>
                    <a:off x="3690937" y="20127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2" name="图形 708"/>
                <p:cNvGrpSpPr/>
                <p:nvPr/>
              </p:nvGrpSpPr>
              <p:grpSpPr>
                <a:xfrm>
                  <a:off x="4224337" y="1331595"/>
                  <a:ext cx="101155" cy="101155"/>
                  <a:chOff x="3709987" y="2028825"/>
                  <a:chExt cx="101155" cy="101155"/>
                </a:xfrm>
              </p:grpSpPr>
              <p:sp>
                <p:nvSpPr>
                  <p:cNvPr id="706" name="任意多边形: 形状 4175"/>
                  <p:cNvSpPr/>
                  <p:nvPr/>
                </p:nvSpPr>
                <p:spPr>
                  <a:xfrm>
                    <a:off x="3760564" y="20288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07" name="任意多边形: 形状 4176"/>
                  <p:cNvSpPr/>
                  <p:nvPr/>
                </p:nvSpPr>
                <p:spPr>
                  <a:xfrm>
                    <a:off x="3709987" y="20794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3" name="图形 708"/>
                <p:cNvGrpSpPr/>
                <p:nvPr/>
              </p:nvGrpSpPr>
              <p:grpSpPr>
                <a:xfrm>
                  <a:off x="4233862" y="1407795"/>
                  <a:ext cx="101155" cy="101155"/>
                  <a:chOff x="3719512" y="2105025"/>
                  <a:chExt cx="101155" cy="101155"/>
                </a:xfrm>
              </p:grpSpPr>
              <p:sp>
                <p:nvSpPr>
                  <p:cNvPr id="704" name="任意多边形: 形状 4173"/>
                  <p:cNvSpPr/>
                  <p:nvPr/>
                </p:nvSpPr>
                <p:spPr>
                  <a:xfrm>
                    <a:off x="3770089" y="21050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05" name="任意多边形: 形状 4174"/>
                  <p:cNvSpPr/>
                  <p:nvPr/>
                </p:nvSpPr>
                <p:spPr>
                  <a:xfrm>
                    <a:off x="3719512" y="21556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4" name="图形 708"/>
                <p:cNvGrpSpPr/>
                <p:nvPr/>
              </p:nvGrpSpPr>
              <p:grpSpPr>
                <a:xfrm>
                  <a:off x="4243387" y="1426845"/>
                  <a:ext cx="101155" cy="101155"/>
                  <a:chOff x="3729037" y="2124075"/>
                  <a:chExt cx="101155" cy="101155"/>
                </a:xfrm>
              </p:grpSpPr>
              <p:sp>
                <p:nvSpPr>
                  <p:cNvPr id="702" name="任意多边形: 形状 4171"/>
                  <p:cNvSpPr/>
                  <p:nvPr/>
                </p:nvSpPr>
                <p:spPr>
                  <a:xfrm>
                    <a:off x="3779614" y="2124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03" name="任意多边形: 形状 4172"/>
                  <p:cNvSpPr/>
                  <p:nvPr/>
                </p:nvSpPr>
                <p:spPr>
                  <a:xfrm>
                    <a:off x="3729037" y="21746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5" name="图形 708"/>
                <p:cNvGrpSpPr/>
                <p:nvPr/>
              </p:nvGrpSpPr>
              <p:grpSpPr>
                <a:xfrm>
                  <a:off x="4252912" y="1483995"/>
                  <a:ext cx="101155" cy="101155"/>
                  <a:chOff x="3738562" y="2181225"/>
                  <a:chExt cx="101155" cy="101155"/>
                </a:xfrm>
              </p:grpSpPr>
              <p:sp>
                <p:nvSpPr>
                  <p:cNvPr id="700" name="任意多边形: 形状 4169"/>
                  <p:cNvSpPr/>
                  <p:nvPr/>
                </p:nvSpPr>
                <p:spPr>
                  <a:xfrm>
                    <a:off x="3789139" y="21812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01" name="任意多边形: 形状 4170"/>
                  <p:cNvSpPr/>
                  <p:nvPr/>
                </p:nvSpPr>
                <p:spPr>
                  <a:xfrm>
                    <a:off x="3738562" y="22318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6" name="图形 708"/>
                <p:cNvGrpSpPr/>
                <p:nvPr/>
              </p:nvGrpSpPr>
              <p:grpSpPr>
                <a:xfrm>
                  <a:off x="4252912" y="1503045"/>
                  <a:ext cx="101155" cy="101155"/>
                  <a:chOff x="3738562" y="2200275"/>
                  <a:chExt cx="101155" cy="101155"/>
                </a:xfrm>
              </p:grpSpPr>
              <p:sp>
                <p:nvSpPr>
                  <p:cNvPr id="698" name="任意多边形: 形状 4167"/>
                  <p:cNvSpPr/>
                  <p:nvPr/>
                </p:nvSpPr>
                <p:spPr>
                  <a:xfrm>
                    <a:off x="3789139" y="22002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99" name="任意多边形: 形状 4168"/>
                  <p:cNvSpPr/>
                  <p:nvPr/>
                </p:nvSpPr>
                <p:spPr>
                  <a:xfrm>
                    <a:off x="3738562" y="22508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7" name="图形 708"/>
                <p:cNvGrpSpPr/>
                <p:nvPr/>
              </p:nvGrpSpPr>
              <p:grpSpPr>
                <a:xfrm>
                  <a:off x="4291012" y="1569720"/>
                  <a:ext cx="101155" cy="101155"/>
                  <a:chOff x="3776662" y="2266950"/>
                  <a:chExt cx="101155" cy="101155"/>
                </a:xfrm>
              </p:grpSpPr>
              <p:sp>
                <p:nvSpPr>
                  <p:cNvPr id="696" name="任意多边形: 形状 4165"/>
                  <p:cNvSpPr/>
                  <p:nvPr/>
                </p:nvSpPr>
                <p:spPr>
                  <a:xfrm>
                    <a:off x="3827239" y="2266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97" name="任意多边形: 形状 4166"/>
                  <p:cNvSpPr/>
                  <p:nvPr/>
                </p:nvSpPr>
                <p:spPr>
                  <a:xfrm>
                    <a:off x="3776662" y="23175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8" name="图形 708"/>
                <p:cNvGrpSpPr/>
                <p:nvPr/>
              </p:nvGrpSpPr>
              <p:grpSpPr>
                <a:xfrm>
                  <a:off x="4329112" y="1588770"/>
                  <a:ext cx="101155" cy="101155"/>
                  <a:chOff x="3814762" y="2286000"/>
                  <a:chExt cx="101155" cy="101155"/>
                </a:xfrm>
              </p:grpSpPr>
              <p:sp>
                <p:nvSpPr>
                  <p:cNvPr id="694" name="任意多边形: 形状 4163"/>
                  <p:cNvSpPr/>
                  <p:nvPr/>
                </p:nvSpPr>
                <p:spPr>
                  <a:xfrm>
                    <a:off x="3865339" y="2286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95" name="任意多边形: 形状 4164"/>
                  <p:cNvSpPr/>
                  <p:nvPr/>
                </p:nvSpPr>
                <p:spPr>
                  <a:xfrm>
                    <a:off x="3814762" y="2336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79" name="图形 708"/>
                <p:cNvGrpSpPr/>
                <p:nvPr/>
              </p:nvGrpSpPr>
              <p:grpSpPr>
                <a:xfrm>
                  <a:off x="4348162" y="1588770"/>
                  <a:ext cx="101155" cy="101155"/>
                  <a:chOff x="3833812" y="2286000"/>
                  <a:chExt cx="101155" cy="101155"/>
                </a:xfrm>
              </p:grpSpPr>
              <p:sp>
                <p:nvSpPr>
                  <p:cNvPr id="692" name="任意多边形: 形状 4161"/>
                  <p:cNvSpPr/>
                  <p:nvPr/>
                </p:nvSpPr>
                <p:spPr>
                  <a:xfrm>
                    <a:off x="3884389" y="2286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93" name="任意多边形: 形状 4162"/>
                  <p:cNvSpPr/>
                  <p:nvPr/>
                </p:nvSpPr>
                <p:spPr>
                  <a:xfrm>
                    <a:off x="3833812" y="2336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0" name="图形 708"/>
                <p:cNvGrpSpPr/>
                <p:nvPr/>
              </p:nvGrpSpPr>
              <p:grpSpPr>
                <a:xfrm>
                  <a:off x="4367212" y="1598295"/>
                  <a:ext cx="101155" cy="101155"/>
                  <a:chOff x="3852862" y="2295525"/>
                  <a:chExt cx="101155" cy="101155"/>
                </a:xfrm>
              </p:grpSpPr>
              <p:sp>
                <p:nvSpPr>
                  <p:cNvPr id="690" name="任意多边形: 形状 4159"/>
                  <p:cNvSpPr/>
                  <p:nvPr/>
                </p:nvSpPr>
                <p:spPr>
                  <a:xfrm>
                    <a:off x="3903439" y="22955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91" name="任意多边形: 形状 4160"/>
                  <p:cNvSpPr/>
                  <p:nvPr/>
                </p:nvSpPr>
                <p:spPr>
                  <a:xfrm>
                    <a:off x="3852862" y="23461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1" name="图形 708"/>
                <p:cNvGrpSpPr/>
                <p:nvPr/>
              </p:nvGrpSpPr>
              <p:grpSpPr>
                <a:xfrm>
                  <a:off x="4376737" y="1645920"/>
                  <a:ext cx="101155" cy="101155"/>
                  <a:chOff x="3862387" y="2343150"/>
                  <a:chExt cx="101155" cy="101155"/>
                </a:xfrm>
              </p:grpSpPr>
              <p:sp>
                <p:nvSpPr>
                  <p:cNvPr id="688" name="任意多边形: 形状 4157"/>
                  <p:cNvSpPr/>
                  <p:nvPr/>
                </p:nvSpPr>
                <p:spPr>
                  <a:xfrm>
                    <a:off x="3912964" y="23431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89" name="任意多边形: 形状 4158"/>
                  <p:cNvSpPr/>
                  <p:nvPr/>
                </p:nvSpPr>
                <p:spPr>
                  <a:xfrm>
                    <a:off x="3862387" y="23937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2" name="图形 708"/>
                <p:cNvGrpSpPr/>
                <p:nvPr/>
              </p:nvGrpSpPr>
              <p:grpSpPr>
                <a:xfrm>
                  <a:off x="4376737" y="1684020"/>
                  <a:ext cx="101155" cy="101155"/>
                  <a:chOff x="3862387" y="2381250"/>
                  <a:chExt cx="101155" cy="101155"/>
                </a:xfrm>
              </p:grpSpPr>
              <p:sp>
                <p:nvSpPr>
                  <p:cNvPr id="686" name="任意多边形: 形状 4155"/>
                  <p:cNvSpPr/>
                  <p:nvPr/>
                </p:nvSpPr>
                <p:spPr>
                  <a:xfrm>
                    <a:off x="3912964" y="23812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87" name="任意多边形: 形状 4156"/>
                  <p:cNvSpPr/>
                  <p:nvPr/>
                </p:nvSpPr>
                <p:spPr>
                  <a:xfrm>
                    <a:off x="3862387" y="24318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3" name="图形 708"/>
                <p:cNvGrpSpPr/>
                <p:nvPr/>
              </p:nvGrpSpPr>
              <p:grpSpPr>
                <a:xfrm>
                  <a:off x="4386262" y="1722120"/>
                  <a:ext cx="101155" cy="101155"/>
                  <a:chOff x="3871912" y="2419350"/>
                  <a:chExt cx="101155" cy="101155"/>
                </a:xfrm>
              </p:grpSpPr>
              <p:sp>
                <p:nvSpPr>
                  <p:cNvPr id="684" name="任意多边形: 形状 4153"/>
                  <p:cNvSpPr/>
                  <p:nvPr/>
                </p:nvSpPr>
                <p:spPr>
                  <a:xfrm>
                    <a:off x="3922489" y="24193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85" name="任意多边形: 形状 4154"/>
                  <p:cNvSpPr/>
                  <p:nvPr/>
                </p:nvSpPr>
                <p:spPr>
                  <a:xfrm>
                    <a:off x="3871912" y="24699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4" name="图形 708"/>
                <p:cNvGrpSpPr/>
                <p:nvPr/>
              </p:nvGrpSpPr>
              <p:grpSpPr>
                <a:xfrm>
                  <a:off x="4405312" y="1722120"/>
                  <a:ext cx="101155" cy="101155"/>
                  <a:chOff x="3890962" y="2419350"/>
                  <a:chExt cx="101155" cy="101155"/>
                </a:xfrm>
              </p:grpSpPr>
              <p:sp>
                <p:nvSpPr>
                  <p:cNvPr id="682" name="任意多边形: 形状 4151"/>
                  <p:cNvSpPr/>
                  <p:nvPr/>
                </p:nvSpPr>
                <p:spPr>
                  <a:xfrm>
                    <a:off x="3941539" y="24193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83" name="任意多边形: 形状 4152"/>
                  <p:cNvSpPr/>
                  <p:nvPr/>
                </p:nvSpPr>
                <p:spPr>
                  <a:xfrm>
                    <a:off x="3890962" y="24699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5" name="图形 708"/>
                <p:cNvGrpSpPr/>
                <p:nvPr/>
              </p:nvGrpSpPr>
              <p:grpSpPr>
                <a:xfrm>
                  <a:off x="4424362" y="1722120"/>
                  <a:ext cx="101155" cy="101155"/>
                  <a:chOff x="3910012" y="2419350"/>
                  <a:chExt cx="101155" cy="101155"/>
                </a:xfrm>
              </p:grpSpPr>
              <p:sp>
                <p:nvSpPr>
                  <p:cNvPr id="680" name="任意多边形: 形状 4149"/>
                  <p:cNvSpPr/>
                  <p:nvPr/>
                </p:nvSpPr>
                <p:spPr>
                  <a:xfrm>
                    <a:off x="3960589" y="24193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81" name="任意多边形: 形状 4150"/>
                  <p:cNvSpPr/>
                  <p:nvPr/>
                </p:nvSpPr>
                <p:spPr>
                  <a:xfrm>
                    <a:off x="3910012" y="24699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6" name="图形 708"/>
                <p:cNvGrpSpPr/>
                <p:nvPr/>
              </p:nvGrpSpPr>
              <p:grpSpPr>
                <a:xfrm>
                  <a:off x="4452937" y="1731645"/>
                  <a:ext cx="101155" cy="101155"/>
                  <a:chOff x="3938587" y="2428875"/>
                  <a:chExt cx="101155" cy="101155"/>
                </a:xfrm>
              </p:grpSpPr>
              <p:sp>
                <p:nvSpPr>
                  <p:cNvPr id="678" name="任意多边形: 形状 4147"/>
                  <p:cNvSpPr/>
                  <p:nvPr/>
                </p:nvSpPr>
                <p:spPr>
                  <a:xfrm>
                    <a:off x="3989164" y="24288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79" name="任意多边形: 形状 4148"/>
                  <p:cNvSpPr/>
                  <p:nvPr/>
                </p:nvSpPr>
                <p:spPr>
                  <a:xfrm>
                    <a:off x="3938587" y="24794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7" name="图形 708"/>
                <p:cNvGrpSpPr/>
                <p:nvPr/>
              </p:nvGrpSpPr>
              <p:grpSpPr>
                <a:xfrm>
                  <a:off x="4471987" y="1731645"/>
                  <a:ext cx="101155" cy="101155"/>
                  <a:chOff x="3957637" y="2428875"/>
                  <a:chExt cx="101155" cy="101155"/>
                </a:xfrm>
              </p:grpSpPr>
              <p:sp>
                <p:nvSpPr>
                  <p:cNvPr id="676" name="任意多边形: 形状 4145"/>
                  <p:cNvSpPr/>
                  <p:nvPr/>
                </p:nvSpPr>
                <p:spPr>
                  <a:xfrm>
                    <a:off x="4008214" y="24288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77" name="任意多边形: 形状 4146"/>
                  <p:cNvSpPr/>
                  <p:nvPr/>
                </p:nvSpPr>
                <p:spPr>
                  <a:xfrm>
                    <a:off x="3957637" y="24794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8" name="图形 708"/>
                <p:cNvGrpSpPr/>
                <p:nvPr/>
              </p:nvGrpSpPr>
              <p:grpSpPr>
                <a:xfrm>
                  <a:off x="4491037" y="1750695"/>
                  <a:ext cx="101155" cy="101155"/>
                  <a:chOff x="3976687" y="2447925"/>
                  <a:chExt cx="101155" cy="101155"/>
                </a:xfrm>
              </p:grpSpPr>
              <p:sp>
                <p:nvSpPr>
                  <p:cNvPr id="674" name="任意多边形: 形状 4143"/>
                  <p:cNvSpPr/>
                  <p:nvPr/>
                </p:nvSpPr>
                <p:spPr>
                  <a:xfrm>
                    <a:off x="4027264" y="244792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75" name="任意多边形: 形状 4144"/>
                  <p:cNvSpPr/>
                  <p:nvPr/>
                </p:nvSpPr>
                <p:spPr>
                  <a:xfrm>
                    <a:off x="3976687" y="24985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9" name="图形 708"/>
                <p:cNvGrpSpPr/>
                <p:nvPr/>
              </p:nvGrpSpPr>
              <p:grpSpPr>
                <a:xfrm>
                  <a:off x="4500562" y="1769745"/>
                  <a:ext cx="101155" cy="101155"/>
                  <a:chOff x="3986212" y="2466975"/>
                  <a:chExt cx="101155" cy="101155"/>
                </a:xfrm>
              </p:grpSpPr>
              <p:sp>
                <p:nvSpPr>
                  <p:cNvPr id="672" name="任意多边形: 形状 4141"/>
                  <p:cNvSpPr/>
                  <p:nvPr/>
                </p:nvSpPr>
                <p:spPr>
                  <a:xfrm>
                    <a:off x="4036789" y="24669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73" name="任意多边形: 形状 4142"/>
                  <p:cNvSpPr/>
                  <p:nvPr/>
                </p:nvSpPr>
                <p:spPr>
                  <a:xfrm>
                    <a:off x="3986212" y="25175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0" name="图形 708"/>
                <p:cNvGrpSpPr/>
                <p:nvPr/>
              </p:nvGrpSpPr>
              <p:grpSpPr>
                <a:xfrm>
                  <a:off x="4500562" y="1779270"/>
                  <a:ext cx="101155" cy="101155"/>
                  <a:chOff x="3986212" y="2476500"/>
                  <a:chExt cx="101155" cy="101155"/>
                </a:xfrm>
              </p:grpSpPr>
              <p:sp>
                <p:nvSpPr>
                  <p:cNvPr id="670" name="任意多边形: 形状 4139"/>
                  <p:cNvSpPr/>
                  <p:nvPr/>
                </p:nvSpPr>
                <p:spPr>
                  <a:xfrm>
                    <a:off x="4036789" y="24765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71" name="任意多边形: 形状 4140"/>
                  <p:cNvSpPr/>
                  <p:nvPr/>
                </p:nvSpPr>
                <p:spPr>
                  <a:xfrm>
                    <a:off x="3986212" y="25270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1" name="图形 708"/>
                <p:cNvGrpSpPr/>
                <p:nvPr/>
              </p:nvGrpSpPr>
              <p:grpSpPr>
                <a:xfrm>
                  <a:off x="4519612" y="1845945"/>
                  <a:ext cx="101155" cy="101155"/>
                  <a:chOff x="4005262" y="2543175"/>
                  <a:chExt cx="101155" cy="101155"/>
                </a:xfrm>
              </p:grpSpPr>
              <p:sp>
                <p:nvSpPr>
                  <p:cNvPr id="668" name="任意多边形: 形状 4137"/>
                  <p:cNvSpPr/>
                  <p:nvPr/>
                </p:nvSpPr>
                <p:spPr>
                  <a:xfrm>
                    <a:off x="4055839" y="25431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69" name="任意多边形: 形状 4138"/>
                  <p:cNvSpPr/>
                  <p:nvPr/>
                </p:nvSpPr>
                <p:spPr>
                  <a:xfrm>
                    <a:off x="4005262" y="25937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2" name="图形 708"/>
                <p:cNvGrpSpPr/>
                <p:nvPr/>
              </p:nvGrpSpPr>
              <p:grpSpPr>
                <a:xfrm>
                  <a:off x="4519612" y="1884045"/>
                  <a:ext cx="101155" cy="101155"/>
                  <a:chOff x="4005262" y="2581275"/>
                  <a:chExt cx="101155" cy="101155"/>
                </a:xfrm>
              </p:grpSpPr>
              <p:sp>
                <p:nvSpPr>
                  <p:cNvPr id="666" name="任意多边形: 形状 4135"/>
                  <p:cNvSpPr/>
                  <p:nvPr/>
                </p:nvSpPr>
                <p:spPr>
                  <a:xfrm>
                    <a:off x="4055839" y="25812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67" name="任意多边形: 形状 4136"/>
                  <p:cNvSpPr/>
                  <p:nvPr/>
                </p:nvSpPr>
                <p:spPr>
                  <a:xfrm>
                    <a:off x="4005262" y="26318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3" name="图形 708"/>
                <p:cNvGrpSpPr/>
                <p:nvPr/>
              </p:nvGrpSpPr>
              <p:grpSpPr>
                <a:xfrm>
                  <a:off x="4529137" y="1922145"/>
                  <a:ext cx="101155" cy="101155"/>
                  <a:chOff x="4014787" y="2619375"/>
                  <a:chExt cx="101155" cy="101155"/>
                </a:xfrm>
              </p:grpSpPr>
              <p:sp>
                <p:nvSpPr>
                  <p:cNvPr id="664" name="任意多边形: 形状 4133"/>
                  <p:cNvSpPr/>
                  <p:nvPr/>
                </p:nvSpPr>
                <p:spPr>
                  <a:xfrm>
                    <a:off x="4065364" y="26193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65" name="任意多边形: 形状 4134"/>
                  <p:cNvSpPr/>
                  <p:nvPr/>
                </p:nvSpPr>
                <p:spPr>
                  <a:xfrm>
                    <a:off x="4014787" y="26699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4" name="图形 708"/>
                <p:cNvGrpSpPr/>
                <p:nvPr/>
              </p:nvGrpSpPr>
              <p:grpSpPr>
                <a:xfrm>
                  <a:off x="4538662" y="1922145"/>
                  <a:ext cx="101155" cy="101155"/>
                  <a:chOff x="4024312" y="2619375"/>
                  <a:chExt cx="101155" cy="101155"/>
                </a:xfrm>
              </p:grpSpPr>
              <p:sp>
                <p:nvSpPr>
                  <p:cNvPr id="662" name="任意多边形: 形状 4131"/>
                  <p:cNvSpPr/>
                  <p:nvPr/>
                </p:nvSpPr>
                <p:spPr>
                  <a:xfrm>
                    <a:off x="4074889" y="26193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63" name="任意多边形: 形状 4132"/>
                  <p:cNvSpPr/>
                  <p:nvPr/>
                </p:nvSpPr>
                <p:spPr>
                  <a:xfrm>
                    <a:off x="4024312" y="26699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5" name="图形 708"/>
                <p:cNvGrpSpPr/>
                <p:nvPr/>
              </p:nvGrpSpPr>
              <p:grpSpPr>
                <a:xfrm>
                  <a:off x="4548187" y="1922145"/>
                  <a:ext cx="101155" cy="101155"/>
                  <a:chOff x="4033837" y="2619375"/>
                  <a:chExt cx="101155" cy="101155"/>
                </a:xfrm>
              </p:grpSpPr>
              <p:sp>
                <p:nvSpPr>
                  <p:cNvPr id="660" name="任意多边形: 形状 4129"/>
                  <p:cNvSpPr/>
                  <p:nvPr/>
                </p:nvSpPr>
                <p:spPr>
                  <a:xfrm>
                    <a:off x="4084414" y="26193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61" name="任意多边形: 形状 4130"/>
                  <p:cNvSpPr/>
                  <p:nvPr/>
                </p:nvSpPr>
                <p:spPr>
                  <a:xfrm>
                    <a:off x="4033837" y="26699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6" name="图形 708"/>
                <p:cNvGrpSpPr/>
                <p:nvPr/>
              </p:nvGrpSpPr>
              <p:grpSpPr>
                <a:xfrm>
                  <a:off x="4614862" y="1960245"/>
                  <a:ext cx="101155" cy="101155"/>
                  <a:chOff x="4100512" y="2657475"/>
                  <a:chExt cx="101155" cy="101155"/>
                </a:xfrm>
              </p:grpSpPr>
              <p:sp>
                <p:nvSpPr>
                  <p:cNvPr id="658" name="任意多边形: 形状 4127"/>
                  <p:cNvSpPr/>
                  <p:nvPr/>
                </p:nvSpPr>
                <p:spPr>
                  <a:xfrm>
                    <a:off x="4151089" y="26574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59" name="任意多边形: 形状 4128"/>
                  <p:cNvSpPr/>
                  <p:nvPr/>
                </p:nvSpPr>
                <p:spPr>
                  <a:xfrm>
                    <a:off x="4100512" y="27080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7" name="图形 708"/>
                <p:cNvGrpSpPr/>
                <p:nvPr/>
              </p:nvGrpSpPr>
              <p:grpSpPr>
                <a:xfrm>
                  <a:off x="4614862" y="1969770"/>
                  <a:ext cx="101155" cy="101155"/>
                  <a:chOff x="4100512" y="2667000"/>
                  <a:chExt cx="101155" cy="101155"/>
                </a:xfrm>
              </p:grpSpPr>
              <p:sp>
                <p:nvSpPr>
                  <p:cNvPr id="656" name="任意多边形: 形状 4125"/>
                  <p:cNvSpPr/>
                  <p:nvPr/>
                </p:nvSpPr>
                <p:spPr>
                  <a:xfrm>
                    <a:off x="4151089" y="26670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57" name="任意多边形: 形状 4126"/>
                  <p:cNvSpPr/>
                  <p:nvPr/>
                </p:nvSpPr>
                <p:spPr>
                  <a:xfrm>
                    <a:off x="4100512" y="27175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8" name="图形 708"/>
                <p:cNvGrpSpPr/>
                <p:nvPr/>
              </p:nvGrpSpPr>
              <p:grpSpPr>
                <a:xfrm>
                  <a:off x="4633912" y="2017395"/>
                  <a:ext cx="101155" cy="101155"/>
                  <a:chOff x="4119562" y="2714625"/>
                  <a:chExt cx="101155" cy="101155"/>
                </a:xfrm>
              </p:grpSpPr>
              <p:sp>
                <p:nvSpPr>
                  <p:cNvPr id="654" name="任意多边形: 形状 4123"/>
                  <p:cNvSpPr/>
                  <p:nvPr/>
                </p:nvSpPr>
                <p:spPr>
                  <a:xfrm>
                    <a:off x="4170139" y="271462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55" name="任意多边形: 形状 4124"/>
                  <p:cNvSpPr/>
                  <p:nvPr/>
                </p:nvSpPr>
                <p:spPr>
                  <a:xfrm>
                    <a:off x="4119562" y="27652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9" name="图形 708"/>
                <p:cNvGrpSpPr/>
                <p:nvPr/>
              </p:nvGrpSpPr>
              <p:grpSpPr>
                <a:xfrm>
                  <a:off x="4652962" y="2093595"/>
                  <a:ext cx="101155" cy="101155"/>
                  <a:chOff x="4138612" y="2790825"/>
                  <a:chExt cx="101155" cy="101155"/>
                </a:xfrm>
              </p:grpSpPr>
              <p:sp>
                <p:nvSpPr>
                  <p:cNvPr id="652" name="任意多边形: 形状 4121"/>
                  <p:cNvSpPr/>
                  <p:nvPr/>
                </p:nvSpPr>
                <p:spPr>
                  <a:xfrm>
                    <a:off x="4189189" y="279082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53" name="任意多边形: 形状 4122"/>
                  <p:cNvSpPr/>
                  <p:nvPr/>
                </p:nvSpPr>
                <p:spPr>
                  <a:xfrm>
                    <a:off x="4138612" y="28414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0" name="图形 708"/>
                <p:cNvGrpSpPr/>
                <p:nvPr/>
              </p:nvGrpSpPr>
              <p:grpSpPr>
                <a:xfrm>
                  <a:off x="4662487" y="2103120"/>
                  <a:ext cx="101155" cy="101155"/>
                  <a:chOff x="4148137" y="2800350"/>
                  <a:chExt cx="101155" cy="101155"/>
                </a:xfrm>
              </p:grpSpPr>
              <p:sp>
                <p:nvSpPr>
                  <p:cNvPr id="650" name="任意多边形: 形状 4119"/>
                  <p:cNvSpPr/>
                  <p:nvPr/>
                </p:nvSpPr>
                <p:spPr>
                  <a:xfrm>
                    <a:off x="4198714" y="280035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51" name="任意多边形: 形状 4120"/>
                  <p:cNvSpPr/>
                  <p:nvPr/>
                </p:nvSpPr>
                <p:spPr>
                  <a:xfrm>
                    <a:off x="4148137" y="28509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1" name="图形 708"/>
                <p:cNvGrpSpPr/>
                <p:nvPr/>
              </p:nvGrpSpPr>
              <p:grpSpPr>
                <a:xfrm>
                  <a:off x="4672012" y="2122170"/>
                  <a:ext cx="101155" cy="101155"/>
                  <a:chOff x="4157662" y="2819400"/>
                  <a:chExt cx="101155" cy="101155"/>
                </a:xfrm>
              </p:grpSpPr>
              <p:sp>
                <p:nvSpPr>
                  <p:cNvPr id="648" name="任意多边形: 形状 4117"/>
                  <p:cNvSpPr/>
                  <p:nvPr/>
                </p:nvSpPr>
                <p:spPr>
                  <a:xfrm>
                    <a:off x="4208239" y="28194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49" name="任意多边形: 形状 4118"/>
                  <p:cNvSpPr/>
                  <p:nvPr/>
                </p:nvSpPr>
                <p:spPr>
                  <a:xfrm>
                    <a:off x="4157662" y="28699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2" name="图形 708"/>
                <p:cNvGrpSpPr/>
                <p:nvPr/>
              </p:nvGrpSpPr>
              <p:grpSpPr>
                <a:xfrm>
                  <a:off x="4681537" y="2122170"/>
                  <a:ext cx="101155" cy="101155"/>
                  <a:chOff x="4167187" y="2819400"/>
                  <a:chExt cx="101155" cy="101155"/>
                </a:xfrm>
              </p:grpSpPr>
              <p:sp>
                <p:nvSpPr>
                  <p:cNvPr id="646" name="任意多边形: 形状 4115"/>
                  <p:cNvSpPr/>
                  <p:nvPr/>
                </p:nvSpPr>
                <p:spPr>
                  <a:xfrm>
                    <a:off x="4217764" y="28194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47" name="任意多边形: 形状 4116"/>
                  <p:cNvSpPr/>
                  <p:nvPr/>
                </p:nvSpPr>
                <p:spPr>
                  <a:xfrm>
                    <a:off x="4167187" y="28699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3" name="图形 708"/>
                <p:cNvGrpSpPr/>
                <p:nvPr/>
              </p:nvGrpSpPr>
              <p:grpSpPr>
                <a:xfrm>
                  <a:off x="4700587" y="2198370"/>
                  <a:ext cx="101155" cy="101155"/>
                  <a:chOff x="4186237" y="2895600"/>
                  <a:chExt cx="101155" cy="101155"/>
                </a:xfrm>
              </p:grpSpPr>
              <p:sp>
                <p:nvSpPr>
                  <p:cNvPr id="644" name="任意多边形: 形状 4113"/>
                  <p:cNvSpPr/>
                  <p:nvPr/>
                </p:nvSpPr>
                <p:spPr>
                  <a:xfrm>
                    <a:off x="4236814" y="28956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45" name="任意多边形: 形状 4114"/>
                  <p:cNvSpPr/>
                  <p:nvPr/>
                </p:nvSpPr>
                <p:spPr>
                  <a:xfrm>
                    <a:off x="4186237" y="29461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4" name="图形 708"/>
                <p:cNvGrpSpPr/>
                <p:nvPr/>
              </p:nvGrpSpPr>
              <p:grpSpPr>
                <a:xfrm>
                  <a:off x="4719637" y="2198370"/>
                  <a:ext cx="101155" cy="101155"/>
                  <a:chOff x="4205287" y="2895600"/>
                  <a:chExt cx="101155" cy="101155"/>
                </a:xfrm>
              </p:grpSpPr>
              <p:sp>
                <p:nvSpPr>
                  <p:cNvPr id="642" name="任意多边形: 形状 4111"/>
                  <p:cNvSpPr/>
                  <p:nvPr/>
                </p:nvSpPr>
                <p:spPr>
                  <a:xfrm>
                    <a:off x="4255864" y="28956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43" name="任意多边形: 形状 4112"/>
                  <p:cNvSpPr/>
                  <p:nvPr/>
                </p:nvSpPr>
                <p:spPr>
                  <a:xfrm>
                    <a:off x="4205287" y="29461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5" name="图形 708"/>
                <p:cNvGrpSpPr/>
                <p:nvPr/>
              </p:nvGrpSpPr>
              <p:grpSpPr>
                <a:xfrm>
                  <a:off x="4738687" y="2198370"/>
                  <a:ext cx="101155" cy="101155"/>
                  <a:chOff x="4224337" y="2895600"/>
                  <a:chExt cx="101155" cy="101155"/>
                </a:xfrm>
              </p:grpSpPr>
              <p:sp>
                <p:nvSpPr>
                  <p:cNvPr id="640" name="任意多边形: 形状 4109"/>
                  <p:cNvSpPr/>
                  <p:nvPr/>
                </p:nvSpPr>
                <p:spPr>
                  <a:xfrm>
                    <a:off x="4274914" y="28956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41" name="任意多边形: 形状 4110"/>
                  <p:cNvSpPr/>
                  <p:nvPr/>
                </p:nvSpPr>
                <p:spPr>
                  <a:xfrm>
                    <a:off x="4224337" y="29461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6" name="图形 708"/>
                <p:cNvGrpSpPr/>
                <p:nvPr/>
              </p:nvGrpSpPr>
              <p:grpSpPr>
                <a:xfrm>
                  <a:off x="4757737" y="2198370"/>
                  <a:ext cx="101155" cy="101155"/>
                  <a:chOff x="4243387" y="2895600"/>
                  <a:chExt cx="101155" cy="101155"/>
                </a:xfrm>
              </p:grpSpPr>
              <p:sp>
                <p:nvSpPr>
                  <p:cNvPr id="638" name="任意多边形: 形状 4107"/>
                  <p:cNvSpPr/>
                  <p:nvPr/>
                </p:nvSpPr>
                <p:spPr>
                  <a:xfrm>
                    <a:off x="4293964" y="2895600"/>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39" name="任意多边形: 形状 4108"/>
                  <p:cNvSpPr/>
                  <p:nvPr/>
                </p:nvSpPr>
                <p:spPr>
                  <a:xfrm>
                    <a:off x="4243387" y="29461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7" name="图形 708"/>
                <p:cNvGrpSpPr/>
                <p:nvPr/>
              </p:nvGrpSpPr>
              <p:grpSpPr>
                <a:xfrm>
                  <a:off x="4776787" y="2265045"/>
                  <a:ext cx="101155" cy="101155"/>
                  <a:chOff x="4262437" y="2962275"/>
                  <a:chExt cx="101155" cy="101155"/>
                </a:xfrm>
              </p:grpSpPr>
              <p:sp>
                <p:nvSpPr>
                  <p:cNvPr id="636" name="任意多边形: 形状 4105"/>
                  <p:cNvSpPr/>
                  <p:nvPr/>
                </p:nvSpPr>
                <p:spPr>
                  <a:xfrm>
                    <a:off x="4313014" y="29622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37" name="任意多边形: 形状 4106"/>
                  <p:cNvSpPr/>
                  <p:nvPr/>
                </p:nvSpPr>
                <p:spPr>
                  <a:xfrm>
                    <a:off x="4262437" y="30128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8" name="图形 708"/>
                <p:cNvGrpSpPr/>
                <p:nvPr/>
              </p:nvGrpSpPr>
              <p:grpSpPr>
                <a:xfrm>
                  <a:off x="4776787" y="2274570"/>
                  <a:ext cx="101155" cy="101155"/>
                  <a:chOff x="4262437" y="2971800"/>
                  <a:chExt cx="101155" cy="101155"/>
                </a:xfrm>
              </p:grpSpPr>
              <p:sp>
                <p:nvSpPr>
                  <p:cNvPr id="634" name="任意多边形: 形状 4103"/>
                  <p:cNvSpPr/>
                  <p:nvPr/>
                </p:nvSpPr>
                <p:spPr>
                  <a:xfrm>
                    <a:off x="4313014" y="29718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35" name="任意多边形: 形状 4104"/>
                  <p:cNvSpPr/>
                  <p:nvPr/>
                </p:nvSpPr>
                <p:spPr>
                  <a:xfrm>
                    <a:off x="4262437" y="30223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09" name="图形 708"/>
                <p:cNvGrpSpPr/>
                <p:nvPr/>
              </p:nvGrpSpPr>
              <p:grpSpPr>
                <a:xfrm>
                  <a:off x="4795837" y="2284095"/>
                  <a:ext cx="101155" cy="101155"/>
                  <a:chOff x="4281487" y="2981325"/>
                  <a:chExt cx="101155" cy="101155"/>
                </a:xfrm>
              </p:grpSpPr>
              <p:sp>
                <p:nvSpPr>
                  <p:cNvPr id="632" name="任意多边形: 形状 4101"/>
                  <p:cNvSpPr/>
                  <p:nvPr/>
                </p:nvSpPr>
                <p:spPr>
                  <a:xfrm>
                    <a:off x="4332064" y="29813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33" name="任意多边形: 形状 4102"/>
                  <p:cNvSpPr/>
                  <p:nvPr/>
                </p:nvSpPr>
                <p:spPr>
                  <a:xfrm>
                    <a:off x="4281487" y="30319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0" name="图形 708"/>
                <p:cNvGrpSpPr/>
                <p:nvPr/>
              </p:nvGrpSpPr>
              <p:grpSpPr>
                <a:xfrm>
                  <a:off x="4805362" y="2303145"/>
                  <a:ext cx="101155" cy="101155"/>
                  <a:chOff x="4291012" y="3000375"/>
                  <a:chExt cx="101155" cy="101155"/>
                </a:xfrm>
              </p:grpSpPr>
              <p:sp>
                <p:nvSpPr>
                  <p:cNvPr id="630" name="任意多边形: 形状 4099"/>
                  <p:cNvSpPr/>
                  <p:nvPr/>
                </p:nvSpPr>
                <p:spPr>
                  <a:xfrm>
                    <a:off x="4341589" y="30003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31" name="任意多边形: 形状 4100"/>
                  <p:cNvSpPr/>
                  <p:nvPr/>
                </p:nvSpPr>
                <p:spPr>
                  <a:xfrm>
                    <a:off x="4291012" y="30509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1" name="图形 708"/>
                <p:cNvGrpSpPr/>
                <p:nvPr/>
              </p:nvGrpSpPr>
              <p:grpSpPr>
                <a:xfrm>
                  <a:off x="4805362" y="2312670"/>
                  <a:ext cx="101155" cy="101155"/>
                  <a:chOff x="4291012" y="3009900"/>
                  <a:chExt cx="101155" cy="101155"/>
                </a:xfrm>
              </p:grpSpPr>
              <p:sp>
                <p:nvSpPr>
                  <p:cNvPr id="628" name="任意多边形: 形状 4097"/>
                  <p:cNvSpPr/>
                  <p:nvPr/>
                </p:nvSpPr>
                <p:spPr>
                  <a:xfrm>
                    <a:off x="4341589" y="30099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29" name="任意多边形: 形状 4098"/>
                  <p:cNvSpPr/>
                  <p:nvPr/>
                </p:nvSpPr>
                <p:spPr>
                  <a:xfrm>
                    <a:off x="4291012" y="30604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2" name="图形 708"/>
                <p:cNvGrpSpPr/>
                <p:nvPr/>
              </p:nvGrpSpPr>
              <p:grpSpPr>
                <a:xfrm>
                  <a:off x="4814887" y="2331720"/>
                  <a:ext cx="101155" cy="101155"/>
                  <a:chOff x="4300537" y="3028950"/>
                  <a:chExt cx="101155" cy="101155"/>
                </a:xfrm>
              </p:grpSpPr>
              <p:sp>
                <p:nvSpPr>
                  <p:cNvPr id="626" name="任意多边形: 形状 4095"/>
                  <p:cNvSpPr/>
                  <p:nvPr/>
                </p:nvSpPr>
                <p:spPr>
                  <a:xfrm>
                    <a:off x="4351114" y="3028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27" name="任意多边形: 形状 4096"/>
                  <p:cNvSpPr/>
                  <p:nvPr/>
                </p:nvSpPr>
                <p:spPr>
                  <a:xfrm>
                    <a:off x="4300537" y="30795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3" name="图形 708"/>
                <p:cNvGrpSpPr/>
                <p:nvPr/>
              </p:nvGrpSpPr>
              <p:grpSpPr>
                <a:xfrm>
                  <a:off x="4843462" y="2331720"/>
                  <a:ext cx="101155" cy="101155"/>
                  <a:chOff x="4329112" y="3028950"/>
                  <a:chExt cx="101155" cy="101155"/>
                </a:xfrm>
              </p:grpSpPr>
              <p:sp>
                <p:nvSpPr>
                  <p:cNvPr id="624" name="任意多边形: 形状 4093"/>
                  <p:cNvSpPr/>
                  <p:nvPr/>
                </p:nvSpPr>
                <p:spPr>
                  <a:xfrm>
                    <a:off x="4379689" y="3028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25" name="任意多边形: 形状 4094"/>
                  <p:cNvSpPr/>
                  <p:nvPr/>
                </p:nvSpPr>
                <p:spPr>
                  <a:xfrm>
                    <a:off x="4329112" y="30795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4" name="图形 708"/>
                <p:cNvGrpSpPr/>
                <p:nvPr/>
              </p:nvGrpSpPr>
              <p:grpSpPr>
                <a:xfrm>
                  <a:off x="4910137" y="2417445"/>
                  <a:ext cx="101155" cy="101155"/>
                  <a:chOff x="4395787" y="3114675"/>
                  <a:chExt cx="101155" cy="101155"/>
                </a:xfrm>
              </p:grpSpPr>
              <p:sp>
                <p:nvSpPr>
                  <p:cNvPr id="622" name="任意多边形: 形状 4091"/>
                  <p:cNvSpPr/>
                  <p:nvPr/>
                </p:nvSpPr>
                <p:spPr>
                  <a:xfrm>
                    <a:off x="4446364" y="31146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23" name="任意多边形: 形状 4092"/>
                  <p:cNvSpPr/>
                  <p:nvPr/>
                </p:nvSpPr>
                <p:spPr>
                  <a:xfrm>
                    <a:off x="4395787" y="31652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5" name="图形 708"/>
                <p:cNvGrpSpPr/>
                <p:nvPr/>
              </p:nvGrpSpPr>
              <p:grpSpPr>
                <a:xfrm>
                  <a:off x="4919662" y="2417445"/>
                  <a:ext cx="101155" cy="101155"/>
                  <a:chOff x="4405312" y="3114675"/>
                  <a:chExt cx="101155" cy="101155"/>
                </a:xfrm>
              </p:grpSpPr>
              <p:sp>
                <p:nvSpPr>
                  <p:cNvPr id="620" name="任意多边形: 形状 4089"/>
                  <p:cNvSpPr/>
                  <p:nvPr/>
                </p:nvSpPr>
                <p:spPr>
                  <a:xfrm>
                    <a:off x="4455889" y="31146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21" name="任意多边形: 形状 4090"/>
                  <p:cNvSpPr/>
                  <p:nvPr/>
                </p:nvSpPr>
                <p:spPr>
                  <a:xfrm>
                    <a:off x="4405312" y="31652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6" name="图形 708"/>
                <p:cNvGrpSpPr/>
                <p:nvPr/>
              </p:nvGrpSpPr>
              <p:grpSpPr>
                <a:xfrm>
                  <a:off x="4948237" y="2493645"/>
                  <a:ext cx="101155" cy="101155"/>
                  <a:chOff x="4433887" y="3190875"/>
                  <a:chExt cx="101155" cy="101155"/>
                </a:xfrm>
              </p:grpSpPr>
              <p:sp>
                <p:nvSpPr>
                  <p:cNvPr id="618" name="任意多边形: 形状 4087"/>
                  <p:cNvSpPr/>
                  <p:nvPr/>
                </p:nvSpPr>
                <p:spPr>
                  <a:xfrm>
                    <a:off x="4484464" y="31908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19" name="任意多边形: 形状 4088"/>
                  <p:cNvSpPr/>
                  <p:nvPr/>
                </p:nvSpPr>
                <p:spPr>
                  <a:xfrm>
                    <a:off x="4433887" y="32414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7" name="图形 708"/>
                <p:cNvGrpSpPr/>
                <p:nvPr/>
              </p:nvGrpSpPr>
              <p:grpSpPr>
                <a:xfrm>
                  <a:off x="4929187" y="2465070"/>
                  <a:ext cx="101155" cy="101155"/>
                  <a:chOff x="4414837" y="3162300"/>
                  <a:chExt cx="101155" cy="101155"/>
                </a:xfrm>
              </p:grpSpPr>
              <p:sp>
                <p:nvSpPr>
                  <p:cNvPr id="616" name="任意多边形: 形状 4085"/>
                  <p:cNvSpPr/>
                  <p:nvPr/>
                </p:nvSpPr>
                <p:spPr>
                  <a:xfrm>
                    <a:off x="4465414" y="31623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17" name="任意多边形: 形状 4086"/>
                  <p:cNvSpPr/>
                  <p:nvPr/>
                </p:nvSpPr>
                <p:spPr>
                  <a:xfrm>
                    <a:off x="4414837" y="32128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8" name="图形 708"/>
                <p:cNvGrpSpPr/>
                <p:nvPr/>
              </p:nvGrpSpPr>
              <p:grpSpPr>
                <a:xfrm>
                  <a:off x="4929187" y="2474595"/>
                  <a:ext cx="101155" cy="101155"/>
                  <a:chOff x="4414837" y="3171825"/>
                  <a:chExt cx="101155" cy="101155"/>
                </a:xfrm>
              </p:grpSpPr>
              <p:sp>
                <p:nvSpPr>
                  <p:cNvPr id="614" name="任意多边形: 形状 4083"/>
                  <p:cNvSpPr/>
                  <p:nvPr/>
                </p:nvSpPr>
                <p:spPr>
                  <a:xfrm>
                    <a:off x="4465414" y="31718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15" name="任意多边形: 形状 4084"/>
                  <p:cNvSpPr/>
                  <p:nvPr/>
                </p:nvSpPr>
                <p:spPr>
                  <a:xfrm>
                    <a:off x="4414837" y="32224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9" name="图形 708"/>
                <p:cNvGrpSpPr/>
                <p:nvPr/>
              </p:nvGrpSpPr>
              <p:grpSpPr>
                <a:xfrm>
                  <a:off x="4957762" y="2541270"/>
                  <a:ext cx="101155" cy="101155"/>
                  <a:chOff x="4443412" y="3238500"/>
                  <a:chExt cx="101155" cy="101155"/>
                </a:xfrm>
              </p:grpSpPr>
              <p:sp>
                <p:nvSpPr>
                  <p:cNvPr id="612" name="任意多边形: 形状 4081"/>
                  <p:cNvSpPr/>
                  <p:nvPr/>
                </p:nvSpPr>
                <p:spPr>
                  <a:xfrm>
                    <a:off x="4493989" y="32385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13" name="任意多边形: 形状 4082"/>
                  <p:cNvSpPr/>
                  <p:nvPr/>
                </p:nvSpPr>
                <p:spPr>
                  <a:xfrm>
                    <a:off x="4443412" y="32890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0" name="图形 708"/>
                <p:cNvGrpSpPr/>
                <p:nvPr/>
              </p:nvGrpSpPr>
              <p:grpSpPr>
                <a:xfrm>
                  <a:off x="4976812" y="2541270"/>
                  <a:ext cx="101155" cy="101155"/>
                  <a:chOff x="4462462" y="3238500"/>
                  <a:chExt cx="101155" cy="101155"/>
                </a:xfrm>
              </p:grpSpPr>
              <p:sp>
                <p:nvSpPr>
                  <p:cNvPr id="610" name="任意多边形: 形状 4079"/>
                  <p:cNvSpPr/>
                  <p:nvPr/>
                </p:nvSpPr>
                <p:spPr>
                  <a:xfrm>
                    <a:off x="4513039" y="32385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11" name="任意多边形: 形状 4080"/>
                  <p:cNvSpPr/>
                  <p:nvPr/>
                </p:nvSpPr>
                <p:spPr>
                  <a:xfrm>
                    <a:off x="4462462" y="32890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1" name="图形 708"/>
                <p:cNvGrpSpPr/>
                <p:nvPr/>
              </p:nvGrpSpPr>
              <p:grpSpPr>
                <a:xfrm>
                  <a:off x="5024437" y="2569845"/>
                  <a:ext cx="101155" cy="101155"/>
                  <a:chOff x="4510087" y="3267075"/>
                  <a:chExt cx="101155" cy="101155"/>
                </a:xfrm>
              </p:grpSpPr>
              <p:sp>
                <p:nvSpPr>
                  <p:cNvPr id="608" name="任意多边形: 形状 4077"/>
                  <p:cNvSpPr/>
                  <p:nvPr/>
                </p:nvSpPr>
                <p:spPr>
                  <a:xfrm>
                    <a:off x="4560664" y="3267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09" name="任意多边形: 形状 4078"/>
                  <p:cNvSpPr/>
                  <p:nvPr/>
                </p:nvSpPr>
                <p:spPr>
                  <a:xfrm>
                    <a:off x="4510087" y="33176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2" name="图形 708"/>
                <p:cNvGrpSpPr/>
                <p:nvPr/>
              </p:nvGrpSpPr>
              <p:grpSpPr>
                <a:xfrm>
                  <a:off x="5033962" y="2569845"/>
                  <a:ext cx="101155" cy="101155"/>
                  <a:chOff x="4519612" y="3267075"/>
                  <a:chExt cx="101155" cy="101155"/>
                </a:xfrm>
              </p:grpSpPr>
              <p:sp>
                <p:nvSpPr>
                  <p:cNvPr id="606" name="任意多边形: 形状 4075"/>
                  <p:cNvSpPr/>
                  <p:nvPr/>
                </p:nvSpPr>
                <p:spPr>
                  <a:xfrm>
                    <a:off x="4570189" y="3267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07" name="任意多边形: 形状 4076"/>
                  <p:cNvSpPr/>
                  <p:nvPr/>
                </p:nvSpPr>
                <p:spPr>
                  <a:xfrm>
                    <a:off x="4519612" y="33176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3" name="图形 708"/>
                <p:cNvGrpSpPr/>
                <p:nvPr/>
              </p:nvGrpSpPr>
              <p:grpSpPr>
                <a:xfrm>
                  <a:off x="5062537" y="2598420"/>
                  <a:ext cx="101155" cy="101155"/>
                  <a:chOff x="4548187" y="3295650"/>
                  <a:chExt cx="101155" cy="101155"/>
                </a:xfrm>
              </p:grpSpPr>
              <p:sp>
                <p:nvSpPr>
                  <p:cNvPr id="604" name="任意多边形: 形状 4073"/>
                  <p:cNvSpPr/>
                  <p:nvPr/>
                </p:nvSpPr>
                <p:spPr>
                  <a:xfrm>
                    <a:off x="4598764" y="32956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05" name="任意多边形: 形状 4074"/>
                  <p:cNvSpPr/>
                  <p:nvPr/>
                </p:nvSpPr>
                <p:spPr>
                  <a:xfrm>
                    <a:off x="4548187" y="33462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4" name="图形 708"/>
                <p:cNvGrpSpPr/>
                <p:nvPr/>
              </p:nvGrpSpPr>
              <p:grpSpPr>
                <a:xfrm>
                  <a:off x="5072062" y="2598420"/>
                  <a:ext cx="101155" cy="101155"/>
                  <a:chOff x="4557712" y="3295650"/>
                  <a:chExt cx="101155" cy="101155"/>
                </a:xfrm>
              </p:grpSpPr>
              <p:sp>
                <p:nvSpPr>
                  <p:cNvPr id="602" name="任意多边形: 形状 4071"/>
                  <p:cNvSpPr/>
                  <p:nvPr/>
                </p:nvSpPr>
                <p:spPr>
                  <a:xfrm>
                    <a:off x="4608289" y="32956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03" name="任意多边形: 形状 4072"/>
                  <p:cNvSpPr/>
                  <p:nvPr/>
                </p:nvSpPr>
                <p:spPr>
                  <a:xfrm>
                    <a:off x="4557712" y="33462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5" name="图形 708"/>
                <p:cNvGrpSpPr/>
                <p:nvPr/>
              </p:nvGrpSpPr>
              <p:grpSpPr>
                <a:xfrm>
                  <a:off x="5081587" y="2646045"/>
                  <a:ext cx="101155" cy="101155"/>
                  <a:chOff x="4567237" y="3343275"/>
                  <a:chExt cx="101155" cy="101155"/>
                </a:xfrm>
              </p:grpSpPr>
              <p:sp>
                <p:nvSpPr>
                  <p:cNvPr id="600" name="任意多边形: 形状 4069"/>
                  <p:cNvSpPr/>
                  <p:nvPr/>
                </p:nvSpPr>
                <p:spPr>
                  <a:xfrm>
                    <a:off x="4617814" y="33432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601" name="任意多边形: 形状 4070"/>
                  <p:cNvSpPr/>
                  <p:nvPr/>
                </p:nvSpPr>
                <p:spPr>
                  <a:xfrm>
                    <a:off x="4567237" y="33938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6" name="图形 708"/>
                <p:cNvGrpSpPr/>
                <p:nvPr/>
              </p:nvGrpSpPr>
              <p:grpSpPr>
                <a:xfrm>
                  <a:off x="5081587" y="2655570"/>
                  <a:ext cx="101155" cy="101155"/>
                  <a:chOff x="4567237" y="3352800"/>
                  <a:chExt cx="101155" cy="101155"/>
                </a:xfrm>
              </p:grpSpPr>
              <p:sp>
                <p:nvSpPr>
                  <p:cNvPr id="598" name="任意多边形: 形状 4067"/>
                  <p:cNvSpPr/>
                  <p:nvPr/>
                </p:nvSpPr>
                <p:spPr>
                  <a:xfrm>
                    <a:off x="4617814" y="33528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99" name="任意多边形: 形状 4068"/>
                  <p:cNvSpPr/>
                  <p:nvPr/>
                </p:nvSpPr>
                <p:spPr>
                  <a:xfrm>
                    <a:off x="4567237" y="340337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7" name="图形 708"/>
                <p:cNvGrpSpPr/>
                <p:nvPr/>
              </p:nvGrpSpPr>
              <p:grpSpPr>
                <a:xfrm>
                  <a:off x="5081587" y="2674620"/>
                  <a:ext cx="101155" cy="101155"/>
                  <a:chOff x="4567237" y="3371850"/>
                  <a:chExt cx="101155" cy="101155"/>
                </a:xfrm>
              </p:grpSpPr>
              <p:sp>
                <p:nvSpPr>
                  <p:cNvPr id="596" name="任意多边形: 形状 4065"/>
                  <p:cNvSpPr/>
                  <p:nvPr/>
                </p:nvSpPr>
                <p:spPr>
                  <a:xfrm>
                    <a:off x="4617814" y="33718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97" name="任意多边形: 形状 4066"/>
                  <p:cNvSpPr/>
                  <p:nvPr/>
                </p:nvSpPr>
                <p:spPr>
                  <a:xfrm>
                    <a:off x="4567237" y="3422427"/>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8" name="图形 708"/>
                <p:cNvGrpSpPr/>
                <p:nvPr/>
              </p:nvGrpSpPr>
              <p:grpSpPr>
                <a:xfrm>
                  <a:off x="5138737" y="2703195"/>
                  <a:ext cx="101155" cy="101155"/>
                  <a:chOff x="4624387" y="3400425"/>
                  <a:chExt cx="101155" cy="101155"/>
                </a:xfrm>
              </p:grpSpPr>
              <p:sp>
                <p:nvSpPr>
                  <p:cNvPr id="594" name="任意多边形: 形状 4063"/>
                  <p:cNvSpPr/>
                  <p:nvPr/>
                </p:nvSpPr>
                <p:spPr>
                  <a:xfrm>
                    <a:off x="4674964" y="34004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95" name="任意多边形: 形状 4064"/>
                  <p:cNvSpPr/>
                  <p:nvPr/>
                </p:nvSpPr>
                <p:spPr>
                  <a:xfrm>
                    <a:off x="4624387" y="34510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29" name="图形 708"/>
                <p:cNvGrpSpPr/>
                <p:nvPr/>
              </p:nvGrpSpPr>
              <p:grpSpPr>
                <a:xfrm>
                  <a:off x="5148262" y="2703195"/>
                  <a:ext cx="101155" cy="101155"/>
                  <a:chOff x="4633912" y="3400425"/>
                  <a:chExt cx="101155" cy="101155"/>
                </a:xfrm>
              </p:grpSpPr>
              <p:sp>
                <p:nvSpPr>
                  <p:cNvPr id="592" name="任意多边形: 形状 4061"/>
                  <p:cNvSpPr/>
                  <p:nvPr/>
                </p:nvSpPr>
                <p:spPr>
                  <a:xfrm>
                    <a:off x="4684489" y="34004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93" name="任意多边形: 形状 4062"/>
                  <p:cNvSpPr/>
                  <p:nvPr/>
                </p:nvSpPr>
                <p:spPr>
                  <a:xfrm>
                    <a:off x="4633912" y="34510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0" name="图形 708"/>
                <p:cNvGrpSpPr/>
                <p:nvPr/>
              </p:nvGrpSpPr>
              <p:grpSpPr>
                <a:xfrm>
                  <a:off x="5186362" y="2722245"/>
                  <a:ext cx="101155" cy="101155"/>
                  <a:chOff x="4672012" y="3419475"/>
                  <a:chExt cx="101155" cy="101155"/>
                </a:xfrm>
              </p:grpSpPr>
              <p:sp>
                <p:nvSpPr>
                  <p:cNvPr id="590" name="任意多边形: 形状 4059"/>
                  <p:cNvSpPr/>
                  <p:nvPr/>
                </p:nvSpPr>
                <p:spPr>
                  <a:xfrm>
                    <a:off x="4722589" y="34194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91" name="任意多边形: 形状 4060"/>
                  <p:cNvSpPr/>
                  <p:nvPr/>
                </p:nvSpPr>
                <p:spPr>
                  <a:xfrm>
                    <a:off x="4672012" y="34700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1" name="图形 708"/>
                <p:cNvGrpSpPr/>
                <p:nvPr/>
              </p:nvGrpSpPr>
              <p:grpSpPr>
                <a:xfrm>
                  <a:off x="5195887" y="2817495"/>
                  <a:ext cx="101155" cy="101155"/>
                  <a:chOff x="4681537" y="3514725"/>
                  <a:chExt cx="101155" cy="101155"/>
                </a:xfrm>
              </p:grpSpPr>
              <p:sp>
                <p:nvSpPr>
                  <p:cNvPr id="588" name="任意多边形: 形状 4057"/>
                  <p:cNvSpPr/>
                  <p:nvPr/>
                </p:nvSpPr>
                <p:spPr>
                  <a:xfrm>
                    <a:off x="4732114" y="35147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89" name="任意多边形: 形状 4058"/>
                  <p:cNvSpPr/>
                  <p:nvPr/>
                </p:nvSpPr>
                <p:spPr>
                  <a:xfrm>
                    <a:off x="4681537" y="35653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2" name="图形 708"/>
                <p:cNvGrpSpPr/>
                <p:nvPr/>
              </p:nvGrpSpPr>
              <p:grpSpPr>
                <a:xfrm>
                  <a:off x="5214937" y="2846070"/>
                  <a:ext cx="101155" cy="101155"/>
                  <a:chOff x="4700587" y="3543300"/>
                  <a:chExt cx="101155" cy="101155"/>
                </a:xfrm>
              </p:grpSpPr>
              <p:sp>
                <p:nvSpPr>
                  <p:cNvPr id="586" name="任意多边形: 形状 4055"/>
                  <p:cNvSpPr/>
                  <p:nvPr/>
                </p:nvSpPr>
                <p:spPr>
                  <a:xfrm>
                    <a:off x="4751164" y="35433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87" name="任意多边形: 形状 4056"/>
                  <p:cNvSpPr/>
                  <p:nvPr/>
                </p:nvSpPr>
                <p:spPr>
                  <a:xfrm>
                    <a:off x="4700587" y="35938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3" name="图形 708"/>
                <p:cNvGrpSpPr/>
                <p:nvPr/>
              </p:nvGrpSpPr>
              <p:grpSpPr>
                <a:xfrm>
                  <a:off x="5224462" y="2874645"/>
                  <a:ext cx="101155" cy="101155"/>
                  <a:chOff x="4710112" y="3571875"/>
                  <a:chExt cx="101155" cy="101155"/>
                </a:xfrm>
              </p:grpSpPr>
              <p:sp>
                <p:nvSpPr>
                  <p:cNvPr id="584" name="任意多边形: 形状 4053"/>
                  <p:cNvSpPr/>
                  <p:nvPr/>
                </p:nvSpPr>
                <p:spPr>
                  <a:xfrm>
                    <a:off x="4760689" y="35718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85" name="任意多边形: 形状 4054"/>
                  <p:cNvSpPr/>
                  <p:nvPr/>
                </p:nvSpPr>
                <p:spPr>
                  <a:xfrm>
                    <a:off x="4710112" y="36224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4" name="图形 708"/>
                <p:cNvGrpSpPr/>
                <p:nvPr/>
              </p:nvGrpSpPr>
              <p:grpSpPr>
                <a:xfrm>
                  <a:off x="5253037" y="2941320"/>
                  <a:ext cx="101155" cy="101155"/>
                  <a:chOff x="4738687" y="3638550"/>
                  <a:chExt cx="101155" cy="101155"/>
                </a:xfrm>
              </p:grpSpPr>
              <p:sp>
                <p:nvSpPr>
                  <p:cNvPr id="582" name="任意多边形: 形状 4051"/>
                  <p:cNvSpPr/>
                  <p:nvPr/>
                </p:nvSpPr>
                <p:spPr>
                  <a:xfrm>
                    <a:off x="4789264" y="36385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83" name="任意多边形: 形状 4052"/>
                  <p:cNvSpPr/>
                  <p:nvPr/>
                </p:nvSpPr>
                <p:spPr>
                  <a:xfrm>
                    <a:off x="4738687" y="36891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5" name="图形 708"/>
                <p:cNvGrpSpPr/>
                <p:nvPr/>
              </p:nvGrpSpPr>
              <p:grpSpPr>
                <a:xfrm>
                  <a:off x="5243512" y="2941320"/>
                  <a:ext cx="101155" cy="101155"/>
                  <a:chOff x="4729162" y="3638550"/>
                  <a:chExt cx="101155" cy="101155"/>
                </a:xfrm>
              </p:grpSpPr>
              <p:sp>
                <p:nvSpPr>
                  <p:cNvPr id="580" name="任意多边形: 形状 4049"/>
                  <p:cNvSpPr/>
                  <p:nvPr/>
                </p:nvSpPr>
                <p:spPr>
                  <a:xfrm>
                    <a:off x="4779739" y="36385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81" name="任意多边形: 形状 4050"/>
                  <p:cNvSpPr/>
                  <p:nvPr/>
                </p:nvSpPr>
                <p:spPr>
                  <a:xfrm>
                    <a:off x="4729162" y="36891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6" name="图形 708"/>
                <p:cNvGrpSpPr/>
                <p:nvPr/>
              </p:nvGrpSpPr>
              <p:grpSpPr>
                <a:xfrm>
                  <a:off x="5253037" y="2941320"/>
                  <a:ext cx="101155" cy="101155"/>
                  <a:chOff x="4738687" y="3638550"/>
                  <a:chExt cx="101155" cy="101155"/>
                </a:xfrm>
              </p:grpSpPr>
              <p:sp>
                <p:nvSpPr>
                  <p:cNvPr id="578" name="任意多边形: 形状 4047"/>
                  <p:cNvSpPr/>
                  <p:nvPr/>
                </p:nvSpPr>
                <p:spPr>
                  <a:xfrm>
                    <a:off x="4789264" y="36385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79" name="任意多边形: 形状 4048"/>
                  <p:cNvSpPr/>
                  <p:nvPr/>
                </p:nvSpPr>
                <p:spPr>
                  <a:xfrm>
                    <a:off x="4738687" y="36891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7" name="图形 708"/>
                <p:cNvGrpSpPr/>
                <p:nvPr/>
              </p:nvGrpSpPr>
              <p:grpSpPr>
                <a:xfrm>
                  <a:off x="5319712" y="3007995"/>
                  <a:ext cx="101155" cy="101155"/>
                  <a:chOff x="4805362" y="3705225"/>
                  <a:chExt cx="101155" cy="101155"/>
                </a:xfrm>
              </p:grpSpPr>
              <p:sp>
                <p:nvSpPr>
                  <p:cNvPr id="576" name="任意多边形: 形状 4045"/>
                  <p:cNvSpPr/>
                  <p:nvPr/>
                </p:nvSpPr>
                <p:spPr>
                  <a:xfrm>
                    <a:off x="4855939" y="37052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77" name="任意多边形: 形状 4046"/>
                  <p:cNvSpPr/>
                  <p:nvPr/>
                </p:nvSpPr>
                <p:spPr>
                  <a:xfrm>
                    <a:off x="4805362" y="37558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8" name="图形 708"/>
                <p:cNvGrpSpPr/>
                <p:nvPr/>
              </p:nvGrpSpPr>
              <p:grpSpPr>
                <a:xfrm>
                  <a:off x="5338762" y="3007995"/>
                  <a:ext cx="101155" cy="101155"/>
                  <a:chOff x="4824412" y="3705225"/>
                  <a:chExt cx="101155" cy="101155"/>
                </a:xfrm>
              </p:grpSpPr>
              <p:sp>
                <p:nvSpPr>
                  <p:cNvPr id="574" name="任意多边形: 形状 4043"/>
                  <p:cNvSpPr/>
                  <p:nvPr/>
                </p:nvSpPr>
                <p:spPr>
                  <a:xfrm>
                    <a:off x="4874989" y="37052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75" name="任意多边形: 形状 4044"/>
                  <p:cNvSpPr/>
                  <p:nvPr/>
                </p:nvSpPr>
                <p:spPr>
                  <a:xfrm>
                    <a:off x="4824412" y="37558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9" name="图形 708"/>
                <p:cNvGrpSpPr/>
                <p:nvPr/>
              </p:nvGrpSpPr>
              <p:grpSpPr>
                <a:xfrm>
                  <a:off x="5338762" y="3036570"/>
                  <a:ext cx="101155" cy="101155"/>
                  <a:chOff x="4824412" y="3733800"/>
                  <a:chExt cx="101155" cy="101155"/>
                </a:xfrm>
              </p:grpSpPr>
              <p:sp>
                <p:nvSpPr>
                  <p:cNvPr id="572" name="任意多边形: 形状 4041"/>
                  <p:cNvSpPr/>
                  <p:nvPr/>
                </p:nvSpPr>
                <p:spPr>
                  <a:xfrm>
                    <a:off x="4874989" y="37338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73" name="任意多边形: 形状 4042"/>
                  <p:cNvSpPr/>
                  <p:nvPr/>
                </p:nvSpPr>
                <p:spPr>
                  <a:xfrm>
                    <a:off x="4824412" y="37843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0" name="图形 708"/>
                <p:cNvGrpSpPr/>
                <p:nvPr/>
              </p:nvGrpSpPr>
              <p:grpSpPr>
                <a:xfrm>
                  <a:off x="5348287" y="3036570"/>
                  <a:ext cx="101155" cy="101155"/>
                  <a:chOff x="4833937" y="3733800"/>
                  <a:chExt cx="101155" cy="101155"/>
                </a:xfrm>
              </p:grpSpPr>
              <p:sp>
                <p:nvSpPr>
                  <p:cNvPr id="570" name="任意多边形: 形状 4039"/>
                  <p:cNvSpPr/>
                  <p:nvPr/>
                </p:nvSpPr>
                <p:spPr>
                  <a:xfrm>
                    <a:off x="4884514" y="37338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71" name="任意多边形: 形状 4040"/>
                  <p:cNvSpPr/>
                  <p:nvPr/>
                </p:nvSpPr>
                <p:spPr>
                  <a:xfrm>
                    <a:off x="4833937" y="37843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1" name="图形 708"/>
                <p:cNvGrpSpPr/>
                <p:nvPr/>
              </p:nvGrpSpPr>
              <p:grpSpPr>
                <a:xfrm>
                  <a:off x="5376862" y="3074670"/>
                  <a:ext cx="101155" cy="101155"/>
                  <a:chOff x="4862512" y="3771900"/>
                  <a:chExt cx="101155" cy="101155"/>
                </a:xfrm>
              </p:grpSpPr>
              <p:sp>
                <p:nvSpPr>
                  <p:cNvPr id="568" name="任意多边形: 形状 4037"/>
                  <p:cNvSpPr/>
                  <p:nvPr/>
                </p:nvSpPr>
                <p:spPr>
                  <a:xfrm>
                    <a:off x="4913089" y="37719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69" name="任意多边形: 形状 4038"/>
                  <p:cNvSpPr/>
                  <p:nvPr/>
                </p:nvSpPr>
                <p:spPr>
                  <a:xfrm>
                    <a:off x="4862512" y="38224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2" name="图形 708"/>
                <p:cNvGrpSpPr/>
                <p:nvPr/>
              </p:nvGrpSpPr>
              <p:grpSpPr>
                <a:xfrm>
                  <a:off x="5376862" y="3084195"/>
                  <a:ext cx="101155" cy="101155"/>
                  <a:chOff x="4862512" y="3781425"/>
                  <a:chExt cx="101155" cy="101155"/>
                </a:xfrm>
              </p:grpSpPr>
              <p:sp>
                <p:nvSpPr>
                  <p:cNvPr id="566" name="任意多边形: 形状 4035"/>
                  <p:cNvSpPr/>
                  <p:nvPr/>
                </p:nvSpPr>
                <p:spPr>
                  <a:xfrm>
                    <a:off x="4913089" y="37814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67" name="任意多边形: 形状 4036"/>
                  <p:cNvSpPr/>
                  <p:nvPr/>
                </p:nvSpPr>
                <p:spPr>
                  <a:xfrm>
                    <a:off x="4862512" y="38320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3" name="图形 708"/>
                <p:cNvGrpSpPr/>
                <p:nvPr/>
              </p:nvGrpSpPr>
              <p:grpSpPr>
                <a:xfrm>
                  <a:off x="5376862" y="3112770"/>
                  <a:ext cx="101155" cy="101155"/>
                  <a:chOff x="4862512" y="3810000"/>
                  <a:chExt cx="101155" cy="101155"/>
                </a:xfrm>
              </p:grpSpPr>
              <p:sp>
                <p:nvSpPr>
                  <p:cNvPr id="564" name="任意多边形: 形状 4033"/>
                  <p:cNvSpPr/>
                  <p:nvPr/>
                </p:nvSpPr>
                <p:spPr>
                  <a:xfrm>
                    <a:off x="4913089" y="3810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65" name="任意多边形: 形状 4034"/>
                  <p:cNvSpPr/>
                  <p:nvPr/>
                </p:nvSpPr>
                <p:spPr>
                  <a:xfrm>
                    <a:off x="4862512" y="3860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4" name="图形 708"/>
                <p:cNvGrpSpPr/>
                <p:nvPr/>
              </p:nvGrpSpPr>
              <p:grpSpPr>
                <a:xfrm>
                  <a:off x="5386387" y="3112770"/>
                  <a:ext cx="101155" cy="101155"/>
                  <a:chOff x="4872037" y="3810000"/>
                  <a:chExt cx="101155" cy="101155"/>
                </a:xfrm>
              </p:grpSpPr>
              <p:sp>
                <p:nvSpPr>
                  <p:cNvPr id="562" name="任意多边形: 形状 4031"/>
                  <p:cNvSpPr/>
                  <p:nvPr/>
                </p:nvSpPr>
                <p:spPr>
                  <a:xfrm>
                    <a:off x="4922614" y="3810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63" name="任意多边形: 形状 4032"/>
                  <p:cNvSpPr/>
                  <p:nvPr/>
                </p:nvSpPr>
                <p:spPr>
                  <a:xfrm>
                    <a:off x="4872037" y="3860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5" name="图形 708"/>
                <p:cNvGrpSpPr/>
                <p:nvPr/>
              </p:nvGrpSpPr>
              <p:grpSpPr>
                <a:xfrm>
                  <a:off x="5453062" y="3112770"/>
                  <a:ext cx="101155" cy="101155"/>
                  <a:chOff x="4938712" y="3810000"/>
                  <a:chExt cx="101155" cy="101155"/>
                </a:xfrm>
              </p:grpSpPr>
              <p:sp>
                <p:nvSpPr>
                  <p:cNvPr id="560" name="任意多边形: 形状 4029"/>
                  <p:cNvSpPr/>
                  <p:nvPr/>
                </p:nvSpPr>
                <p:spPr>
                  <a:xfrm>
                    <a:off x="4989289" y="3810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61" name="任意多边形: 形状 4030"/>
                  <p:cNvSpPr/>
                  <p:nvPr/>
                </p:nvSpPr>
                <p:spPr>
                  <a:xfrm>
                    <a:off x="4938712" y="3860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6" name="图形 708"/>
                <p:cNvGrpSpPr/>
                <p:nvPr/>
              </p:nvGrpSpPr>
              <p:grpSpPr>
                <a:xfrm>
                  <a:off x="5491162" y="3236595"/>
                  <a:ext cx="101155" cy="101155"/>
                  <a:chOff x="4976812" y="3933825"/>
                  <a:chExt cx="101155" cy="101155"/>
                </a:xfrm>
              </p:grpSpPr>
              <p:sp>
                <p:nvSpPr>
                  <p:cNvPr id="558" name="任意多边形: 形状 4027"/>
                  <p:cNvSpPr/>
                  <p:nvPr/>
                </p:nvSpPr>
                <p:spPr>
                  <a:xfrm>
                    <a:off x="5027389" y="39338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59" name="任意多边形: 形状 4028"/>
                  <p:cNvSpPr/>
                  <p:nvPr/>
                </p:nvSpPr>
                <p:spPr>
                  <a:xfrm>
                    <a:off x="4976812" y="39844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7" name="图形 708"/>
                <p:cNvGrpSpPr/>
                <p:nvPr/>
              </p:nvGrpSpPr>
              <p:grpSpPr>
                <a:xfrm>
                  <a:off x="5510212" y="3236595"/>
                  <a:ext cx="101155" cy="101155"/>
                  <a:chOff x="4995862" y="3933825"/>
                  <a:chExt cx="101155" cy="101155"/>
                </a:xfrm>
              </p:grpSpPr>
              <p:sp>
                <p:nvSpPr>
                  <p:cNvPr id="556" name="任意多边形: 形状 4025"/>
                  <p:cNvSpPr/>
                  <p:nvPr/>
                </p:nvSpPr>
                <p:spPr>
                  <a:xfrm>
                    <a:off x="5046439" y="39338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57" name="任意多边形: 形状 4026"/>
                  <p:cNvSpPr/>
                  <p:nvPr/>
                </p:nvSpPr>
                <p:spPr>
                  <a:xfrm>
                    <a:off x="4995862" y="39844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8" name="图形 708"/>
                <p:cNvGrpSpPr/>
                <p:nvPr/>
              </p:nvGrpSpPr>
              <p:grpSpPr>
                <a:xfrm>
                  <a:off x="5519737" y="3274695"/>
                  <a:ext cx="101155" cy="101155"/>
                  <a:chOff x="5005387" y="3971925"/>
                  <a:chExt cx="101155" cy="101155"/>
                </a:xfrm>
              </p:grpSpPr>
              <p:sp>
                <p:nvSpPr>
                  <p:cNvPr id="554" name="任意多边形: 形状 4023"/>
                  <p:cNvSpPr/>
                  <p:nvPr/>
                </p:nvSpPr>
                <p:spPr>
                  <a:xfrm>
                    <a:off x="5055964" y="39719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55" name="任意多边形: 形状 4024"/>
                  <p:cNvSpPr/>
                  <p:nvPr/>
                </p:nvSpPr>
                <p:spPr>
                  <a:xfrm>
                    <a:off x="5005387" y="40225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9" name="图形 708"/>
                <p:cNvGrpSpPr/>
                <p:nvPr/>
              </p:nvGrpSpPr>
              <p:grpSpPr>
                <a:xfrm>
                  <a:off x="5576887" y="3274695"/>
                  <a:ext cx="101155" cy="101155"/>
                  <a:chOff x="5062537" y="3971925"/>
                  <a:chExt cx="101155" cy="101155"/>
                </a:xfrm>
              </p:grpSpPr>
              <p:sp>
                <p:nvSpPr>
                  <p:cNvPr id="552" name="任意多边形: 形状 4021"/>
                  <p:cNvSpPr/>
                  <p:nvPr/>
                </p:nvSpPr>
                <p:spPr>
                  <a:xfrm>
                    <a:off x="5113114" y="39719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53" name="任意多边形: 形状 4022"/>
                  <p:cNvSpPr/>
                  <p:nvPr/>
                </p:nvSpPr>
                <p:spPr>
                  <a:xfrm>
                    <a:off x="5062537" y="40225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0" name="图形 708"/>
                <p:cNvGrpSpPr/>
                <p:nvPr/>
              </p:nvGrpSpPr>
              <p:grpSpPr>
                <a:xfrm>
                  <a:off x="5595937" y="3274695"/>
                  <a:ext cx="101155" cy="101155"/>
                  <a:chOff x="5081587" y="3971925"/>
                  <a:chExt cx="101155" cy="101155"/>
                </a:xfrm>
              </p:grpSpPr>
              <p:sp>
                <p:nvSpPr>
                  <p:cNvPr id="550" name="任意多边形: 形状 4019"/>
                  <p:cNvSpPr/>
                  <p:nvPr/>
                </p:nvSpPr>
                <p:spPr>
                  <a:xfrm>
                    <a:off x="5132164" y="39719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51" name="任意多边形: 形状 4020"/>
                  <p:cNvSpPr/>
                  <p:nvPr/>
                </p:nvSpPr>
                <p:spPr>
                  <a:xfrm>
                    <a:off x="5081587" y="402250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1" name="图形 708"/>
                <p:cNvGrpSpPr/>
                <p:nvPr/>
              </p:nvGrpSpPr>
              <p:grpSpPr>
                <a:xfrm>
                  <a:off x="5643562" y="3331845"/>
                  <a:ext cx="101155" cy="101155"/>
                  <a:chOff x="5129212" y="4029075"/>
                  <a:chExt cx="101155" cy="101155"/>
                </a:xfrm>
              </p:grpSpPr>
              <p:sp>
                <p:nvSpPr>
                  <p:cNvPr id="548" name="任意多边形: 形状 4017"/>
                  <p:cNvSpPr/>
                  <p:nvPr/>
                </p:nvSpPr>
                <p:spPr>
                  <a:xfrm>
                    <a:off x="5179789"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49" name="任意多边形: 形状 4018"/>
                  <p:cNvSpPr/>
                  <p:nvPr/>
                </p:nvSpPr>
                <p:spPr>
                  <a:xfrm>
                    <a:off x="5129212"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2" name="图形 708"/>
                <p:cNvGrpSpPr/>
                <p:nvPr/>
              </p:nvGrpSpPr>
              <p:grpSpPr>
                <a:xfrm>
                  <a:off x="5653087" y="3331845"/>
                  <a:ext cx="101155" cy="101155"/>
                  <a:chOff x="5138737" y="4029075"/>
                  <a:chExt cx="101155" cy="101155"/>
                </a:xfrm>
              </p:grpSpPr>
              <p:sp>
                <p:nvSpPr>
                  <p:cNvPr id="546" name="任意多边形: 形状 4015"/>
                  <p:cNvSpPr/>
                  <p:nvPr/>
                </p:nvSpPr>
                <p:spPr>
                  <a:xfrm>
                    <a:off x="5189314"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47" name="任意多边形: 形状 4016"/>
                  <p:cNvSpPr/>
                  <p:nvPr/>
                </p:nvSpPr>
                <p:spPr>
                  <a:xfrm>
                    <a:off x="5138737"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3" name="图形 708"/>
                <p:cNvGrpSpPr/>
                <p:nvPr/>
              </p:nvGrpSpPr>
              <p:grpSpPr>
                <a:xfrm>
                  <a:off x="5748337" y="3331845"/>
                  <a:ext cx="101155" cy="101155"/>
                  <a:chOff x="5233987" y="4029075"/>
                  <a:chExt cx="101155" cy="101155"/>
                </a:xfrm>
              </p:grpSpPr>
              <p:sp>
                <p:nvSpPr>
                  <p:cNvPr id="544" name="任意多边形: 形状 4013"/>
                  <p:cNvSpPr/>
                  <p:nvPr/>
                </p:nvSpPr>
                <p:spPr>
                  <a:xfrm>
                    <a:off x="5281396" y="4029075"/>
                    <a:ext cx="9618"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45" name="任意多边形: 形状 4014"/>
                  <p:cNvSpPr/>
                  <p:nvPr/>
                </p:nvSpPr>
                <p:spPr>
                  <a:xfrm>
                    <a:off x="5233987"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4" name="图形 708"/>
                <p:cNvGrpSpPr/>
                <p:nvPr/>
              </p:nvGrpSpPr>
              <p:grpSpPr>
                <a:xfrm>
                  <a:off x="5757862" y="3331845"/>
                  <a:ext cx="101155" cy="101155"/>
                  <a:chOff x="5243512" y="4029075"/>
                  <a:chExt cx="101155" cy="101155"/>
                </a:xfrm>
              </p:grpSpPr>
              <p:sp>
                <p:nvSpPr>
                  <p:cNvPr id="542" name="任意多边形: 形状 4011"/>
                  <p:cNvSpPr/>
                  <p:nvPr/>
                </p:nvSpPr>
                <p:spPr>
                  <a:xfrm>
                    <a:off x="5294089"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43" name="任意多边形: 形状 4012"/>
                  <p:cNvSpPr/>
                  <p:nvPr/>
                </p:nvSpPr>
                <p:spPr>
                  <a:xfrm>
                    <a:off x="5243512"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5" name="图形 708"/>
                <p:cNvGrpSpPr/>
                <p:nvPr/>
              </p:nvGrpSpPr>
              <p:grpSpPr>
                <a:xfrm>
                  <a:off x="5795962" y="3331845"/>
                  <a:ext cx="101155" cy="101155"/>
                  <a:chOff x="5281612" y="4029075"/>
                  <a:chExt cx="101155" cy="101155"/>
                </a:xfrm>
              </p:grpSpPr>
              <p:sp>
                <p:nvSpPr>
                  <p:cNvPr id="540" name="任意多边形: 形状 4009"/>
                  <p:cNvSpPr/>
                  <p:nvPr/>
                </p:nvSpPr>
                <p:spPr>
                  <a:xfrm>
                    <a:off x="5332189"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41" name="任意多边形: 形状 4010"/>
                  <p:cNvSpPr/>
                  <p:nvPr/>
                </p:nvSpPr>
                <p:spPr>
                  <a:xfrm>
                    <a:off x="5281612"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6" name="图形 708"/>
                <p:cNvGrpSpPr/>
                <p:nvPr/>
              </p:nvGrpSpPr>
              <p:grpSpPr>
                <a:xfrm>
                  <a:off x="5834062" y="3331845"/>
                  <a:ext cx="101155" cy="101155"/>
                  <a:chOff x="5319712" y="4029075"/>
                  <a:chExt cx="101155" cy="101155"/>
                </a:xfrm>
              </p:grpSpPr>
              <p:sp>
                <p:nvSpPr>
                  <p:cNvPr id="538" name="任意多边形: 形状 4007"/>
                  <p:cNvSpPr/>
                  <p:nvPr/>
                </p:nvSpPr>
                <p:spPr>
                  <a:xfrm>
                    <a:off x="5370289"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39" name="任意多边形: 形状 4008"/>
                  <p:cNvSpPr/>
                  <p:nvPr/>
                </p:nvSpPr>
                <p:spPr>
                  <a:xfrm>
                    <a:off x="5319712"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7" name="图形 708"/>
                <p:cNvGrpSpPr/>
                <p:nvPr/>
              </p:nvGrpSpPr>
              <p:grpSpPr>
                <a:xfrm>
                  <a:off x="5881687" y="3331845"/>
                  <a:ext cx="101155" cy="101155"/>
                  <a:chOff x="5367337" y="4029075"/>
                  <a:chExt cx="101155" cy="101155"/>
                </a:xfrm>
              </p:grpSpPr>
              <p:sp>
                <p:nvSpPr>
                  <p:cNvPr id="536" name="任意多边形: 形状 4005"/>
                  <p:cNvSpPr/>
                  <p:nvPr/>
                </p:nvSpPr>
                <p:spPr>
                  <a:xfrm>
                    <a:off x="5417914"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37" name="任意多边形: 形状 4006"/>
                  <p:cNvSpPr/>
                  <p:nvPr/>
                </p:nvSpPr>
                <p:spPr>
                  <a:xfrm>
                    <a:off x="5367337"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8" name="图形 708"/>
                <p:cNvGrpSpPr/>
                <p:nvPr/>
              </p:nvGrpSpPr>
              <p:grpSpPr>
                <a:xfrm>
                  <a:off x="5929312" y="3331845"/>
                  <a:ext cx="101155" cy="101155"/>
                  <a:chOff x="5414962" y="4029075"/>
                  <a:chExt cx="101155" cy="101155"/>
                </a:xfrm>
              </p:grpSpPr>
              <p:sp>
                <p:nvSpPr>
                  <p:cNvPr id="534" name="任意多边形: 形状 4003"/>
                  <p:cNvSpPr/>
                  <p:nvPr/>
                </p:nvSpPr>
                <p:spPr>
                  <a:xfrm>
                    <a:off x="5465539"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35" name="任意多边形: 形状 4004"/>
                  <p:cNvSpPr/>
                  <p:nvPr/>
                </p:nvSpPr>
                <p:spPr>
                  <a:xfrm>
                    <a:off x="5414962"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9" name="图形 708"/>
                <p:cNvGrpSpPr/>
                <p:nvPr/>
              </p:nvGrpSpPr>
              <p:grpSpPr>
                <a:xfrm>
                  <a:off x="5938837" y="3331845"/>
                  <a:ext cx="101155" cy="101155"/>
                  <a:chOff x="5424487" y="4029075"/>
                  <a:chExt cx="101155" cy="101155"/>
                </a:xfrm>
              </p:grpSpPr>
              <p:sp>
                <p:nvSpPr>
                  <p:cNvPr id="532" name="任意多边形: 形状 4001"/>
                  <p:cNvSpPr/>
                  <p:nvPr/>
                </p:nvSpPr>
                <p:spPr>
                  <a:xfrm>
                    <a:off x="5475064" y="40290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33" name="任意多边形: 形状 4002"/>
                  <p:cNvSpPr/>
                  <p:nvPr/>
                </p:nvSpPr>
                <p:spPr>
                  <a:xfrm>
                    <a:off x="5424487" y="40796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0" name="图形 708"/>
                <p:cNvGrpSpPr/>
                <p:nvPr/>
              </p:nvGrpSpPr>
              <p:grpSpPr>
                <a:xfrm>
                  <a:off x="6005512" y="3522345"/>
                  <a:ext cx="101155" cy="101155"/>
                  <a:chOff x="5491162" y="4219575"/>
                  <a:chExt cx="101155" cy="101155"/>
                </a:xfrm>
              </p:grpSpPr>
              <p:sp>
                <p:nvSpPr>
                  <p:cNvPr id="530" name="任意多边形: 形状 3999"/>
                  <p:cNvSpPr/>
                  <p:nvPr/>
                </p:nvSpPr>
                <p:spPr>
                  <a:xfrm>
                    <a:off x="5541739" y="42195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31" name="任意多边形: 形状 4000"/>
                  <p:cNvSpPr/>
                  <p:nvPr/>
                </p:nvSpPr>
                <p:spPr>
                  <a:xfrm>
                    <a:off x="5491162" y="42701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1" name="图形 708"/>
                <p:cNvGrpSpPr/>
                <p:nvPr/>
              </p:nvGrpSpPr>
              <p:grpSpPr>
                <a:xfrm>
                  <a:off x="6062662" y="3589020"/>
                  <a:ext cx="101155" cy="101155"/>
                  <a:chOff x="5548312" y="4286250"/>
                  <a:chExt cx="101155" cy="101155"/>
                </a:xfrm>
              </p:grpSpPr>
              <p:sp>
                <p:nvSpPr>
                  <p:cNvPr id="528" name="任意多边形: 形状 3997"/>
                  <p:cNvSpPr/>
                  <p:nvPr/>
                </p:nvSpPr>
                <p:spPr>
                  <a:xfrm>
                    <a:off x="5598889" y="42862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29" name="任意多边形: 形状 3998"/>
                  <p:cNvSpPr/>
                  <p:nvPr/>
                </p:nvSpPr>
                <p:spPr>
                  <a:xfrm>
                    <a:off x="5548312" y="43368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2" name="图形 708"/>
                <p:cNvGrpSpPr/>
                <p:nvPr/>
              </p:nvGrpSpPr>
              <p:grpSpPr>
                <a:xfrm>
                  <a:off x="6072187" y="3589020"/>
                  <a:ext cx="101155" cy="101155"/>
                  <a:chOff x="5557837" y="4286250"/>
                  <a:chExt cx="101155" cy="101155"/>
                </a:xfrm>
              </p:grpSpPr>
              <p:sp>
                <p:nvSpPr>
                  <p:cNvPr id="526" name="任意多边形: 形状 3995"/>
                  <p:cNvSpPr/>
                  <p:nvPr/>
                </p:nvSpPr>
                <p:spPr>
                  <a:xfrm>
                    <a:off x="5608414" y="42862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27" name="任意多边形: 形状 3996"/>
                  <p:cNvSpPr/>
                  <p:nvPr/>
                </p:nvSpPr>
                <p:spPr>
                  <a:xfrm>
                    <a:off x="5557837" y="43368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3" name="图形 708"/>
                <p:cNvGrpSpPr/>
                <p:nvPr/>
              </p:nvGrpSpPr>
              <p:grpSpPr>
                <a:xfrm>
                  <a:off x="6091237" y="3589020"/>
                  <a:ext cx="101155" cy="101155"/>
                  <a:chOff x="5576887" y="4286250"/>
                  <a:chExt cx="101155" cy="101155"/>
                </a:xfrm>
              </p:grpSpPr>
              <p:sp>
                <p:nvSpPr>
                  <p:cNvPr id="524" name="任意多边形: 形状 3993"/>
                  <p:cNvSpPr/>
                  <p:nvPr/>
                </p:nvSpPr>
                <p:spPr>
                  <a:xfrm>
                    <a:off x="5627464" y="42862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25" name="任意多边形: 形状 3994"/>
                  <p:cNvSpPr/>
                  <p:nvPr/>
                </p:nvSpPr>
                <p:spPr>
                  <a:xfrm>
                    <a:off x="5576887" y="43368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4" name="图形 708"/>
                <p:cNvGrpSpPr/>
                <p:nvPr/>
              </p:nvGrpSpPr>
              <p:grpSpPr>
                <a:xfrm>
                  <a:off x="6291262" y="3589020"/>
                  <a:ext cx="101155" cy="101155"/>
                  <a:chOff x="5776912" y="4286250"/>
                  <a:chExt cx="101155" cy="101155"/>
                </a:xfrm>
              </p:grpSpPr>
              <p:sp>
                <p:nvSpPr>
                  <p:cNvPr id="522" name="任意多边形: 形状 3991"/>
                  <p:cNvSpPr/>
                  <p:nvPr/>
                </p:nvSpPr>
                <p:spPr>
                  <a:xfrm>
                    <a:off x="5827489" y="42862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23" name="任意多边形: 形状 3992"/>
                  <p:cNvSpPr/>
                  <p:nvPr/>
                </p:nvSpPr>
                <p:spPr>
                  <a:xfrm>
                    <a:off x="5776912" y="43368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5" name="图形 708"/>
                <p:cNvGrpSpPr/>
                <p:nvPr/>
              </p:nvGrpSpPr>
              <p:grpSpPr>
                <a:xfrm>
                  <a:off x="6424612" y="3665220"/>
                  <a:ext cx="101155" cy="101155"/>
                  <a:chOff x="5910262" y="4362450"/>
                  <a:chExt cx="101155" cy="101155"/>
                </a:xfrm>
              </p:grpSpPr>
              <p:sp>
                <p:nvSpPr>
                  <p:cNvPr id="520" name="任意多边形: 形状 3989"/>
                  <p:cNvSpPr/>
                  <p:nvPr/>
                </p:nvSpPr>
                <p:spPr>
                  <a:xfrm>
                    <a:off x="5960839" y="43624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21" name="任意多边形: 形状 3990"/>
                  <p:cNvSpPr/>
                  <p:nvPr/>
                </p:nvSpPr>
                <p:spPr>
                  <a:xfrm>
                    <a:off x="5910262" y="44130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6" name="图形 708"/>
                <p:cNvGrpSpPr/>
                <p:nvPr/>
              </p:nvGrpSpPr>
              <p:grpSpPr>
                <a:xfrm>
                  <a:off x="6434137" y="3665220"/>
                  <a:ext cx="101155" cy="101155"/>
                  <a:chOff x="5919787" y="4362450"/>
                  <a:chExt cx="101155" cy="101155"/>
                </a:xfrm>
              </p:grpSpPr>
              <p:sp>
                <p:nvSpPr>
                  <p:cNvPr id="518" name="任意多边形: 形状 3987"/>
                  <p:cNvSpPr/>
                  <p:nvPr/>
                </p:nvSpPr>
                <p:spPr>
                  <a:xfrm>
                    <a:off x="5970364" y="43624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19" name="任意多边形: 形状 3988"/>
                  <p:cNvSpPr/>
                  <p:nvPr/>
                </p:nvSpPr>
                <p:spPr>
                  <a:xfrm>
                    <a:off x="5919787" y="44130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7" name="图形 708"/>
                <p:cNvGrpSpPr/>
                <p:nvPr/>
              </p:nvGrpSpPr>
              <p:grpSpPr>
                <a:xfrm>
                  <a:off x="6500812" y="3665220"/>
                  <a:ext cx="101155" cy="101155"/>
                  <a:chOff x="5986462" y="4362450"/>
                  <a:chExt cx="101155" cy="101155"/>
                </a:xfrm>
              </p:grpSpPr>
              <p:sp>
                <p:nvSpPr>
                  <p:cNvPr id="516" name="任意多边形: 形状 3985"/>
                  <p:cNvSpPr/>
                  <p:nvPr/>
                </p:nvSpPr>
                <p:spPr>
                  <a:xfrm>
                    <a:off x="6037039" y="43624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17" name="任意多边形: 形状 3986"/>
                  <p:cNvSpPr/>
                  <p:nvPr/>
                </p:nvSpPr>
                <p:spPr>
                  <a:xfrm>
                    <a:off x="5986462" y="44130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8" name="图形 708"/>
                <p:cNvGrpSpPr/>
                <p:nvPr/>
              </p:nvGrpSpPr>
              <p:grpSpPr>
                <a:xfrm>
                  <a:off x="6596062" y="3760470"/>
                  <a:ext cx="101155" cy="101155"/>
                  <a:chOff x="6081712" y="4457700"/>
                  <a:chExt cx="101155" cy="101155"/>
                </a:xfrm>
              </p:grpSpPr>
              <p:sp>
                <p:nvSpPr>
                  <p:cNvPr id="514" name="任意多边形: 形状 3983"/>
                  <p:cNvSpPr/>
                  <p:nvPr/>
                </p:nvSpPr>
                <p:spPr>
                  <a:xfrm>
                    <a:off x="6132289" y="44577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15" name="任意多边形: 形状 3984"/>
                  <p:cNvSpPr/>
                  <p:nvPr/>
                </p:nvSpPr>
                <p:spPr>
                  <a:xfrm>
                    <a:off x="6081712" y="45082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69" name="图形 708"/>
                <p:cNvGrpSpPr/>
                <p:nvPr/>
              </p:nvGrpSpPr>
              <p:grpSpPr>
                <a:xfrm>
                  <a:off x="6615112" y="3760470"/>
                  <a:ext cx="101155" cy="101155"/>
                  <a:chOff x="6100762" y="4457700"/>
                  <a:chExt cx="101155" cy="101155"/>
                </a:xfrm>
              </p:grpSpPr>
              <p:sp>
                <p:nvSpPr>
                  <p:cNvPr id="512" name="任意多边形: 形状 3981"/>
                  <p:cNvSpPr/>
                  <p:nvPr/>
                </p:nvSpPr>
                <p:spPr>
                  <a:xfrm>
                    <a:off x="6151339" y="44577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13" name="任意多边形: 形状 3982"/>
                  <p:cNvSpPr/>
                  <p:nvPr/>
                </p:nvSpPr>
                <p:spPr>
                  <a:xfrm>
                    <a:off x="6100762" y="45082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0" name="图形 708"/>
                <p:cNvGrpSpPr/>
                <p:nvPr/>
              </p:nvGrpSpPr>
              <p:grpSpPr>
                <a:xfrm>
                  <a:off x="6624637" y="3760470"/>
                  <a:ext cx="101155" cy="101155"/>
                  <a:chOff x="6110287" y="4457700"/>
                  <a:chExt cx="101155" cy="101155"/>
                </a:xfrm>
              </p:grpSpPr>
              <p:sp>
                <p:nvSpPr>
                  <p:cNvPr id="510" name="任意多边形: 形状 3979"/>
                  <p:cNvSpPr/>
                  <p:nvPr/>
                </p:nvSpPr>
                <p:spPr>
                  <a:xfrm>
                    <a:off x="6160864" y="44577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11" name="任意多边形: 形状 3980"/>
                  <p:cNvSpPr/>
                  <p:nvPr/>
                </p:nvSpPr>
                <p:spPr>
                  <a:xfrm>
                    <a:off x="6110287" y="45082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1" name="图形 708"/>
                <p:cNvGrpSpPr/>
                <p:nvPr/>
              </p:nvGrpSpPr>
              <p:grpSpPr>
                <a:xfrm>
                  <a:off x="6662737" y="3760470"/>
                  <a:ext cx="101155" cy="101155"/>
                  <a:chOff x="6148387" y="4457700"/>
                  <a:chExt cx="101155" cy="101155"/>
                </a:xfrm>
              </p:grpSpPr>
              <p:sp>
                <p:nvSpPr>
                  <p:cNvPr id="508" name="任意多边形: 形状 3977"/>
                  <p:cNvSpPr/>
                  <p:nvPr/>
                </p:nvSpPr>
                <p:spPr>
                  <a:xfrm>
                    <a:off x="6198964" y="44577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09" name="任意多边形: 形状 3978"/>
                  <p:cNvSpPr/>
                  <p:nvPr/>
                </p:nvSpPr>
                <p:spPr>
                  <a:xfrm>
                    <a:off x="6148387" y="45082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2" name="图形 708"/>
                <p:cNvGrpSpPr/>
                <p:nvPr/>
              </p:nvGrpSpPr>
              <p:grpSpPr>
                <a:xfrm>
                  <a:off x="7034212" y="3874770"/>
                  <a:ext cx="101155" cy="101155"/>
                  <a:chOff x="6519862" y="4572000"/>
                  <a:chExt cx="101155" cy="101155"/>
                </a:xfrm>
              </p:grpSpPr>
              <p:sp>
                <p:nvSpPr>
                  <p:cNvPr id="506" name="任意多边形: 形状 3975"/>
                  <p:cNvSpPr/>
                  <p:nvPr/>
                </p:nvSpPr>
                <p:spPr>
                  <a:xfrm>
                    <a:off x="6570439" y="4572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07" name="任意多边形: 形状 3976"/>
                  <p:cNvSpPr/>
                  <p:nvPr/>
                </p:nvSpPr>
                <p:spPr>
                  <a:xfrm>
                    <a:off x="6519862" y="4622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3" name="图形 708"/>
                <p:cNvGrpSpPr/>
                <p:nvPr/>
              </p:nvGrpSpPr>
              <p:grpSpPr>
                <a:xfrm>
                  <a:off x="7110412" y="3874770"/>
                  <a:ext cx="101155" cy="101155"/>
                  <a:chOff x="6596062" y="4572000"/>
                  <a:chExt cx="101155" cy="101155"/>
                </a:xfrm>
              </p:grpSpPr>
              <p:sp>
                <p:nvSpPr>
                  <p:cNvPr id="504" name="任意多边形: 形状 3973"/>
                  <p:cNvSpPr/>
                  <p:nvPr/>
                </p:nvSpPr>
                <p:spPr>
                  <a:xfrm>
                    <a:off x="6646639" y="4572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05" name="任意多边形: 形状 3974"/>
                  <p:cNvSpPr/>
                  <p:nvPr/>
                </p:nvSpPr>
                <p:spPr>
                  <a:xfrm>
                    <a:off x="6596062" y="4622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4" name="图形 708"/>
                <p:cNvGrpSpPr/>
                <p:nvPr/>
              </p:nvGrpSpPr>
              <p:grpSpPr>
                <a:xfrm>
                  <a:off x="7138987" y="3874770"/>
                  <a:ext cx="101155" cy="101155"/>
                  <a:chOff x="6624637" y="4572000"/>
                  <a:chExt cx="101155" cy="101155"/>
                </a:xfrm>
              </p:grpSpPr>
              <p:sp>
                <p:nvSpPr>
                  <p:cNvPr id="502" name="任意多边形: 形状 3971"/>
                  <p:cNvSpPr/>
                  <p:nvPr/>
                </p:nvSpPr>
                <p:spPr>
                  <a:xfrm>
                    <a:off x="6675214" y="4572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03" name="任意多边形: 形状 3972"/>
                  <p:cNvSpPr/>
                  <p:nvPr/>
                </p:nvSpPr>
                <p:spPr>
                  <a:xfrm>
                    <a:off x="6624637" y="4622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5" name="图形 708"/>
                <p:cNvGrpSpPr/>
                <p:nvPr/>
              </p:nvGrpSpPr>
              <p:grpSpPr>
                <a:xfrm>
                  <a:off x="7729537" y="4236720"/>
                  <a:ext cx="101155" cy="101155"/>
                  <a:chOff x="7215187" y="4933950"/>
                  <a:chExt cx="101155" cy="101155"/>
                </a:xfrm>
              </p:grpSpPr>
              <p:sp>
                <p:nvSpPr>
                  <p:cNvPr id="500" name="任意多边形: 形状 3969"/>
                  <p:cNvSpPr/>
                  <p:nvPr/>
                </p:nvSpPr>
                <p:spPr>
                  <a:xfrm>
                    <a:off x="7265764" y="4933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501" name="任意多边形: 形状 3970"/>
                  <p:cNvSpPr/>
                  <p:nvPr/>
                </p:nvSpPr>
                <p:spPr>
                  <a:xfrm>
                    <a:off x="7215187" y="49845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6" name="图形 708"/>
                <p:cNvGrpSpPr/>
                <p:nvPr/>
              </p:nvGrpSpPr>
              <p:grpSpPr>
                <a:xfrm>
                  <a:off x="7853362" y="4236720"/>
                  <a:ext cx="101155" cy="101155"/>
                  <a:chOff x="7339012" y="4933950"/>
                  <a:chExt cx="101155" cy="101155"/>
                </a:xfrm>
              </p:grpSpPr>
              <p:sp>
                <p:nvSpPr>
                  <p:cNvPr id="498" name="任意多边形: 形状 3967"/>
                  <p:cNvSpPr/>
                  <p:nvPr/>
                </p:nvSpPr>
                <p:spPr>
                  <a:xfrm>
                    <a:off x="7389589" y="4933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99" name="任意多边形: 形状 3968"/>
                  <p:cNvSpPr/>
                  <p:nvPr/>
                </p:nvSpPr>
                <p:spPr>
                  <a:xfrm>
                    <a:off x="7339012" y="49845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7" name="图形 708"/>
                <p:cNvGrpSpPr/>
                <p:nvPr/>
              </p:nvGrpSpPr>
              <p:grpSpPr>
                <a:xfrm>
                  <a:off x="8024812" y="4236720"/>
                  <a:ext cx="101155" cy="101155"/>
                  <a:chOff x="7510462" y="4933950"/>
                  <a:chExt cx="101155" cy="101155"/>
                </a:xfrm>
              </p:grpSpPr>
              <p:sp>
                <p:nvSpPr>
                  <p:cNvPr id="496" name="任意多边形: 形状 3965"/>
                  <p:cNvSpPr/>
                  <p:nvPr/>
                </p:nvSpPr>
                <p:spPr>
                  <a:xfrm>
                    <a:off x="7561039" y="4933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97" name="任意多边形: 形状 3966"/>
                  <p:cNvSpPr/>
                  <p:nvPr/>
                </p:nvSpPr>
                <p:spPr>
                  <a:xfrm>
                    <a:off x="7510462" y="49845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8" name="图形 708"/>
                <p:cNvGrpSpPr/>
                <p:nvPr/>
              </p:nvGrpSpPr>
              <p:grpSpPr>
                <a:xfrm>
                  <a:off x="8281987" y="4236720"/>
                  <a:ext cx="101155" cy="101155"/>
                  <a:chOff x="7767637" y="4933950"/>
                  <a:chExt cx="101155" cy="101155"/>
                </a:xfrm>
              </p:grpSpPr>
              <p:sp>
                <p:nvSpPr>
                  <p:cNvPr id="494" name="任意多边形: 形状 3963"/>
                  <p:cNvSpPr/>
                  <p:nvPr/>
                </p:nvSpPr>
                <p:spPr>
                  <a:xfrm>
                    <a:off x="7818214" y="493395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95" name="任意多边形: 形状 3964"/>
                  <p:cNvSpPr/>
                  <p:nvPr/>
                </p:nvSpPr>
                <p:spPr>
                  <a:xfrm>
                    <a:off x="7767637" y="498452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9" name="图形 708"/>
                <p:cNvGrpSpPr/>
                <p:nvPr/>
              </p:nvGrpSpPr>
              <p:grpSpPr>
                <a:xfrm>
                  <a:off x="9034462" y="4236720"/>
                  <a:ext cx="101155" cy="101155"/>
                  <a:chOff x="8520112" y="4933950"/>
                  <a:chExt cx="101155" cy="101155"/>
                </a:xfrm>
              </p:grpSpPr>
              <p:sp>
                <p:nvSpPr>
                  <p:cNvPr id="492" name="任意多边形: 形状 3961"/>
                  <p:cNvSpPr/>
                  <p:nvPr/>
                </p:nvSpPr>
                <p:spPr>
                  <a:xfrm>
                    <a:off x="8570689" y="4933950"/>
                    <a:ext cx="9524"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93" name="任意多边形: 形状 3962"/>
                  <p:cNvSpPr/>
                  <p:nvPr/>
                </p:nvSpPr>
                <p:spPr>
                  <a:xfrm>
                    <a:off x="8520112" y="4984526"/>
                    <a:ext cx="101155" cy="9524"/>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0" name="图形 708"/>
                <p:cNvGrpSpPr/>
                <p:nvPr/>
              </p:nvGrpSpPr>
              <p:grpSpPr>
                <a:xfrm>
                  <a:off x="7158037" y="3874770"/>
                  <a:ext cx="101155" cy="101155"/>
                  <a:chOff x="6643687" y="4572000"/>
                  <a:chExt cx="101155" cy="101155"/>
                </a:xfrm>
              </p:grpSpPr>
              <p:sp>
                <p:nvSpPr>
                  <p:cNvPr id="490" name="任意多边形: 形状 3959"/>
                  <p:cNvSpPr/>
                  <p:nvPr/>
                </p:nvSpPr>
                <p:spPr>
                  <a:xfrm>
                    <a:off x="6694264" y="4572000"/>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91" name="任意多边形: 形状 3960"/>
                  <p:cNvSpPr/>
                  <p:nvPr/>
                </p:nvSpPr>
                <p:spPr>
                  <a:xfrm>
                    <a:off x="6643687" y="4622577"/>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1" name="图形 708"/>
                <p:cNvGrpSpPr/>
                <p:nvPr/>
              </p:nvGrpSpPr>
              <p:grpSpPr>
                <a:xfrm>
                  <a:off x="4948237" y="2455545"/>
                  <a:ext cx="101155" cy="101155"/>
                  <a:chOff x="4433887" y="3152775"/>
                  <a:chExt cx="101155" cy="101155"/>
                </a:xfrm>
              </p:grpSpPr>
              <p:sp>
                <p:nvSpPr>
                  <p:cNvPr id="488" name="任意多边形: 形状 3957"/>
                  <p:cNvSpPr/>
                  <p:nvPr/>
                </p:nvSpPr>
                <p:spPr>
                  <a:xfrm>
                    <a:off x="4484464" y="315277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89" name="任意多边形: 形状 3958"/>
                  <p:cNvSpPr/>
                  <p:nvPr/>
                </p:nvSpPr>
                <p:spPr>
                  <a:xfrm>
                    <a:off x="4433887" y="320335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2" name="图形 708"/>
                <p:cNvGrpSpPr/>
                <p:nvPr/>
              </p:nvGrpSpPr>
              <p:grpSpPr>
                <a:xfrm>
                  <a:off x="4948237" y="2474595"/>
                  <a:ext cx="101155" cy="101155"/>
                  <a:chOff x="4433887" y="3171825"/>
                  <a:chExt cx="101155" cy="101155"/>
                </a:xfrm>
              </p:grpSpPr>
              <p:sp>
                <p:nvSpPr>
                  <p:cNvPr id="486" name="任意多边形: 形状 3955"/>
                  <p:cNvSpPr/>
                  <p:nvPr/>
                </p:nvSpPr>
                <p:spPr>
                  <a:xfrm>
                    <a:off x="4484464" y="3171825"/>
                    <a:ext cx="9525" cy="101155"/>
                  </a:xfrm>
                  <a:custGeom>
                    <a:avLst/>
                    <a:gdLst>
                      <a:gd name="connsiteX0" fmla="*/ 0 w 9525"/>
                      <a:gd name="connsiteY0" fmla="*/ 0 h 101155"/>
                      <a:gd name="connsiteX1" fmla="*/ 0 w 9525"/>
                      <a:gd name="connsiteY1" fmla="*/ 101155 h 101155"/>
                    </a:gdLst>
                    <a:ahLst/>
                    <a:cxnLst>
                      <a:cxn ang="0">
                        <a:pos x="connsiteX0" y="connsiteY0"/>
                      </a:cxn>
                      <a:cxn ang="0">
                        <a:pos x="connsiteX1" y="connsiteY1"/>
                      </a:cxn>
                    </a:cxnLst>
                    <a:rect l="l" t="t" r="r" b="b"/>
                    <a:pathLst>
                      <a:path w="9525" h="101155">
                        <a:moveTo>
                          <a:pt x="0" y="0"/>
                        </a:moveTo>
                        <a:lnTo>
                          <a:pt x="0" y="101155"/>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87" name="任意多边形: 形状 3956"/>
                  <p:cNvSpPr/>
                  <p:nvPr/>
                </p:nvSpPr>
                <p:spPr>
                  <a:xfrm>
                    <a:off x="4433887" y="3222402"/>
                    <a:ext cx="101155" cy="9525"/>
                  </a:xfrm>
                  <a:custGeom>
                    <a:avLst/>
                    <a:gdLst>
                      <a:gd name="connsiteX0" fmla="*/ 0 w 101155"/>
                      <a:gd name="connsiteY0" fmla="*/ 0 h 9525"/>
                      <a:gd name="connsiteX1" fmla="*/ 101156 w 101155"/>
                      <a:gd name="connsiteY1" fmla="*/ 0 h 9525"/>
                    </a:gdLst>
                    <a:ahLst/>
                    <a:cxnLst>
                      <a:cxn ang="0">
                        <a:pos x="connsiteX0" y="connsiteY0"/>
                      </a:cxn>
                      <a:cxn ang="0">
                        <a:pos x="connsiteX1" y="connsiteY1"/>
                      </a:cxn>
                    </a:cxnLst>
                    <a:rect l="l" t="t" r="r" b="b"/>
                    <a:pathLst>
                      <a:path w="101155" h="9525">
                        <a:moveTo>
                          <a:pt x="0" y="0"/>
                        </a:moveTo>
                        <a:lnTo>
                          <a:pt x="101156"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3" name="图形 708"/>
                <p:cNvGrpSpPr/>
                <p:nvPr/>
              </p:nvGrpSpPr>
              <p:grpSpPr>
                <a:xfrm>
                  <a:off x="4395787" y="1655445"/>
                  <a:ext cx="101155" cy="101155"/>
                  <a:chOff x="3881437" y="2352675"/>
                  <a:chExt cx="101155" cy="101155"/>
                </a:xfrm>
              </p:grpSpPr>
              <p:sp>
                <p:nvSpPr>
                  <p:cNvPr id="484" name="任意多边形: 形状 3953"/>
                  <p:cNvSpPr/>
                  <p:nvPr/>
                </p:nvSpPr>
                <p:spPr>
                  <a:xfrm>
                    <a:off x="3932014" y="2352675"/>
                    <a:ext cx="9525" cy="101155"/>
                  </a:xfrm>
                  <a:custGeom>
                    <a:avLst/>
                    <a:gdLst>
                      <a:gd name="connsiteX0" fmla="*/ 0 w 9525"/>
                      <a:gd name="connsiteY0" fmla="*/ 0 h 101155"/>
                      <a:gd name="connsiteX1" fmla="*/ 0 w 9525"/>
                      <a:gd name="connsiteY1" fmla="*/ 101156 h 101155"/>
                    </a:gdLst>
                    <a:ahLst/>
                    <a:cxnLst>
                      <a:cxn ang="0">
                        <a:pos x="connsiteX0" y="connsiteY0"/>
                      </a:cxn>
                      <a:cxn ang="0">
                        <a:pos x="connsiteX1" y="connsiteY1"/>
                      </a:cxn>
                    </a:cxnLst>
                    <a:rect l="l" t="t" r="r" b="b"/>
                    <a:pathLst>
                      <a:path w="9525" h="101155">
                        <a:moveTo>
                          <a:pt x="0" y="0"/>
                        </a:moveTo>
                        <a:lnTo>
                          <a:pt x="0" y="101156"/>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485" name="任意多边形: 形状 3954"/>
                  <p:cNvSpPr/>
                  <p:nvPr/>
                </p:nvSpPr>
                <p:spPr>
                  <a:xfrm>
                    <a:off x="3881437" y="2403252"/>
                    <a:ext cx="101155" cy="9525"/>
                  </a:xfrm>
                  <a:custGeom>
                    <a:avLst/>
                    <a:gdLst>
                      <a:gd name="connsiteX0" fmla="*/ 0 w 101155"/>
                      <a:gd name="connsiteY0" fmla="*/ 0 h 9525"/>
                      <a:gd name="connsiteX1" fmla="*/ 101155 w 101155"/>
                      <a:gd name="connsiteY1" fmla="*/ 0 h 9525"/>
                    </a:gdLst>
                    <a:ahLst/>
                    <a:cxnLst>
                      <a:cxn ang="0">
                        <a:pos x="connsiteX0" y="connsiteY0"/>
                      </a:cxn>
                      <a:cxn ang="0">
                        <a:pos x="connsiteX1" y="connsiteY1"/>
                      </a:cxn>
                    </a:cxnLst>
                    <a:rect l="l" t="t" r="r" b="b"/>
                    <a:pathLst>
                      <a:path w="101155" h="9525">
                        <a:moveTo>
                          <a:pt x="0" y="0"/>
                        </a:moveTo>
                        <a:lnTo>
                          <a:pt x="101155" y="0"/>
                        </a:lnTo>
                      </a:path>
                    </a:pathLst>
                  </a:custGeom>
                  <a:ln w="9525" cap="flat">
                    <a:solidFill>
                      <a:srgbClr val="9E3F36"/>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grpSp>
        <p:grpSp>
          <p:nvGrpSpPr>
            <p:cNvPr id="712" name="组合 4934"/>
            <p:cNvGrpSpPr/>
            <p:nvPr/>
          </p:nvGrpSpPr>
          <p:grpSpPr>
            <a:xfrm>
              <a:off x="1955973" y="2483286"/>
              <a:ext cx="2401013" cy="1598922"/>
              <a:chOff x="5657137" y="3800475"/>
              <a:chExt cx="2401013" cy="1598922"/>
            </a:xfrm>
          </p:grpSpPr>
          <p:grpSp>
            <p:nvGrpSpPr>
              <p:cNvPr id="713" name="组合 4935"/>
              <p:cNvGrpSpPr/>
              <p:nvPr/>
            </p:nvGrpSpPr>
            <p:grpSpPr>
              <a:xfrm>
                <a:off x="5700712" y="3800475"/>
                <a:ext cx="2357438" cy="1598922"/>
                <a:chOff x="5700712" y="3800475"/>
                <a:chExt cx="2357438" cy="1598922"/>
              </a:xfrm>
            </p:grpSpPr>
            <p:sp>
              <p:nvSpPr>
                <p:cNvPr id="726" name="任意多边形: 形状 4948"/>
                <p:cNvSpPr/>
                <p:nvPr/>
              </p:nvSpPr>
              <p:spPr>
                <a:xfrm>
                  <a:off x="5700712" y="3800475"/>
                  <a:ext cx="2357438" cy="1554956"/>
                </a:xfrm>
                <a:custGeom>
                  <a:avLst/>
                  <a:gdLst>
                    <a:gd name="connsiteX0" fmla="*/ 0 w 2357438"/>
                    <a:gd name="connsiteY0" fmla="*/ 0 h 1554956"/>
                    <a:gd name="connsiteX1" fmla="*/ 0 w 2357438"/>
                    <a:gd name="connsiteY1" fmla="*/ 1554956 h 1554956"/>
                    <a:gd name="connsiteX2" fmla="*/ 2357438 w 2357438"/>
                    <a:gd name="connsiteY2" fmla="*/ 1554956 h 1554956"/>
                  </a:gdLst>
                  <a:ahLst/>
                  <a:cxnLst>
                    <a:cxn ang="0">
                      <a:pos x="connsiteX0" y="connsiteY0"/>
                    </a:cxn>
                    <a:cxn ang="0">
                      <a:pos x="connsiteX1" y="connsiteY1"/>
                    </a:cxn>
                    <a:cxn ang="0">
                      <a:pos x="connsiteX2" y="connsiteY2"/>
                    </a:cxn>
                  </a:cxnLst>
                  <a:rect l="l" t="t" r="r" b="b"/>
                  <a:pathLst>
                    <a:path w="2357438" h="1554956">
                      <a:moveTo>
                        <a:pt x="0" y="0"/>
                      </a:moveTo>
                      <a:lnTo>
                        <a:pt x="0" y="1554956"/>
                      </a:lnTo>
                      <a:lnTo>
                        <a:pt x="2357438" y="1554956"/>
                      </a:lnTo>
                    </a:path>
                  </a:pathLst>
                </a:cu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nvGrpSpPr>
                <p:cNvPr id="727" name="组合 4949"/>
                <p:cNvGrpSpPr/>
                <p:nvPr/>
              </p:nvGrpSpPr>
              <p:grpSpPr>
                <a:xfrm>
                  <a:off x="5700712" y="5352809"/>
                  <a:ext cx="2089152" cy="46588"/>
                  <a:chOff x="5700712" y="5352809"/>
                  <a:chExt cx="2089152" cy="46588"/>
                </a:xfrm>
              </p:grpSpPr>
              <p:cxnSp>
                <p:nvCxnSpPr>
                  <p:cNvPr id="728" name="直接连接符 4950"/>
                  <p:cNvCxnSpPr/>
                  <p:nvPr/>
                </p:nvCxnSpPr>
                <p:spPr>
                  <a:xfrm>
                    <a:off x="6048904"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9" name="直接连接符 4951"/>
                  <p:cNvCxnSpPr/>
                  <p:nvPr/>
                </p:nvCxnSpPr>
                <p:spPr>
                  <a:xfrm>
                    <a:off x="5700712"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0" name="直接连接符 4952"/>
                  <p:cNvCxnSpPr/>
                  <p:nvPr/>
                </p:nvCxnSpPr>
                <p:spPr>
                  <a:xfrm>
                    <a:off x="6397096"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1" name="直接连接符 4953"/>
                  <p:cNvCxnSpPr/>
                  <p:nvPr/>
                </p:nvCxnSpPr>
                <p:spPr>
                  <a:xfrm>
                    <a:off x="6745288"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2" name="直接连接符 4954"/>
                  <p:cNvCxnSpPr/>
                  <p:nvPr/>
                </p:nvCxnSpPr>
                <p:spPr>
                  <a:xfrm>
                    <a:off x="7093480"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3" name="直接连接符 4955"/>
                  <p:cNvCxnSpPr/>
                  <p:nvPr/>
                </p:nvCxnSpPr>
                <p:spPr>
                  <a:xfrm>
                    <a:off x="7441672"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4" name="直接连接符 4956"/>
                  <p:cNvCxnSpPr/>
                  <p:nvPr/>
                </p:nvCxnSpPr>
                <p:spPr>
                  <a:xfrm>
                    <a:off x="7789864" y="535280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714" name="组合 4936"/>
              <p:cNvGrpSpPr/>
              <p:nvPr/>
            </p:nvGrpSpPr>
            <p:grpSpPr>
              <a:xfrm>
                <a:off x="5657137" y="3821114"/>
                <a:ext cx="46588" cy="1534870"/>
                <a:chOff x="5657137" y="3821114"/>
                <a:chExt cx="46588" cy="1534870"/>
              </a:xfrm>
            </p:grpSpPr>
            <p:cxnSp>
              <p:nvCxnSpPr>
                <p:cNvPr id="715" name="直接连接符 4937"/>
                <p:cNvCxnSpPr/>
                <p:nvPr/>
              </p:nvCxnSpPr>
              <p:spPr>
                <a:xfrm rot="16200000" flipV="1">
                  <a:off x="5680431" y="5332690"/>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6" name="直接连接符 4938"/>
                <p:cNvCxnSpPr/>
                <p:nvPr/>
              </p:nvCxnSpPr>
              <p:spPr>
                <a:xfrm rot="16200000" flipV="1">
                  <a:off x="5680431" y="5179203"/>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7" name="直接连接符 4939"/>
                <p:cNvCxnSpPr/>
                <p:nvPr/>
              </p:nvCxnSpPr>
              <p:spPr>
                <a:xfrm rot="16200000" flipV="1">
                  <a:off x="5680431" y="5025716"/>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8" name="直接连接符 4940"/>
                <p:cNvCxnSpPr/>
                <p:nvPr/>
              </p:nvCxnSpPr>
              <p:spPr>
                <a:xfrm rot="16200000" flipV="1">
                  <a:off x="5680431" y="4872229"/>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9" name="直接连接符 4941"/>
                <p:cNvCxnSpPr/>
                <p:nvPr/>
              </p:nvCxnSpPr>
              <p:spPr>
                <a:xfrm rot="16200000" flipV="1">
                  <a:off x="5680431" y="4718742"/>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0" name="直接连接符 4942"/>
                <p:cNvCxnSpPr/>
                <p:nvPr/>
              </p:nvCxnSpPr>
              <p:spPr>
                <a:xfrm rot="16200000" flipV="1">
                  <a:off x="5680431" y="4565255"/>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1" name="直接连接符 4943"/>
                <p:cNvCxnSpPr/>
                <p:nvPr/>
              </p:nvCxnSpPr>
              <p:spPr>
                <a:xfrm rot="16200000" flipV="1">
                  <a:off x="5680431" y="4411768"/>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2" name="直接连接符 4944"/>
                <p:cNvCxnSpPr/>
                <p:nvPr/>
              </p:nvCxnSpPr>
              <p:spPr>
                <a:xfrm rot="16200000" flipV="1">
                  <a:off x="5680431" y="4258281"/>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3" name="直接连接符 4945"/>
                <p:cNvCxnSpPr/>
                <p:nvPr/>
              </p:nvCxnSpPr>
              <p:spPr>
                <a:xfrm rot="16200000" flipV="1">
                  <a:off x="5680431" y="4104794"/>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4" name="直接连接符 4946"/>
                <p:cNvCxnSpPr/>
                <p:nvPr/>
              </p:nvCxnSpPr>
              <p:spPr>
                <a:xfrm rot="16200000" flipV="1">
                  <a:off x="5680431" y="3951307"/>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5" name="直接连接符 4947"/>
                <p:cNvCxnSpPr/>
                <p:nvPr/>
              </p:nvCxnSpPr>
              <p:spPr>
                <a:xfrm rot="16200000" flipV="1">
                  <a:off x="5680431" y="3797820"/>
                  <a:ext cx="0" cy="465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735" name="组合 4957"/>
            <p:cNvGrpSpPr/>
            <p:nvPr/>
          </p:nvGrpSpPr>
          <p:grpSpPr>
            <a:xfrm>
              <a:off x="1904615" y="4077848"/>
              <a:ext cx="2274349" cy="164537"/>
              <a:chOff x="5605779" y="5404562"/>
              <a:chExt cx="2274349" cy="164537"/>
            </a:xfrm>
          </p:grpSpPr>
          <p:sp>
            <p:nvSpPr>
              <p:cNvPr id="736" name="文本框 4958"/>
              <p:cNvSpPr txBox="1"/>
              <p:nvPr/>
            </p:nvSpPr>
            <p:spPr>
              <a:xfrm>
                <a:off x="5605779"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0</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37" name="文本框 4959"/>
              <p:cNvSpPr txBox="1"/>
              <p:nvPr/>
            </p:nvSpPr>
            <p:spPr>
              <a:xfrm>
                <a:off x="5954251"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6</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38" name="文本框 4960"/>
              <p:cNvSpPr txBox="1"/>
              <p:nvPr/>
            </p:nvSpPr>
            <p:spPr>
              <a:xfrm>
                <a:off x="6302723"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12</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39" name="文本框 4961"/>
              <p:cNvSpPr txBox="1"/>
              <p:nvPr/>
            </p:nvSpPr>
            <p:spPr>
              <a:xfrm>
                <a:off x="6651195"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18</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0" name="文本框 4962"/>
              <p:cNvSpPr txBox="1"/>
              <p:nvPr/>
            </p:nvSpPr>
            <p:spPr>
              <a:xfrm>
                <a:off x="6999667"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24</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1" name="文本框 4963"/>
              <p:cNvSpPr txBox="1"/>
              <p:nvPr/>
            </p:nvSpPr>
            <p:spPr>
              <a:xfrm>
                <a:off x="7348139"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30</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2" name="文本框 4964"/>
              <p:cNvSpPr txBox="1"/>
              <p:nvPr/>
            </p:nvSpPr>
            <p:spPr>
              <a:xfrm>
                <a:off x="7696612"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36</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43" name="组合 4965"/>
            <p:cNvGrpSpPr/>
            <p:nvPr/>
          </p:nvGrpSpPr>
          <p:grpSpPr>
            <a:xfrm>
              <a:off x="1752604" y="2429190"/>
              <a:ext cx="183516" cy="1691873"/>
              <a:chOff x="5453768" y="3746379"/>
              <a:chExt cx="183516" cy="1691873"/>
            </a:xfrm>
          </p:grpSpPr>
          <p:sp>
            <p:nvSpPr>
              <p:cNvPr id="744" name="文本框 4966"/>
              <p:cNvSpPr txBox="1"/>
              <p:nvPr/>
            </p:nvSpPr>
            <p:spPr>
              <a:xfrm>
                <a:off x="5453768" y="5273715"/>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0.0</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5" name="文本框 4967"/>
              <p:cNvSpPr txBox="1"/>
              <p:nvPr/>
            </p:nvSpPr>
            <p:spPr>
              <a:xfrm>
                <a:off x="5453768" y="5120985"/>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0.1</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6" name="文本框 4968"/>
              <p:cNvSpPr txBox="1"/>
              <p:nvPr/>
            </p:nvSpPr>
            <p:spPr>
              <a:xfrm>
                <a:off x="5453768" y="4968251"/>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0.2</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7" name="文本框 4969"/>
              <p:cNvSpPr txBox="1"/>
              <p:nvPr/>
            </p:nvSpPr>
            <p:spPr>
              <a:xfrm>
                <a:off x="5453768" y="4815517"/>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0.3</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8" name="文本框 4970"/>
              <p:cNvSpPr txBox="1"/>
              <p:nvPr/>
            </p:nvSpPr>
            <p:spPr>
              <a:xfrm>
                <a:off x="5453768" y="4662783"/>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0.4</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49" name="文本框 4971"/>
              <p:cNvSpPr txBox="1"/>
              <p:nvPr/>
            </p:nvSpPr>
            <p:spPr>
              <a:xfrm>
                <a:off x="5453768" y="4510049"/>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0.5</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50" name="文本框 4972"/>
              <p:cNvSpPr txBox="1"/>
              <p:nvPr/>
            </p:nvSpPr>
            <p:spPr>
              <a:xfrm>
                <a:off x="5453768" y="4357315"/>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0.6</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51" name="文本框 4973"/>
              <p:cNvSpPr txBox="1"/>
              <p:nvPr/>
            </p:nvSpPr>
            <p:spPr>
              <a:xfrm>
                <a:off x="5453768" y="4204581"/>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0.7</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52" name="文本框 4974"/>
              <p:cNvSpPr txBox="1"/>
              <p:nvPr/>
            </p:nvSpPr>
            <p:spPr>
              <a:xfrm>
                <a:off x="5453768" y="4051847"/>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0.8</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53" name="文本框 4975"/>
              <p:cNvSpPr txBox="1"/>
              <p:nvPr/>
            </p:nvSpPr>
            <p:spPr>
              <a:xfrm>
                <a:off x="5453768" y="3899113"/>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0.9</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54" name="文本框 4976"/>
              <p:cNvSpPr txBox="1"/>
              <p:nvPr/>
            </p:nvSpPr>
            <p:spPr>
              <a:xfrm>
                <a:off x="5453768" y="3746379"/>
                <a:ext cx="183516" cy="164537"/>
              </a:xfrm>
              <a:prstGeom prst="rect">
                <a:avLst/>
              </a:prstGeom>
              <a:noFill/>
            </p:spPr>
            <p:txBody>
              <a:bodyPr wrap="square" lIns="0" tIns="0" rIns="0" bIns="0" rtlCol="0" anchor="ctr">
                <a:noAutofit/>
              </a:bodyPr>
              <a:lstStyle/>
              <a:p>
                <a:pPr algn="r"/>
                <a:r>
                  <a:rPr lang="en-US" altLang="zh-CN" sz="900">
                    <a:latin typeface="Arial" panose="020B0604020202020204" pitchFamily="34" charset="0"/>
                    <a:ea typeface="微软雅黑" panose="020B0503020204020204" pitchFamily="34" charset="-122"/>
                    <a:sym typeface="Arial" panose="020B0604020202020204" pitchFamily="34" charset="0"/>
                  </a:rPr>
                  <a:t>1.0</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sp>
          <p:nvSpPr>
            <p:cNvPr id="755" name="矩形 4977"/>
            <p:cNvSpPr/>
            <p:nvPr/>
          </p:nvSpPr>
          <p:spPr>
            <a:xfrm>
              <a:off x="2546932" y="4143901"/>
              <a:ext cx="1093599" cy="1970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dirty="0">
                  <a:solidFill>
                    <a:schemeClr val="tx1"/>
                  </a:solidFill>
                  <a:latin typeface="Arial" panose="020B0604020202020204" pitchFamily="34" charset="0"/>
                  <a:ea typeface="微软雅黑" panose="020B0503020204020204" pitchFamily="34" charset="-122"/>
                  <a:sym typeface="Arial" panose="020B0604020202020204" pitchFamily="34" charset="0"/>
                </a:rPr>
                <a:t>时间（月）</a:t>
              </a:r>
              <a:endParaRPr lang="zh-CN" altLang="en-US" sz="9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56" name="矩形 4978"/>
            <p:cNvSpPr/>
            <p:nvPr/>
          </p:nvSpPr>
          <p:spPr>
            <a:xfrm rot="16200000">
              <a:off x="588071" y="3242101"/>
              <a:ext cx="2273995" cy="1584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b="1">
                  <a:solidFill>
                    <a:schemeClr val="tx1"/>
                  </a:solidFill>
                  <a:latin typeface="Arial" panose="020B0604020202020204" pitchFamily="34" charset="0"/>
                  <a:ea typeface="微软雅黑" panose="020B0503020204020204" pitchFamily="34" charset="-122"/>
                  <a:sym typeface="Arial" panose="020B0604020202020204" pitchFamily="34" charset="0"/>
                </a:rPr>
                <a:t>无疼痛生存期</a:t>
              </a:r>
              <a:r>
                <a:rPr lang="en-US" altLang="zh-CN" sz="900" b="1">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900" b="1">
                  <a:solidFill>
                    <a:schemeClr val="tx1"/>
                  </a:solidFill>
                  <a:latin typeface="Arial" panose="020B0604020202020204" pitchFamily="34" charset="0"/>
                  <a:ea typeface="微软雅黑" panose="020B0503020204020204" pitchFamily="34" charset="-122"/>
                  <a:sym typeface="Arial" panose="020B0604020202020204" pitchFamily="34" charset="0"/>
                </a:rPr>
                <a:t>概率</a:t>
              </a:r>
              <a:r>
                <a:rPr lang="en-US" altLang="zh-CN" sz="900" b="1">
                  <a:solidFill>
                    <a:schemeClr val="tx1"/>
                  </a:solidFill>
                  <a:latin typeface="Arial" panose="020B0604020202020204" pitchFamily="34" charset="0"/>
                  <a:ea typeface="微软雅黑" panose="020B0503020204020204" pitchFamily="34" charset="-122"/>
                  <a:sym typeface="Arial" panose="020B0604020202020204" pitchFamily="34" charset="0"/>
                </a:rPr>
                <a:t>)</a:t>
              </a:r>
              <a:endParaRPr lang="zh-CN" altLang="en-US" sz="900" b="1">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57" name="矩形 4979"/>
            <p:cNvSpPr/>
            <p:nvPr/>
          </p:nvSpPr>
          <p:spPr>
            <a:xfrm>
              <a:off x="2066881" y="3572254"/>
              <a:ext cx="1015691" cy="29112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rPr>
                <a:t>风险比</a:t>
              </a: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 0.74</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(95% CI: 0.56 ,  0.97)</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Log rank </a:t>
              </a:r>
              <a:r>
                <a:rPr lang="en-US" altLang="zh-CN" sz="900" i="1" dirty="0">
                  <a:solidFill>
                    <a:schemeClr val="tx1"/>
                  </a:solidFill>
                  <a:latin typeface="Arial" panose="020B0604020202020204" pitchFamily="34" charset="0"/>
                  <a:ea typeface="微软雅黑" panose="020B0503020204020204" pitchFamily="34" charset="-122"/>
                  <a:sym typeface="Arial" panose="020B0604020202020204" pitchFamily="34" charset="0"/>
                </a:rPr>
                <a:t>P</a:t>
              </a: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=0.027</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58" name="矩形 4980"/>
            <p:cNvSpPr/>
            <p:nvPr/>
          </p:nvSpPr>
          <p:spPr>
            <a:xfrm>
              <a:off x="2174006" y="3315796"/>
              <a:ext cx="476280" cy="2722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altLang="zh-CN" sz="900" dirty="0">
                  <a:solidFill>
                    <a:srgbClr val="9E3F36"/>
                  </a:solidFill>
                  <a:latin typeface="Arial" panose="020B0604020202020204" pitchFamily="34" charset="0"/>
                  <a:ea typeface="微软雅黑" panose="020B0503020204020204" pitchFamily="34" charset="-122"/>
                  <a:sym typeface="Arial" panose="020B0604020202020204" pitchFamily="34" charset="0"/>
                </a:rPr>
                <a:t>AG</a:t>
              </a:r>
              <a:endParaRPr lang="zh-CN" altLang="en-US" sz="900" dirty="0">
                <a:solidFill>
                  <a:srgbClr val="9E3F36"/>
                </a:solidFill>
                <a:latin typeface="Arial" panose="020B0604020202020204" pitchFamily="34" charset="0"/>
                <a:ea typeface="微软雅黑" panose="020B0503020204020204" pitchFamily="34" charset="-122"/>
                <a:sym typeface="Arial" panose="020B0604020202020204" pitchFamily="34" charset="0"/>
              </a:endParaRPr>
            </a:p>
          </p:txBody>
        </p:sp>
        <p:sp>
          <p:nvSpPr>
            <p:cNvPr id="759" name="矩形 4981"/>
            <p:cNvSpPr/>
            <p:nvPr/>
          </p:nvSpPr>
          <p:spPr>
            <a:xfrm>
              <a:off x="3056533" y="3169541"/>
              <a:ext cx="629669" cy="1014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rgbClr val="435E99"/>
                  </a:solidFill>
                  <a:latin typeface="Arial" panose="020B0604020202020204" pitchFamily="34" charset="0"/>
                  <a:ea typeface="微软雅黑" panose="020B0503020204020204" pitchFamily="34" charset="-122"/>
                  <a:sym typeface="Arial" panose="020B0604020202020204" pitchFamily="34" charset="0"/>
                </a:rPr>
                <a:t>TTFields</a:t>
              </a:r>
              <a:r>
                <a:rPr lang="en-US" altLang="zh-CN" sz="900" dirty="0">
                  <a:solidFill>
                    <a:srgbClr val="435E99"/>
                  </a:solidFill>
                  <a:latin typeface="Arial" panose="020B0604020202020204" pitchFamily="34" charset="0"/>
                  <a:ea typeface="微软雅黑" panose="020B0503020204020204" pitchFamily="34" charset="-122"/>
                  <a:sym typeface="Arial" panose="020B0604020202020204" pitchFamily="34" charset="0"/>
                </a:rPr>
                <a:t> + AG</a:t>
              </a:r>
              <a:endParaRPr lang="zh-CN" altLang="en-US" sz="900" dirty="0">
                <a:solidFill>
                  <a:srgbClr val="435E99"/>
                </a:solidFill>
                <a:latin typeface="Arial" panose="020B0604020202020204" pitchFamily="34" charset="0"/>
                <a:ea typeface="微软雅黑" panose="020B0503020204020204" pitchFamily="34" charset="-122"/>
                <a:sym typeface="Arial" panose="020B0604020202020204" pitchFamily="34" charset="0"/>
              </a:endParaRPr>
            </a:p>
          </p:txBody>
        </p:sp>
        <p:sp>
          <p:nvSpPr>
            <p:cNvPr id="760" name="矩形 4982"/>
            <p:cNvSpPr/>
            <p:nvPr/>
          </p:nvSpPr>
          <p:spPr>
            <a:xfrm>
              <a:off x="2151367" y="3876122"/>
              <a:ext cx="349493" cy="1351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zh-CN" altLang="en-US" sz="900">
                  <a:solidFill>
                    <a:schemeClr val="tx1"/>
                  </a:solidFill>
                  <a:latin typeface="Arial" panose="020B0604020202020204" pitchFamily="34" charset="0"/>
                  <a:ea typeface="微软雅黑" panose="020B0503020204020204" pitchFamily="34" charset="-122"/>
                  <a:sym typeface="Arial" panose="020B0604020202020204" pitchFamily="34" charset="0"/>
                </a:rPr>
                <a:t>删失</a:t>
              </a:r>
              <a:endParaRPr lang="en-US" altLang="zh-CN" sz="90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61" name="组合 4983"/>
            <p:cNvGrpSpPr/>
            <p:nvPr/>
          </p:nvGrpSpPr>
          <p:grpSpPr>
            <a:xfrm flipH="1">
              <a:off x="2060052" y="3914937"/>
              <a:ext cx="57600" cy="57541"/>
              <a:chOff x="6024562" y="3367087"/>
              <a:chExt cx="141065" cy="125063"/>
            </a:xfrm>
          </p:grpSpPr>
          <p:sp>
            <p:nvSpPr>
              <p:cNvPr id="762" name="任意多边形: 形状 4984"/>
              <p:cNvSpPr/>
              <p:nvPr/>
            </p:nvSpPr>
            <p:spPr>
              <a:xfrm>
                <a:off x="6095047" y="3367087"/>
                <a:ext cx="9525" cy="125063"/>
              </a:xfrm>
              <a:custGeom>
                <a:avLst/>
                <a:gdLst>
                  <a:gd name="connsiteX0" fmla="*/ 0 w 9525"/>
                  <a:gd name="connsiteY0" fmla="*/ 0 h 125063"/>
                  <a:gd name="connsiteX1" fmla="*/ 0 w 9525"/>
                  <a:gd name="connsiteY1" fmla="*/ 125063 h 125063"/>
                </a:gdLst>
                <a:ahLst/>
                <a:cxnLst>
                  <a:cxn ang="0">
                    <a:pos x="connsiteX0" y="connsiteY0"/>
                  </a:cxn>
                  <a:cxn ang="0">
                    <a:pos x="connsiteX1" y="connsiteY1"/>
                  </a:cxn>
                </a:cxnLst>
                <a:rect l="l" t="t" r="r" b="b"/>
                <a:pathLst>
                  <a:path w="9525" h="125063">
                    <a:moveTo>
                      <a:pt x="0" y="0"/>
                    </a:moveTo>
                    <a:lnTo>
                      <a:pt x="0" y="125063"/>
                    </a:lnTo>
                  </a:path>
                </a:pathLst>
              </a:custGeom>
              <a:ln w="6350" cap="flat">
                <a:solidFill>
                  <a:schemeClr val="tx1"/>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63" name="任意多边形: 形状 4985"/>
              <p:cNvSpPr/>
              <p:nvPr/>
            </p:nvSpPr>
            <p:spPr>
              <a:xfrm>
                <a:off x="6024562" y="3429571"/>
                <a:ext cx="141065" cy="9525"/>
              </a:xfrm>
              <a:custGeom>
                <a:avLst/>
                <a:gdLst>
                  <a:gd name="connsiteX0" fmla="*/ 0 w 141065"/>
                  <a:gd name="connsiteY0" fmla="*/ 0 h 9525"/>
                  <a:gd name="connsiteX1" fmla="*/ 141065 w 141065"/>
                  <a:gd name="connsiteY1" fmla="*/ 0 h 9525"/>
                </a:gdLst>
                <a:ahLst/>
                <a:cxnLst>
                  <a:cxn ang="0">
                    <a:pos x="connsiteX0" y="connsiteY0"/>
                  </a:cxn>
                  <a:cxn ang="0">
                    <a:pos x="connsiteX1" y="connsiteY1"/>
                  </a:cxn>
                </a:cxnLst>
                <a:rect l="l" t="t" r="r" b="b"/>
                <a:pathLst>
                  <a:path w="141065" h="9525">
                    <a:moveTo>
                      <a:pt x="0" y="0"/>
                    </a:moveTo>
                    <a:lnTo>
                      <a:pt x="141065" y="0"/>
                    </a:lnTo>
                  </a:path>
                </a:pathLst>
              </a:custGeom>
              <a:ln w="6350" cap="flat">
                <a:solidFill>
                  <a:schemeClr val="tx1"/>
                </a:solidFill>
                <a:prstDash val="solid"/>
                <a:miter/>
              </a:ln>
            </p:spPr>
            <p:txBody>
              <a:bodyPr rtlCol="0" anchor="ctr"/>
              <a:lstStyle/>
              <a:p>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67" name="组合 4989"/>
          <p:cNvGrpSpPr/>
          <p:nvPr/>
        </p:nvGrpSpPr>
        <p:grpSpPr>
          <a:xfrm>
            <a:off x="1474469" y="4429232"/>
            <a:ext cx="3932645" cy="288960"/>
            <a:chOff x="5605779" y="5404562"/>
            <a:chExt cx="2274349" cy="164537"/>
          </a:xfrm>
        </p:grpSpPr>
        <p:sp>
          <p:nvSpPr>
            <p:cNvPr id="768" name="文本框 4990"/>
            <p:cNvSpPr txBox="1"/>
            <p:nvPr/>
          </p:nvSpPr>
          <p:spPr>
            <a:xfrm>
              <a:off x="5605779"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285</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69" name="文本框 4991"/>
            <p:cNvSpPr txBox="1"/>
            <p:nvPr/>
          </p:nvSpPr>
          <p:spPr>
            <a:xfrm>
              <a:off x="5954251"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122</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0" name="文本框 4992"/>
            <p:cNvSpPr txBox="1"/>
            <p:nvPr/>
          </p:nvSpPr>
          <p:spPr>
            <a:xfrm>
              <a:off x="6302723"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58</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1" name="文本框 4993"/>
            <p:cNvSpPr txBox="1"/>
            <p:nvPr/>
          </p:nvSpPr>
          <p:spPr>
            <a:xfrm>
              <a:off x="6651195"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25</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2" name="文本框 4994"/>
            <p:cNvSpPr txBox="1"/>
            <p:nvPr/>
          </p:nvSpPr>
          <p:spPr>
            <a:xfrm>
              <a:off x="6999667" y="5404562"/>
              <a:ext cx="183516" cy="164537"/>
            </a:xfrm>
            <a:prstGeom prst="rect">
              <a:avLst/>
            </a:prstGeom>
            <a:noFill/>
          </p:spPr>
          <p:txBody>
            <a:bodyPr wrap="square" lIns="0" tIns="0" rIns="0" bIns="0" rtlCol="0" anchor="ctr">
              <a:noAutofit/>
            </a:bodyPr>
            <a:lstStyle/>
            <a:p>
              <a:pPr algn="ctr"/>
              <a:r>
                <a:rPr lang="en-US" altLang="zh-CN" sz="900" dirty="0">
                  <a:latin typeface="Arial" panose="020B0604020202020204" pitchFamily="34" charset="0"/>
                  <a:ea typeface="微软雅黑" panose="020B0503020204020204" pitchFamily="34" charset="-122"/>
                  <a:sym typeface="Arial" panose="020B0604020202020204" pitchFamily="34" charset="0"/>
                </a:rPr>
                <a:t>7</a:t>
              </a:r>
              <a:endParaRPr lang="zh-CN" altLang="en-US" sz="900" dirty="0">
                <a:latin typeface="Arial" panose="020B0604020202020204" pitchFamily="34" charset="0"/>
                <a:ea typeface="微软雅黑" panose="020B0503020204020204" pitchFamily="34" charset="-122"/>
                <a:sym typeface="Arial" panose="020B0604020202020204" pitchFamily="34" charset="0"/>
              </a:endParaRPr>
            </a:p>
          </p:txBody>
        </p:sp>
        <p:sp>
          <p:nvSpPr>
            <p:cNvPr id="773" name="文本框 4995"/>
            <p:cNvSpPr txBox="1"/>
            <p:nvPr/>
          </p:nvSpPr>
          <p:spPr>
            <a:xfrm>
              <a:off x="7348139"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2</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4" name="文本框 4996"/>
            <p:cNvSpPr txBox="1"/>
            <p:nvPr/>
          </p:nvSpPr>
          <p:spPr>
            <a:xfrm>
              <a:off x="7696612"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1</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75" name="组合 4997"/>
          <p:cNvGrpSpPr/>
          <p:nvPr/>
        </p:nvGrpSpPr>
        <p:grpSpPr>
          <a:xfrm>
            <a:off x="1474469" y="4652453"/>
            <a:ext cx="3932645" cy="288960"/>
            <a:chOff x="5605779" y="5404562"/>
            <a:chExt cx="2274349" cy="164537"/>
          </a:xfrm>
        </p:grpSpPr>
        <p:sp>
          <p:nvSpPr>
            <p:cNvPr id="776" name="文本框 4998"/>
            <p:cNvSpPr txBox="1"/>
            <p:nvPr/>
          </p:nvSpPr>
          <p:spPr>
            <a:xfrm>
              <a:off x="5605779"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286</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7" name="文本框 4999"/>
            <p:cNvSpPr txBox="1"/>
            <p:nvPr/>
          </p:nvSpPr>
          <p:spPr>
            <a:xfrm>
              <a:off x="5954251"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98</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8" name="文本框 5000"/>
            <p:cNvSpPr txBox="1"/>
            <p:nvPr/>
          </p:nvSpPr>
          <p:spPr>
            <a:xfrm>
              <a:off x="6302723"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30</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79" name="文本框 5001"/>
            <p:cNvSpPr txBox="1"/>
            <p:nvPr/>
          </p:nvSpPr>
          <p:spPr>
            <a:xfrm>
              <a:off x="6651195"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12</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80" name="文本框 5002"/>
            <p:cNvSpPr txBox="1"/>
            <p:nvPr/>
          </p:nvSpPr>
          <p:spPr>
            <a:xfrm>
              <a:off x="6999667"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4</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81" name="文本框 5003"/>
            <p:cNvSpPr txBox="1"/>
            <p:nvPr/>
          </p:nvSpPr>
          <p:spPr>
            <a:xfrm>
              <a:off x="7348139"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1</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sp>
          <p:nvSpPr>
            <p:cNvPr id="782" name="文本框 5004"/>
            <p:cNvSpPr txBox="1"/>
            <p:nvPr/>
          </p:nvSpPr>
          <p:spPr>
            <a:xfrm>
              <a:off x="7696612" y="5404562"/>
              <a:ext cx="183516" cy="164537"/>
            </a:xfrm>
            <a:prstGeom prst="rect">
              <a:avLst/>
            </a:prstGeom>
            <a:noFill/>
          </p:spPr>
          <p:txBody>
            <a:bodyPr wrap="square" lIns="0" tIns="0" rIns="0" bIns="0" rtlCol="0" anchor="ctr">
              <a:noAutofit/>
            </a:bodyPr>
            <a:lstStyle/>
            <a:p>
              <a:pPr algn="ctr"/>
              <a:r>
                <a:rPr lang="en-US" altLang="zh-CN" sz="900">
                  <a:latin typeface="Arial" panose="020B0604020202020204" pitchFamily="34" charset="0"/>
                  <a:ea typeface="微软雅黑" panose="020B0503020204020204" pitchFamily="34" charset="-122"/>
                  <a:sym typeface="Arial" panose="020B0604020202020204" pitchFamily="34" charset="0"/>
                </a:rPr>
                <a:t>0</a:t>
              </a:r>
              <a:endParaRPr lang="zh-CN" altLang="en-US" sz="900">
                <a:latin typeface="Arial" panose="020B0604020202020204" pitchFamily="34" charset="0"/>
                <a:ea typeface="微软雅黑" panose="020B0503020204020204" pitchFamily="34" charset="-122"/>
                <a:sym typeface="Arial" panose="020B0604020202020204" pitchFamily="34" charset="0"/>
              </a:endParaRPr>
            </a:p>
          </p:txBody>
        </p:sp>
      </p:grpSp>
      <p:graphicFrame>
        <p:nvGraphicFramePr>
          <p:cNvPr id="783" name="表格 5068"/>
          <p:cNvGraphicFramePr>
            <a:graphicFrameLocks noGrp="1"/>
          </p:cNvGraphicFramePr>
          <p:nvPr/>
        </p:nvGraphicFramePr>
        <p:xfrm>
          <a:off x="2401997" y="1932999"/>
          <a:ext cx="3418014" cy="701405"/>
        </p:xfrm>
        <a:graphic>
          <a:graphicData uri="http://schemas.openxmlformats.org/drawingml/2006/table">
            <a:tbl>
              <a:tblPr firstRow="1" bandRow="1">
                <a:tableStyleId>{5C22544A-7EE6-4342-B048-85BDC9FD1C3A}</a:tableStyleId>
              </a:tblPr>
              <a:tblGrid>
                <a:gridCol w="676216"/>
                <a:gridCol w="1679552"/>
                <a:gridCol w="1062246"/>
              </a:tblGrid>
              <a:tr h="215405">
                <a:tc>
                  <a:txBody>
                    <a:bodyPr/>
                    <a:lstStyle/>
                    <a:p>
                      <a:pPr algn="r"/>
                      <a:endParaRPr lang="zh-CN" altLang="en-US"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altLang="zh-CN" sz="10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TTFields +</a:t>
                      </a:r>
                      <a:r>
                        <a:rPr lang="en-US" altLang="zh-CN" sz="10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AG</a:t>
                      </a:r>
                      <a:endParaRPr lang="de-DE" altLang="zh-CN" sz="10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0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AG</a:t>
                      </a:r>
                      <a:endParaRPr lang="de-DE" altLang="zh-CN" sz="1000" b="0" kern="12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r"/>
                      <a:r>
                        <a:rPr lang="zh-CN" altLang="en-US"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事件数</a:t>
                      </a:r>
                      <a:endParaRPr lang="zh-CN" altLang="en-US"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000" b="0" dirty="0">
                          <a:solidFill>
                            <a:schemeClr val="tx1"/>
                          </a:solidFill>
                          <a:latin typeface="Arial" panose="020B0604020202020204" pitchFamily="34" charset="0"/>
                          <a:ea typeface="微软雅黑" panose="020B0503020204020204" pitchFamily="34" charset="-122"/>
                          <a:sym typeface="Arial" panose="020B0604020202020204" pitchFamily="34" charset="0"/>
                        </a:rPr>
                        <a:t>102</a:t>
                      </a:r>
                      <a:endParaRPr lang="zh-CN" altLang="en-US" sz="1000" b="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T="7200" marB="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000" b="0">
                          <a:solidFill>
                            <a:schemeClr val="tx1"/>
                          </a:solidFill>
                          <a:latin typeface="Arial" panose="020B0604020202020204" pitchFamily="34" charset="0"/>
                          <a:ea typeface="微软雅黑" panose="020B0503020204020204" pitchFamily="34" charset="-122"/>
                          <a:sym typeface="Arial" panose="020B0604020202020204" pitchFamily="34" charset="0"/>
                        </a:rPr>
                        <a:t>110</a:t>
                      </a:r>
                      <a:endParaRPr lang="zh-CN" altLang="en-US" sz="1000" b="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T="7200" marB="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5405">
                <a:tc>
                  <a:txBody>
                    <a:bodyPr/>
                    <a:lstStyle/>
                    <a:p>
                      <a:pPr algn="r"/>
                      <a:r>
                        <a:rPr lang="zh-CN" altLang="en-US"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中位值</a:t>
                      </a:r>
                      <a:endParaRPr lang="en-US" altLang="zh-CN"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p>
                      <a:pPr algn="r"/>
                      <a:r>
                        <a:rPr lang="en-US" altLang="zh-CN"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(95% CI)</a:t>
                      </a:r>
                      <a:endParaRPr lang="en-US" altLang="zh-CN" sz="1000" b="0" kern="120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000" b="1" dirty="0">
                          <a:solidFill>
                            <a:srgbClr val="C00000"/>
                          </a:solidFill>
                          <a:latin typeface="Arial" panose="020B0604020202020204" pitchFamily="34" charset="0"/>
                          <a:ea typeface="微软雅黑" panose="020B0503020204020204" pitchFamily="34" charset="-122"/>
                          <a:sym typeface="Arial" panose="020B0604020202020204" pitchFamily="34" charset="0"/>
                        </a:rPr>
                        <a:t>15.2</a:t>
                      </a:r>
                      <a:endParaRPr lang="en-US" altLang="zh-CN" sz="10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p>
                      <a:pPr algn="ctr"/>
                      <a:r>
                        <a:rPr lang="en-US" altLang="zh-CN" sz="1000" b="0" dirty="0">
                          <a:solidFill>
                            <a:schemeClr val="tx1"/>
                          </a:solidFill>
                          <a:latin typeface="Arial" panose="020B0604020202020204" pitchFamily="34" charset="0"/>
                          <a:ea typeface="微软雅黑" panose="020B0503020204020204" pitchFamily="34" charset="-122"/>
                          <a:sym typeface="Arial" panose="020B0604020202020204" pitchFamily="34" charset="0"/>
                        </a:rPr>
                        <a:t>(10.3 ,  22.8)</a:t>
                      </a:r>
                      <a:endParaRPr lang="zh-CN" altLang="en-US" sz="1000" b="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T="7200" marB="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000" b="1" dirty="0">
                          <a:solidFill>
                            <a:srgbClr val="C00000"/>
                          </a:solidFill>
                          <a:latin typeface="Arial" panose="020B0604020202020204" pitchFamily="34" charset="0"/>
                          <a:ea typeface="微软雅黑" panose="020B0503020204020204" pitchFamily="34" charset="-122"/>
                          <a:sym typeface="Arial" panose="020B0604020202020204" pitchFamily="34" charset="0"/>
                        </a:rPr>
                        <a:t>9.1</a:t>
                      </a:r>
                      <a:endParaRPr lang="en-US" altLang="zh-CN" sz="1000" b="1"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a:p>
                      <a:pPr algn="ctr"/>
                      <a:r>
                        <a:rPr lang="en-US" altLang="zh-CN" sz="1000" b="0" dirty="0">
                          <a:solidFill>
                            <a:schemeClr val="tx1"/>
                          </a:solidFill>
                          <a:latin typeface="Arial" panose="020B0604020202020204" pitchFamily="34" charset="0"/>
                          <a:ea typeface="微软雅黑" panose="020B0503020204020204" pitchFamily="34" charset="-122"/>
                          <a:sym typeface="Arial" panose="020B0604020202020204" pitchFamily="34" charset="0"/>
                        </a:rPr>
                        <a:t>(7.4 ,  12.7)</a:t>
                      </a:r>
                      <a:endParaRPr lang="zh-CN" altLang="en-US" sz="1000" b="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txBody>
                  <a:tcPr marT="7200" marB="72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784" name="矩形 622"/>
          <p:cNvSpPr/>
          <p:nvPr/>
        </p:nvSpPr>
        <p:spPr>
          <a:xfrm>
            <a:off x="745070" y="4279859"/>
            <a:ext cx="1172866" cy="1580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rPr>
              <a:t>风险数</a:t>
            </a:r>
            <a:endPar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85" name="矩形 623"/>
          <p:cNvSpPr/>
          <p:nvPr/>
        </p:nvSpPr>
        <p:spPr>
          <a:xfrm>
            <a:off x="774785" y="4405764"/>
            <a:ext cx="781595" cy="3387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chemeClr val="tx1"/>
                </a:solidFill>
                <a:latin typeface="Arial" panose="020B0604020202020204" pitchFamily="34" charset="0"/>
                <a:ea typeface="微软雅黑" panose="020B0503020204020204" pitchFamily="34" charset="-122"/>
                <a:sym typeface="Arial" panose="020B0604020202020204" pitchFamily="34" charset="0"/>
              </a:rPr>
              <a:t>TTFields</a:t>
            </a: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 +AG</a:t>
            </a:r>
            <a:endPar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786" name="矩形 624"/>
          <p:cNvSpPr/>
          <p:nvPr/>
        </p:nvSpPr>
        <p:spPr>
          <a:xfrm>
            <a:off x="1054738" y="4634835"/>
            <a:ext cx="427449" cy="3387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AG</a:t>
            </a:r>
            <a:endPar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764" name="Table 763"/>
          <p:cNvGraphicFramePr>
            <a:graphicFrameLocks noGrp="1"/>
          </p:cNvGraphicFramePr>
          <p:nvPr/>
        </p:nvGraphicFramePr>
        <p:xfrm>
          <a:off x="515439" y="4934138"/>
          <a:ext cx="5499565" cy="914400"/>
        </p:xfrm>
        <a:graphic>
          <a:graphicData uri="http://schemas.openxmlformats.org/drawingml/2006/table">
            <a:tbl>
              <a:tblPr firstRow="1" bandRow="1">
                <a:tableStyleId>{69012ECD-51FC-41F1-AA8D-1B2483CD663E}</a:tableStyleId>
              </a:tblPr>
              <a:tblGrid>
                <a:gridCol w="1709243"/>
                <a:gridCol w="1609830"/>
                <a:gridCol w="1304704"/>
                <a:gridCol w="875788"/>
              </a:tblGrid>
              <a:tr h="186490">
                <a:tc>
                  <a:txBody>
                    <a:bodyPr/>
                    <a:lstStyle/>
                    <a:p>
                      <a:pPr algn="ctr"/>
                      <a:r>
                        <a:rPr lang="en-US" sz="900" dirty="0"/>
                        <a:t>ITT</a:t>
                      </a:r>
                      <a:endParaRPr lang="en-US" sz="900" dirty="0"/>
                    </a:p>
                  </a:txBody>
                  <a:tcPr anchor="ctr">
                    <a:lnL w="12700" cap="flat" cmpd="sng" algn="ctr">
                      <a:noFill/>
                      <a:prstDash val="solid"/>
                      <a:miter lim="800000"/>
                    </a:lnL>
                    <a:lnR>
                      <a:noFill/>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c>
                  <a:txBody>
                    <a:bodyPr/>
                    <a:lstStyle/>
                    <a:p>
                      <a:pPr algn="ctr">
                        <a:buNone/>
                      </a:pPr>
                      <a:r>
                        <a:rPr lang="en-US" sz="900" dirty="0" err="1">
                          <a:effectLst/>
                        </a:rPr>
                        <a:t>TTFields</a:t>
                      </a:r>
                      <a:r>
                        <a:rPr lang="en-US" sz="900" dirty="0">
                          <a:effectLst/>
                        </a:rPr>
                        <a:t> + </a:t>
                      </a:r>
                      <a:r>
                        <a:rPr lang="en-US" sz="900" dirty="0" err="1">
                          <a:effectLst/>
                        </a:rPr>
                        <a:t>GnP</a:t>
                      </a:r>
                      <a:r>
                        <a:rPr lang="en-US" sz="900" dirty="0">
                          <a:effectLst/>
                        </a:rPr>
                        <a:t> </a:t>
                      </a:r>
                      <a:endParaRPr lang="en-US" sz="900" dirty="0">
                        <a:effectLst/>
                      </a:endParaRPr>
                    </a:p>
                  </a:txBody>
                  <a:tcPr marL="15652" marR="15652" marT="0" marB="0" anchor="ctr">
                    <a:lnL>
                      <a:noFill/>
                    </a:lnL>
                    <a:lnR>
                      <a:noFill/>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c>
                  <a:txBody>
                    <a:bodyPr/>
                    <a:lstStyle/>
                    <a:p>
                      <a:pPr algn="ctr">
                        <a:buNone/>
                      </a:pPr>
                      <a:r>
                        <a:rPr lang="fr-CH" sz="900" dirty="0" err="1">
                          <a:effectLst/>
                        </a:rPr>
                        <a:t>GnP</a:t>
                      </a:r>
                      <a:endParaRPr lang="en-US" sz="900" dirty="0">
                        <a:effectLst/>
                      </a:endParaRPr>
                    </a:p>
                  </a:txBody>
                  <a:tcPr marL="15652" marR="15652" marT="0" marB="0" anchor="ctr">
                    <a:lnL>
                      <a:noFill/>
                    </a:lnL>
                    <a:lnR>
                      <a:noFill/>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c>
                  <a:txBody>
                    <a:bodyPr/>
                    <a:lstStyle/>
                    <a:p>
                      <a:pPr algn="ctr">
                        <a:buNone/>
                      </a:pPr>
                      <a:r>
                        <a:rPr lang="en-US" sz="900" dirty="0"/>
                        <a:t>P</a:t>
                      </a:r>
                      <a:r>
                        <a:rPr lang="zh-CN" altLang="en-US" sz="900" dirty="0"/>
                        <a:t>值</a:t>
                      </a:r>
                      <a:endParaRPr lang="en-US" sz="900" dirty="0">
                        <a:effectLst/>
                      </a:endParaRPr>
                    </a:p>
                  </a:txBody>
                  <a:tcPr anchor="ctr">
                    <a:lnL>
                      <a:noFill/>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r>
              <a:tr h="186490">
                <a:tc>
                  <a:txBody>
                    <a:bodyPr/>
                    <a:lstStyle/>
                    <a:p>
                      <a:pPr algn="ctr"/>
                      <a:r>
                        <a:rPr lang="zh-CN" altLang="en-US" sz="900" b="0" i="0" u="none" strike="noStrike" kern="1200" baseline="0" dirty="0">
                          <a:solidFill>
                            <a:schemeClr val="tx1"/>
                          </a:solidFill>
                          <a:latin typeface="+mn-lt"/>
                          <a:ea typeface="+mn-ea"/>
                          <a:cs typeface="+mn-cs"/>
                        </a:rPr>
                        <a:t>中位</a:t>
                      </a:r>
                      <a:r>
                        <a:rPr lang="zh-CN" altLang="zh-CN" sz="900" kern="1200" dirty="0">
                          <a:solidFill>
                            <a:schemeClr val="tx1"/>
                          </a:solidFill>
                          <a:effectLst/>
                          <a:latin typeface="+mn-lt"/>
                          <a:ea typeface="+mn-ea"/>
                          <a:cs typeface="+mn-cs"/>
                        </a:rPr>
                        <a:t>无</a:t>
                      </a:r>
                      <a:r>
                        <a:rPr lang="zh-CN" altLang="en-US" sz="900" kern="1200" dirty="0">
                          <a:solidFill>
                            <a:schemeClr val="tx1"/>
                          </a:solidFill>
                          <a:effectLst/>
                          <a:latin typeface="+mn-lt"/>
                          <a:ea typeface="+mn-ea"/>
                          <a:cs typeface="+mn-cs"/>
                        </a:rPr>
                        <a:t>痛</a:t>
                      </a:r>
                      <a:r>
                        <a:rPr lang="zh-CN" altLang="zh-CN" sz="900" kern="1200" dirty="0">
                          <a:solidFill>
                            <a:schemeClr val="tx1"/>
                          </a:solidFill>
                          <a:effectLst/>
                          <a:latin typeface="+mn-lt"/>
                          <a:ea typeface="+mn-ea"/>
                          <a:cs typeface="+mn-cs"/>
                        </a:rPr>
                        <a:t>生存期</a:t>
                      </a:r>
                      <a:endParaRPr lang="en-US" sz="900" b="0" i="0" u="none" strike="noStrike" kern="1200" baseline="0" dirty="0">
                        <a:solidFill>
                          <a:schemeClr val="tx1"/>
                        </a:solidFill>
                        <a:latin typeface="+mn-lt"/>
                        <a:ea typeface="+mn-ea"/>
                        <a:cs typeface="+mn-cs"/>
                      </a:endParaRPr>
                    </a:p>
                  </a:txBody>
                  <a:tcPr anchor="ctr">
                    <a:lnL w="1270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i="0" u="none" strike="noStrike" kern="1200" baseline="0" dirty="0">
                          <a:solidFill>
                            <a:srgbClr val="C00000"/>
                          </a:solidFill>
                          <a:latin typeface="+mn-lt"/>
                          <a:ea typeface="+mn-ea"/>
                          <a:cs typeface="+mn-cs"/>
                        </a:rPr>
                        <a:t>15.2m</a:t>
                      </a:r>
                      <a:endParaRPr lang="en-US" sz="900" b="1" i="0" u="none" strike="noStrike" kern="1200" baseline="0" dirty="0">
                        <a:solidFill>
                          <a:srgbClr val="C00000"/>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i="0" u="none" strike="noStrike" kern="1200" baseline="0" dirty="0">
                          <a:solidFill>
                            <a:srgbClr val="C00000"/>
                          </a:solidFill>
                          <a:latin typeface="+mn-lt"/>
                          <a:ea typeface="+mn-ea"/>
                          <a:cs typeface="+mn-cs"/>
                        </a:rPr>
                        <a:t>9.1m</a:t>
                      </a:r>
                      <a:endParaRPr lang="en-US" sz="900" b="1" i="0" u="none" strike="noStrike" kern="1200" baseline="0" dirty="0">
                        <a:solidFill>
                          <a:srgbClr val="C00000"/>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i="0" u="none" strike="noStrike" kern="1200" baseline="0" dirty="0">
                          <a:solidFill>
                            <a:srgbClr val="C00000"/>
                          </a:solidFill>
                          <a:latin typeface="+mn-lt"/>
                          <a:ea typeface="+mn-ea"/>
                          <a:cs typeface="+mn-cs"/>
                        </a:rPr>
                        <a:t>0.027</a:t>
                      </a:r>
                      <a:endParaRPr lang="en-US" sz="900" b="1" i="0" u="none" strike="noStrike" kern="1200" baseline="0" dirty="0">
                        <a:solidFill>
                          <a:srgbClr val="C00000"/>
                        </a:solidFill>
                        <a:latin typeface="+mn-lt"/>
                        <a:ea typeface="+mn-ea"/>
                        <a:cs typeface="+mn-cs"/>
                      </a:endParaRPr>
                    </a:p>
                  </a:txBody>
                  <a:tcPr anchor="ctr">
                    <a:lnL>
                      <a:noFill/>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6490">
                <a:tc gridSpan="4">
                  <a:txBody>
                    <a:bodyPr/>
                    <a:lstStyle/>
                    <a:p>
                      <a:pPr algn="ctr"/>
                      <a:r>
                        <a:rPr lang="en-US" sz="900" b="1" i="0" u="none" strike="noStrike" kern="1200" baseline="0" dirty="0">
                          <a:solidFill>
                            <a:srgbClr val="C00000"/>
                          </a:solidFill>
                          <a:latin typeface="+mn-lt"/>
                          <a:ea typeface="+mn-ea"/>
                          <a:cs typeface="+mn-cs"/>
                        </a:rPr>
                        <a:t>HR = 0.74</a:t>
                      </a:r>
                      <a:r>
                        <a:rPr lang="en-US" sz="900" b="1" i="0" u="none" strike="noStrike" kern="1200" baseline="0" dirty="0">
                          <a:solidFill>
                            <a:srgbClr val="156082"/>
                          </a:solidFill>
                          <a:latin typeface="+mn-lt"/>
                          <a:ea typeface="+mn-ea"/>
                          <a:cs typeface="+mn-cs"/>
                        </a:rPr>
                        <a:t> </a:t>
                      </a:r>
                      <a:r>
                        <a:rPr lang="en-US" sz="900" b="0" i="0" u="none" strike="noStrike" kern="1200" baseline="0" dirty="0">
                          <a:solidFill>
                            <a:schemeClr val="tx1"/>
                          </a:solidFill>
                          <a:latin typeface="+mn-lt"/>
                          <a:ea typeface="+mn-ea"/>
                          <a:cs typeface="+mn-cs"/>
                        </a:rPr>
                        <a:t>(95%CI: 0.56, 0.97)</a:t>
                      </a:r>
                      <a:endParaRPr lang="en-US" sz="900" b="0" i="0" u="none" strike="noStrike" kern="1200" baseline="0" dirty="0">
                        <a:solidFill>
                          <a:schemeClr val="tx1"/>
                        </a:solidFill>
                        <a:latin typeface="+mn-lt"/>
                        <a:ea typeface="+mn-ea"/>
                        <a:cs typeface="+mn-cs"/>
                      </a:endParaRPr>
                    </a:p>
                  </a:txBody>
                  <a:tcPr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nchor="ctr"/>
                </a:tc>
                <a:tc hMerge="1">
                  <a:tcPr anchor="ctr"/>
                </a:tc>
                <a:tc hMerge="1">
                  <a:tcPr/>
                </a:tc>
              </a:tr>
              <a:tr h="186490">
                <a:tc>
                  <a:txBody>
                    <a:bodyPr/>
                    <a:lstStyle/>
                    <a:p>
                      <a:pPr algn="ctr"/>
                      <a:r>
                        <a:rPr lang="en-US" sz="900" b="0" i="0" u="none" strike="noStrike" kern="1200" baseline="0" dirty="0">
                          <a:solidFill>
                            <a:schemeClr val="tx1"/>
                          </a:solidFill>
                          <a:latin typeface="+mn-lt"/>
                          <a:ea typeface="+mn-ea"/>
                          <a:cs typeface="+mn-cs"/>
                        </a:rPr>
                        <a:t>1</a:t>
                      </a:r>
                      <a:r>
                        <a:rPr lang="zh-CN" altLang="en-US" sz="900" b="0" i="0" u="none" strike="noStrike" kern="1200" baseline="0" dirty="0">
                          <a:solidFill>
                            <a:schemeClr val="tx1"/>
                          </a:solidFill>
                          <a:latin typeface="+mn-lt"/>
                          <a:ea typeface="+mn-ea"/>
                          <a:cs typeface="+mn-cs"/>
                        </a:rPr>
                        <a:t>年无痛生存率</a:t>
                      </a:r>
                      <a:endParaRPr lang="en-US" altLang="zh-CN" sz="900" b="0" i="0" u="none" strike="noStrike" kern="1200" baseline="0" dirty="0">
                        <a:solidFill>
                          <a:schemeClr val="tx1"/>
                        </a:solidFill>
                        <a:latin typeface="+mn-lt"/>
                        <a:ea typeface="+mn-ea"/>
                        <a:cs typeface="+mn-cs"/>
                      </a:endParaRPr>
                    </a:p>
                  </a:txBody>
                  <a:tcPr anchor="ctr">
                    <a:lnL w="1270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i="0" u="none" strike="noStrike" kern="1200" baseline="0" dirty="0">
                          <a:solidFill>
                            <a:schemeClr val="tx1"/>
                          </a:solidFill>
                          <a:latin typeface="+mn-lt"/>
                          <a:ea typeface="+mn-ea"/>
                          <a:cs typeface="+mn-cs"/>
                        </a:rPr>
                        <a:t>54.1%</a:t>
                      </a:r>
                      <a:endParaRPr lang="en-US" sz="900" b="0" i="0" u="none" strike="noStrike" kern="1200" baseline="0" dirty="0">
                        <a:solidFill>
                          <a:schemeClr val="tx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i="0" u="none" strike="noStrike" kern="1200" baseline="0" dirty="0">
                          <a:solidFill>
                            <a:schemeClr val="tx1"/>
                          </a:solidFill>
                          <a:latin typeface="+mn-lt"/>
                          <a:ea typeface="+mn-ea"/>
                          <a:cs typeface="+mn-cs"/>
                        </a:rPr>
                        <a:t>45.1%</a:t>
                      </a:r>
                      <a:endParaRPr lang="en-US" sz="900" b="0" i="0" u="none" strike="noStrike" kern="1200" baseline="0" dirty="0">
                        <a:solidFill>
                          <a:schemeClr val="tx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i="0" u="none" strike="noStrike" kern="1200" baseline="0" dirty="0">
                          <a:solidFill>
                            <a:schemeClr val="tx1"/>
                          </a:solidFill>
                          <a:latin typeface="+mn-lt"/>
                          <a:ea typeface="+mn-ea"/>
                          <a:cs typeface="+mn-cs"/>
                        </a:rPr>
                        <a:t>0.056</a:t>
                      </a:r>
                      <a:endParaRPr lang="en-US" sz="900" b="0" i="0" u="none" strike="noStrike" kern="1200" baseline="0" dirty="0">
                        <a:solidFill>
                          <a:schemeClr val="tx1"/>
                        </a:solidFill>
                        <a:latin typeface="+mn-lt"/>
                        <a:ea typeface="+mn-ea"/>
                        <a:cs typeface="+mn-cs"/>
                      </a:endParaRPr>
                    </a:p>
                  </a:txBody>
                  <a:tcPr anchor="ctr">
                    <a:lnL>
                      <a:noFill/>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TextBox 10"/>
          <p:cNvSpPr txBox="1"/>
          <p:nvPr/>
        </p:nvSpPr>
        <p:spPr>
          <a:xfrm>
            <a:off x="735193" y="1351232"/>
            <a:ext cx="1889479" cy="307777"/>
          </a:xfrm>
          <a:prstGeom prst="rect">
            <a:avLst/>
          </a:prstGeom>
          <a:noFill/>
        </p:spPr>
        <p:txBody>
          <a:bodyPr wrap="square" rtlCol="0">
            <a:spAutoFit/>
          </a:bodyPr>
          <a:lstStyle/>
          <a:p>
            <a:r>
              <a:rPr lang="en-US" sz="1400" dirty="0"/>
              <a:t>ITT</a:t>
            </a:r>
            <a:r>
              <a:rPr lang="zh-CN" altLang="en-US" sz="1400" dirty="0"/>
              <a:t>人群：</a:t>
            </a:r>
            <a:endParaRPr lang="en-US" altLang="zh-CN" sz="1400" dirty="0"/>
          </a:p>
        </p:txBody>
      </p:sp>
      <p:grpSp>
        <p:nvGrpSpPr>
          <p:cNvPr id="765" name="Group 764"/>
          <p:cNvGrpSpPr/>
          <p:nvPr/>
        </p:nvGrpSpPr>
        <p:grpSpPr>
          <a:xfrm>
            <a:off x="1935127" y="1408639"/>
            <a:ext cx="3200638" cy="600164"/>
            <a:chOff x="1949751" y="734247"/>
            <a:chExt cx="3273032" cy="600164"/>
          </a:xfrm>
        </p:grpSpPr>
        <p:sp>
          <p:nvSpPr>
            <p:cNvPr id="766" name="TextBox 765"/>
            <p:cNvSpPr txBox="1"/>
            <p:nvPr/>
          </p:nvSpPr>
          <p:spPr>
            <a:xfrm>
              <a:off x="3325756" y="734247"/>
              <a:ext cx="1897027" cy="600164"/>
            </a:xfrm>
            <a:prstGeom prst="rect">
              <a:avLst/>
            </a:prstGeom>
            <a:noFill/>
          </p:spPr>
          <p:txBody>
            <a:bodyPr wrap="square">
              <a:spAutoFit/>
            </a:bodyPr>
            <a:lstStyle/>
            <a:p>
              <a:pPr algn="ctr">
                <a:spcBef>
                  <a:spcPts val="600"/>
                </a:spcBef>
              </a:pPr>
              <a:r>
                <a:rPr lang="zh-CN" altLang="en-US" sz="1400" b="1" dirty="0">
                  <a:solidFill>
                    <a:srgbClr val="C00000"/>
                  </a:solidFill>
                  <a:latin typeface="微软雅黑" panose="020B0503020204020204" pitchFamily="34" charset="-122"/>
                  <a:ea typeface="微软雅黑" panose="020B0503020204020204" pitchFamily="34" charset="-122"/>
                  <a:cs typeface="+mj-cs"/>
                </a:rPr>
                <a:t>疼痛加重或死亡风险</a:t>
              </a:r>
              <a:endParaRPr lang="en-US" altLang="zh-CN" sz="1400" b="1" dirty="0">
                <a:solidFill>
                  <a:srgbClr val="C00000"/>
                </a:solidFill>
                <a:latin typeface="微软雅黑" panose="020B0503020204020204" pitchFamily="34" charset="-122"/>
                <a:ea typeface="微软雅黑" panose="020B0503020204020204" pitchFamily="34" charset="-122"/>
                <a:cs typeface="+mj-cs"/>
              </a:endParaRPr>
            </a:p>
            <a:p>
              <a:pPr algn="ctr">
                <a:spcBef>
                  <a:spcPts val="600"/>
                </a:spcBef>
              </a:pPr>
              <a:r>
                <a:rPr lang="en-US" altLang="zh-CN" sz="1400" b="1" dirty="0">
                  <a:solidFill>
                    <a:srgbClr val="C00000"/>
                  </a:solidFill>
                  <a:latin typeface="微软雅黑" panose="020B0503020204020204" pitchFamily="34" charset="-122"/>
                  <a:ea typeface="微软雅黑" panose="020B0503020204020204" pitchFamily="34" charset="-122"/>
                  <a:cs typeface="+mj-cs"/>
                </a:rPr>
                <a:t> 26% </a:t>
              </a:r>
              <a:endParaRPr lang="en-US" sz="1400" dirty="0">
                <a:solidFill>
                  <a:srgbClr val="C00000"/>
                </a:solidFill>
              </a:endParaRPr>
            </a:p>
          </p:txBody>
        </p:sp>
        <p:sp>
          <p:nvSpPr>
            <p:cNvPr id="788" name="TextBox 787"/>
            <p:cNvSpPr txBox="1"/>
            <p:nvPr/>
          </p:nvSpPr>
          <p:spPr>
            <a:xfrm>
              <a:off x="1949751" y="734247"/>
              <a:ext cx="919855" cy="600164"/>
            </a:xfrm>
            <a:prstGeom prst="rect">
              <a:avLst/>
            </a:prstGeom>
            <a:noFill/>
          </p:spPr>
          <p:txBody>
            <a:bodyPr wrap="square">
              <a:spAutoFit/>
            </a:bodyPr>
            <a:lstStyle/>
            <a:p>
              <a:pPr algn="ctr">
                <a:spcBef>
                  <a:spcPts val="600"/>
                </a:spcBef>
              </a:pPr>
              <a:r>
                <a:rPr lang="zh-CN" altLang="en-US" sz="1400" b="1" dirty="0">
                  <a:solidFill>
                    <a:srgbClr val="C00000"/>
                  </a:solidFill>
                  <a:latin typeface="微软雅黑" panose="020B0503020204020204" pitchFamily="34" charset="-122"/>
                  <a:ea typeface="微软雅黑" panose="020B0503020204020204" pitchFamily="34" charset="-122"/>
                  <a:cs typeface="+mj-cs"/>
                </a:rPr>
                <a:t>中位值</a:t>
              </a:r>
              <a:endParaRPr lang="en-US" altLang="zh-CN" sz="1400" b="1" dirty="0">
                <a:solidFill>
                  <a:srgbClr val="C00000"/>
                </a:solidFill>
                <a:latin typeface="微软雅黑" panose="020B0503020204020204" pitchFamily="34" charset="-122"/>
                <a:ea typeface="微软雅黑" panose="020B0503020204020204" pitchFamily="34" charset="-122"/>
                <a:cs typeface="+mj-cs"/>
              </a:endParaRPr>
            </a:p>
            <a:p>
              <a:pPr algn="ctr">
                <a:spcBef>
                  <a:spcPts val="600"/>
                </a:spcBef>
              </a:pPr>
              <a:r>
                <a:rPr lang="en-US" altLang="zh-CN" sz="1400" b="1" dirty="0">
                  <a:solidFill>
                    <a:srgbClr val="C00000"/>
                  </a:solidFill>
                  <a:latin typeface="微软雅黑" panose="020B0503020204020204" pitchFamily="34" charset="-122"/>
                  <a:ea typeface="微软雅黑" panose="020B0503020204020204" pitchFamily="34" charset="-122"/>
                  <a:cs typeface="+mj-cs"/>
                </a:rPr>
                <a:t>6.1</a:t>
              </a:r>
              <a:r>
                <a:rPr lang="zh-CN" altLang="en-US" sz="1400" b="1" dirty="0">
                  <a:solidFill>
                    <a:srgbClr val="C00000"/>
                  </a:solidFill>
                  <a:latin typeface="微软雅黑" panose="020B0503020204020204" pitchFamily="34" charset="-122"/>
                  <a:ea typeface="微软雅黑" panose="020B0503020204020204" pitchFamily="34" charset="-122"/>
                  <a:cs typeface="+mj-cs"/>
                </a:rPr>
                <a:t>个月</a:t>
              </a:r>
              <a:endParaRPr lang="en-US" sz="1400" dirty="0">
                <a:solidFill>
                  <a:srgbClr val="C00000"/>
                </a:solidFill>
              </a:endParaRPr>
            </a:p>
          </p:txBody>
        </p:sp>
        <p:sp>
          <p:nvSpPr>
            <p:cNvPr id="789" name="Arrow: Right 788"/>
            <p:cNvSpPr/>
            <p:nvPr/>
          </p:nvSpPr>
          <p:spPr>
            <a:xfrm rot="16200000">
              <a:off x="2753900" y="1101442"/>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Arrow: Right 789"/>
            <p:cNvSpPr/>
            <p:nvPr/>
          </p:nvSpPr>
          <p:spPr>
            <a:xfrm rot="5400000" flipV="1">
              <a:off x="4467270" y="1122890"/>
              <a:ext cx="252000" cy="72000"/>
            </a:xfrm>
            <a:prstGeom prst="rightArrow">
              <a:avLst/>
            </a:prstGeom>
            <a:solidFill>
              <a:srgbClr val="0072BB"/>
            </a:solidFill>
            <a:ln>
              <a:solidFill>
                <a:srgbClr val="0072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4" name="矩形 4978"/>
          <p:cNvSpPr/>
          <p:nvPr/>
        </p:nvSpPr>
        <p:spPr>
          <a:xfrm rot="16200000">
            <a:off x="314844" y="3056619"/>
            <a:ext cx="1596156" cy="280271"/>
          </a:xfrm>
          <a:prstGeom prst="rect">
            <a:avLst/>
          </a:prstGeom>
          <a:solidFill>
            <a:schemeClr val="bg1"/>
          </a:solidFill>
          <a:ln w="19050" cap="flat" cmpd="sng" algn="ctr">
            <a:noFill/>
            <a:prstDash val="solid"/>
            <a:miter lim="800000"/>
          </a:ln>
          <a:effectLst/>
        </p:spPr>
        <p:txBody>
          <a:bodyPr lIns="0" tIns="0" rIns="0" bIns="0" rtlCol="0" anchor="ctr"/>
          <a:lstStyle/>
          <a:p>
            <a:pPr algn="ctr">
              <a:defRPr/>
            </a:pPr>
            <a:r>
              <a:rPr lang="zh-CN" altLang="en-US" sz="900" b="1" kern="0" dirty="0">
                <a:solidFill>
                  <a:schemeClr val="tx1">
                    <a:lumMod val="75000"/>
                    <a:lumOff val="25000"/>
                  </a:schemeClr>
                </a:solidFill>
                <a:ea typeface="微软雅黑" panose="020B0503020204020204" pitchFamily="34" charset="-122"/>
                <a:sym typeface="Arial" panose="020B0604020202020204" pitchFamily="34" charset="0"/>
              </a:rPr>
              <a:t>疼痛无恶化生存率</a:t>
            </a:r>
            <a:endParaRPr lang="zh-CN" altLang="en-US" sz="900" b="1" kern="0" dirty="0">
              <a:solidFill>
                <a:schemeClr val="tx1">
                  <a:lumMod val="75000"/>
                  <a:lumOff val="25000"/>
                </a:schemeClr>
              </a:solidFill>
              <a:ea typeface="微软雅黑" panose="020B0503020204020204" pitchFamily="34" charset="-122"/>
              <a:sym typeface="Arial" panose="020B0604020202020204" pitchFamily="34" charset="0"/>
            </a:endParaRPr>
          </a:p>
        </p:txBody>
      </p:sp>
      <p:grpSp>
        <p:nvGrpSpPr>
          <p:cNvPr id="794" name="组合 24"/>
          <p:cNvGrpSpPr/>
          <p:nvPr/>
        </p:nvGrpSpPr>
        <p:grpSpPr>
          <a:xfrm>
            <a:off x="7283807" y="1723821"/>
            <a:ext cx="4584633" cy="2469045"/>
            <a:chOff x="3554309" y="2201360"/>
            <a:chExt cx="4109575" cy="2541369"/>
          </a:xfrm>
        </p:grpSpPr>
        <p:sp>
          <p:nvSpPr>
            <p:cNvPr id="1200" name="任意多边形: 形状 7"/>
            <p:cNvSpPr/>
            <p:nvPr/>
          </p:nvSpPr>
          <p:spPr>
            <a:xfrm>
              <a:off x="3631923" y="2201360"/>
              <a:ext cx="4031961" cy="2479676"/>
            </a:xfrm>
            <a:custGeom>
              <a:avLst/>
              <a:gdLst>
                <a:gd name="connsiteX0" fmla="*/ 0 w 4031961"/>
                <a:gd name="connsiteY0" fmla="*/ 0 h 2479676"/>
                <a:gd name="connsiteX1" fmla="*/ 0 w 4031961"/>
                <a:gd name="connsiteY1" fmla="*/ 2479677 h 2479676"/>
                <a:gd name="connsiteX2" fmla="*/ 3961393 w 4031961"/>
                <a:gd name="connsiteY2" fmla="*/ 2479677 h 2479676"/>
                <a:gd name="connsiteX3" fmla="*/ 4031962 w 4031961"/>
                <a:gd name="connsiteY3" fmla="*/ 2479677 h 2479676"/>
              </a:gdLst>
              <a:ahLst/>
              <a:cxnLst>
                <a:cxn ang="0">
                  <a:pos x="connsiteX0" y="connsiteY0"/>
                </a:cxn>
                <a:cxn ang="0">
                  <a:pos x="connsiteX1" y="connsiteY1"/>
                </a:cxn>
                <a:cxn ang="0">
                  <a:pos x="connsiteX2" y="connsiteY2"/>
                </a:cxn>
                <a:cxn ang="0">
                  <a:pos x="connsiteX3" y="connsiteY3"/>
                </a:cxn>
              </a:cxnLst>
              <a:rect l="l" t="t" r="r" b="b"/>
              <a:pathLst>
                <a:path w="4031961" h="2479676">
                  <a:moveTo>
                    <a:pt x="0" y="0"/>
                  </a:moveTo>
                  <a:lnTo>
                    <a:pt x="0" y="2479677"/>
                  </a:lnTo>
                  <a:lnTo>
                    <a:pt x="3961393" y="2479677"/>
                  </a:lnTo>
                  <a:lnTo>
                    <a:pt x="4031962" y="2479677"/>
                  </a:lnTo>
                </a:path>
              </a:pathLst>
            </a:custGeom>
            <a:noFill/>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1" name="任意多边形: 形状 8"/>
            <p:cNvSpPr/>
            <p:nvPr/>
          </p:nvSpPr>
          <p:spPr>
            <a:xfrm>
              <a:off x="7594231" y="4681036"/>
              <a:ext cx="3980" cy="61693"/>
            </a:xfrm>
            <a:custGeom>
              <a:avLst/>
              <a:gdLst>
                <a:gd name="connsiteX0" fmla="*/ 0 w 3980"/>
                <a:gd name="connsiteY0" fmla="*/ 61693 h 61693"/>
                <a:gd name="connsiteX1" fmla="*/ 0 w 3980"/>
                <a:gd name="connsiteY1" fmla="*/ 0 h 61693"/>
              </a:gdLst>
              <a:ahLst/>
              <a:cxnLst>
                <a:cxn ang="0">
                  <a:pos x="connsiteX0" y="connsiteY0"/>
                </a:cxn>
                <a:cxn ang="0">
                  <a:pos x="connsiteX1" y="connsiteY1"/>
                </a:cxn>
              </a:cxnLst>
              <a:rect l="l" t="t" r="r" b="b"/>
              <a:pathLst>
                <a:path w="3980" h="61693">
                  <a:moveTo>
                    <a:pt x="0" y="61693"/>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2" name="任意多边形: 形状 9"/>
            <p:cNvSpPr/>
            <p:nvPr/>
          </p:nvSpPr>
          <p:spPr>
            <a:xfrm>
              <a:off x="6604151" y="4681036"/>
              <a:ext cx="3980" cy="61693"/>
            </a:xfrm>
            <a:custGeom>
              <a:avLst/>
              <a:gdLst>
                <a:gd name="connsiteX0" fmla="*/ 0 w 3980"/>
                <a:gd name="connsiteY0" fmla="*/ 61693 h 61693"/>
                <a:gd name="connsiteX1" fmla="*/ 0 w 3980"/>
                <a:gd name="connsiteY1" fmla="*/ 0 h 61693"/>
              </a:gdLst>
              <a:ahLst/>
              <a:cxnLst>
                <a:cxn ang="0">
                  <a:pos x="connsiteX0" y="connsiteY0"/>
                </a:cxn>
                <a:cxn ang="0">
                  <a:pos x="connsiteX1" y="connsiteY1"/>
                </a:cxn>
              </a:cxnLst>
              <a:rect l="l" t="t" r="r" b="b"/>
              <a:pathLst>
                <a:path w="3980" h="61693">
                  <a:moveTo>
                    <a:pt x="0" y="61693"/>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3" name="任意多边形: 形状 10"/>
            <p:cNvSpPr/>
            <p:nvPr/>
          </p:nvSpPr>
          <p:spPr>
            <a:xfrm>
              <a:off x="5614072" y="4681036"/>
              <a:ext cx="3980" cy="61693"/>
            </a:xfrm>
            <a:custGeom>
              <a:avLst/>
              <a:gdLst>
                <a:gd name="connsiteX0" fmla="*/ 0 w 3980"/>
                <a:gd name="connsiteY0" fmla="*/ 61693 h 61693"/>
                <a:gd name="connsiteX1" fmla="*/ 0 w 3980"/>
                <a:gd name="connsiteY1" fmla="*/ 0 h 61693"/>
              </a:gdLst>
              <a:ahLst/>
              <a:cxnLst>
                <a:cxn ang="0">
                  <a:pos x="connsiteX0" y="connsiteY0"/>
                </a:cxn>
                <a:cxn ang="0">
                  <a:pos x="connsiteX1" y="connsiteY1"/>
                </a:cxn>
              </a:cxnLst>
              <a:rect l="l" t="t" r="r" b="b"/>
              <a:pathLst>
                <a:path w="3980" h="61693">
                  <a:moveTo>
                    <a:pt x="0" y="61693"/>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4" name="任意多边形: 形状 11"/>
            <p:cNvSpPr/>
            <p:nvPr/>
          </p:nvSpPr>
          <p:spPr>
            <a:xfrm>
              <a:off x="4623992" y="4681036"/>
              <a:ext cx="3980" cy="61693"/>
            </a:xfrm>
            <a:custGeom>
              <a:avLst/>
              <a:gdLst>
                <a:gd name="connsiteX0" fmla="*/ 0 w 3980"/>
                <a:gd name="connsiteY0" fmla="*/ 61693 h 61693"/>
                <a:gd name="connsiteX1" fmla="*/ 0 w 3980"/>
                <a:gd name="connsiteY1" fmla="*/ 0 h 61693"/>
              </a:gdLst>
              <a:ahLst/>
              <a:cxnLst>
                <a:cxn ang="0">
                  <a:pos x="connsiteX0" y="connsiteY0"/>
                </a:cxn>
                <a:cxn ang="0">
                  <a:pos x="connsiteX1" y="connsiteY1"/>
                </a:cxn>
              </a:cxnLst>
              <a:rect l="l" t="t" r="r" b="b"/>
              <a:pathLst>
                <a:path w="3980" h="61693">
                  <a:moveTo>
                    <a:pt x="0" y="61693"/>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5" name="任意多边形: 形状 12"/>
            <p:cNvSpPr/>
            <p:nvPr/>
          </p:nvSpPr>
          <p:spPr>
            <a:xfrm>
              <a:off x="3633913" y="4681036"/>
              <a:ext cx="3980" cy="61693"/>
            </a:xfrm>
            <a:custGeom>
              <a:avLst/>
              <a:gdLst>
                <a:gd name="connsiteX0" fmla="*/ 0 w 3980"/>
                <a:gd name="connsiteY0" fmla="*/ 61693 h 61693"/>
                <a:gd name="connsiteX1" fmla="*/ 0 w 3980"/>
                <a:gd name="connsiteY1" fmla="*/ 0 h 61693"/>
              </a:gdLst>
              <a:ahLst/>
              <a:cxnLst>
                <a:cxn ang="0">
                  <a:pos x="connsiteX0" y="connsiteY0"/>
                </a:cxn>
                <a:cxn ang="0">
                  <a:pos x="connsiteX1" y="connsiteY1"/>
                </a:cxn>
              </a:cxnLst>
              <a:rect l="l" t="t" r="r" b="b"/>
              <a:pathLst>
                <a:path w="3980" h="61693">
                  <a:moveTo>
                    <a:pt x="0" y="61693"/>
                  </a:moveTo>
                  <a:lnTo>
                    <a:pt x="0"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6" name="任意多边形: 形状 13"/>
            <p:cNvSpPr/>
            <p:nvPr/>
          </p:nvSpPr>
          <p:spPr>
            <a:xfrm>
              <a:off x="3554309" y="4679046"/>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7" name="任意多边形: 形状 14"/>
            <p:cNvSpPr/>
            <p:nvPr/>
          </p:nvSpPr>
          <p:spPr>
            <a:xfrm>
              <a:off x="3554309" y="4431476"/>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8" name="任意多边形: 形状 15"/>
            <p:cNvSpPr/>
            <p:nvPr/>
          </p:nvSpPr>
          <p:spPr>
            <a:xfrm>
              <a:off x="3554309" y="4183907"/>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09" name="任意多边形: 形状 16"/>
            <p:cNvSpPr/>
            <p:nvPr/>
          </p:nvSpPr>
          <p:spPr>
            <a:xfrm>
              <a:off x="3554309" y="3936337"/>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0" name="任意多边形: 形状 17"/>
            <p:cNvSpPr/>
            <p:nvPr/>
          </p:nvSpPr>
          <p:spPr>
            <a:xfrm>
              <a:off x="3554309" y="3688767"/>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1" name="任意多边形: 形状 18"/>
            <p:cNvSpPr/>
            <p:nvPr/>
          </p:nvSpPr>
          <p:spPr>
            <a:xfrm>
              <a:off x="3554309" y="3441198"/>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2" name="任意多边形: 形状 19"/>
            <p:cNvSpPr/>
            <p:nvPr/>
          </p:nvSpPr>
          <p:spPr>
            <a:xfrm>
              <a:off x="3554309" y="3193628"/>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3" name="任意多边形: 形状 20"/>
            <p:cNvSpPr/>
            <p:nvPr/>
          </p:nvSpPr>
          <p:spPr>
            <a:xfrm>
              <a:off x="3554309" y="2946058"/>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4" name="任意多边形: 形状 21"/>
            <p:cNvSpPr/>
            <p:nvPr/>
          </p:nvSpPr>
          <p:spPr>
            <a:xfrm>
              <a:off x="3554309" y="2698489"/>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5" name="任意多边形: 形状 22"/>
            <p:cNvSpPr/>
            <p:nvPr/>
          </p:nvSpPr>
          <p:spPr>
            <a:xfrm>
              <a:off x="3554309" y="2450919"/>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6" name="任意多边形: 形状 23"/>
            <p:cNvSpPr/>
            <p:nvPr/>
          </p:nvSpPr>
          <p:spPr>
            <a:xfrm>
              <a:off x="3554309" y="2203350"/>
              <a:ext cx="77574" cy="3980"/>
            </a:xfrm>
            <a:custGeom>
              <a:avLst/>
              <a:gdLst>
                <a:gd name="connsiteX0" fmla="*/ 0 w 77574"/>
                <a:gd name="connsiteY0" fmla="*/ 0 h 3980"/>
                <a:gd name="connsiteX1" fmla="*/ 77574 w 77574"/>
                <a:gd name="connsiteY1" fmla="*/ 0 h 3980"/>
              </a:gdLst>
              <a:ahLst/>
              <a:cxnLst>
                <a:cxn ang="0">
                  <a:pos x="connsiteX0" y="connsiteY0"/>
                </a:cxn>
                <a:cxn ang="0">
                  <a:pos x="connsiteX1" y="connsiteY1"/>
                </a:cxn>
              </a:cxnLst>
              <a:rect l="l" t="t" r="r" b="b"/>
              <a:pathLst>
                <a:path w="77574" h="3980">
                  <a:moveTo>
                    <a:pt x="0" y="0"/>
                  </a:moveTo>
                  <a:lnTo>
                    <a:pt x="77574" y="0"/>
                  </a:lnTo>
                </a:path>
              </a:pathLst>
            </a:custGeom>
            <a:ln w="12700" cap="flat">
              <a:solidFill>
                <a:schemeClr val="tx1"/>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5" name="组合 1355"/>
          <p:cNvGrpSpPr/>
          <p:nvPr/>
        </p:nvGrpSpPr>
        <p:grpSpPr>
          <a:xfrm>
            <a:off x="7345934" y="1706755"/>
            <a:ext cx="4541451" cy="2243345"/>
            <a:chOff x="3605235" y="2179427"/>
            <a:chExt cx="4070867" cy="2309058"/>
          </a:xfrm>
        </p:grpSpPr>
        <p:sp>
          <p:nvSpPr>
            <p:cNvPr id="1031" name="任意多边形: 形状 1186"/>
            <p:cNvSpPr/>
            <p:nvPr/>
          </p:nvSpPr>
          <p:spPr>
            <a:xfrm>
              <a:off x="3626244" y="2196434"/>
              <a:ext cx="4049858" cy="2273042"/>
            </a:xfrm>
            <a:custGeom>
              <a:avLst/>
              <a:gdLst>
                <a:gd name="connsiteX0" fmla="*/ 0 w 4049858"/>
                <a:gd name="connsiteY0" fmla="*/ 0 h 2273042"/>
                <a:gd name="connsiteX1" fmla="*/ 8004 w 4049858"/>
                <a:gd name="connsiteY1" fmla="*/ 0 h 2273042"/>
                <a:gd name="connsiteX2" fmla="*/ 8004 w 4049858"/>
                <a:gd name="connsiteY2" fmla="*/ 20009 h 2273042"/>
                <a:gd name="connsiteX3" fmla="*/ 12006 w 4049858"/>
                <a:gd name="connsiteY3" fmla="*/ 20009 h 2273042"/>
                <a:gd name="connsiteX4" fmla="*/ 12006 w 4049858"/>
                <a:gd name="connsiteY4" fmla="*/ 24011 h 2273042"/>
                <a:gd name="connsiteX5" fmla="*/ 56026 w 4049858"/>
                <a:gd name="connsiteY5" fmla="*/ 24011 h 2273042"/>
                <a:gd name="connsiteX6" fmla="*/ 56026 w 4049858"/>
                <a:gd name="connsiteY6" fmla="*/ 32015 h 2273042"/>
                <a:gd name="connsiteX7" fmla="*/ 136062 w 4049858"/>
                <a:gd name="connsiteY7" fmla="*/ 32015 h 2273042"/>
                <a:gd name="connsiteX8" fmla="*/ 136062 w 4049858"/>
                <a:gd name="connsiteY8" fmla="*/ 44020 h 2273042"/>
                <a:gd name="connsiteX9" fmla="*/ 148068 w 4049858"/>
                <a:gd name="connsiteY9" fmla="*/ 44020 h 2273042"/>
                <a:gd name="connsiteX10" fmla="*/ 148068 w 4049858"/>
                <a:gd name="connsiteY10" fmla="*/ 56026 h 2273042"/>
                <a:gd name="connsiteX11" fmla="*/ 168077 w 4049858"/>
                <a:gd name="connsiteY11" fmla="*/ 56026 h 2273042"/>
                <a:gd name="connsiteX12" fmla="*/ 168077 w 4049858"/>
                <a:gd name="connsiteY12" fmla="*/ 64029 h 2273042"/>
                <a:gd name="connsiteX13" fmla="*/ 192088 w 4049858"/>
                <a:gd name="connsiteY13" fmla="*/ 64029 h 2273042"/>
                <a:gd name="connsiteX14" fmla="*/ 192088 w 4049858"/>
                <a:gd name="connsiteY14" fmla="*/ 76035 h 2273042"/>
                <a:gd name="connsiteX15" fmla="*/ 224103 w 4049858"/>
                <a:gd name="connsiteY15" fmla="*/ 76035 h 2273042"/>
                <a:gd name="connsiteX16" fmla="*/ 224103 w 4049858"/>
                <a:gd name="connsiteY16" fmla="*/ 92042 h 2273042"/>
                <a:gd name="connsiteX17" fmla="*/ 240110 w 4049858"/>
                <a:gd name="connsiteY17" fmla="*/ 92042 h 2273042"/>
                <a:gd name="connsiteX18" fmla="*/ 240110 w 4049858"/>
                <a:gd name="connsiteY18" fmla="*/ 104048 h 2273042"/>
                <a:gd name="connsiteX19" fmla="*/ 276127 w 4049858"/>
                <a:gd name="connsiteY19" fmla="*/ 104048 h 2273042"/>
                <a:gd name="connsiteX20" fmla="*/ 276127 w 4049858"/>
                <a:gd name="connsiteY20" fmla="*/ 124057 h 2273042"/>
                <a:gd name="connsiteX21" fmla="*/ 288132 w 4049858"/>
                <a:gd name="connsiteY21" fmla="*/ 124057 h 2273042"/>
                <a:gd name="connsiteX22" fmla="*/ 288132 w 4049858"/>
                <a:gd name="connsiteY22" fmla="*/ 168077 h 2273042"/>
                <a:gd name="connsiteX23" fmla="*/ 304140 w 4049858"/>
                <a:gd name="connsiteY23" fmla="*/ 168077 h 2273042"/>
                <a:gd name="connsiteX24" fmla="*/ 304140 w 4049858"/>
                <a:gd name="connsiteY24" fmla="*/ 196090 h 2273042"/>
                <a:gd name="connsiteX25" fmla="*/ 308141 w 4049858"/>
                <a:gd name="connsiteY25" fmla="*/ 196090 h 2273042"/>
                <a:gd name="connsiteX26" fmla="*/ 308141 w 4049858"/>
                <a:gd name="connsiteY26" fmla="*/ 256117 h 2273042"/>
                <a:gd name="connsiteX27" fmla="*/ 316145 w 4049858"/>
                <a:gd name="connsiteY27" fmla="*/ 256117 h 2273042"/>
                <a:gd name="connsiteX28" fmla="*/ 316145 w 4049858"/>
                <a:gd name="connsiteY28" fmla="*/ 332152 h 2273042"/>
                <a:gd name="connsiteX29" fmla="*/ 320147 w 4049858"/>
                <a:gd name="connsiteY29" fmla="*/ 332152 h 2273042"/>
                <a:gd name="connsiteX30" fmla="*/ 320147 w 4049858"/>
                <a:gd name="connsiteY30" fmla="*/ 376173 h 2273042"/>
                <a:gd name="connsiteX31" fmla="*/ 328151 w 4049858"/>
                <a:gd name="connsiteY31" fmla="*/ 376173 h 2273042"/>
                <a:gd name="connsiteX32" fmla="*/ 328151 w 4049858"/>
                <a:gd name="connsiteY32" fmla="*/ 396182 h 2273042"/>
                <a:gd name="connsiteX33" fmla="*/ 336154 w 4049858"/>
                <a:gd name="connsiteY33" fmla="*/ 396182 h 2273042"/>
                <a:gd name="connsiteX34" fmla="*/ 336154 w 4049858"/>
                <a:gd name="connsiteY34" fmla="*/ 536246 h 2273042"/>
                <a:gd name="connsiteX35" fmla="*/ 348160 w 4049858"/>
                <a:gd name="connsiteY35" fmla="*/ 536246 h 2273042"/>
                <a:gd name="connsiteX36" fmla="*/ 348160 w 4049858"/>
                <a:gd name="connsiteY36" fmla="*/ 596273 h 2273042"/>
                <a:gd name="connsiteX37" fmla="*/ 356163 w 4049858"/>
                <a:gd name="connsiteY37" fmla="*/ 596273 h 2273042"/>
                <a:gd name="connsiteX38" fmla="*/ 356163 w 4049858"/>
                <a:gd name="connsiteY38" fmla="*/ 604277 h 2273042"/>
                <a:gd name="connsiteX39" fmla="*/ 364167 w 4049858"/>
                <a:gd name="connsiteY39" fmla="*/ 604277 h 2273042"/>
                <a:gd name="connsiteX40" fmla="*/ 364167 w 4049858"/>
                <a:gd name="connsiteY40" fmla="*/ 620285 h 2273042"/>
                <a:gd name="connsiteX41" fmla="*/ 372171 w 4049858"/>
                <a:gd name="connsiteY41" fmla="*/ 620285 h 2273042"/>
                <a:gd name="connsiteX42" fmla="*/ 372171 w 4049858"/>
                <a:gd name="connsiteY42" fmla="*/ 632290 h 2273042"/>
                <a:gd name="connsiteX43" fmla="*/ 400184 w 4049858"/>
                <a:gd name="connsiteY43" fmla="*/ 632290 h 2273042"/>
                <a:gd name="connsiteX44" fmla="*/ 400184 w 4049858"/>
                <a:gd name="connsiteY44" fmla="*/ 644296 h 2273042"/>
                <a:gd name="connsiteX45" fmla="*/ 404186 w 4049858"/>
                <a:gd name="connsiteY45" fmla="*/ 644296 h 2273042"/>
                <a:gd name="connsiteX46" fmla="*/ 404186 w 4049858"/>
                <a:gd name="connsiteY46" fmla="*/ 656301 h 2273042"/>
                <a:gd name="connsiteX47" fmla="*/ 412189 w 4049858"/>
                <a:gd name="connsiteY47" fmla="*/ 656301 h 2273042"/>
                <a:gd name="connsiteX48" fmla="*/ 412189 w 4049858"/>
                <a:gd name="connsiteY48" fmla="*/ 664305 h 2273042"/>
                <a:gd name="connsiteX49" fmla="*/ 464213 w 4049858"/>
                <a:gd name="connsiteY49" fmla="*/ 664305 h 2273042"/>
                <a:gd name="connsiteX50" fmla="*/ 464213 w 4049858"/>
                <a:gd name="connsiteY50" fmla="*/ 680312 h 2273042"/>
                <a:gd name="connsiteX51" fmla="*/ 472217 w 4049858"/>
                <a:gd name="connsiteY51" fmla="*/ 680312 h 2273042"/>
                <a:gd name="connsiteX52" fmla="*/ 472217 w 4049858"/>
                <a:gd name="connsiteY52" fmla="*/ 688316 h 2273042"/>
                <a:gd name="connsiteX53" fmla="*/ 476219 w 4049858"/>
                <a:gd name="connsiteY53" fmla="*/ 688316 h 2273042"/>
                <a:gd name="connsiteX54" fmla="*/ 476219 w 4049858"/>
                <a:gd name="connsiteY54" fmla="*/ 708325 h 2273042"/>
                <a:gd name="connsiteX55" fmla="*/ 504231 w 4049858"/>
                <a:gd name="connsiteY55" fmla="*/ 708325 h 2273042"/>
                <a:gd name="connsiteX56" fmla="*/ 504231 w 4049858"/>
                <a:gd name="connsiteY56" fmla="*/ 720330 h 2273042"/>
                <a:gd name="connsiteX57" fmla="*/ 524241 w 4049858"/>
                <a:gd name="connsiteY57" fmla="*/ 720330 h 2273042"/>
                <a:gd name="connsiteX58" fmla="*/ 524241 w 4049858"/>
                <a:gd name="connsiteY58" fmla="*/ 736338 h 2273042"/>
                <a:gd name="connsiteX59" fmla="*/ 532244 w 4049858"/>
                <a:gd name="connsiteY59" fmla="*/ 736338 h 2273042"/>
                <a:gd name="connsiteX60" fmla="*/ 532244 w 4049858"/>
                <a:gd name="connsiteY60" fmla="*/ 744341 h 2273042"/>
                <a:gd name="connsiteX61" fmla="*/ 540248 w 4049858"/>
                <a:gd name="connsiteY61" fmla="*/ 744341 h 2273042"/>
                <a:gd name="connsiteX62" fmla="*/ 540248 w 4049858"/>
                <a:gd name="connsiteY62" fmla="*/ 756347 h 2273042"/>
                <a:gd name="connsiteX63" fmla="*/ 552254 w 4049858"/>
                <a:gd name="connsiteY63" fmla="*/ 756347 h 2273042"/>
                <a:gd name="connsiteX64" fmla="*/ 552254 w 4049858"/>
                <a:gd name="connsiteY64" fmla="*/ 768352 h 2273042"/>
                <a:gd name="connsiteX65" fmla="*/ 572263 w 4049858"/>
                <a:gd name="connsiteY65" fmla="*/ 768352 h 2273042"/>
                <a:gd name="connsiteX66" fmla="*/ 572263 w 4049858"/>
                <a:gd name="connsiteY66" fmla="*/ 788362 h 2273042"/>
                <a:gd name="connsiteX67" fmla="*/ 584268 w 4049858"/>
                <a:gd name="connsiteY67" fmla="*/ 788362 h 2273042"/>
                <a:gd name="connsiteX68" fmla="*/ 584268 w 4049858"/>
                <a:gd name="connsiteY68" fmla="*/ 800367 h 2273042"/>
                <a:gd name="connsiteX69" fmla="*/ 592272 w 4049858"/>
                <a:gd name="connsiteY69" fmla="*/ 800367 h 2273042"/>
                <a:gd name="connsiteX70" fmla="*/ 592272 w 4049858"/>
                <a:gd name="connsiteY70" fmla="*/ 848389 h 2273042"/>
                <a:gd name="connsiteX71" fmla="*/ 600276 w 4049858"/>
                <a:gd name="connsiteY71" fmla="*/ 848389 h 2273042"/>
                <a:gd name="connsiteX72" fmla="*/ 600276 w 4049858"/>
                <a:gd name="connsiteY72" fmla="*/ 860395 h 2273042"/>
                <a:gd name="connsiteX73" fmla="*/ 620285 w 4049858"/>
                <a:gd name="connsiteY73" fmla="*/ 860395 h 2273042"/>
                <a:gd name="connsiteX74" fmla="*/ 620285 w 4049858"/>
                <a:gd name="connsiteY74" fmla="*/ 928426 h 2273042"/>
                <a:gd name="connsiteX75" fmla="*/ 624287 w 4049858"/>
                <a:gd name="connsiteY75" fmla="*/ 928426 h 2273042"/>
                <a:gd name="connsiteX76" fmla="*/ 624287 w 4049858"/>
                <a:gd name="connsiteY76" fmla="*/ 980450 h 2273042"/>
                <a:gd name="connsiteX77" fmla="*/ 628288 w 4049858"/>
                <a:gd name="connsiteY77" fmla="*/ 980450 h 2273042"/>
                <a:gd name="connsiteX78" fmla="*/ 628288 w 4049858"/>
                <a:gd name="connsiteY78" fmla="*/ 996457 h 2273042"/>
                <a:gd name="connsiteX79" fmla="*/ 636292 w 4049858"/>
                <a:gd name="connsiteY79" fmla="*/ 996457 h 2273042"/>
                <a:gd name="connsiteX80" fmla="*/ 636292 w 4049858"/>
                <a:gd name="connsiteY80" fmla="*/ 1004461 h 2273042"/>
                <a:gd name="connsiteX81" fmla="*/ 644296 w 4049858"/>
                <a:gd name="connsiteY81" fmla="*/ 1004461 h 2273042"/>
                <a:gd name="connsiteX82" fmla="*/ 644296 w 4049858"/>
                <a:gd name="connsiteY82" fmla="*/ 1008463 h 2273042"/>
                <a:gd name="connsiteX83" fmla="*/ 652299 w 4049858"/>
                <a:gd name="connsiteY83" fmla="*/ 1008463 h 2273042"/>
                <a:gd name="connsiteX84" fmla="*/ 652299 w 4049858"/>
                <a:gd name="connsiteY84" fmla="*/ 1028472 h 2273042"/>
                <a:gd name="connsiteX85" fmla="*/ 656301 w 4049858"/>
                <a:gd name="connsiteY85" fmla="*/ 1028472 h 2273042"/>
                <a:gd name="connsiteX86" fmla="*/ 656301 w 4049858"/>
                <a:gd name="connsiteY86" fmla="*/ 1056485 h 2273042"/>
                <a:gd name="connsiteX87" fmla="*/ 672309 w 4049858"/>
                <a:gd name="connsiteY87" fmla="*/ 1056485 h 2273042"/>
                <a:gd name="connsiteX88" fmla="*/ 672309 w 4049858"/>
                <a:gd name="connsiteY88" fmla="*/ 1080496 h 2273042"/>
                <a:gd name="connsiteX89" fmla="*/ 692318 w 4049858"/>
                <a:gd name="connsiteY89" fmla="*/ 1080496 h 2273042"/>
                <a:gd name="connsiteX90" fmla="*/ 692318 w 4049858"/>
                <a:gd name="connsiteY90" fmla="*/ 1104507 h 2273042"/>
                <a:gd name="connsiteX91" fmla="*/ 744342 w 4049858"/>
                <a:gd name="connsiteY91" fmla="*/ 1104507 h 2273042"/>
                <a:gd name="connsiteX92" fmla="*/ 744342 w 4049858"/>
                <a:gd name="connsiteY92" fmla="*/ 1112510 h 2273042"/>
                <a:gd name="connsiteX93" fmla="*/ 784360 w 4049858"/>
                <a:gd name="connsiteY93" fmla="*/ 1112510 h 2273042"/>
                <a:gd name="connsiteX94" fmla="*/ 784360 w 4049858"/>
                <a:gd name="connsiteY94" fmla="*/ 1128518 h 2273042"/>
                <a:gd name="connsiteX95" fmla="*/ 884406 w 4049858"/>
                <a:gd name="connsiteY95" fmla="*/ 1128518 h 2273042"/>
                <a:gd name="connsiteX96" fmla="*/ 884406 w 4049858"/>
                <a:gd name="connsiteY96" fmla="*/ 1152529 h 2273042"/>
                <a:gd name="connsiteX97" fmla="*/ 888408 w 4049858"/>
                <a:gd name="connsiteY97" fmla="*/ 1152529 h 2273042"/>
                <a:gd name="connsiteX98" fmla="*/ 888408 w 4049858"/>
                <a:gd name="connsiteY98" fmla="*/ 1168536 h 2273042"/>
                <a:gd name="connsiteX99" fmla="*/ 900413 w 4049858"/>
                <a:gd name="connsiteY99" fmla="*/ 1168536 h 2273042"/>
                <a:gd name="connsiteX100" fmla="*/ 900413 w 4049858"/>
                <a:gd name="connsiteY100" fmla="*/ 1188545 h 2273042"/>
                <a:gd name="connsiteX101" fmla="*/ 912419 w 4049858"/>
                <a:gd name="connsiteY101" fmla="*/ 1188545 h 2273042"/>
                <a:gd name="connsiteX102" fmla="*/ 912419 w 4049858"/>
                <a:gd name="connsiteY102" fmla="*/ 1196549 h 2273042"/>
                <a:gd name="connsiteX103" fmla="*/ 920422 w 4049858"/>
                <a:gd name="connsiteY103" fmla="*/ 1196549 h 2273042"/>
                <a:gd name="connsiteX104" fmla="*/ 920422 w 4049858"/>
                <a:gd name="connsiteY104" fmla="*/ 1220560 h 2273042"/>
                <a:gd name="connsiteX105" fmla="*/ 924424 w 4049858"/>
                <a:gd name="connsiteY105" fmla="*/ 1220560 h 2273042"/>
                <a:gd name="connsiteX106" fmla="*/ 924424 w 4049858"/>
                <a:gd name="connsiteY106" fmla="*/ 1228564 h 2273042"/>
                <a:gd name="connsiteX107" fmla="*/ 932428 w 4049858"/>
                <a:gd name="connsiteY107" fmla="*/ 1228564 h 2273042"/>
                <a:gd name="connsiteX108" fmla="*/ 932428 w 4049858"/>
                <a:gd name="connsiteY108" fmla="*/ 1240569 h 2273042"/>
                <a:gd name="connsiteX109" fmla="*/ 944434 w 4049858"/>
                <a:gd name="connsiteY109" fmla="*/ 1240569 h 2273042"/>
                <a:gd name="connsiteX110" fmla="*/ 944434 w 4049858"/>
                <a:gd name="connsiteY110" fmla="*/ 1296595 h 2273042"/>
                <a:gd name="connsiteX111" fmla="*/ 956439 w 4049858"/>
                <a:gd name="connsiteY111" fmla="*/ 1296595 h 2273042"/>
                <a:gd name="connsiteX112" fmla="*/ 956439 w 4049858"/>
                <a:gd name="connsiteY112" fmla="*/ 1316604 h 2273042"/>
                <a:gd name="connsiteX113" fmla="*/ 972446 w 4049858"/>
                <a:gd name="connsiteY113" fmla="*/ 1316604 h 2273042"/>
                <a:gd name="connsiteX114" fmla="*/ 972446 w 4049858"/>
                <a:gd name="connsiteY114" fmla="*/ 1328609 h 2273042"/>
                <a:gd name="connsiteX115" fmla="*/ 976448 w 4049858"/>
                <a:gd name="connsiteY115" fmla="*/ 1328609 h 2273042"/>
                <a:gd name="connsiteX116" fmla="*/ 976448 w 4049858"/>
                <a:gd name="connsiteY116" fmla="*/ 1340615 h 2273042"/>
                <a:gd name="connsiteX117" fmla="*/ 996457 w 4049858"/>
                <a:gd name="connsiteY117" fmla="*/ 1340615 h 2273042"/>
                <a:gd name="connsiteX118" fmla="*/ 996457 w 4049858"/>
                <a:gd name="connsiteY118" fmla="*/ 1356622 h 2273042"/>
                <a:gd name="connsiteX119" fmla="*/ 1180542 w 4049858"/>
                <a:gd name="connsiteY119" fmla="*/ 1356622 h 2273042"/>
                <a:gd name="connsiteX120" fmla="*/ 1180542 w 4049858"/>
                <a:gd name="connsiteY120" fmla="*/ 1368628 h 2273042"/>
                <a:gd name="connsiteX121" fmla="*/ 1192547 w 4049858"/>
                <a:gd name="connsiteY121" fmla="*/ 1368628 h 2273042"/>
                <a:gd name="connsiteX122" fmla="*/ 1192547 w 4049858"/>
                <a:gd name="connsiteY122" fmla="*/ 1376631 h 2273042"/>
                <a:gd name="connsiteX123" fmla="*/ 1196549 w 4049858"/>
                <a:gd name="connsiteY123" fmla="*/ 1376631 h 2273042"/>
                <a:gd name="connsiteX124" fmla="*/ 1196549 w 4049858"/>
                <a:gd name="connsiteY124" fmla="*/ 1400642 h 2273042"/>
                <a:gd name="connsiteX125" fmla="*/ 1224562 w 4049858"/>
                <a:gd name="connsiteY125" fmla="*/ 1400642 h 2273042"/>
                <a:gd name="connsiteX126" fmla="*/ 1224562 w 4049858"/>
                <a:gd name="connsiteY126" fmla="*/ 1456668 h 2273042"/>
                <a:gd name="connsiteX127" fmla="*/ 1228564 w 4049858"/>
                <a:gd name="connsiteY127" fmla="*/ 1456668 h 2273042"/>
                <a:gd name="connsiteX128" fmla="*/ 1228564 w 4049858"/>
                <a:gd name="connsiteY128" fmla="*/ 1472675 h 2273042"/>
                <a:gd name="connsiteX129" fmla="*/ 1232566 w 4049858"/>
                <a:gd name="connsiteY129" fmla="*/ 1472675 h 2273042"/>
                <a:gd name="connsiteX130" fmla="*/ 1232566 w 4049858"/>
                <a:gd name="connsiteY130" fmla="*/ 1488683 h 2273042"/>
                <a:gd name="connsiteX131" fmla="*/ 1240569 w 4049858"/>
                <a:gd name="connsiteY131" fmla="*/ 1488683 h 2273042"/>
                <a:gd name="connsiteX132" fmla="*/ 1240569 w 4049858"/>
                <a:gd name="connsiteY132" fmla="*/ 1524699 h 2273042"/>
                <a:gd name="connsiteX133" fmla="*/ 1252575 w 4049858"/>
                <a:gd name="connsiteY133" fmla="*/ 1524699 h 2273042"/>
                <a:gd name="connsiteX134" fmla="*/ 1252575 w 4049858"/>
                <a:gd name="connsiteY134" fmla="*/ 1556714 h 2273042"/>
                <a:gd name="connsiteX135" fmla="*/ 1304599 w 4049858"/>
                <a:gd name="connsiteY135" fmla="*/ 1556714 h 2273042"/>
                <a:gd name="connsiteX136" fmla="*/ 1304599 w 4049858"/>
                <a:gd name="connsiteY136" fmla="*/ 1580725 h 2273042"/>
                <a:gd name="connsiteX137" fmla="*/ 1324608 w 4049858"/>
                <a:gd name="connsiteY137" fmla="*/ 1580725 h 2273042"/>
                <a:gd name="connsiteX138" fmla="*/ 1324608 w 4049858"/>
                <a:gd name="connsiteY138" fmla="*/ 1596732 h 2273042"/>
                <a:gd name="connsiteX139" fmla="*/ 1456669 w 4049858"/>
                <a:gd name="connsiteY139" fmla="*/ 1596732 h 2273042"/>
                <a:gd name="connsiteX140" fmla="*/ 1456669 w 4049858"/>
                <a:gd name="connsiteY140" fmla="*/ 1612740 h 2273042"/>
                <a:gd name="connsiteX141" fmla="*/ 1460670 w 4049858"/>
                <a:gd name="connsiteY141" fmla="*/ 1612740 h 2273042"/>
                <a:gd name="connsiteX142" fmla="*/ 1460670 w 4049858"/>
                <a:gd name="connsiteY142" fmla="*/ 1636751 h 2273042"/>
                <a:gd name="connsiteX143" fmla="*/ 1488683 w 4049858"/>
                <a:gd name="connsiteY143" fmla="*/ 1636751 h 2273042"/>
                <a:gd name="connsiteX144" fmla="*/ 1488683 w 4049858"/>
                <a:gd name="connsiteY144" fmla="*/ 1656760 h 2273042"/>
                <a:gd name="connsiteX145" fmla="*/ 1532704 w 4049858"/>
                <a:gd name="connsiteY145" fmla="*/ 1656760 h 2273042"/>
                <a:gd name="connsiteX146" fmla="*/ 1532704 w 4049858"/>
                <a:gd name="connsiteY146" fmla="*/ 1684773 h 2273042"/>
                <a:gd name="connsiteX147" fmla="*/ 1536705 w 4049858"/>
                <a:gd name="connsiteY147" fmla="*/ 1684773 h 2273042"/>
                <a:gd name="connsiteX148" fmla="*/ 1536705 w 4049858"/>
                <a:gd name="connsiteY148" fmla="*/ 1692776 h 2273042"/>
                <a:gd name="connsiteX149" fmla="*/ 1548711 w 4049858"/>
                <a:gd name="connsiteY149" fmla="*/ 1692776 h 2273042"/>
                <a:gd name="connsiteX150" fmla="*/ 1548711 w 4049858"/>
                <a:gd name="connsiteY150" fmla="*/ 1712786 h 2273042"/>
                <a:gd name="connsiteX151" fmla="*/ 1568720 w 4049858"/>
                <a:gd name="connsiteY151" fmla="*/ 1712786 h 2273042"/>
                <a:gd name="connsiteX152" fmla="*/ 1568720 w 4049858"/>
                <a:gd name="connsiteY152" fmla="*/ 1736797 h 2273042"/>
                <a:gd name="connsiteX153" fmla="*/ 1584727 w 4049858"/>
                <a:gd name="connsiteY153" fmla="*/ 1736797 h 2273042"/>
                <a:gd name="connsiteX154" fmla="*/ 1584727 w 4049858"/>
                <a:gd name="connsiteY154" fmla="*/ 1756806 h 2273042"/>
                <a:gd name="connsiteX155" fmla="*/ 1696779 w 4049858"/>
                <a:gd name="connsiteY155" fmla="*/ 1756806 h 2273042"/>
                <a:gd name="connsiteX156" fmla="*/ 1696779 w 4049858"/>
                <a:gd name="connsiteY156" fmla="*/ 1776815 h 2273042"/>
                <a:gd name="connsiteX157" fmla="*/ 1728794 w 4049858"/>
                <a:gd name="connsiteY157" fmla="*/ 1776815 h 2273042"/>
                <a:gd name="connsiteX158" fmla="*/ 1728794 w 4049858"/>
                <a:gd name="connsiteY158" fmla="*/ 1800826 h 2273042"/>
                <a:gd name="connsiteX159" fmla="*/ 1784819 w 4049858"/>
                <a:gd name="connsiteY159" fmla="*/ 1800826 h 2273042"/>
                <a:gd name="connsiteX160" fmla="*/ 1784819 w 4049858"/>
                <a:gd name="connsiteY160" fmla="*/ 1828839 h 2273042"/>
                <a:gd name="connsiteX161" fmla="*/ 1904874 w 4049858"/>
                <a:gd name="connsiteY161" fmla="*/ 1828839 h 2273042"/>
                <a:gd name="connsiteX162" fmla="*/ 1904874 w 4049858"/>
                <a:gd name="connsiteY162" fmla="*/ 1856852 h 2273042"/>
                <a:gd name="connsiteX163" fmla="*/ 1916880 w 4049858"/>
                <a:gd name="connsiteY163" fmla="*/ 1856852 h 2273042"/>
                <a:gd name="connsiteX164" fmla="*/ 1916880 w 4049858"/>
                <a:gd name="connsiteY164" fmla="*/ 1912877 h 2273042"/>
                <a:gd name="connsiteX165" fmla="*/ 2020928 w 4049858"/>
                <a:gd name="connsiteY165" fmla="*/ 1912877 h 2273042"/>
                <a:gd name="connsiteX166" fmla="*/ 2020928 w 4049858"/>
                <a:gd name="connsiteY166" fmla="*/ 1940890 h 2273042"/>
                <a:gd name="connsiteX167" fmla="*/ 2104966 w 4049858"/>
                <a:gd name="connsiteY167" fmla="*/ 1940890 h 2273042"/>
                <a:gd name="connsiteX168" fmla="*/ 2104966 w 4049858"/>
                <a:gd name="connsiteY168" fmla="*/ 1968903 h 2273042"/>
                <a:gd name="connsiteX169" fmla="*/ 2176999 w 4049858"/>
                <a:gd name="connsiteY169" fmla="*/ 1968903 h 2273042"/>
                <a:gd name="connsiteX170" fmla="*/ 2176999 w 4049858"/>
                <a:gd name="connsiteY170" fmla="*/ 2004920 h 2273042"/>
                <a:gd name="connsiteX171" fmla="*/ 2193007 w 4049858"/>
                <a:gd name="connsiteY171" fmla="*/ 2004920 h 2273042"/>
                <a:gd name="connsiteX172" fmla="*/ 2193007 w 4049858"/>
                <a:gd name="connsiteY172" fmla="*/ 2036934 h 2273042"/>
                <a:gd name="connsiteX173" fmla="*/ 2409106 w 4049858"/>
                <a:gd name="connsiteY173" fmla="*/ 2036934 h 2273042"/>
                <a:gd name="connsiteX174" fmla="*/ 2409106 w 4049858"/>
                <a:gd name="connsiteY174" fmla="*/ 2068949 h 2273042"/>
                <a:gd name="connsiteX175" fmla="*/ 2417110 w 4049858"/>
                <a:gd name="connsiteY175" fmla="*/ 2068949 h 2273042"/>
                <a:gd name="connsiteX176" fmla="*/ 2417110 w 4049858"/>
                <a:gd name="connsiteY176" fmla="*/ 2100964 h 2273042"/>
                <a:gd name="connsiteX177" fmla="*/ 2469133 w 4049858"/>
                <a:gd name="connsiteY177" fmla="*/ 2100964 h 2273042"/>
                <a:gd name="connsiteX178" fmla="*/ 2469133 w 4049858"/>
                <a:gd name="connsiteY178" fmla="*/ 2168995 h 2273042"/>
                <a:gd name="connsiteX179" fmla="*/ 2757266 w 4049858"/>
                <a:gd name="connsiteY179" fmla="*/ 2168995 h 2273042"/>
                <a:gd name="connsiteX180" fmla="*/ 2757266 w 4049858"/>
                <a:gd name="connsiteY180" fmla="*/ 2201010 h 2273042"/>
                <a:gd name="connsiteX181" fmla="*/ 3381552 w 4049858"/>
                <a:gd name="connsiteY181" fmla="*/ 2201010 h 2273042"/>
                <a:gd name="connsiteX182" fmla="*/ 3381552 w 4049858"/>
                <a:gd name="connsiteY182" fmla="*/ 2273043 h 2273042"/>
                <a:gd name="connsiteX183" fmla="*/ 4049859 w 4049858"/>
                <a:gd name="connsiteY183" fmla="*/ 2273043 h 227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049858" h="2273042">
                  <a:moveTo>
                    <a:pt x="0" y="0"/>
                  </a:moveTo>
                  <a:lnTo>
                    <a:pt x="8004" y="0"/>
                  </a:lnTo>
                  <a:lnTo>
                    <a:pt x="8004" y="20009"/>
                  </a:lnTo>
                  <a:lnTo>
                    <a:pt x="12006" y="20009"/>
                  </a:lnTo>
                  <a:lnTo>
                    <a:pt x="12006" y="24011"/>
                  </a:lnTo>
                  <a:lnTo>
                    <a:pt x="56026" y="24011"/>
                  </a:lnTo>
                  <a:lnTo>
                    <a:pt x="56026" y="32015"/>
                  </a:lnTo>
                  <a:lnTo>
                    <a:pt x="136062" y="32015"/>
                  </a:lnTo>
                  <a:lnTo>
                    <a:pt x="136062" y="44020"/>
                  </a:lnTo>
                  <a:lnTo>
                    <a:pt x="148068" y="44020"/>
                  </a:lnTo>
                  <a:lnTo>
                    <a:pt x="148068" y="56026"/>
                  </a:lnTo>
                  <a:lnTo>
                    <a:pt x="168077" y="56026"/>
                  </a:lnTo>
                  <a:lnTo>
                    <a:pt x="168077" y="64029"/>
                  </a:lnTo>
                  <a:lnTo>
                    <a:pt x="192088" y="64029"/>
                  </a:lnTo>
                  <a:lnTo>
                    <a:pt x="192088" y="76035"/>
                  </a:lnTo>
                  <a:lnTo>
                    <a:pt x="224103" y="76035"/>
                  </a:lnTo>
                  <a:lnTo>
                    <a:pt x="224103" y="92042"/>
                  </a:lnTo>
                  <a:lnTo>
                    <a:pt x="240110" y="92042"/>
                  </a:lnTo>
                  <a:lnTo>
                    <a:pt x="240110" y="104048"/>
                  </a:lnTo>
                  <a:lnTo>
                    <a:pt x="276127" y="104048"/>
                  </a:lnTo>
                  <a:lnTo>
                    <a:pt x="276127" y="124057"/>
                  </a:lnTo>
                  <a:lnTo>
                    <a:pt x="288132" y="124057"/>
                  </a:lnTo>
                  <a:lnTo>
                    <a:pt x="288132" y="168077"/>
                  </a:lnTo>
                  <a:lnTo>
                    <a:pt x="304140" y="168077"/>
                  </a:lnTo>
                  <a:lnTo>
                    <a:pt x="304140" y="196090"/>
                  </a:lnTo>
                  <a:lnTo>
                    <a:pt x="308141" y="196090"/>
                  </a:lnTo>
                  <a:lnTo>
                    <a:pt x="308141" y="256117"/>
                  </a:lnTo>
                  <a:lnTo>
                    <a:pt x="316145" y="256117"/>
                  </a:lnTo>
                  <a:lnTo>
                    <a:pt x="316145" y="332152"/>
                  </a:lnTo>
                  <a:lnTo>
                    <a:pt x="320147" y="332152"/>
                  </a:lnTo>
                  <a:lnTo>
                    <a:pt x="320147" y="376173"/>
                  </a:lnTo>
                  <a:lnTo>
                    <a:pt x="328151" y="376173"/>
                  </a:lnTo>
                  <a:lnTo>
                    <a:pt x="328151" y="396182"/>
                  </a:lnTo>
                  <a:lnTo>
                    <a:pt x="336154" y="396182"/>
                  </a:lnTo>
                  <a:lnTo>
                    <a:pt x="336154" y="536246"/>
                  </a:lnTo>
                  <a:lnTo>
                    <a:pt x="348160" y="536246"/>
                  </a:lnTo>
                  <a:lnTo>
                    <a:pt x="348160" y="596273"/>
                  </a:lnTo>
                  <a:lnTo>
                    <a:pt x="356163" y="596273"/>
                  </a:lnTo>
                  <a:lnTo>
                    <a:pt x="356163" y="604277"/>
                  </a:lnTo>
                  <a:lnTo>
                    <a:pt x="364167" y="604277"/>
                  </a:lnTo>
                  <a:lnTo>
                    <a:pt x="364167" y="620285"/>
                  </a:lnTo>
                  <a:lnTo>
                    <a:pt x="372171" y="620285"/>
                  </a:lnTo>
                  <a:lnTo>
                    <a:pt x="372171" y="632290"/>
                  </a:lnTo>
                  <a:lnTo>
                    <a:pt x="400184" y="632290"/>
                  </a:lnTo>
                  <a:lnTo>
                    <a:pt x="400184" y="644296"/>
                  </a:lnTo>
                  <a:lnTo>
                    <a:pt x="404186" y="644296"/>
                  </a:lnTo>
                  <a:lnTo>
                    <a:pt x="404186" y="656301"/>
                  </a:lnTo>
                  <a:lnTo>
                    <a:pt x="412189" y="656301"/>
                  </a:lnTo>
                  <a:lnTo>
                    <a:pt x="412189" y="664305"/>
                  </a:lnTo>
                  <a:lnTo>
                    <a:pt x="464213" y="664305"/>
                  </a:lnTo>
                  <a:lnTo>
                    <a:pt x="464213" y="680312"/>
                  </a:lnTo>
                  <a:lnTo>
                    <a:pt x="472217" y="680312"/>
                  </a:lnTo>
                  <a:lnTo>
                    <a:pt x="472217" y="688316"/>
                  </a:lnTo>
                  <a:lnTo>
                    <a:pt x="476219" y="688316"/>
                  </a:lnTo>
                  <a:lnTo>
                    <a:pt x="476219" y="708325"/>
                  </a:lnTo>
                  <a:lnTo>
                    <a:pt x="504231" y="708325"/>
                  </a:lnTo>
                  <a:lnTo>
                    <a:pt x="504231" y="720330"/>
                  </a:lnTo>
                  <a:lnTo>
                    <a:pt x="524241" y="720330"/>
                  </a:lnTo>
                  <a:lnTo>
                    <a:pt x="524241" y="736338"/>
                  </a:lnTo>
                  <a:lnTo>
                    <a:pt x="532244" y="736338"/>
                  </a:lnTo>
                  <a:lnTo>
                    <a:pt x="532244" y="744341"/>
                  </a:lnTo>
                  <a:lnTo>
                    <a:pt x="540248" y="744341"/>
                  </a:lnTo>
                  <a:lnTo>
                    <a:pt x="540248" y="756347"/>
                  </a:lnTo>
                  <a:lnTo>
                    <a:pt x="552254" y="756347"/>
                  </a:lnTo>
                  <a:lnTo>
                    <a:pt x="552254" y="768352"/>
                  </a:lnTo>
                  <a:lnTo>
                    <a:pt x="572263" y="768352"/>
                  </a:lnTo>
                  <a:lnTo>
                    <a:pt x="572263" y="788362"/>
                  </a:lnTo>
                  <a:lnTo>
                    <a:pt x="584268" y="788362"/>
                  </a:lnTo>
                  <a:lnTo>
                    <a:pt x="584268" y="800367"/>
                  </a:lnTo>
                  <a:lnTo>
                    <a:pt x="592272" y="800367"/>
                  </a:lnTo>
                  <a:lnTo>
                    <a:pt x="592272" y="848389"/>
                  </a:lnTo>
                  <a:lnTo>
                    <a:pt x="600276" y="848389"/>
                  </a:lnTo>
                  <a:lnTo>
                    <a:pt x="600276" y="860395"/>
                  </a:lnTo>
                  <a:lnTo>
                    <a:pt x="620285" y="860395"/>
                  </a:lnTo>
                  <a:lnTo>
                    <a:pt x="620285" y="928426"/>
                  </a:lnTo>
                  <a:lnTo>
                    <a:pt x="624287" y="928426"/>
                  </a:lnTo>
                  <a:lnTo>
                    <a:pt x="624287" y="980450"/>
                  </a:lnTo>
                  <a:lnTo>
                    <a:pt x="628288" y="980450"/>
                  </a:lnTo>
                  <a:lnTo>
                    <a:pt x="628288" y="996457"/>
                  </a:lnTo>
                  <a:lnTo>
                    <a:pt x="636292" y="996457"/>
                  </a:lnTo>
                  <a:lnTo>
                    <a:pt x="636292" y="1004461"/>
                  </a:lnTo>
                  <a:lnTo>
                    <a:pt x="644296" y="1004461"/>
                  </a:lnTo>
                  <a:lnTo>
                    <a:pt x="644296" y="1008463"/>
                  </a:lnTo>
                  <a:lnTo>
                    <a:pt x="652299" y="1008463"/>
                  </a:lnTo>
                  <a:lnTo>
                    <a:pt x="652299" y="1028472"/>
                  </a:lnTo>
                  <a:lnTo>
                    <a:pt x="656301" y="1028472"/>
                  </a:lnTo>
                  <a:lnTo>
                    <a:pt x="656301" y="1056485"/>
                  </a:lnTo>
                  <a:lnTo>
                    <a:pt x="672309" y="1056485"/>
                  </a:lnTo>
                  <a:lnTo>
                    <a:pt x="672309" y="1080496"/>
                  </a:lnTo>
                  <a:lnTo>
                    <a:pt x="692318" y="1080496"/>
                  </a:lnTo>
                  <a:lnTo>
                    <a:pt x="692318" y="1104507"/>
                  </a:lnTo>
                  <a:lnTo>
                    <a:pt x="744342" y="1104507"/>
                  </a:lnTo>
                  <a:lnTo>
                    <a:pt x="744342" y="1112510"/>
                  </a:lnTo>
                  <a:lnTo>
                    <a:pt x="784360" y="1112510"/>
                  </a:lnTo>
                  <a:lnTo>
                    <a:pt x="784360" y="1128518"/>
                  </a:lnTo>
                  <a:lnTo>
                    <a:pt x="884406" y="1128518"/>
                  </a:lnTo>
                  <a:lnTo>
                    <a:pt x="884406" y="1152529"/>
                  </a:lnTo>
                  <a:lnTo>
                    <a:pt x="888408" y="1152529"/>
                  </a:lnTo>
                  <a:lnTo>
                    <a:pt x="888408" y="1168536"/>
                  </a:lnTo>
                  <a:lnTo>
                    <a:pt x="900413" y="1168536"/>
                  </a:lnTo>
                  <a:lnTo>
                    <a:pt x="900413" y="1188545"/>
                  </a:lnTo>
                  <a:lnTo>
                    <a:pt x="912419" y="1188545"/>
                  </a:lnTo>
                  <a:lnTo>
                    <a:pt x="912419" y="1196549"/>
                  </a:lnTo>
                  <a:lnTo>
                    <a:pt x="920422" y="1196549"/>
                  </a:lnTo>
                  <a:lnTo>
                    <a:pt x="920422" y="1220560"/>
                  </a:lnTo>
                  <a:lnTo>
                    <a:pt x="924424" y="1220560"/>
                  </a:lnTo>
                  <a:lnTo>
                    <a:pt x="924424" y="1228564"/>
                  </a:lnTo>
                  <a:lnTo>
                    <a:pt x="932428" y="1228564"/>
                  </a:lnTo>
                  <a:lnTo>
                    <a:pt x="932428" y="1240569"/>
                  </a:lnTo>
                  <a:lnTo>
                    <a:pt x="944434" y="1240569"/>
                  </a:lnTo>
                  <a:lnTo>
                    <a:pt x="944434" y="1296595"/>
                  </a:lnTo>
                  <a:lnTo>
                    <a:pt x="956439" y="1296595"/>
                  </a:lnTo>
                  <a:lnTo>
                    <a:pt x="956439" y="1316604"/>
                  </a:lnTo>
                  <a:lnTo>
                    <a:pt x="972446" y="1316604"/>
                  </a:lnTo>
                  <a:lnTo>
                    <a:pt x="972446" y="1328609"/>
                  </a:lnTo>
                  <a:lnTo>
                    <a:pt x="976448" y="1328609"/>
                  </a:lnTo>
                  <a:lnTo>
                    <a:pt x="976448" y="1340615"/>
                  </a:lnTo>
                  <a:lnTo>
                    <a:pt x="996457" y="1340615"/>
                  </a:lnTo>
                  <a:lnTo>
                    <a:pt x="996457" y="1356622"/>
                  </a:lnTo>
                  <a:lnTo>
                    <a:pt x="1180542" y="1356622"/>
                  </a:lnTo>
                  <a:lnTo>
                    <a:pt x="1180542" y="1368628"/>
                  </a:lnTo>
                  <a:lnTo>
                    <a:pt x="1192547" y="1368628"/>
                  </a:lnTo>
                  <a:lnTo>
                    <a:pt x="1192547" y="1376631"/>
                  </a:lnTo>
                  <a:lnTo>
                    <a:pt x="1196549" y="1376631"/>
                  </a:lnTo>
                  <a:lnTo>
                    <a:pt x="1196549" y="1400642"/>
                  </a:lnTo>
                  <a:lnTo>
                    <a:pt x="1224562" y="1400642"/>
                  </a:lnTo>
                  <a:lnTo>
                    <a:pt x="1224562" y="1456668"/>
                  </a:lnTo>
                  <a:lnTo>
                    <a:pt x="1228564" y="1456668"/>
                  </a:lnTo>
                  <a:lnTo>
                    <a:pt x="1228564" y="1472675"/>
                  </a:lnTo>
                  <a:lnTo>
                    <a:pt x="1232566" y="1472675"/>
                  </a:lnTo>
                  <a:lnTo>
                    <a:pt x="1232566" y="1488683"/>
                  </a:lnTo>
                  <a:lnTo>
                    <a:pt x="1240569" y="1488683"/>
                  </a:lnTo>
                  <a:lnTo>
                    <a:pt x="1240569" y="1524699"/>
                  </a:lnTo>
                  <a:lnTo>
                    <a:pt x="1252575" y="1524699"/>
                  </a:lnTo>
                  <a:lnTo>
                    <a:pt x="1252575" y="1556714"/>
                  </a:lnTo>
                  <a:lnTo>
                    <a:pt x="1304599" y="1556714"/>
                  </a:lnTo>
                  <a:lnTo>
                    <a:pt x="1304599" y="1580725"/>
                  </a:lnTo>
                  <a:lnTo>
                    <a:pt x="1324608" y="1580725"/>
                  </a:lnTo>
                  <a:lnTo>
                    <a:pt x="1324608" y="1596732"/>
                  </a:lnTo>
                  <a:lnTo>
                    <a:pt x="1456669" y="1596732"/>
                  </a:lnTo>
                  <a:lnTo>
                    <a:pt x="1456669" y="1612740"/>
                  </a:lnTo>
                  <a:lnTo>
                    <a:pt x="1460670" y="1612740"/>
                  </a:lnTo>
                  <a:lnTo>
                    <a:pt x="1460670" y="1636751"/>
                  </a:lnTo>
                  <a:lnTo>
                    <a:pt x="1488683" y="1636751"/>
                  </a:lnTo>
                  <a:lnTo>
                    <a:pt x="1488683" y="1656760"/>
                  </a:lnTo>
                  <a:lnTo>
                    <a:pt x="1532704" y="1656760"/>
                  </a:lnTo>
                  <a:lnTo>
                    <a:pt x="1532704" y="1684773"/>
                  </a:lnTo>
                  <a:lnTo>
                    <a:pt x="1536705" y="1684773"/>
                  </a:lnTo>
                  <a:lnTo>
                    <a:pt x="1536705" y="1692776"/>
                  </a:lnTo>
                  <a:lnTo>
                    <a:pt x="1548711" y="1692776"/>
                  </a:lnTo>
                  <a:lnTo>
                    <a:pt x="1548711" y="1712786"/>
                  </a:lnTo>
                  <a:lnTo>
                    <a:pt x="1568720" y="1712786"/>
                  </a:lnTo>
                  <a:lnTo>
                    <a:pt x="1568720" y="1736797"/>
                  </a:lnTo>
                  <a:lnTo>
                    <a:pt x="1584727" y="1736797"/>
                  </a:lnTo>
                  <a:lnTo>
                    <a:pt x="1584727" y="1756806"/>
                  </a:lnTo>
                  <a:lnTo>
                    <a:pt x="1696779" y="1756806"/>
                  </a:lnTo>
                  <a:lnTo>
                    <a:pt x="1696779" y="1776815"/>
                  </a:lnTo>
                  <a:lnTo>
                    <a:pt x="1728794" y="1776815"/>
                  </a:lnTo>
                  <a:lnTo>
                    <a:pt x="1728794" y="1800826"/>
                  </a:lnTo>
                  <a:lnTo>
                    <a:pt x="1784819" y="1800826"/>
                  </a:lnTo>
                  <a:lnTo>
                    <a:pt x="1784819" y="1828839"/>
                  </a:lnTo>
                  <a:lnTo>
                    <a:pt x="1904874" y="1828839"/>
                  </a:lnTo>
                  <a:lnTo>
                    <a:pt x="1904874" y="1856852"/>
                  </a:lnTo>
                  <a:lnTo>
                    <a:pt x="1916880" y="1856852"/>
                  </a:lnTo>
                  <a:lnTo>
                    <a:pt x="1916880" y="1912877"/>
                  </a:lnTo>
                  <a:lnTo>
                    <a:pt x="2020928" y="1912877"/>
                  </a:lnTo>
                  <a:lnTo>
                    <a:pt x="2020928" y="1940890"/>
                  </a:lnTo>
                  <a:lnTo>
                    <a:pt x="2104966" y="1940890"/>
                  </a:lnTo>
                  <a:lnTo>
                    <a:pt x="2104966" y="1968903"/>
                  </a:lnTo>
                  <a:lnTo>
                    <a:pt x="2176999" y="1968903"/>
                  </a:lnTo>
                  <a:lnTo>
                    <a:pt x="2176999" y="2004920"/>
                  </a:lnTo>
                  <a:lnTo>
                    <a:pt x="2193007" y="2004920"/>
                  </a:lnTo>
                  <a:lnTo>
                    <a:pt x="2193007" y="2036934"/>
                  </a:lnTo>
                  <a:lnTo>
                    <a:pt x="2409106" y="2036934"/>
                  </a:lnTo>
                  <a:lnTo>
                    <a:pt x="2409106" y="2068949"/>
                  </a:lnTo>
                  <a:lnTo>
                    <a:pt x="2417110" y="2068949"/>
                  </a:lnTo>
                  <a:lnTo>
                    <a:pt x="2417110" y="2100964"/>
                  </a:lnTo>
                  <a:lnTo>
                    <a:pt x="2469133" y="2100964"/>
                  </a:lnTo>
                  <a:lnTo>
                    <a:pt x="2469133" y="2168995"/>
                  </a:lnTo>
                  <a:lnTo>
                    <a:pt x="2757266" y="2168995"/>
                  </a:lnTo>
                  <a:lnTo>
                    <a:pt x="2757266" y="2201010"/>
                  </a:lnTo>
                  <a:lnTo>
                    <a:pt x="3381552" y="2201010"/>
                  </a:lnTo>
                  <a:lnTo>
                    <a:pt x="3381552" y="2273043"/>
                  </a:lnTo>
                  <a:lnTo>
                    <a:pt x="4049859" y="2273043"/>
                  </a:lnTo>
                </a:path>
              </a:pathLst>
            </a:custGeom>
            <a:noFill/>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032" name="图形 1184"/>
            <p:cNvGrpSpPr/>
            <p:nvPr/>
          </p:nvGrpSpPr>
          <p:grpSpPr>
            <a:xfrm>
              <a:off x="7002794" y="4448467"/>
              <a:ext cx="48022" cy="40018"/>
              <a:chOff x="7002794" y="4448467"/>
              <a:chExt cx="48022" cy="40018"/>
            </a:xfrm>
          </p:grpSpPr>
          <p:sp>
            <p:nvSpPr>
              <p:cNvPr id="1198" name="任意多边形: 形状 1188"/>
              <p:cNvSpPr/>
              <p:nvPr/>
            </p:nvSpPr>
            <p:spPr>
              <a:xfrm>
                <a:off x="7002794" y="446847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99" name="任意多边形: 形状 1189"/>
              <p:cNvSpPr/>
              <p:nvPr/>
            </p:nvSpPr>
            <p:spPr>
              <a:xfrm>
                <a:off x="7026805" y="444846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3" name="图形 1184"/>
            <p:cNvGrpSpPr/>
            <p:nvPr/>
          </p:nvGrpSpPr>
          <p:grpSpPr>
            <a:xfrm>
              <a:off x="6766686" y="4380436"/>
              <a:ext cx="48022" cy="40018"/>
              <a:chOff x="6766686" y="4380436"/>
              <a:chExt cx="48022" cy="40018"/>
            </a:xfrm>
          </p:grpSpPr>
          <p:sp>
            <p:nvSpPr>
              <p:cNvPr id="1196" name="任意多边形: 形状 1191"/>
              <p:cNvSpPr/>
              <p:nvPr/>
            </p:nvSpPr>
            <p:spPr>
              <a:xfrm>
                <a:off x="6766686" y="440044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97" name="任意多边形: 形状 1192"/>
              <p:cNvSpPr/>
              <p:nvPr/>
            </p:nvSpPr>
            <p:spPr>
              <a:xfrm>
                <a:off x="6790697" y="4380436"/>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4" name="图形 1184"/>
            <p:cNvGrpSpPr/>
            <p:nvPr/>
          </p:nvGrpSpPr>
          <p:grpSpPr>
            <a:xfrm>
              <a:off x="6722665" y="4380436"/>
              <a:ext cx="48022" cy="40018"/>
              <a:chOff x="6722665" y="4380436"/>
              <a:chExt cx="48022" cy="40018"/>
            </a:xfrm>
          </p:grpSpPr>
          <p:sp>
            <p:nvSpPr>
              <p:cNvPr id="1194" name="任意多边形: 形状 1194"/>
              <p:cNvSpPr/>
              <p:nvPr/>
            </p:nvSpPr>
            <p:spPr>
              <a:xfrm>
                <a:off x="6722665" y="440044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95" name="任意多边形: 形状 1195"/>
              <p:cNvSpPr/>
              <p:nvPr/>
            </p:nvSpPr>
            <p:spPr>
              <a:xfrm>
                <a:off x="6746676" y="4380436"/>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5" name="图形 1184"/>
            <p:cNvGrpSpPr/>
            <p:nvPr/>
          </p:nvGrpSpPr>
          <p:grpSpPr>
            <a:xfrm>
              <a:off x="6678645" y="4380436"/>
              <a:ext cx="48022" cy="40018"/>
              <a:chOff x="6678645" y="4380436"/>
              <a:chExt cx="48022" cy="40018"/>
            </a:xfrm>
          </p:grpSpPr>
          <p:sp>
            <p:nvSpPr>
              <p:cNvPr id="1192" name="任意多边形: 形状 1197"/>
              <p:cNvSpPr/>
              <p:nvPr/>
            </p:nvSpPr>
            <p:spPr>
              <a:xfrm>
                <a:off x="6678645" y="440044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93" name="任意多边形: 形状 1198"/>
              <p:cNvSpPr/>
              <p:nvPr/>
            </p:nvSpPr>
            <p:spPr>
              <a:xfrm>
                <a:off x="6702656" y="4380436"/>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6" name="图形 1184"/>
            <p:cNvGrpSpPr/>
            <p:nvPr/>
          </p:nvGrpSpPr>
          <p:grpSpPr>
            <a:xfrm>
              <a:off x="6402518" y="4380436"/>
              <a:ext cx="48022" cy="40018"/>
              <a:chOff x="6402518" y="4380436"/>
              <a:chExt cx="48022" cy="40018"/>
            </a:xfrm>
          </p:grpSpPr>
          <p:sp>
            <p:nvSpPr>
              <p:cNvPr id="1190" name="任意多边形: 形状 1200"/>
              <p:cNvSpPr/>
              <p:nvPr/>
            </p:nvSpPr>
            <p:spPr>
              <a:xfrm>
                <a:off x="6402518" y="440044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91" name="任意多边形: 形状 1201"/>
              <p:cNvSpPr/>
              <p:nvPr/>
            </p:nvSpPr>
            <p:spPr>
              <a:xfrm>
                <a:off x="6426529" y="4380436"/>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7" name="图形 1184"/>
            <p:cNvGrpSpPr/>
            <p:nvPr/>
          </p:nvGrpSpPr>
          <p:grpSpPr>
            <a:xfrm>
              <a:off x="6090375" y="4344419"/>
              <a:ext cx="48022" cy="40018"/>
              <a:chOff x="6090375" y="4344419"/>
              <a:chExt cx="48022" cy="40018"/>
            </a:xfrm>
          </p:grpSpPr>
          <p:sp>
            <p:nvSpPr>
              <p:cNvPr id="1188" name="任意多边形: 形状 1203"/>
              <p:cNvSpPr/>
              <p:nvPr/>
            </p:nvSpPr>
            <p:spPr>
              <a:xfrm>
                <a:off x="6090375" y="436442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9" name="任意多边形: 形状 1204"/>
              <p:cNvSpPr/>
              <p:nvPr/>
            </p:nvSpPr>
            <p:spPr>
              <a:xfrm>
                <a:off x="6114386" y="4344419"/>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8" name="图形 1184"/>
            <p:cNvGrpSpPr/>
            <p:nvPr/>
          </p:nvGrpSpPr>
          <p:grpSpPr>
            <a:xfrm>
              <a:off x="5766226" y="4148329"/>
              <a:ext cx="48022" cy="40018"/>
              <a:chOff x="5766226" y="4148329"/>
              <a:chExt cx="48022" cy="40018"/>
            </a:xfrm>
          </p:grpSpPr>
          <p:sp>
            <p:nvSpPr>
              <p:cNvPr id="1186" name="任意多边形: 形状 1206"/>
              <p:cNvSpPr/>
              <p:nvPr/>
            </p:nvSpPr>
            <p:spPr>
              <a:xfrm>
                <a:off x="5766226" y="416833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7" name="任意多边形: 形状 1207"/>
              <p:cNvSpPr/>
              <p:nvPr/>
            </p:nvSpPr>
            <p:spPr>
              <a:xfrm>
                <a:off x="5790237" y="4148329"/>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39" name="图形 1184"/>
            <p:cNvGrpSpPr/>
            <p:nvPr/>
          </p:nvGrpSpPr>
          <p:grpSpPr>
            <a:xfrm>
              <a:off x="5522114" y="4088302"/>
              <a:ext cx="48022" cy="40018"/>
              <a:chOff x="5522114" y="4088302"/>
              <a:chExt cx="48022" cy="40018"/>
            </a:xfrm>
          </p:grpSpPr>
          <p:sp>
            <p:nvSpPr>
              <p:cNvPr id="1184" name="任意多边形: 形状 1209"/>
              <p:cNvSpPr/>
              <p:nvPr/>
            </p:nvSpPr>
            <p:spPr>
              <a:xfrm>
                <a:off x="5522114" y="4108311"/>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5" name="任意多边形: 形状 1210"/>
              <p:cNvSpPr/>
              <p:nvPr/>
            </p:nvSpPr>
            <p:spPr>
              <a:xfrm>
                <a:off x="5546125" y="4088302"/>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0" name="图形 1184"/>
            <p:cNvGrpSpPr/>
            <p:nvPr/>
          </p:nvGrpSpPr>
          <p:grpSpPr>
            <a:xfrm>
              <a:off x="5482096" y="4004263"/>
              <a:ext cx="48022" cy="40018"/>
              <a:chOff x="5482096" y="4004263"/>
              <a:chExt cx="48022" cy="40018"/>
            </a:xfrm>
          </p:grpSpPr>
          <p:sp>
            <p:nvSpPr>
              <p:cNvPr id="1182" name="任意多边形: 形状 1212"/>
              <p:cNvSpPr/>
              <p:nvPr/>
            </p:nvSpPr>
            <p:spPr>
              <a:xfrm>
                <a:off x="5482096" y="402427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3" name="任意多边形: 形状 1213"/>
              <p:cNvSpPr/>
              <p:nvPr/>
            </p:nvSpPr>
            <p:spPr>
              <a:xfrm>
                <a:off x="5506107" y="400426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1" name="图形 1184"/>
            <p:cNvGrpSpPr/>
            <p:nvPr/>
          </p:nvGrpSpPr>
          <p:grpSpPr>
            <a:xfrm>
              <a:off x="5478094" y="4004263"/>
              <a:ext cx="48022" cy="40018"/>
              <a:chOff x="5478094" y="4004263"/>
              <a:chExt cx="48022" cy="40018"/>
            </a:xfrm>
          </p:grpSpPr>
          <p:sp>
            <p:nvSpPr>
              <p:cNvPr id="1180" name="任意多边形: 形状 1215"/>
              <p:cNvSpPr/>
              <p:nvPr/>
            </p:nvSpPr>
            <p:spPr>
              <a:xfrm>
                <a:off x="5478094" y="402427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1" name="任意多边形: 形状 1216"/>
              <p:cNvSpPr/>
              <p:nvPr/>
            </p:nvSpPr>
            <p:spPr>
              <a:xfrm>
                <a:off x="5502105" y="400426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2" name="图形 1184"/>
            <p:cNvGrpSpPr/>
            <p:nvPr/>
          </p:nvGrpSpPr>
          <p:grpSpPr>
            <a:xfrm>
              <a:off x="5442078" y="4004263"/>
              <a:ext cx="48022" cy="40018"/>
              <a:chOff x="5442078" y="4004263"/>
              <a:chExt cx="48022" cy="40018"/>
            </a:xfrm>
          </p:grpSpPr>
          <p:sp>
            <p:nvSpPr>
              <p:cNvPr id="1178" name="任意多边形: 形状 1218"/>
              <p:cNvSpPr/>
              <p:nvPr/>
            </p:nvSpPr>
            <p:spPr>
              <a:xfrm>
                <a:off x="5442078" y="402427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79" name="任意多边形: 形状 1219"/>
              <p:cNvSpPr/>
              <p:nvPr/>
            </p:nvSpPr>
            <p:spPr>
              <a:xfrm>
                <a:off x="5466089" y="400426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3" name="图形 1184"/>
            <p:cNvGrpSpPr/>
            <p:nvPr/>
          </p:nvGrpSpPr>
          <p:grpSpPr>
            <a:xfrm>
              <a:off x="5346033" y="3976251"/>
              <a:ext cx="48022" cy="40018"/>
              <a:chOff x="5346033" y="3976251"/>
              <a:chExt cx="48022" cy="40018"/>
            </a:xfrm>
          </p:grpSpPr>
          <p:sp>
            <p:nvSpPr>
              <p:cNvPr id="1176" name="任意多边形: 形状 1221"/>
              <p:cNvSpPr/>
              <p:nvPr/>
            </p:nvSpPr>
            <p:spPr>
              <a:xfrm>
                <a:off x="5346033" y="3996260"/>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77" name="任意多边形: 形状 1222"/>
              <p:cNvSpPr/>
              <p:nvPr/>
            </p:nvSpPr>
            <p:spPr>
              <a:xfrm>
                <a:off x="5370045" y="3976251"/>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4" name="图形 1184"/>
            <p:cNvGrpSpPr/>
            <p:nvPr/>
          </p:nvGrpSpPr>
          <p:grpSpPr>
            <a:xfrm>
              <a:off x="5173955" y="3912221"/>
              <a:ext cx="48022" cy="40018"/>
              <a:chOff x="5173955" y="3912221"/>
              <a:chExt cx="48022" cy="40018"/>
            </a:xfrm>
          </p:grpSpPr>
          <p:sp>
            <p:nvSpPr>
              <p:cNvPr id="1174" name="任意多边形: 形状 1224"/>
              <p:cNvSpPr/>
              <p:nvPr/>
            </p:nvSpPr>
            <p:spPr>
              <a:xfrm>
                <a:off x="5173955" y="3932230"/>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75" name="任意多边形: 形状 1225"/>
              <p:cNvSpPr/>
              <p:nvPr/>
            </p:nvSpPr>
            <p:spPr>
              <a:xfrm>
                <a:off x="5197966" y="3912221"/>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5" name="图形 1184"/>
            <p:cNvGrpSpPr/>
            <p:nvPr/>
          </p:nvGrpSpPr>
          <p:grpSpPr>
            <a:xfrm>
              <a:off x="5161949" y="3888210"/>
              <a:ext cx="48022" cy="40018"/>
              <a:chOff x="5161949" y="3888210"/>
              <a:chExt cx="48022" cy="40018"/>
            </a:xfrm>
          </p:grpSpPr>
          <p:sp>
            <p:nvSpPr>
              <p:cNvPr id="1172" name="任意多边形: 形状 1227"/>
              <p:cNvSpPr/>
              <p:nvPr/>
            </p:nvSpPr>
            <p:spPr>
              <a:xfrm>
                <a:off x="5161949" y="390821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73" name="任意多边形: 形状 1228"/>
              <p:cNvSpPr/>
              <p:nvPr/>
            </p:nvSpPr>
            <p:spPr>
              <a:xfrm>
                <a:off x="5185960" y="3888210"/>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6" name="图形 1184"/>
            <p:cNvGrpSpPr/>
            <p:nvPr/>
          </p:nvGrpSpPr>
          <p:grpSpPr>
            <a:xfrm>
              <a:off x="5133936" y="3852194"/>
              <a:ext cx="48022" cy="40018"/>
              <a:chOff x="5133936" y="3852194"/>
              <a:chExt cx="48022" cy="40018"/>
            </a:xfrm>
          </p:grpSpPr>
          <p:sp>
            <p:nvSpPr>
              <p:cNvPr id="1170" name="任意多边形: 形状 1230"/>
              <p:cNvSpPr/>
              <p:nvPr/>
            </p:nvSpPr>
            <p:spPr>
              <a:xfrm>
                <a:off x="5133936" y="387220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71" name="任意多边形: 形状 1231"/>
              <p:cNvSpPr/>
              <p:nvPr/>
            </p:nvSpPr>
            <p:spPr>
              <a:xfrm>
                <a:off x="5157947" y="3852194"/>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7" name="图形 1184"/>
            <p:cNvGrpSpPr/>
            <p:nvPr/>
          </p:nvGrpSpPr>
          <p:grpSpPr>
            <a:xfrm>
              <a:off x="5117929" y="3832185"/>
              <a:ext cx="48022" cy="40018"/>
              <a:chOff x="5117929" y="3832185"/>
              <a:chExt cx="48022" cy="40018"/>
            </a:xfrm>
          </p:grpSpPr>
          <p:sp>
            <p:nvSpPr>
              <p:cNvPr id="1168" name="任意多边形: 形状 1233"/>
              <p:cNvSpPr/>
              <p:nvPr/>
            </p:nvSpPr>
            <p:spPr>
              <a:xfrm>
                <a:off x="5117929" y="3852194"/>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69" name="任意多边形: 形状 1234"/>
              <p:cNvSpPr/>
              <p:nvPr/>
            </p:nvSpPr>
            <p:spPr>
              <a:xfrm>
                <a:off x="5141940" y="383218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8" name="图形 1184"/>
            <p:cNvGrpSpPr/>
            <p:nvPr/>
          </p:nvGrpSpPr>
          <p:grpSpPr>
            <a:xfrm>
              <a:off x="5113927" y="3832185"/>
              <a:ext cx="48022" cy="40018"/>
              <a:chOff x="5113927" y="3832185"/>
              <a:chExt cx="48022" cy="40018"/>
            </a:xfrm>
          </p:grpSpPr>
          <p:sp>
            <p:nvSpPr>
              <p:cNvPr id="1166" name="任意多边形: 形状 1236"/>
              <p:cNvSpPr/>
              <p:nvPr/>
            </p:nvSpPr>
            <p:spPr>
              <a:xfrm>
                <a:off x="5113927" y="3852194"/>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67" name="任意多边形: 形状 1237"/>
              <p:cNvSpPr/>
              <p:nvPr/>
            </p:nvSpPr>
            <p:spPr>
              <a:xfrm>
                <a:off x="5137938" y="383218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49" name="图形 1184"/>
            <p:cNvGrpSpPr/>
            <p:nvPr/>
          </p:nvGrpSpPr>
          <p:grpSpPr>
            <a:xfrm>
              <a:off x="5109925" y="3832185"/>
              <a:ext cx="48022" cy="40018"/>
              <a:chOff x="5109925" y="3832185"/>
              <a:chExt cx="48022" cy="40018"/>
            </a:xfrm>
          </p:grpSpPr>
          <p:sp>
            <p:nvSpPr>
              <p:cNvPr id="1164" name="任意多边形: 形状 1239"/>
              <p:cNvSpPr/>
              <p:nvPr/>
            </p:nvSpPr>
            <p:spPr>
              <a:xfrm>
                <a:off x="5109925" y="3852194"/>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65" name="任意多边形: 形状 1240"/>
              <p:cNvSpPr/>
              <p:nvPr/>
            </p:nvSpPr>
            <p:spPr>
              <a:xfrm>
                <a:off x="5133936" y="383218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0" name="图形 1184"/>
            <p:cNvGrpSpPr/>
            <p:nvPr/>
          </p:nvGrpSpPr>
          <p:grpSpPr>
            <a:xfrm>
              <a:off x="4885822" y="3736140"/>
              <a:ext cx="48022" cy="40018"/>
              <a:chOff x="4885822" y="3736140"/>
              <a:chExt cx="48022" cy="40018"/>
            </a:xfrm>
          </p:grpSpPr>
          <p:sp>
            <p:nvSpPr>
              <p:cNvPr id="1162" name="任意多边形: 形状 1242"/>
              <p:cNvSpPr/>
              <p:nvPr/>
            </p:nvSpPr>
            <p:spPr>
              <a:xfrm>
                <a:off x="4885822" y="3756150"/>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63" name="任意多边形: 形状 1243"/>
              <p:cNvSpPr/>
              <p:nvPr/>
            </p:nvSpPr>
            <p:spPr>
              <a:xfrm>
                <a:off x="4909833" y="3736140"/>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1" name="图形 1184"/>
            <p:cNvGrpSpPr/>
            <p:nvPr/>
          </p:nvGrpSpPr>
          <p:grpSpPr>
            <a:xfrm>
              <a:off x="4853808" y="3720133"/>
              <a:ext cx="48022" cy="40018"/>
              <a:chOff x="4853808" y="3720133"/>
              <a:chExt cx="48022" cy="40018"/>
            </a:xfrm>
          </p:grpSpPr>
          <p:sp>
            <p:nvSpPr>
              <p:cNvPr id="1160" name="任意多边形: 形状 1245"/>
              <p:cNvSpPr/>
              <p:nvPr/>
            </p:nvSpPr>
            <p:spPr>
              <a:xfrm>
                <a:off x="4853808" y="374014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61" name="任意多边形: 形状 1246"/>
              <p:cNvSpPr/>
              <p:nvPr/>
            </p:nvSpPr>
            <p:spPr>
              <a:xfrm>
                <a:off x="4877819" y="372013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2" name="图形 1184"/>
            <p:cNvGrpSpPr/>
            <p:nvPr/>
          </p:nvGrpSpPr>
          <p:grpSpPr>
            <a:xfrm>
              <a:off x="4845804" y="3684117"/>
              <a:ext cx="48022" cy="40018"/>
              <a:chOff x="4845804" y="3684117"/>
              <a:chExt cx="48022" cy="40018"/>
            </a:xfrm>
          </p:grpSpPr>
          <p:sp>
            <p:nvSpPr>
              <p:cNvPr id="1158" name="任意多边形: 形状 1248"/>
              <p:cNvSpPr/>
              <p:nvPr/>
            </p:nvSpPr>
            <p:spPr>
              <a:xfrm>
                <a:off x="4845804" y="370412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59" name="任意多边形: 形状 1249"/>
              <p:cNvSpPr/>
              <p:nvPr/>
            </p:nvSpPr>
            <p:spPr>
              <a:xfrm>
                <a:off x="4869815" y="368411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3" name="图形 1184"/>
            <p:cNvGrpSpPr/>
            <p:nvPr/>
          </p:nvGrpSpPr>
          <p:grpSpPr>
            <a:xfrm>
              <a:off x="4833798" y="3652102"/>
              <a:ext cx="48022" cy="40018"/>
              <a:chOff x="4833798" y="3652102"/>
              <a:chExt cx="48022" cy="40018"/>
            </a:xfrm>
          </p:grpSpPr>
          <p:sp>
            <p:nvSpPr>
              <p:cNvPr id="1156" name="任意多边形: 形状 1251"/>
              <p:cNvSpPr/>
              <p:nvPr/>
            </p:nvSpPr>
            <p:spPr>
              <a:xfrm>
                <a:off x="4833798" y="3672111"/>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57" name="任意多边形: 形状 1252"/>
              <p:cNvSpPr/>
              <p:nvPr/>
            </p:nvSpPr>
            <p:spPr>
              <a:xfrm>
                <a:off x="4857809" y="3652102"/>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4" name="图形 1184"/>
            <p:cNvGrpSpPr/>
            <p:nvPr/>
          </p:nvGrpSpPr>
          <p:grpSpPr>
            <a:xfrm>
              <a:off x="4829797" y="3636095"/>
              <a:ext cx="48022" cy="40018"/>
              <a:chOff x="4829797" y="3636095"/>
              <a:chExt cx="48022" cy="40018"/>
            </a:xfrm>
          </p:grpSpPr>
          <p:sp>
            <p:nvSpPr>
              <p:cNvPr id="1154" name="任意多边形: 形状 1254"/>
              <p:cNvSpPr/>
              <p:nvPr/>
            </p:nvSpPr>
            <p:spPr>
              <a:xfrm>
                <a:off x="4829797" y="3656104"/>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55" name="任意多边形: 形状 1255"/>
              <p:cNvSpPr/>
              <p:nvPr/>
            </p:nvSpPr>
            <p:spPr>
              <a:xfrm>
                <a:off x="4853808" y="363609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5" name="图形 1184"/>
            <p:cNvGrpSpPr/>
            <p:nvPr/>
          </p:nvGrpSpPr>
          <p:grpSpPr>
            <a:xfrm>
              <a:off x="4817791" y="3576067"/>
              <a:ext cx="48022" cy="40018"/>
              <a:chOff x="4817791" y="3576067"/>
              <a:chExt cx="48022" cy="40018"/>
            </a:xfrm>
          </p:grpSpPr>
          <p:sp>
            <p:nvSpPr>
              <p:cNvPr id="1152" name="任意多边形: 形状 1257"/>
              <p:cNvSpPr/>
              <p:nvPr/>
            </p:nvSpPr>
            <p:spPr>
              <a:xfrm>
                <a:off x="4817791" y="359607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53" name="任意多边形: 形状 1258"/>
              <p:cNvSpPr/>
              <p:nvPr/>
            </p:nvSpPr>
            <p:spPr>
              <a:xfrm>
                <a:off x="4841802" y="357606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6" name="图形 1184"/>
            <p:cNvGrpSpPr/>
            <p:nvPr/>
          </p:nvGrpSpPr>
          <p:grpSpPr>
            <a:xfrm>
              <a:off x="4801784" y="3576067"/>
              <a:ext cx="48022" cy="40018"/>
              <a:chOff x="4801784" y="3576067"/>
              <a:chExt cx="48022" cy="40018"/>
            </a:xfrm>
          </p:grpSpPr>
          <p:sp>
            <p:nvSpPr>
              <p:cNvPr id="1150" name="任意多边形: 形状 1260"/>
              <p:cNvSpPr/>
              <p:nvPr/>
            </p:nvSpPr>
            <p:spPr>
              <a:xfrm>
                <a:off x="4801784" y="359607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51" name="任意多边形: 形状 1261"/>
              <p:cNvSpPr/>
              <p:nvPr/>
            </p:nvSpPr>
            <p:spPr>
              <a:xfrm>
                <a:off x="4825795" y="357606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7" name="图形 1184"/>
            <p:cNvGrpSpPr/>
            <p:nvPr/>
          </p:nvGrpSpPr>
          <p:grpSpPr>
            <a:xfrm>
              <a:off x="4557672" y="3492028"/>
              <a:ext cx="48022" cy="40018"/>
              <a:chOff x="4557672" y="3492028"/>
              <a:chExt cx="48022" cy="40018"/>
            </a:xfrm>
          </p:grpSpPr>
          <p:sp>
            <p:nvSpPr>
              <p:cNvPr id="1148" name="任意多边形: 形状 1263"/>
              <p:cNvSpPr/>
              <p:nvPr/>
            </p:nvSpPr>
            <p:spPr>
              <a:xfrm>
                <a:off x="4557672" y="3512038"/>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9" name="任意多边形: 形状 1264"/>
              <p:cNvSpPr/>
              <p:nvPr/>
            </p:nvSpPr>
            <p:spPr>
              <a:xfrm>
                <a:off x="4581683" y="3492028"/>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8" name="图形 1184"/>
            <p:cNvGrpSpPr/>
            <p:nvPr/>
          </p:nvGrpSpPr>
          <p:grpSpPr>
            <a:xfrm>
              <a:off x="4557672" y="3476021"/>
              <a:ext cx="48022" cy="40018"/>
              <a:chOff x="4557672" y="3476021"/>
              <a:chExt cx="48022" cy="40018"/>
            </a:xfrm>
          </p:grpSpPr>
          <p:sp>
            <p:nvSpPr>
              <p:cNvPr id="1146" name="任意多边形: 形状 1266"/>
              <p:cNvSpPr/>
              <p:nvPr/>
            </p:nvSpPr>
            <p:spPr>
              <a:xfrm>
                <a:off x="4557672" y="3496030"/>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7" name="任意多边形: 形状 1267"/>
              <p:cNvSpPr/>
              <p:nvPr/>
            </p:nvSpPr>
            <p:spPr>
              <a:xfrm>
                <a:off x="4581683" y="3476021"/>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59" name="图形 1184"/>
            <p:cNvGrpSpPr/>
            <p:nvPr/>
          </p:nvGrpSpPr>
          <p:grpSpPr>
            <a:xfrm>
              <a:off x="4545666" y="3419995"/>
              <a:ext cx="48022" cy="40018"/>
              <a:chOff x="4545666" y="3419995"/>
              <a:chExt cx="48022" cy="40018"/>
            </a:xfrm>
          </p:grpSpPr>
          <p:sp>
            <p:nvSpPr>
              <p:cNvPr id="1144" name="任意多边形: 形状 1269"/>
              <p:cNvSpPr/>
              <p:nvPr/>
            </p:nvSpPr>
            <p:spPr>
              <a:xfrm>
                <a:off x="4545666" y="344000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5" name="任意多边形: 形状 1270"/>
              <p:cNvSpPr/>
              <p:nvPr/>
            </p:nvSpPr>
            <p:spPr>
              <a:xfrm>
                <a:off x="4569677" y="341999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0" name="图形 1184"/>
            <p:cNvGrpSpPr/>
            <p:nvPr/>
          </p:nvGrpSpPr>
          <p:grpSpPr>
            <a:xfrm>
              <a:off x="4533661" y="3407990"/>
              <a:ext cx="48022" cy="40018"/>
              <a:chOff x="4533661" y="3407990"/>
              <a:chExt cx="48022" cy="40018"/>
            </a:xfrm>
          </p:grpSpPr>
          <p:sp>
            <p:nvSpPr>
              <p:cNvPr id="1142" name="任意多边形: 形状 1272"/>
              <p:cNvSpPr/>
              <p:nvPr/>
            </p:nvSpPr>
            <p:spPr>
              <a:xfrm>
                <a:off x="4533661" y="342799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3" name="任意多边形: 形状 1273"/>
              <p:cNvSpPr/>
              <p:nvPr/>
            </p:nvSpPr>
            <p:spPr>
              <a:xfrm>
                <a:off x="4557672" y="3407990"/>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1" name="图形 1184"/>
            <p:cNvGrpSpPr/>
            <p:nvPr/>
          </p:nvGrpSpPr>
          <p:grpSpPr>
            <a:xfrm>
              <a:off x="4329567" y="3283933"/>
              <a:ext cx="48022" cy="40018"/>
              <a:chOff x="4329567" y="3283933"/>
              <a:chExt cx="48022" cy="40018"/>
            </a:xfrm>
          </p:grpSpPr>
          <p:sp>
            <p:nvSpPr>
              <p:cNvPr id="1140" name="任意多边形: 形状 1275"/>
              <p:cNvSpPr/>
              <p:nvPr/>
            </p:nvSpPr>
            <p:spPr>
              <a:xfrm>
                <a:off x="4329567" y="330394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1" name="任意多边形: 形状 1276"/>
              <p:cNvSpPr/>
              <p:nvPr/>
            </p:nvSpPr>
            <p:spPr>
              <a:xfrm>
                <a:off x="4353578" y="328393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2" name="图形 1184"/>
            <p:cNvGrpSpPr/>
            <p:nvPr/>
          </p:nvGrpSpPr>
          <p:grpSpPr>
            <a:xfrm>
              <a:off x="4313560" y="3283933"/>
              <a:ext cx="48022" cy="40018"/>
              <a:chOff x="4313560" y="3283933"/>
              <a:chExt cx="48022" cy="40018"/>
            </a:xfrm>
          </p:grpSpPr>
          <p:sp>
            <p:nvSpPr>
              <p:cNvPr id="1138" name="任意多边形: 形状 1278"/>
              <p:cNvSpPr/>
              <p:nvPr/>
            </p:nvSpPr>
            <p:spPr>
              <a:xfrm>
                <a:off x="4313560" y="330394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39" name="任意多边形: 形状 1279"/>
              <p:cNvSpPr/>
              <p:nvPr/>
            </p:nvSpPr>
            <p:spPr>
              <a:xfrm>
                <a:off x="4337571" y="328393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3" name="图形 1184"/>
            <p:cNvGrpSpPr/>
            <p:nvPr/>
          </p:nvGrpSpPr>
          <p:grpSpPr>
            <a:xfrm>
              <a:off x="4277543" y="3259922"/>
              <a:ext cx="48022" cy="40018"/>
              <a:chOff x="4277543" y="3259922"/>
              <a:chExt cx="48022" cy="40018"/>
            </a:xfrm>
          </p:grpSpPr>
          <p:sp>
            <p:nvSpPr>
              <p:cNvPr id="1136" name="任意多边形: 形状 1281"/>
              <p:cNvSpPr/>
              <p:nvPr/>
            </p:nvSpPr>
            <p:spPr>
              <a:xfrm>
                <a:off x="4277543" y="3279931"/>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37" name="任意多边形: 形状 1282"/>
              <p:cNvSpPr/>
              <p:nvPr/>
            </p:nvSpPr>
            <p:spPr>
              <a:xfrm>
                <a:off x="4301554" y="3259922"/>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4" name="图形 1184"/>
            <p:cNvGrpSpPr/>
            <p:nvPr/>
          </p:nvGrpSpPr>
          <p:grpSpPr>
            <a:xfrm>
              <a:off x="4293550" y="3283933"/>
              <a:ext cx="48022" cy="40018"/>
              <a:chOff x="4293550" y="3283933"/>
              <a:chExt cx="48022" cy="40018"/>
            </a:xfrm>
          </p:grpSpPr>
          <p:sp>
            <p:nvSpPr>
              <p:cNvPr id="1134" name="任意多边形: 形状 1284"/>
              <p:cNvSpPr/>
              <p:nvPr/>
            </p:nvSpPr>
            <p:spPr>
              <a:xfrm>
                <a:off x="4293550" y="330394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35" name="任意多边形: 形状 1285"/>
              <p:cNvSpPr/>
              <p:nvPr/>
            </p:nvSpPr>
            <p:spPr>
              <a:xfrm>
                <a:off x="4317561" y="328393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5" name="图形 1184"/>
            <p:cNvGrpSpPr/>
            <p:nvPr/>
          </p:nvGrpSpPr>
          <p:grpSpPr>
            <a:xfrm>
              <a:off x="4241527" y="3183887"/>
              <a:ext cx="48022" cy="40018"/>
              <a:chOff x="4241527" y="3183887"/>
              <a:chExt cx="48022" cy="40018"/>
            </a:xfrm>
          </p:grpSpPr>
          <p:sp>
            <p:nvSpPr>
              <p:cNvPr id="1132" name="任意多边形: 形状 1287"/>
              <p:cNvSpPr/>
              <p:nvPr/>
            </p:nvSpPr>
            <p:spPr>
              <a:xfrm>
                <a:off x="4241527" y="320389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33" name="任意多边形: 形状 1288"/>
              <p:cNvSpPr/>
              <p:nvPr/>
            </p:nvSpPr>
            <p:spPr>
              <a:xfrm>
                <a:off x="4265538" y="318388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6" name="图形 1184"/>
            <p:cNvGrpSpPr/>
            <p:nvPr/>
          </p:nvGrpSpPr>
          <p:grpSpPr>
            <a:xfrm>
              <a:off x="4225519" y="3139867"/>
              <a:ext cx="48022" cy="40018"/>
              <a:chOff x="4225519" y="3139867"/>
              <a:chExt cx="48022" cy="40018"/>
            </a:xfrm>
          </p:grpSpPr>
          <p:sp>
            <p:nvSpPr>
              <p:cNvPr id="1130" name="任意多边形: 形状 1290"/>
              <p:cNvSpPr/>
              <p:nvPr/>
            </p:nvSpPr>
            <p:spPr>
              <a:xfrm>
                <a:off x="4225519" y="315987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31" name="任意多边形: 形状 1291"/>
              <p:cNvSpPr/>
              <p:nvPr/>
            </p:nvSpPr>
            <p:spPr>
              <a:xfrm>
                <a:off x="4249530" y="313986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7" name="图形 1184"/>
            <p:cNvGrpSpPr/>
            <p:nvPr/>
          </p:nvGrpSpPr>
          <p:grpSpPr>
            <a:xfrm>
              <a:off x="4209512" y="3035819"/>
              <a:ext cx="48022" cy="40018"/>
              <a:chOff x="4209512" y="3035819"/>
              <a:chExt cx="48022" cy="40018"/>
            </a:xfrm>
          </p:grpSpPr>
          <p:sp>
            <p:nvSpPr>
              <p:cNvPr id="1128" name="任意多边形: 形状 1293"/>
              <p:cNvSpPr/>
              <p:nvPr/>
            </p:nvSpPr>
            <p:spPr>
              <a:xfrm>
                <a:off x="4209512" y="3055828"/>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29" name="任意多边形: 形状 1294"/>
              <p:cNvSpPr/>
              <p:nvPr/>
            </p:nvSpPr>
            <p:spPr>
              <a:xfrm>
                <a:off x="4233523" y="3035819"/>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8" name="图形 1184"/>
            <p:cNvGrpSpPr/>
            <p:nvPr/>
          </p:nvGrpSpPr>
          <p:grpSpPr>
            <a:xfrm>
              <a:off x="4193505" y="3023814"/>
              <a:ext cx="48022" cy="40018"/>
              <a:chOff x="4193505" y="3023814"/>
              <a:chExt cx="48022" cy="40018"/>
            </a:xfrm>
          </p:grpSpPr>
          <p:sp>
            <p:nvSpPr>
              <p:cNvPr id="1126" name="任意多边形: 形状 1296"/>
              <p:cNvSpPr/>
              <p:nvPr/>
            </p:nvSpPr>
            <p:spPr>
              <a:xfrm>
                <a:off x="4193505" y="304382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27" name="任意多边形: 形状 1297"/>
              <p:cNvSpPr/>
              <p:nvPr/>
            </p:nvSpPr>
            <p:spPr>
              <a:xfrm>
                <a:off x="4217516" y="3023814"/>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69" name="图形 1184"/>
            <p:cNvGrpSpPr/>
            <p:nvPr/>
          </p:nvGrpSpPr>
          <p:grpSpPr>
            <a:xfrm>
              <a:off x="4153486" y="2943777"/>
              <a:ext cx="48022" cy="40018"/>
              <a:chOff x="4153486" y="2943777"/>
              <a:chExt cx="48022" cy="40018"/>
            </a:xfrm>
          </p:grpSpPr>
          <p:sp>
            <p:nvSpPr>
              <p:cNvPr id="1124" name="任意多边形: 形状 1299"/>
              <p:cNvSpPr/>
              <p:nvPr/>
            </p:nvSpPr>
            <p:spPr>
              <a:xfrm>
                <a:off x="4153486" y="296378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25" name="任意多边形: 形状 1300"/>
              <p:cNvSpPr/>
              <p:nvPr/>
            </p:nvSpPr>
            <p:spPr>
              <a:xfrm>
                <a:off x="4177497" y="294377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0" name="图形 1184"/>
            <p:cNvGrpSpPr/>
            <p:nvPr/>
          </p:nvGrpSpPr>
          <p:grpSpPr>
            <a:xfrm>
              <a:off x="4033431" y="2839729"/>
              <a:ext cx="48022" cy="40018"/>
              <a:chOff x="4033431" y="2839729"/>
              <a:chExt cx="48022" cy="40018"/>
            </a:xfrm>
          </p:grpSpPr>
          <p:sp>
            <p:nvSpPr>
              <p:cNvPr id="1122" name="任意多边形: 形状 1302"/>
              <p:cNvSpPr/>
              <p:nvPr/>
            </p:nvSpPr>
            <p:spPr>
              <a:xfrm>
                <a:off x="4033431" y="285973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23" name="任意多边形: 形状 1303"/>
              <p:cNvSpPr/>
              <p:nvPr/>
            </p:nvSpPr>
            <p:spPr>
              <a:xfrm>
                <a:off x="4057442" y="2839729"/>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1" name="图形 1184"/>
            <p:cNvGrpSpPr/>
            <p:nvPr/>
          </p:nvGrpSpPr>
          <p:grpSpPr>
            <a:xfrm>
              <a:off x="3973403" y="2787705"/>
              <a:ext cx="48022" cy="40018"/>
              <a:chOff x="3973403" y="2787705"/>
              <a:chExt cx="48022" cy="40018"/>
            </a:xfrm>
          </p:grpSpPr>
          <p:sp>
            <p:nvSpPr>
              <p:cNvPr id="1120" name="任意多边形: 形状 1305"/>
              <p:cNvSpPr/>
              <p:nvPr/>
            </p:nvSpPr>
            <p:spPr>
              <a:xfrm>
                <a:off x="3973403" y="280771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21" name="任意多边形: 形状 1306"/>
              <p:cNvSpPr/>
              <p:nvPr/>
            </p:nvSpPr>
            <p:spPr>
              <a:xfrm>
                <a:off x="3997415" y="278770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2" name="图形 1184"/>
            <p:cNvGrpSpPr/>
            <p:nvPr/>
          </p:nvGrpSpPr>
          <p:grpSpPr>
            <a:xfrm>
              <a:off x="3937387" y="2695663"/>
              <a:ext cx="48022" cy="40018"/>
              <a:chOff x="3937387" y="2695663"/>
              <a:chExt cx="48022" cy="40018"/>
            </a:xfrm>
          </p:grpSpPr>
          <p:sp>
            <p:nvSpPr>
              <p:cNvPr id="1118" name="任意多边形: 形状 1308"/>
              <p:cNvSpPr/>
              <p:nvPr/>
            </p:nvSpPr>
            <p:spPr>
              <a:xfrm>
                <a:off x="3937387" y="271567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9" name="任意多边形: 形状 1309"/>
              <p:cNvSpPr/>
              <p:nvPr/>
            </p:nvSpPr>
            <p:spPr>
              <a:xfrm>
                <a:off x="3961398" y="269566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3" name="图形 1184"/>
            <p:cNvGrpSpPr/>
            <p:nvPr/>
          </p:nvGrpSpPr>
          <p:grpSpPr>
            <a:xfrm>
              <a:off x="3937387" y="2651643"/>
              <a:ext cx="48022" cy="40018"/>
              <a:chOff x="3937387" y="2651643"/>
              <a:chExt cx="48022" cy="40018"/>
            </a:xfrm>
          </p:grpSpPr>
          <p:sp>
            <p:nvSpPr>
              <p:cNvPr id="1116" name="任意多边形: 形状 1311"/>
              <p:cNvSpPr/>
              <p:nvPr/>
            </p:nvSpPr>
            <p:spPr>
              <a:xfrm>
                <a:off x="3937387" y="267165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7" name="任意多边形: 形状 1312"/>
              <p:cNvSpPr/>
              <p:nvPr/>
            </p:nvSpPr>
            <p:spPr>
              <a:xfrm>
                <a:off x="3961398" y="265164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4" name="图形 1184"/>
            <p:cNvGrpSpPr/>
            <p:nvPr/>
          </p:nvGrpSpPr>
          <p:grpSpPr>
            <a:xfrm>
              <a:off x="3933385" y="2603621"/>
              <a:ext cx="48022" cy="40018"/>
              <a:chOff x="3933385" y="2603621"/>
              <a:chExt cx="48022" cy="40018"/>
            </a:xfrm>
          </p:grpSpPr>
          <p:sp>
            <p:nvSpPr>
              <p:cNvPr id="1114" name="任意多边形: 形状 1314"/>
              <p:cNvSpPr/>
              <p:nvPr/>
            </p:nvSpPr>
            <p:spPr>
              <a:xfrm>
                <a:off x="3933385" y="2623630"/>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5" name="任意多边形: 形状 1315"/>
              <p:cNvSpPr/>
              <p:nvPr/>
            </p:nvSpPr>
            <p:spPr>
              <a:xfrm>
                <a:off x="3957396" y="2603621"/>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5" name="图形 1184"/>
            <p:cNvGrpSpPr/>
            <p:nvPr/>
          </p:nvGrpSpPr>
          <p:grpSpPr>
            <a:xfrm>
              <a:off x="3925381" y="2551597"/>
              <a:ext cx="48022" cy="40018"/>
              <a:chOff x="3925381" y="2551597"/>
              <a:chExt cx="48022" cy="40018"/>
            </a:xfrm>
          </p:grpSpPr>
          <p:sp>
            <p:nvSpPr>
              <p:cNvPr id="1112" name="任意多边形: 形状 1317"/>
              <p:cNvSpPr/>
              <p:nvPr/>
            </p:nvSpPr>
            <p:spPr>
              <a:xfrm>
                <a:off x="3925381" y="257160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3" name="任意多边形: 形状 1318"/>
              <p:cNvSpPr/>
              <p:nvPr/>
            </p:nvSpPr>
            <p:spPr>
              <a:xfrm>
                <a:off x="3949392" y="255159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6" name="图形 1184"/>
            <p:cNvGrpSpPr/>
            <p:nvPr/>
          </p:nvGrpSpPr>
          <p:grpSpPr>
            <a:xfrm>
              <a:off x="3917378" y="2507577"/>
              <a:ext cx="48022" cy="40018"/>
              <a:chOff x="3917378" y="2507577"/>
              <a:chExt cx="48022" cy="40018"/>
            </a:xfrm>
          </p:grpSpPr>
          <p:sp>
            <p:nvSpPr>
              <p:cNvPr id="1110" name="任意多边形: 形状 1320"/>
              <p:cNvSpPr/>
              <p:nvPr/>
            </p:nvSpPr>
            <p:spPr>
              <a:xfrm>
                <a:off x="3917378" y="252758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1" name="任意多边形: 形状 1321"/>
              <p:cNvSpPr/>
              <p:nvPr/>
            </p:nvSpPr>
            <p:spPr>
              <a:xfrm>
                <a:off x="3941389" y="250757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7" name="图形 1184"/>
            <p:cNvGrpSpPr/>
            <p:nvPr/>
          </p:nvGrpSpPr>
          <p:grpSpPr>
            <a:xfrm>
              <a:off x="3913376" y="2427540"/>
              <a:ext cx="48022" cy="40018"/>
              <a:chOff x="3913376" y="2427540"/>
              <a:chExt cx="48022" cy="40018"/>
            </a:xfrm>
          </p:grpSpPr>
          <p:sp>
            <p:nvSpPr>
              <p:cNvPr id="1108" name="任意多边形: 形状 1323"/>
              <p:cNvSpPr/>
              <p:nvPr/>
            </p:nvSpPr>
            <p:spPr>
              <a:xfrm>
                <a:off x="3913376" y="244754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09" name="任意多边形: 形状 1324"/>
              <p:cNvSpPr/>
              <p:nvPr/>
            </p:nvSpPr>
            <p:spPr>
              <a:xfrm>
                <a:off x="3937387" y="2427540"/>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8" name="图形 1184"/>
            <p:cNvGrpSpPr/>
            <p:nvPr/>
          </p:nvGrpSpPr>
          <p:grpSpPr>
            <a:xfrm>
              <a:off x="3909374" y="2371515"/>
              <a:ext cx="48022" cy="40018"/>
              <a:chOff x="3909374" y="2371515"/>
              <a:chExt cx="48022" cy="40018"/>
            </a:xfrm>
          </p:grpSpPr>
          <p:sp>
            <p:nvSpPr>
              <p:cNvPr id="1106" name="任意多边形: 形状 1326"/>
              <p:cNvSpPr/>
              <p:nvPr/>
            </p:nvSpPr>
            <p:spPr>
              <a:xfrm>
                <a:off x="3909374" y="2391524"/>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07" name="任意多边形: 形状 1327"/>
              <p:cNvSpPr/>
              <p:nvPr/>
            </p:nvSpPr>
            <p:spPr>
              <a:xfrm>
                <a:off x="3933385" y="2371515"/>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9" name="图形 1184"/>
            <p:cNvGrpSpPr/>
            <p:nvPr/>
          </p:nvGrpSpPr>
          <p:grpSpPr>
            <a:xfrm>
              <a:off x="3889365" y="2331496"/>
              <a:ext cx="48022" cy="40018"/>
              <a:chOff x="3889365" y="2331496"/>
              <a:chExt cx="48022" cy="40018"/>
            </a:xfrm>
          </p:grpSpPr>
          <p:sp>
            <p:nvSpPr>
              <p:cNvPr id="1104" name="任意多边形: 形状 1329"/>
              <p:cNvSpPr/>
              <p:nvPr/>
            </p:nvSpPr>
            <p:spPr>
              <a:xfrm>
                <a:off x="3889365" y="235150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05" name="任意多边形: 形状 1330"/>
              <p:cNvSpPr/>
              <p:nvPr/>
            </p:nvSpPr>
            <p:spPr>
              <a:xfrm>
                <a:off x="3913376" y="2331496"/>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0" name="图形 1184"/>
            <p:cNvGrpSpPr/>
            <p:nvPr/>
          </p:nvGrpSpPr>
          <p:grpSpPr>
            <a:xfrm>
              <a:off x="3605235" y="2179427"/>
              <a:ext cx="48022" cy="40018"/>
              <a:chOff x="3605235" y="2179427"/>
              <a:chExt cx="48022" cy="40018"/>
            </a:xfrm>
          </p:grpSpPr>
          <p:sp>
            <p:nvSpPr>
              <p:cNvPr id="1102" name="任意多边形: 形状 1332"/>
              <p:cNvSpPr/>
              <p:nvPr/>
            </p:nvSpPr>
            <p:spPr>
              <a:xfrm>
                <a:off x="3605235" y="2199436"/>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03" name="任意多边形: 形状 1333"/>
              <p:cNvSpPr/>
              <p:nvPr/>
            </p:nvSpPr>
            <p:spPr>
              <a:xfrm>
                <a:off x="3629246" y="2179427"/>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1" name="图形 1184"/>
            <p:cNvGrpSpPr/>
            <p:nvPr/>
          </p:nvGrpSpPr>
          <p:grpSpPr>
            <a:xfrm>
              <a:off x="3961398" y="2783704"/>
              <a:ext cx="48022" cy="40018"/>
              <a:chOff x="3961398" y="2783704"/>
              <a:chExt cx="48022" cy="40018"/>
            </a:xfrm>
          </p:grpSpPr>
          <p:sp>
            <p:nvSpPr>
              <p:cNvPr id="1100" name="任意多边形: 形状 1335"/>
              <p:cNvSpPr/>
              <p:nvPr/>
            </p:nvSpPr>
            <p:spPr>
              <a:xfrm>
                <a:off x="3961398" y="280371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01" name="任意多边形: 形状 1336"/>
              <p:cNvSpPr/>
              <p:nvPr/>
            </p:nvSpPr>
            <p:spPr>
              <a:xfrm>
                <a:off x="3985409" y="2783704"/>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2" name="图形 1184"/>
            <p:cNvGrpSpPr/>
            <p:nvPr/>
          </p:nvGrpSpPr>
          <p:grpSpPr>
            <a:xfrm>
              <a:off x="3941389" y="2711671"/>
              <a:ext cx="48022" cy="40018"/>
              <a:chOff x="3941389" y="2711671"/>
              <a:chExt cx="48022" cy="40018"/>
            </a:xfrm>
          </p:grpSpPr>
          <p:sp>
            <p:nvSpPr>
              <p:cNvPr id="1098" name="任意多边形: 形状 1338"/>
              <p:cNvSpPr/>
              <p:nvPr/>
            </p:nvSpPr>
            <p:spPr>
              <a:xfrm>
                <a:off x="3941389" y="2731680"/>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99" name="任意多边形: 形状 1339"/>
              <p:cNvSpPr/>
              <p:nvPr/>
            </p:nvSpPr>
            <p:spPr>
              <a:xfrm>
                <a:off x="3965400" y="2711671"/>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3" name="图形 1184"/>
            <p:cNvGrpSpPr/>
            <p:nvPr/>
          </p:nvGrpSpPr>
          <p:grpSpPr>
            <a:xfrm>
              <a:off x="3957396" y="2775700"/>
              <a:ext cx="48022" cy="40018"/>
              <a:chOff x="3957396" y="2775700"/>
              <a:chExt cx="48022" cy="40018"/>
            </a:xfrm>
          </p:grpSpPr>
          <p:sp>
            <p:nvSpPr>
              <p:cNvPr id="1096" name="任意多边形: 形状 1341"/>
              <p:cNvSpPr/>
              <p:nvPr/>
            </p:nvSpPr>
            <p:spPr>
              <a:xfrm>
                <a:off x="3957396" y="2795709"/>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97" name="任意多边形: 形状 1342"/>
              <p:cNvSpPr/>
              <p:nvPr/>
            </p:nvSpPr>
            <p:spPr>
              <a:xfrm>
                <a:off x="3981407" y="2775700"/>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4" name="图形 1184"/>
            <p:cNvGrpSpPr/>
            <p:nvPr/>
          </p:nvGrpSpPr>
          <p:grpSpPr>
            <a:xfrm>
              <a:off x="4233523" y="3175884"/>
              <a:ext cx="48022" cy="40018"/>
              <a:chOff x="4233523" y="3175884"/>
              <a:chExt cx="48022" cy="40018"/>
            </a:xfrm>
          </p:grpSpPr>
          <p:sp>
            <p:nvSpPr>
              <p:cNvPr id="1094" name="任意多边形: 形状 1344"/>
              <p:cNvSpPr/>
              <p:nvPr/>
            </p:nvSpPr>
            <p:spPr>
              <a:xfrm>
                <a:off x="4233523" y="3195893"/>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95" name="任意多边形: 形状 1345"/>
              <p:cNvSpPr/>
              <p:nvPr/>
            </p:nvSpPr>
            <p:spPr>
              <a:xfrm>
                <a:off x="4257534" y="3175884"/>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5" name="图形 1184"/>
            <p:cNvGrpSpPr/>
            <p:nvPr/>
          </p:nvGrpSpPr>
          <p:grpSpPr>
            <a:xfrm>
              <a:off x="4229521" y="3171882"/>
              <a:ext cx="48022" cy="40018"/>
              <a:chOff x="4229521" y="3171882"/>
              <a:chExt cx="48022" cy="40018"/>
            </a:xfrm>
          </p:grpSpPr>
          <p:sp>
            <p:nvSpPr>
              <p:cNvPr id="1092" name="任意多边形: 形状 1347"/>
              <p:cNvSpPr/>
              <p:nvPr/>
            </p:nvSpPr>
            <p:spPr>
              <a:xfrm>
                <a:off x="4229521" y="3191891"/>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93" name="任意多边形: 形状 1348"/>
              <p:cNvSpPr/>
              <p:nvPr/>
            </p:nvSpPr>
            <p:spPr>
              <a:xfrm>
                <a:off x="4253532" y="3171882"/>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6" name="图形 1184"/>
            <p:cNvGrpSpPr/>
            <p:nvPr/>
          </p:nvGrpSpPr>
          <p:grpSpPr>
            <a:xfrm>
              <a:off x="4294551" y="3260923"/>
              <a:ext cx="48022" cy="40018"/>
              <a:chOff x="4294551" y="3260923"/>
              <a:chExt cx="48022" cy="40018"/>
            </a:xfrm>
          </p:grpSpPr>
          <p:sp>
            <p:nvSpPr>
              <p:cNvPr id="1090" name="任意多边形: 形状 1350"/>
              <p:cNvSpPr/>
              <p:nvPr/>
            </p:nvSpPr>
            <p:spPr>
              <a:xfrm>
                <a:off x="4294551" y="3280932"/>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91" name="任意多边形: 形状 1351"/>
              <p:cNvSpPr/>
              <p:nvPr/>
            </p:nvSpPr>
            <p:spPr>
              <a:xfrm>
                <a:off x="4318562" y="3260923"/>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7" name="图形 1184"/>
            <p:cNvGrpSpPr/>
            <p:nvPr/>
          </p:nvGrpSpPr>
          <p:grpSpPr>
            <a:xfrm>
              <a:off x="4525657" y="3399986"/>
              <a:ext cx="48022" cy="40018"/>
              <a:chOff x="4525657" y="3399986"/>
              <a:chExt cx="48022" cy="40018"/>
            </a:xfrm>
          </p:grpSpPr>
          <p:sp>
            <p:nvSpPr>
              <p:cNvPr id="1088" name="任意多边形: 形状 1353"/>
              <p:cNvSpPr/>
              <p:nvPr/>
            </p:nvSpPr>
            <p:spPr>
              <a:xfrm>
                <a:off x="4525657" y="3419995"/>
                <a:ext cx="48022" cy="4001"/>
              </a:xfrm>
              <a:custGeom>
                <a:avLst/>
                <a:gdLst>
                  <a:gd name="connsiteX0" fmla="*/ 0 w 48022"/>
                  <a:gd name="connsiteY0" fmla="*/ 0 h 4001"/>
                  <a:gd name="connsiteX1" fmla="*/ 48022 w 48022"/>
                  <a:gd name="connsiteY1" fmla="*/ 0 h 4001"/>
                </a:gdLst>
                <a:ahLst/>
                <a:cxnLst>
                  <a:cxn ang="0">
                    <a:pos x="connsiteX0" y="connsiteY0"/>
                  </a:cxn>
                  <a:cxn ang="0">
                    <a:pos x="connsiteX1" y="connsiteY1"/>
                  </a:cxn>
                </a:cxnLst>
                <a:rect l="l" t="t" r="r" b="b"/>
                <a:pathLst>
                  <a:path w="48022" h="4001">
                    <a:moveTo>
                      <a:pt x="0" y="0"/>
                    </a:moveTo>
                    <a:lnTo>
                      <a:pt x="48022" y="0"/>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89" name="任意多边形: 形状 1354"/>
              <p:cNvSpPr/>
              <p:nvPr/>
            </p:nvSpPr>
            <p:spPr>
              <a:xfrm>
                <a:off x="4549668" y="3399986"/>
                <a:ext cx="4001" cy="40018"/>
              </a:xfrm>
              <a:custGeom>
                <a:avLst/>
                <a:gdLst>
                  <a:gd name="connsiteX0" fmla="*/ 0 w 4001"/>
                  <a:gd name="connsiteY0" fmla="*/ 0 h 40018"/>
                  <a:gd name="connsiteX1" fmla="*/ 0 w 4001"/>
                  <a:gd name="connsiteY1" fmla="*/ 40018 h 40018"/>
                </a:gdLst>
                <a:ahLst/>
                <a:cxnLst>
                  <a:cxn ang="0">
                    <a:pos x="connsiteX0" y="connsiteY0"/>
                  </a:cxn>
                  <a:cxn ang="0">
                    <a:pos x="connsiteX1" y="connsiteY1"/>
                  </a:cxn>
                </a:cxnLst>
                <a:rect l="l" t="t" r="r" b="b"/>
                <a:pathLst>
                  <a:path w="4001" h="40018">
                    <a:moveTo>
                      <a:pt x="0" y="0"/>
                    </a:moveTo>
                    <a:lnTo>
                      <a:pt x="0" y="40018"/>
                    </a:lnTo>
                  </a:path>
                </a:pathLst>
              </a:custGeom>
              <a:ln w="12700" cap="flat">
                <a:solidFill>
                  <a:srgbClr val="8D4038"/>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96" name="组合 1182"/>
          <p:cNvGrpSpPr/>
          <p:nvPr/>
        </p:nvGrpSpPr>
        <p:grpSpPr>
          <a:xfrm>
            <a:off x="7340479" y="1709554"/>
            <a:ext cx="4538708" cy="2167632"/>
            <a:chOff x="3600345" y="2182308"/>
            <a:chExt cx="4068408" cy="2231127"/>
          </a:xfrm>
        </p:grpSpPr>
        <p:sp>
          <p:nvSpPr>
            <p:cNvPr id="838" name="任意多边形: 形状 28"/>
            <p:cNvSpPr/>
            <p:nvPr/>
          </p:nvSpPr>
          <p:spPr>
            <a:xfrm>
              <a:off x="3626334" y="2196302"/>
              <a:ext cx="4042419" cy="2203138"/>
            </a:xfrm>
            <a:custGeom>
              <a:avLst/>
              <a:gdLst>
                <a:gd name="connsiteX0" fmla="*/ 0 w 4042419"/>
                <a:gd name="connsiteY0" fmla="*/ 0 h 2203138"/>
                <a:gd name="connsiteX1" fmla="*/ 71972 w 4042419"/>
                <a:gd name="connsiteY1" fmla="*/ 0 h 2203138"/>
                <a:gd name="connsiteX2" fmla="*/ 71972 w 4042419"/>
                <a:gd name="connsiteY2" fmla="*/ 11995 h 2203138"/>
                <a:gd name="connsiteX3" fmla="*/ 79969 w 4042419"/>
                <a:gd name="connsiteY3" fmla="*/ 11995 h 2203138"/>
                <a:gd name="connsiteX4" fmla="*/ 79969 w 4042419"/>
                <a:gd name="connsiteY4" fmla="*/ 23991 h 2203138"/>
                <a:gd name="connsiteX5" fmla="*/ 87966 w 4042419"/>
                <a:gd name="connsiteY5" fmla="*/ 23991 h 2203138"/>
                <a:gd name="connsiteX6" fmla="*/ 87966 w 4042419"/>
                <a:gd name="connsiteY6" fmla="*/ 31987 h 2203138"/>
                <a:gd name="connsiteX7" fmla="*/ 103959 w 4042419"/>
                <a:gd name="connsiteY7" fmla="*/ 31987 h 2203138"/>
                <a:gd name="connsiteX8" fmla="*/ 103959 w 4042419"/>
                <a:gd name="connsiteY8" fmla="*/ 43983 h 2203138"/>
                <a:gd name="connsiteX9" fmla="*/ 143944 w 4042419"/>
                <a:gd name="connsiteY9" fmla="*/ 43983 h 2203138"/>
                <a:gd name="connsiteX10" fmla="*/ 143944 w 4042419"/>
                <a:gd name="connsiteY10" fmla="*/ 55978 h 2203138"/>
                <a:gd name="connsiteX11" fmla="*/ 159937 w 4042419"/>
                <a:gd name="connsiteY11" fmla="*/ 55978 h 2203138"/>
                <a:gd name="connsiteX12" fmla="*/ 159937 w 4042419"/>
                <a:gd name="connsiteY12" fmla="*/ 59977 h 2203138"/>
                <a:gd name="connsiteX13" fmla="*/ 171933 w 4042419"/>
                <a:gd name="connsiteY13" fmla="*/ 59977 h 2203138"/>
                <a:gd name="connsiteX14" fmla="*/ 171933 w 4042419"/>
                <a:gd name="connsiteY14" fmla="*/ 67973 h 2203138"/>
                <a:gd name="connsiteX15" fmla="*/ 191925 w 4042419"/>
                <a:gd name="connsiteY15" fmla="*/ 67973 h 2203138"/>
                <a:gd name="connsiteX16" fmla="*/ 191925 w 4042419"/>
                <a:gd name="connsiteY16" fmla="*/ 75970 h 2203138"/>
                <a:gd name="connsiteX17" fmla="*/ 223912 w 4042419"/>
                <a:gd name="connsiteY17" fmla="*/ 75970 h 2203138"/>
                <a:gd name="connsiteX18" fmla="*/ 223912 w 4042419"/>
                <a:gd name="connsiteY18" fmla="*/ 79969 h 2203138"/>
                <a:gd name="connsiteX19" fmla="*/ 227911 w 4042419"/>
                <a:gd name="connsiteY19" fmla="*/ 79969 h 2203138"/>
                <a:gd name="connsiteX20" fmla="*/ 227911 w 4042419"/>
                <a:gd name="connsiteY20" fmla="*/ 87966 h 2203138"/>
                <a:gd name="connsiteX21" fmla="*/ 255900 w 4042419"/>
                <a:gd name="connsiteY21" fmla="*/ 87966 h 2203138"/>
                <a:gd name="connsiteX22" fmla="*/ 255900 w 4042419"/>
                <a:gd name="connsiteY22" fmla="*/ 95962 h 2203138"/>
                <a:gd name="connsiteX23" fmla="*/ 299883 w 4042419"/>
                <a:gd name="connsiteY23" fmla="*/ 95962 h 2203138"/>
                <a:gd name="connsiteX24" fmla="*/ 299883 w 4042419"/>
                <a:gd name="connsiteY24" fmla="*/ 119953 h 2203138"/>
                <a:gd name="connsiteX25" fmla="*/ 303881 w 4042419"/>
                <a:gd name="connsiteY25" fmla="*/ 119953 h 2203138"/>
                <a:gd name="connsiteX26" fmla="*/ 303881 w 4042419"/>
                <a:gd name="connsiteY26" fmla="*/ 183928 h 2203138"/>
                <a:gd name="connsiteX27" fmla="*/ 307880 w 4042419"/>
                <a:gd name="connsiteY27" fmla="*/ 183928 h 2203138"/>
                <a:gd name="connsiteX28" fmla="*/ 307880 w 4042419"/>
                <a:gd name="connsiteY28" fmla="*/ 203920 h 2203138"/>
                <a:gd name="connsiteX29" fmla="*/ 315877 w 4042419"/>
                <a:gd name="connsiteY29" fmla="*/ 203920 h 2203138"/>
                <a:gd name="connsiteX30" fmla="*/ 315877 w 4042419"/>
                <a:gd name="connsiteY30" fmla="*/ 239906 h 2203138"/>
                <a:gd name="connsiteX31" fmla="*/ 323873 w 4042419"/>
                <a:gd name="connsiteY31" fmla="*/ 239906 h 2203138"/>
                <a:gd name="connsiteX32" fmla="*/ 323873 w 4042419"/>
                <a:gd name="connsiteY32" fmla="*/ 351862 h 2203138"/>
                <a:gd name="connsiteX33" fmla="*/ 335869 w 4042419"/>
                <a:gd name="connsiteY33" fmla="*/ 351862 h 2203138"/>
                <a:gd name="connsiteX34" fmla="*/ 335869 w 4042419"/>
                <a:gd name="connsiteY34" fmla="*/ 431831 h 2203138"/>
                <a:gd name="connsiteX35" fmla="*/ 339867 w 4042419"/>
                <a:gd name="connsiteY35" fmla="*/ 431831 h 2203138"/>
                <a:gd name="connsiteX36" fmla="*/ 339867 w 4042419"/>
                <a:gd name="connsiteY36" fmla="*/ 515798 h 2203138"/>
                <a:gd name="connsiteX37" fmla="*/ 359859 w 4042419"/>
                <a:gd name="connsiteY37" fmla="*/ 515798 h 2203138"/>
                <a:gd name="connsiteX38" fmla="*/ 359859 w 4042419"/>
                <a:gd name="connsiteY38" fmla="*/ 527794 h 2203138"/>
                <a:gd name="connsiteX39" fmla="*/ 379852 w 4042419"/>
                <a:gd name="connsiteY39" fmla="*/ 527794 h 2203138"/>
                <a:gd name="connsiteX40" fmla="*/ 379852 w 4042419"/>
                <a:gd name="connsiteY40" fmla="*/ 551784 h 2203138"/>
                <a:gd name="connsiteX41" fmla="*/ 411839 w 4042419"/>
                <a:gd name="connsiteY41" fmla="*/ 551784 h 2203138"/>
                <a:gd name="connsiteX42" fmla="*/ 411839 w 4042419"/>
                <a:gd name="connsiteY42" fmla="*/ 555783 h 2203138"/>
                <a:gd name="connsiteX43" fmla="*/ 415837 w 4042419"/>
                <a:gd name="connsiteY43" fmla="*/ 555783 h 2203138"/>
                <a:gd name="connsiteX44" fmla="*/ 415837 w 4042419"/>
                <a:gd name="connsiteY44" fmla="*/ 567778 h 2203138"/>
                <a:gd name="connsiteX45" fmla="*/ 423834 w 4042419"/>
                <a:gd name="connsiteY45" fmla="*/ 567778 h 2203138"/>
                <a:gd name="connsiteX46" fmla="*/ 423834 w 4042419"/>
                <a:gd name="connsiteY46" fmla="*/ 583772 h 2203138"/>
                <a:gd name="connsiteX47" fmla="*/ 451823 w 4042419"/>
                <a:gd name="connsiteY47" fmla="*/ 583772 h 2203138"/>
                <a:gd name="connsiteX48" fmla="*/ 451823 w 4042419"/>
                <a:gd name="connsiteY48" fmla="*/ 595767 h 2203138"/>
                <a:gd name="connsiteX49" fmla="*/ 487809 w 4042419"/>
                <a:gd name="connsiteY49" fmla="*/ 595767 h 2203138"/>
                <a:gd name="connsiteX50" fmla="*/ 487809 w 4042419"/>
                <a:gd name="connsiteY50" fmla="*/ 603764 h 2203138"/>
                <a:gd name="connsiteX51" fmla="*/ 499805 w 4042419"/>
                <a:gd name="connsiteY51" fmla="*/ 603764 h 2203138"/>
                <a:gd name="connsiteX52" fmla="*/ 499805 w 4042419"/>
                <a:gd name="connsiteY52" fmla="*/ 615759 h 2203138"/>
                <a:gd name="connsiteX53" fmla="*/ 583772 w 4042419"/>
                <a:gd name="connsiteY53" fmla="*/ 615759 h 2203138"/>
                <a:gd name="connsiteX54" fmla="*/ 583772 w 4042419"/>
                <a:gd name="connsiteY54" fmla="*/ 631753 h 2203138"/>
                <a:gd name="connsiteX55" fmla="*/ 587770 w 4042419"/>
                <a:gd name="connsiteY55" fmla="*/ 631753 h 2203138"/>
                <a:gd name="connsiteX56" fmla="*/ 587770 w 4042419"/>
                <a:gd name="connsiteY56" fmla="*/ 647747 h 2203138"/>
                <a:gd name="connsiteX57" fmla="*/ 607762 w 4042419"/>
                <a:gd name="connsiteY57" fmla="*/ 647747 h 2203138"/>
                <a:gd name="connsiteX58" fmla="*/ 607762 w 4042419"/>
                <a:gd name="connsiteY58" fmla="*/ 715720 h 2203138"/>
                <a:gd name="connsiteX59" fmla="*/ 623756 w 4042419"/>
                <a:gd name="connsiteY59" fmla="*/ 715720 h 2203138"/>
                <a:gd name="connsiteX60" fmla="*/ 623756 w 4042419"/>
                <a:gd name="connsiteY60" fmla="*/ 787692 h 2203138"/>
                <a:gd name="connsiteX61" fmla="*/ 627755 w 4042419"/>
                <a:gd name="connsiteY61" fmla="*/ 787692 h 2203138"/>
                <a:gd name="connsiteX62" fmla="*/ 627755 w 4042419"/>
                <a:gd name="connsiteY62" fmla="*/ 827677 h 2203138"/>
                <a:gd name="connsiteX63" fmla="*/ 639750 w 4042419"/>
                <a:gd name="connsiteY63" fmla="*/ 827677 h 2203138"/>
                <a:gd name="connsiteX64" fmla="*/ 639750 w 4042419"/>
                <a:gd name="connsiteY64" fmla="*/ 863662 h 2203138"/>
                <a:gd name="connsiteX65" fmla="*/ 643748 w 4042419"/>
                <a:gd name="connsiteY65" fmla="*/ 863662 h 2203138"/>
                <a:gd name="connsiteX66" fmla="*/ 643748 w 4042419"/>
                <a:gd name="connsiteY66" fmla="*/ 867661 h 2203138"/>
                <a:gd name="connsiteX67" fmla="*/ 647747 w 4042419"/>
                <a:gd name="connsiteY67" fmla="*/ 867661 h 2203138"/>
                <a:gd name="connsiteX68" fmla="*/ 647747 w 4042419"/>
                <a:gd name="connsiteY68" fmla="*/ 919641 h 2203138"/>
                <a:gd name="connsiteX69" fmla="*/ 655744 w 4042419"/>
                <a:gd name="connsiteY69" fmla="*/ 919641 h 2203138"/>
                <a:gd name="connsiteX70" fmla="*/ 655744 w 4042419"/>
                <a:gd name="connsiteY70" fmla="*/ 927637 h 2203138"/>
                <a:gd name="connsiteX71" fmla="*/ 659742 w 4042419"/>
                <a:gd name="connsiteY71" fmla="*/ 927637 h 2203138"/>
                <a:gd name="connsiteX72" fmla="*/ 659742 w 4042419"/>
                <a:gd name="connsiteY72" fmla="*/ 951628 h 2203138"/>
                <a:gd name="connsiteX73" fmla="*/ 667739 w 4042419"/>
                <a:gd name="connsiteY73" fmla="*/ 951628 h 2203138"/>
                <a:gd name="connsiteX74" fmla="*/ 667739 w 4042419"/>
                <a:gd name="connsiteY74" fmla="*/ 967622 h 2203138"/>
                <a:gd name="connsiteX75" fmla="*/ 735712 w 4042419"/>
                <a:gd name="connsiteY75" fmla="*/ 967622 h 2203138"/>
                <a:gd name="connsiteX76" fmla="*/ 735712 w 4042419"/>
                <a:gd name="connsiteY76" fmla="*/ 975619 h 2203138"/>
                <a:gd name="connsiteX77" fmla="*/ 811683 w 4042419"/>
                <a:gd name="connsiteY77" fmla="*/ 975619 h 2203138"/>
                <a:gd name="connsiteX78" fmla="*/ 811683 w 4042419"/>
                <a:gd name="connsiteY78" fmla="*/ 991612 h 2203138"/>
                <a:gd name="connsiteX79" fmla="*/ 847669 w 4042419"/>
                <a:gd name="connsiteY79" fmla="*/ 991612 h 2203138"/>
                <a:gd name="connsiteX80" fmla="*/ 847669 w 4042419"/>
                <a:gd name="connsiteY80" fmla="*/ 999609 h 2203138"/>
                <a:gd name="connsiteX81" fmla="*/ 887653 w 4042419"/>
                <a:gd name="connsiteY81" fmla="*/ 999609 h 2203138"/>
                <a:gd name="connsiteX82" fmla="*/ 887653 w 4042419"/>
                <a:gd name="connsiteY82" fmla="*/ 1019602 h 2203138"/>
                <a:gd name="connsiteX83" fmla="*/ 895650 w 4042419"/>
                <a:gd name="connsiteY83" fmla="*/ 1019602 h 2203138"/>
                <a:gd name="connsiteX84" fmla="*/ 895650 w 4042419"/>
                <a:gd name="connsiteY84" fmla="*/ 1027598 h 2203138"/>
                <a:gd name="connsiteX85" fmla="*/ 903647 w 4042419"/>
                <a:gd name="connsiteY85" fmla="*/ 1027598 h 2203138"/>
                <a:gd name="connsiteX86" fmla="*/ 903647 w 4042419"/>
                <a:gd name="connsiteY86" fmla="*/ 1031597 h 2203138"/>
                <a:gd name="connsiteX87" fmla="*/ 915642 w 4042419"/>
                <a:gd name="connsiteY87" fmla="*/ 1031597 h 2203138"/>
                <a:gd name="connsiteX88" fmla="*/ 915642 w 4042419"/>
                <a:gd name="connsiteY88" fmla="*/ 1055588 h 2203138"/>
                <a:gd name="connsiteX89" fmla="*/ 927637 w 4042419"/>
                <a:gd name="connsiteY89" fmla="*/ 1055588 h 2203138"/>
                <a:gd name="connsiteX90" fmla="*/ 927637 w 4042419"/>
                <a:gd name="connsiteY90" fmla="*/ 1083577 h 2203138"/>
                <a:gd name="connsiteX91" fmla="*/ 935634 w 4042419"/>
                <a:gd name="connsiteY91" fmla="*/ 1083577 h 2203138"/>
                <a:gd name="connsiteX92" fmla="*/ 935634 w 4042419"/>
                <a:gd name="connsiteY92" fmla="*/ 1103569 h 2203138"/>
                <a:gd name="connsiteX93" fmla="*/ 939633 w 4042419"/>
                <a:gd name="connsiteY93" fmla="*/ 1103569 h 2203138"/>
                <a:gd name="connsiteX94" fmla="*/ 939633 w 4042419"/>
                <a:gd name="connsiteY94" fmla="*/ 1135556 h 2203138"/>
                <a:gd name="connsiteX95" fmla="*/ 951628 w 4042419"/>
                <a:gd name="connsiteY95" fmla="*/ 1135556 h 2203138"/>
                <a:gd name="connsiteX96" fmla="*/ 951628 w 4042419"/>
                <a:gd name="connsiteY96" fmla="*/ 1167544 h 2203138"/>
                <a:gd name="connsiteX97" fmla="*/ 979617 w 4042419"/>
                <a:gd name="connsiteY97" fmla="*/ 1167544 h 2203138"/>
                <a:gd name="connsiteX98" fmla="*/ 979617 w 4042419"/>
                <a:gd name="connsiteY98" fmla="*/ 1175541 h 2203138"/>
                <a:gd name="connsiteX99" fmla="*/ 983616 w 4042419"/>
                <a:gd name="connsiteY99" fmla="*/ 1175541 h 2203138"/>
                <a:gd name="connsiteX100" fmla="*/ 983616 w 4042419"/>
                <a:gd name="connsiteY100" fmla="*/ 1195533 h 2203138"/>
                <a:gd name="connsiteX101" fmla="*/ 1007606 w 4042419"/>
                <a:gd name="connsiteY101" fmla="*/ 1195533 h 2203138"/>
                <a:gd name="connsiteX102" fmla="*/ 1007606 w 4042419"/>
                <a:gd name="connsiteY102" fmla="*/ 1211527 h 2203138"/>
                <a:gd name="connsiteX103" fmla="*/ 1011605 w 4042419"/>
                <a:gd name="connsiteY103" fmla="*/ 1211527 h 2203138"/>
                <a:gd name="connsiteX104" fmla="*/ 1011605 w 4042419"/>
                <a:gd name="connsiteY104" fmla="*/ 1215525 h 2203138"/>
                <a:gd name="connsiteX105" fmla="*/ 1015603 w 4042419"/>
                <a:gd name="connsiteY105" fmla="*/ 1215525 h 2203138"/>
                <a:gd name="connsiteX106" fmla="*/ 1015603 w 4042419"/>
                <a:gd name="connsiteY106" fmla="*/ 1227520 h 2203138"/>
                <a:gd name="connsiteX107" fmla="*/ 1023600 w 4042419"/>
                <a:gd name="connsiteY107" fmla="*/ 1227520 h 2203138"/>
                <a:gd name="connsiteX108" fmla="*/ 1023600 w 4042419"/>
                <a:gd name="connsiteY108" fmla="*/ 1239516 h 2203138"/>
                <a:gd name="connsiteX109" fmla="*/ 1167544 w 4042419"/>
                <a:gd name="connsiteY109" fmla="*/ 1239516 h 2203138"/>
                <a:gd name="connsiteX110" fmla="*/ 1167544 w 4042419"/>
                <a:gd name="connsiteY110" fmla="*/ 1255509 h 2203138"/>
                <a:gd name="connsiteX111" fmla="*/ 1183537 w 4042419"/>
                <a:gd name="connsiteY111" fmla="*/ 1255509 h 2203138"/>
                <a:gd name="connsiteX112" fmla="*/ 1183537 w 4042419"/>
                <a:gd name="connsiteY112" fmla="*/ 1275502 h 2203138"/>
                <a:gd name="connsiteX113" fmla="*/ 1219523 w 4042419"/>
                <a:gd name="connsiteY113" fmla="*/ 1275502 h 2203138"/>
                <a:gd name="connsiteX114" fmla="*/ 1219523 w 4042419"/>
                <a:gd name="connsiteY114" fmla="*/ 1287497 h 2203138"/>
                <a:gd name="connsiteX115" fmla="*/ 1239516 w 4042419"/>
                <a:gd name="connsiteY115" fmla="*/ 1287497 h 2203138"/>
                <a:gd name="connsiteX116" fmla="*/ 1239516 w 4042419"/>
                <a:gd name="connsiteY116" fmla="*/ 1303491 h 2203138"/>
                <a:gd name="connsiteX117" fmla="*/ 1259508 w 4042419"/>
                <a:gd name="connsiteY117" fmla="*/ 1303491 h 2203138"/>
                <a:gd name="connsiteX118" fmla="*/ 1259508 w 4042419"/>
                <a:gd name="connsiteY118" fmla="*/ 1339477 h 2203138"/>
                <a:gd name="connsiteX119" fmla="*/ 1371464 w 4042419"/>
                <a:gd name="connsiteY119" fmla="*/ 1339477 h 2203138"/>
                <a:gd name="connsiteX120" fmla="*/ 1371464 w 4042419"/>
                <a:gd name="connsiteY120" fmla="*/ 1355470 h 2203138"/>
                <a:gd name="connsiteX121" fmla="*/ 1407450 w 4042419"/>
                <a:gd name="connsiteY121" fmla="*/ 1355470 h 2203138"/>
                <a:gd name="connsiteX122" fmla="*/ 1407450 w 4042419"/>
                <a:gd name="connsiteY122" fmla="*/ 1375462 h 2203138"/>
                <a:gd name="connsiteX123" fmla="*/ 1543397 w 4042419"/>
                <a:gd name="connsiteY123" fmla="*/ 1375462 h 2203138"/>
                <a:gd name="connsiteX124" fmla="*/ 1543397 w 4042419"/>
                <a:gd name="connsiteY124" fmla="*/ 1395455 h 2203138"/>
                <a:gd name="connsiteX125" fmla="*/ 1551394 w 4042419"/>
                <a:gd name="connsiteY125" fmla="*/ 1395455 h 2203138"/>
                <a:gd name="connsiteX126" fmla="*/ 1551394 w 4042419"/>
                <a:gd name="connsiteY126" fmla="*/ 1431441 h 2203138"/>
                <a:gd name="connsiteX127" fmla="*/ 1563389 w 4042419"/>
                <a:gd name="connsiteY127" fmla="*/ 1431441 h 2203138"/>
                <a:gd name="connsiteX128" fmla="*/ 1563389 w 4042419"/>
                <a:gd name="connsiteY128" fmla="*/ 1435439 h 2203138"/>
                <a:gd name="connsiteX129" fmla="*/ 1575384 w 4042419"/>
                <a:gd name="connsiteY129" fmla="*/ 1435439 h 2203138"/>
                <a:gd name="connsiteX130" fmla="*/ 1575384 w 4042419"/>
                <a:gd name="connsiteY130" fmla="*/ 1455431 h 2203138"/>
                <a:gd name="connsiteX131" fmla="*/ 1607372 w 4042419"/>
                <a:gd name="connsiteY131" fmla="*/ 1455431 h 2203138"/>
                <a:gd name="connsiteX132" fmla="*/ 1607372 w 4042419"/>
                <a:gd name="connsiteY132" fmla="*/ 1475423 h 2203138"/>
                <a:gd name="connsiteX133" fmla="*/ 1675345 w 4042419"/>
                <a:gd name="connsiteY133" fmla="*/ 1475423 h 2203138"/>
                <a:gd name="connsiteX134" fmla="*/ 1675345 w 4042419"/>
                <a:gd name="connsiteY134" fmla="*/ 1491417 h 2203138"/>
                <a:gd name="connsiteX135" fmla="*/ 1687341 w 4042419"/>
                <a:gd name="connsiteY135" fmla="*/ 1491417 h 2203138"/>
                <a:gd name="connsiteX136" fmla="*/ 1687341 w 4042419"/>
                <a:gd name="connsiteY136" fmla="*/ 1515408 h 2203138"/>
                <a:gd name="connsiteX137" fmla="*/ 1783303 w 4042419"/>
                <a:gd name="connsiteY137" fmla="*/ 1515408 h 2203138"/>
                <a:gd name="connsiteX138" fmla="*/ 1783303 w 4042419"/>
                <a:gd name="connsiteY138" fmla="*/ 1531402 h 2203138"/>
                <a:gd name="connsiteX139" fmla="*/ 1831284 w 4042419"/>
                <a:gd name="connsiteY139" fmla="*/ 1531402 h 2203138"/>
                <a:gd name="connsiteX140" fmla="*/ 1831284 w 4042419"/>
                <a:gd name="connsiteY140" fmla="*/ 1551394 h 2203138"/>
                <a:gd name="connsiteX141" fmla="*/ 1839281 w 4042419"/>
                <a:gd name="connsiteY141" fmla="*/ 1551394 h 2203138"/>
                <a:gd name="connsiteX142" fmla="*/ 1839281 w 4042419"/>
                <a:gd name="connsiteY142" fmla="*/ 1571386 h 2203138"/>
                <a:gd name="connsiteX143" fmla="*/ 1871269 w 4042419"/>
                <a:gd name="connsiteY143" fmla="*/ 1571386 h 2203138"/>
                <a:gd name="connsiteX144" fmla="*/ 1871269 w 4042419"/>
                <a:gd name="connsiteY144" fmla="*/ 1623366 h 2203138"/>
                <a:gd name="connsiteX145" fmla="*/ 1907255 w 4042419"/>
                <a:gd name="connsiteY145" fmla="*/ 1623366 h 2203138"/>
                <a:gd name="connsiteX146" fmla="*/ 1907255 w 4042419"/>
                <a:gd name="connsiteY146" fmla="*/ 1639359 h 2203138"/>
                <a:gd name="connsiteX147" fmla="*/ 1987223 w 4042419"/>
                <a:gd name="connsiteY147" fmla="*/ 1639359 h 2203138"/>
                <a:gd name="connsiteX148" fmla="*/ 1987223 w 4042419"/>
                <a:gd name="connsiteY148" fmla="*/ 1663350 h 2203138"/>
                <a:gd name="connsiteX149" fmla="*/ 2011214 w 4042419"/>
                <a:gd name="connsiteY149" fmla="*/ 1663350 h 2203138"/>
                <a:gd name="connsiteX150" fmla="*/ 2011214 w 4042419"/>
                <a:gd name="connsiteY150" fmla="*/ 1683342 h 2203138"/>
                <a:gd name="connsiteX151" fmla="*/ 2067192 w 4042419"/>
                <a:gd name="connsiteY151" fmla="*/ 1683342 h 2203138"/>
                <a:gd name="connsiteX152" fmla="*/ 2067192 w 4042419"/>
                <a:gd name="connsiteY152" fmla="*/ 1707333 h 2203138"/>
                <a:gd name="connsiteX153" fmla="*/ 2135166 w 4042419"/>
                <a:gd name="connsiteY153" fmla="*/ 1707333 h 2203138"/>
                <a:gd name="connsiteX154" fmla="*/ 2135166 w 4042419"/>
                <a:gd name="connsiteY154" fmla="*/ 1715330 h 2203138"/>
                <a:gd name="connsiteX155" fmla="*/ 2139164 w 4042419"/>
                <a:gd name="connsiteY155" fmla="*/ 1715330 h 2203138"/>
                <a:gd name="connsiteX156" fmla="*/ 2139164 w 4042419"/>
                <a:gd name="connsiteY156" fmla="*/ 1751316 h 2203138"/>
                <a:gd name="connsiteX157" fmla="*/ 2231128 w 4042419"/>
                <a:gd name="connsiteY157" fmla="*/ 1751316 h 2203138"/>
                <a:gd name="connsiteX158" fmla="*/ 2231128 w 4042419"/>
                <a:gd name="connsiteY158" fmla="*/ 1779305 h 2203138"/>
                <a:gd name="connsiteX159" fmla="*/ 2427051 w 4042419"/>
                <a:gd name="connsiteY159" fmla="*/ 1779305 h 2203138"/>
                <a:gd name="connsiteX160" fmla="*/ 2427051 w 4042419"/>
                <a:gd name="connsiteY160" fmla="*/ 1795298 h 2203138"/>
                <a:gd name="connsiteX161" fmla="*/ 2431050 w 4042419"/>
                <a:gd name="connsiteY161" fmla="*/ 1795298 h 2203138"/>
                <a:gd name="connsiteX162" fmla="*/ 2431050 w 4042419"/>
                <a:gd name="connsiteY162" fmla="*/ 1803295 h 2203138"/>
                <a:gd name="connsiteX163" fmla="*/ 2443045 w 4042419"/>
                <a:gd name="connsiteY163" fmla="*/ 1803295 h 2203138"/>
                <a:gd name="connsiteX164" fmla="*/ 2443045 w 4042419"/>
                <a:gd name="connsiteY164" fmla="*/ 1855275 h 2203138"/>
                <a:gd name="connsiteX165" fmla="*/ 2447044 w 4042419"/>
                <a:gd name="connsiteY165" fmla="*/ 1855275 h 2203138"/>
                <a:gd name="connsiteX166" fmla="*/ 2447044 w 4042419"/>
                <a:gd name="connsiteY166" fmla="*/ 1887262 h 2203138"/>
                <a:gd name="connsiteX167" fmla="*/ 2479031 w 4042419"/>
                <a:gd name="connsiteY167" fmla="*/ 1887262 h 2203138"/>
                <a:gd name="connsiteX168" fmla="*/ 2479031 w 4042419"/>
                <a:gd name="connsiteY168" fmla="*/ 1911253 h 2203138"/>
                <a:gd name="connsiteX169" fmla="*/ 2495025 w 4042419"/>
                <a:gd name="connsiteY169" fmla="*/ 1911253 h 2203138"/>
                <a:gd name="connsiteX170" fmla="*/ 2495025 w 4042419"/>
                <a:gd name="connsiteY170" fmla="*/ 1939242 h 2203138"/>
                <a:gd name="connsiteX171" fmla="*/ 2507020 w 4042419"/>
                <a:gd name="connsiteY171" fmla="*/ 1939242 h 2203138"/>
                <a:gd name="connsiteX172" fmla="*/ 2507020 w 4042419"/>
                <a:gd name="connsiteY172" fmla="*/ 1963233 h 2203138"/>
                <a:gd name="connsiteX173" fmla="*/ 2602983 w 4042419"/>
                <a:gd name="connsiteY173" fmla="*/ 1963233 h 2203138"/>
                <a:gd name="connsiteX174" fmla="*/ 2602983 w 4042419"/>
                <a:gd name="connsiteY174" fmla="*/ 1991222 h 2203138"/>
                <a:gd name="connsiteX175" fmla="*/ 2702944 w 4042419"/>
                <a:gd name="connsiteY175" fmla="*/ 1991222 h 2203138"/>
                <a:gd name="connsiteX176" fmla="*/ 2702944 w 4042419"/>
                <a:gd name="connsiteY176" fmla="*/ 2023209 h 2203138"/>
                <a:gd name="connsiteX177" fmla="*/ 2918859 w 4042419"/>
                <a:gd name="connsiteY177" fmla="*/ 2023209 h 2203138"/>
                <a:gd name="connsiteX178" fmla="*/ 2918859 w 4042419"/>
                <a:gd name="connsiteY178" fmla="*/ 2063194 h 2203138"/>
                <a:gd name="connsiteX179" fmla="*/ 3086794 w 4042419"/>
                <a:gd name="connsiteY179" fmla="*/ 2063194 h 2203138"/>
                <a:gd name="connsiteX180" fmla="*/ 3086794 w 4042419"/>
                <a:gd name="connsiteY180" fmla="*/ 2103178 h 2203138"/>
                <a:gd name="connsiteX181" fmla="*/ 3586598 w 4042419"/>
                <a:gd name="connsiteY181" fmla="*/ 2103178 h 2203138"/>
                <a:gd name="connsiteX182" fmla="*/ 3586598 w 4042419"/>
                <a:gd name="connsiteY182" fmla="*/ 2203139 h 2203138"/>
                <a:gd name="connsiteX183" fmla="*/ 4042420 w 4042419"/>
                <a:gd name="connsiteY183" fmla="*/ 2203139 h 220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042419" h="2203138">
                  <a:moveTo>
                    <a:pt x="0" y="0"/>
                  </a:moveTo>
                  <a:lnTo>
                    <a:pt x="71972" y="0"/>
                  </a:lnTo>
                  <a:lnTo>
                    <a:pt x="71972" y="11995"/>
                  </a:lnTo>
                  <a:lnTo>
                    <a:pt x="79969" y="11995"/>
                  </a:lnTo>
                  <a:lnTo>
                    <a:pt x="79969" y="23991"/>
                  </a:lnTo>
                  <a:lnTo>
                    <a:pt x="87966" y="23991"/>
                  </a:lnTo>
                  <a:lnTo>
                    <a:pt x="87966" y="31987"/>
                  </a:lnTo>
                  <a:lnTo>
                    <a:pt x="103959" y="31987"/>
                  </a:lnTo>
                  <a:lnTo>
                    <a:pt x="103959" y="43983"/>
                  </a:lnTo>
                  <a:lnTo>
                    <a:pt x="143944" y="43983"/>
                  </a:lnTo>
                  <a:lnTo>
                    <a:pt x="143944" y="55978"/>
                  </a:lnTo>
                  <a:lnTo>
                    <a:pt x="159937" y="55978"/>
                  </a:lnTo>
                  <a:lnTo>
                    <a:pt x="159937" y="59977"/>
                  </a:lnTo>
                  <a:lnTo>
                    <a:pt x="171933" y="59977"/>
                  </a:lnTo>
                  <a:lnTo>
                    <a:pt x="171933" y="67973"/>
                  </a:lnTo>
                  <a:lnTo>
                    <a:pt x="191925" y="67973"/>
                  </a:lnTo>
                  <a:lnTo>
                    <a:pt x="191925" y="75970"/>
                  </a:lnTo>
                  <a:lnTo>
                    <a:pt x="223912" y="75970"/>
                  </a:lnTo>
                  <a:lnTo>
                    <a:pt x="223912" y="79969"/>
                  </a:lnTo>
                  <a:lnTo>
                    <a:pt x="227911" y="79969"/>
                  </a:lnTo>
                  <a:lnTo>
                    <a:pt x="227911" y="87966"/>
                  </a:lnTo>
                  <a:lnTo>
                    <a:pt x="255900" y="87966"/>
                  </a:lnTo>
                  <a:lnTo>
                    <a:pt x="255900" y="95962"/>
                  </a:lnTo>
                  <a:lnTo>
                    <a:pt x="299883" y="95962"/>
                  </a:lnTo>
                  <a:lnTo>
                    <a:pt x="299883" y="119953"/>
                  </a:lnTo>
                  <a:lnTo>
                    <a:pt x="303881" y="119953"/>
                  </a:lnTo>
                  <a:lnTo>
                    <a:pt x="303881" y="183928"/>
                  </a:lnTo>
                  <a:lnTo>
                    <a:pt x="307880" y="183928"/>
                  </a:lnTo>
                  <a:lnTo>
                    <a:pt x="307880" y="203920"/>
                  </a:lnTo>
                  <a:lnTo>
                    <a:pt x="315877" y="203920"/>
                  </a:lnTo>
                  <a:lnTo>
                    <a:pt x="315877" y="239906"/>
                  </a:lnTo>
                  <a:lnTo>
                    <a:pt x="323873" y="239906"/>
                  </a:lnTo>
                  <a:lnTo>
                    <a:pt x="323873" y="351862"/>
                  </a:lnTo>
                  <a:lnTo>
                    <a:pt x="335869" y="351862"/>
                  </a:lnTo>
                  <a:lnTo>
                    <a:pt x="335869" y="431831"/>
                  </a:lnTo>
                  <a:lnTo>
                    <a:pt x="339867" y="431831"/>
                  </a:lnTo>
                  <a:lnTo>
                    <a:pt x="339867" y="515798"/>
                  </a:lnTo>
                  <a:lnTo>
                    <a:pt x="359859" y="515798"/>
                  </a:lnTo>
                  <a:lnTo>
                    <a:pt x="359859" y="527794"/>
                  </a:lnTo>
                  <a:lnTo>
                    <a:pt x="379852" y="527794"/>
                  </a:lnTo>
                  <a:lnTo>
                    <a:pt x="379852" y="551784"/>
                  </a:lnTo>
                  <a:lnTo>
                    <a:pt x="411839" y="551784"/>
                  </a:lnTo>
                  <a:lnTo>
                    <a:pt x="411839" y="555783"/>
                  </a:lnTo>
                  <a:lnTo>
                    <a:pt x="415837" y="555783"/>
                  </a:lnTo>
                  <a:lnTo>
                    <a:pt x="415837" y="567778"/>
                  </a:lnTo>
                  <a:lnTo>
                    <a:pt x="423834" y="567778"/>
                  </a:lnTo>
                  <a:lnTo>
                    <a:pt x="423834" y="583772"/>
                  </a:lnTo>
                  <a:lnTo>
                    <a:pt x="451823" y="583772"/>
                  </a:lnTo>
                  <a:lnTo>
                    <a:pt x="451823" y="595767"/>
                  </a:lnTo>
                  <a:lnTo>
                    <a:pt x="487809" y="595767"/>
                  </a:lnTo>
                  <a:lnTo>
                    <a:pt x="487809" y="603764"/>
                  </a:lnTo>
                  <a:lnTo>
                    <a:pt x="499805" y="603764"/>
                  </a:lnTo>
                  <a:lnTo>
                    <a:pt x="499805" y="615759"/>
                  </a:lnTo>
                  <a:lnTo>
                    <a:pt x="583772" y="615759"/>
                  </a:lnTo>
                  <a:lnTo>
                    <a:pt x="583772" y="631753"/>
                  </a:lnTo>
                  <a:lnTo>
                    <a:pt x="587770" y="631753"/>
                  </a:lnTo>
                  <a:lnTo>
                    <a:pt x="587770" y="647747"/>
                  </a:lnTo>
                  <a:lnTo>
                    <a:pt x="607762" y="647747"/>
                  </a:lnTo>
                  <a:lnTo>
                    <a:pt x="607762" y="715720"/>
                  </a:lnTo>
                  <a:lnTo>
                    <a:pt x="623756" y="715720"/>
                  </a:lnTo>
                  <a:lnTo>
                    <a:pt x="623756" y="787692"/>
                  </a:lnTo>
                  <a:lnTo>
                    <a:pt x="627755" y="787692"/>
                  </a:lnTo>
                  <a:lnTo>
                    <a:pt x="627755" y="827677"/>
                  </a:lnTo>
                  <a:lnTo>
                    <a:pt x="639750" y="827677"/>
                  </a:lnTo>
                  <a:lnTo>
                    <a:pt x="639750" y="863662"/>
                  </a:lnTo>
                  <a:lnTo>
                    <a:pt x="643748" y="863662"/>
                  </a:lnTo>
                  <a:lnTo>
                    <a:pt x="643748" y="867661"/>
                  </a:lnTo>
                  <a:lnTo>
                    <a:pt x="647747" y="867661"/>
                  </a:lnTo>
                  <a:lnTo>
                    <a:pt x="647747" y="919641"/>
                  </a:lnTo>
                  <a:lnTo>
                    <a:pt x="655744" y="919641"/>
                  </a:lnTo>
                  <a:lnTo>
                    <a:pt x="655744" y="927637"/>
                  </a:lnTo>
                  <a:lnTo>
                    <a:pt x="659742" y="927637"/>
                  </a:lnTo>
                  <a:lnTo>
                    <a:pt x="659742" y="951628"/>
                  </a:lnTo>
                  <a:lnTo>
                    <a:pt x="667739" y="951628"/>
                  </a:lnTo>
                  <a:lnTo>
                    <a:pt x="667739" y="967622"/>
                  </a:lnTo>
                  <a:lnTo>
                    <a:pt x="735712" y="967622"/>
                  </a:lnTo>
                  <a:lnTo>
                    <a:pt x="735712" y="975619"/>
                  </a:lnTo>
                  <a:lnTo>
                    <a:pt x="811683" y="975619"/>
                  </a:lnTo>
                  <a:lnTo>
                    <a:pt x="811683" y="991612"/>
                  </a:lnTo>
                  <a:lnTo>
                    <a:pt x="847669" y="991612"/>
                  </a:lnTo>
                  <a:lnTo>
                    <a:pt x="847669" y="999609"/>
                  </a:lnTo>
                  <a:lnTo>
                    <a:pt x="887653" y="999609"/>
                  </a:lnTo>
                  <a:lnTo>
                    <a:pt x="887653" y="1019602"/>
                  </a:lnTo>
                  <a:lnTo>
                    <a:pt x="895650" y="1019602"/>
                  </a:lnTo>
                  <a:lnTo>
                    <a:pt x="895650" y="1027598"/>
                  </a:lnTo>
                  <a:lnTo>
                    <a:pt x="903647" y="1027598"/>
                  </a:lnTo>
                  <a:lnTo>
                    <a:pt x="903647" y="1031597"/>
                  </a:lnTo>
                  <a:lnTo>
                    <a:pt x="915642" y="1031597"/>
                  </a:lnTo>
                  <a:lnTo>
                    <a:pt x="915642" y="1055588"/>
                  </a:lnTo>
                  <a:lnTo>
                    <a:pt x="927637" y="1055588"/>
                  </a:lnTo>
                  <a:lnTo>
                    <a:pt x="927637" y="1083577"/>
                  </a:lnTo>
                  <a:lnTo>
                    <a:pt x="935634" y="1083577"/>
                  </a:lnTo>
                  <a:lnTo>
                    <a:pt x="935634" y="1103569"/>
                  </a:lnTo>
                  <a:lnTo>
                    <a:pt x="939633" y="1103569"/>
                  </a:lnTo>
                  <a:lnTo>
                    <a:pt x="939633" y="1135556"/>
                  </a:lnTo>
                  <a:lnTo>
                    <a:pt x="951628" y="1135556"/>
                  </a:lnTo>
                  <a:lnTo>
                    <a:pt x="951628" y="1167544"/>
                  </a:lnTo>
                  <a:lnTo>
                    <a:pt x="979617" y="1167544"/>
                  </a:lnTo>
                  <a:lnTo>
                    <a:pt x="979617" y="1175541"/>
                  </a:lnTo>
                  <a:lnTo>
                    <a:pt x="983616" y="1175541"/>
                  </a:lnTo>
                  <a:lnTo>
                    <a:pt x="983616" y="1195533"/>
                  </a:lnTo>
                  <a:lnTo>
                    <a:pt x="1007606" y="1195533"/>
                  </a:lnTo>
                  <a:lnTo>
                    <a:pt x="1007606" y="1211527"/>
                  </a:lnTo>
                  <a:lnTo>
                    <a:pt x="1011605" y="1211527"/>
                  </a:lnTo>
                  <a:lnTo>
                    <a:pt x="1011605" y="1215525"/>
                  </a:lnTo>
                  <a:lnTo>
                    <a:pt x="1015603" y="1215525"/>
                  </a:lnTo>
                  <a:lnTo>
                    <a:pt x="1015603" y="1227520"/>
                  </a:lnTo>
                  <a:lnTo>
                    <a:pt x="1023600" y="1227520"/>
                  </a:lnTo>
                  <a:lnTo>
                    <a:pt x="1023600" y="1239516"/>
                  </a:lnTo>
                  <a:lnTo>
                    <a:pt x="1167544" y="1239516"/>
                  </a:lnTo>
                  <a:lnTo>
                    <a:pt x="1167544" y="1255509"/>
                  </a:lnTo>
                  <a:lnTo>
                    <a:pt x="1183537" y="1255509"/>
                  </a:lnTo>
                  <a:lnTo>
                    <a:pt x="1183537" y="1275502"/>
                  </a:lnTo>
                  <a:lnTo>
                    <a:pt x="1219523" y="1275502"/>
                  </a:lnTo>
                  <a:lnTo>
                    <a:pt x="1219523" y="1287497"/>
                  </a:lnTo>
                  <a:lnTo>
                    <a:pt x="1239516" y="1287497"/>
                  </a:lnTo>
                  <a:lnTo>
                    <a:pt x="1239516" y="1303491"/>
                  </a:lnTo>
                  <a:lnTo>
                    <a:pt x="1259508" y="1303491"/>
                  </a:lnTo>
                  <a:lnTo>
                    <a:pt x="1259508" y="1339477"/>
                  </a:lnTo>
                  <a:lnTo>
                    <a:pt x="1371464" y="1339477"/>
                  </a:lnTo>
                  <a:lnTo>
                    <a:pt x="1371464" y="1355470"/>
                  </a:lnTo>
                  <a:lnTo>
                    <a:pt x="1407450" y="1355470"/>
                  </a:lnTo>
                  <a:lnTo>
                    <a:pt x="1407450" y="1375462"/>
                  </a:lnTo>
                  <a:lnTo>
                    <a:pt x="1543397" y="1375462"/>
                  </a:lnTo>
                  <a:lnTo>
                    <a:pt x="1543397" y="1395455"/>
                  </a:lnTo>
                  <a:lnTo>
                    <a:pt x="1551394" y="1395455"/>
                  </a:lnTo>
                  <a:lnTo>
                    <a:pt x="1551394" y="1431441"/>
                  </a:lnTo>
                  <a:lnTo>
                    <a:pt x="1563389" y="1431441"/>
                  </a:lnTo>
                  <a:lnTo>
                    <a:pt x="1563389" y="1435439"/>
                  </a:lnTo>
                  <a:lnTo>
                    <a:pt x="1575384" y="1435439"/>
                  </a:lnTo>
                  <a:lnTo>
                    <a:pt x="1575384" y="1455431"/>
                  </a:lnTo>
                  <a:lnTo>
                    <a:pt x="1607372" y="1455431"/>
                  </a:lnTo>
                  <a:lnTo>
                    <a:pt x="1607372" y="1475423"/>
                  </a:lnTo>
                  <a:lnTo>
                    <a:pt x="1675345" y="1475423"/>
                  </a:lnTo>
                  <a:lnTo>
                    <a:pt x="1675345" y="1491417"/>
                  </a:lnTo>
                  <a:lnTo>
                    <a:pt x="1687341" y="1491417"/>
                  </a:lnTo>
                  <a:lnTo>
                    <a:pt x="1687341" y="1515408"/>
                  </a:lnTo>
                  <a:lnTo>
                    <a:pt x="1783303" y="1515408"/>
                  </a:lnTo>
                  <a:lnTo>
                    <a:pt x="1783303" y="1531402"/>
                  </a:lnTo>
                  <a:lnTo>
                    <a:pt x="1831284" y="1531402"/>
                  </a:lnTo>
                  <a:lnTo>
                    <a:pt x="1831284" y="1551394"/>
                  </a:lnTo>
                  <a:lnTo>
                    <a:pt x="1839281" y="1551394"/>
                  </a:lnTo>
                  <a:lnTo>
                    <a:pt x="1839281" y="1571386"/>
                  </a:lnTo>
                  <a:lnTo>
                    <a:pt x="1871269" y="1571386"/>
                  </a:lnTo>
                  <a:lnTo>
                    <a:pt x="1871269" y="1623366"/>
                  </a:lnTo>
                  <a:lnTo>
                    <a:pt x="1907255" y="1623366"/>
                  </a:lnTo>
                  <a:lnTo>
                    <a:pt x="1907255" y="1639359"/>
                  </a:lnTo>
                  <a:lnTo>
                    <a:pt x="1987223" y="1639359"/>
                  </a:lnTo>
                  <a:lnTo>
                    <a:pt x="1987223" y="1663350"/>
                  </a:lnTo>
                  <a:lnTo>
                    <a:pt x="2011214" y="1663350"/>
                  </a:lnTo>
                  <a:lnTo>
                    <a:pt x="2011214" y="1683342"/>
                  </a:lnTo>
                  <a:lnTo>
                    <a:pt x="2067192" y="1683342"/>
                  </a:lnTo>
                  <a:lnTo>
                    <a:pt x="2067192" y="1707333"/>
                  </a:lnTo>
                  <a:lnTo>
                    <a:pt x="2135166" y="1707333"/>
                  </a:lnTo>
                  <a:lnTo>
                    <a:pt x="2135166" y="1715330"/>
                  </a:lnTo>
                  <a:lnTo>
                    <a:pt x="2139164" y="1715330"/>
                  </a:lnTo>
                  <a:lnTo>
                    <a:pt x="2139164" y="1751316"/>
                  </a:lnTo>
                  <a:lnTo>
                    <a:pt x="2231128" y="1751316"/>
                  </a:lnTo>
                  <a:lnTo>
                    <a:pt x="2231128" y="1779305"/>
                  </a:lnTo>
                  <a:lnTo>
                    <a:pt x="2427051" y="1779305"/>
                  </a:lnTo>
                  <a:lnTo>
                    <a:pt x="2427051" y="1795298"/>
                  </a:lnTo>
                  <a:lnTo>
                    <a:pt x="2431050" y="1795298"/>
                  </a:lnTo>
                  <a:lnTo>
                    <a:pt x="2431050" y="1803295"/>
                  </a:lnTo>
                  <a:lnTo>
                    <a:pt x="2443045" y="1803295"/>
                  </a:lnTo>
                  <a:lnTo>
                    <a:pt x="2443045" y="1855275"/>
                  </a:lnTo>
                  <a:lnTo>
                    <a:pt x="2447044" y="1855275"/>
                  </a:lnTo>
                  <a:lnTo>
                    <a:pt x="2447044" y="1887262"/>
                  </a:lnTo>
                  <a:lnTo>
                    <a:pt x="2479031" y="1887262"/>
                  </a:lnTo>
                  <a:lnTo>
                    <a:pt x="2479031" y="1911253"/>
                  </a:lnTo>
                  <a:lnTo>
                    <a:pt x="2495025" y="1911253"/>
                  </a:lnTo>
                  <a:lnTo>
                    <a:pt x="2495025" y="1939242"/>
                  </a:lnTo>
                  <a:lnTo>
                    <a:pt x="2507020" y="1939242"/>
                  </a:lnTo>
                  <a:lnTo>
                    <a:pt x="2507020" y="1963233"/>
                  </a:lnTo>
                  <a:lnTo>
                    <a:pt x="2602983" y="1963233"/>
                  </a:lnTo>
                  <a:lnTo>
                    <a:pt x="2602983" y="1991222"/>
                  </a:lnTo>
                  <a:lnTo>
                    <a:pt x="2702944" y="1991222"/>
                  </a:lnTo>
                  <a:lnTo>
                    <a:pt x="2702944" y="2023209"/>
                  </a:lnTo>
                  <a:lnTo>
                    <a:pt x="2918859" y="2023209"/>
                  </a:lnTo>
                  <a:lnTo>
                    <a:pt x="2918859" y="2063194"/>
                  </a:lnTo>
                  <a:lnTo>
                    <a:pt x="3086794" y="2063194"/>
                  </a:lnTo>
                  <a:lnTo>
                    <a:pt x="3086794" y="2103178"/>
                  </a:lnTo>
                  <a:lnTo>
                    <a:pt x="3586598" y="2103178"/>
                  </a:lnTo>
                  <a:lnTo>
                    <a:pt x="3586598" y="2203139"/>
                  </a:lnTo>
                  <a:lnTo>
                    <a:pt x="4042420" y="2203139"/>
                  </a:lnTo>
                </a:path>
              </a:pathLst>
            </a:custGeom>
            <a:noFill/>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839" name="图形 26"/>
            <p:cNvGrpSpPr/>
            <p:nvPr/>
          </p:nvGrpSpPr>
          <p:grpSpPr>
            <a:xfrm>
              <a:off x="7058993" y="4281487"/>
              <a:ext cx="51979" cy="35985"/>
              <a:chOff x="7058993" y="4281487"/>
              <a:chExt cx="51979" cy="35985"/>
            </a:xfrm>
          </p:grpSpPr>
          <p:sp>
            <p:nvSpPr>
              <p:cNvPr id="1029" name="任意多边形: 形状 30"/>
              <p:cNvSpPr/>
              <p:nvPr/>
            </p:nvSpPr>
            <p:spPr>
              <a:xfrm>
                <a:off x="7058993" y="429948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30" name="任意多边形: 形状 31"/>
              <p:cNvSpPr/>
              <p:nvPr/>
            </p:nvSpPr>
            <p:spPr>
              <a:xfrm>
                <a:off x="7084982" y="428148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0" name="图形 26"/>
            <p:cNvGrpSpPr/>
            <p:nvPr/>
          </p:nvGrpSpPr>
          <p:grpSpPr>
            <a:xfrm>
              <a:off x="6963030" y="4281487"/>
              <a:ext cx="51979" cy="35985"/>
              <a:chOff x="6963030" y="4281487"/>
              <a:chExt cx="51979" cy="35985"/>
            </a:xfrm>
          </p:grpSpPr>
          <p:sp>
            <p:nvSpPr>
              <p:cNvPr id="1027" name="任意多边形: 形状 33"/>
              <p:cNvSpPr/>
              <p:nvPr/>
            </p:nvSpPr>
            <p:spPr>
              <a:xfrm>
                <a:off x="6963030" y="429948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28" name="任意多边形: 形状 34"/>
              <p:cNvSpPr/>
              <p:nvPr/>
            </p:nvSpPr>
            <p:spPr>
              <a:xfrm>
                <a:off x="6989020" y="428148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1" name="图形 26"/>
            <p:cNvGrpSpPr/>
            <p:nvPr/>
          </p:nvGrpSpPr>
          <p:grpSpPr>
            <a:xfrm>
              <a:off x="6923046" y="4281487"/>
              <a:ext cx="51979" cy="35985"/>
              <a:chOff x="6923046" y="4281487"/>
              <a:chExt cx="51979" cy="35985"/>
            </a:xfrm>
          </p:grpSpPr>
          <p:sp>
            <p:nvSpPr>
              <p:cNvPr id="1025" name="任意多边形: 形状 36"/>
              <p:cNvSpPr/>
              <p:nvPr/>
            </p:nvSpPr>
            <p:spPr>
              <a:xfrm>
                <a:off x="6923046" y="429948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26" name="任意多边形: 形状 37"/>
              <p:cNvSpPr/>
              <p:nvPr/>
            </p:nvSpPr>
            <p:spPr>
              <a:xfrm>
                <a:off x="6949036" y="428148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2" name="图形 26"/>
            <p:cNvGrpSpPr/>
            <p:nvPr/>
          </p:nvGrpSpPr>
          <p:grpSpPr>
            <a:xfrm>
              <a:off x="6695135" y="4281487"/>
              <a:ext cx="51979" cy="35985"/>
              <a:chOff x="6695135" y="4281487"/>
              <a:chExt cx="51979" cy="35985"/>
            </a:xfrm>
          </p:grpSpPr>
          <p:sp>
            <p:nvSpPr>
              <p:cNvPr id="1023" name="任意多边形: 形状 39"/>
              <p:cNvSpPr/>
              <p:nvPr/>
            </p:nvSpPr>
            <p:spPr>
              <a:xfrm>
                <a:off x="6695135" y="429948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24" name="任意多边形: 形状 40"/>
              <p:cNvSpPr/>
              <p:nvPr/>
            </p:nvSpPr>
            <p:spPr>
              <a:xfrm>
                <a:off x="6721125" y="428148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3" name="图形 26"/>
            <p:cNvGrpSpPr/>
            <p:nvPr/>
          </p:nvGrpSpPr>
          <p:grpSpPr>
            <a:xfrm>
              <a:off x="6623163" y="4237504"/>
              <a:ext cx="51979" cy="35985"/>
              <a:chOff x="6623163" y="4237504"/>
              <a:chExt cx="51979" cy="35985"/>
            </a:xfrm>
          </p:grpSpPr>
          <p:sp>
            <p:nvSpPr>
              <p:cNvPr id="1021" name="任意多边形: 形状 42"/>
              <p:cNvSpPr/>
              <p:nvPr/>
            </p:nvSpPr>
            <p:spPr>
              <a:xfrm>
                <a:off x="6623163" y="4255497"/>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22" name="任意多边形: 形状 43"/>
              <p:cNvSpPr/>
              <p:nvPr/>
            </p:nvSpPr>
            <p:spPr>
              <a:xfrm>
                <a:off x="6649153" y="4237504"/>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4" name="图形 26"/>
            <p:cNvGrpSpPr/>
            <p:nvPr/>
          </p:nvGrpSpPr>
          <p:grpSpPr>
            <a:xfrm>
              <a:off x="6387255" y="4197520"/>
              <a:ext cx="51979" cy="35985"/>
              <a:chOff x="6387255" y="4197520"/>
              <a:chExt cx="51979" cy="35985"/>
            </a:xfrm>
          </p:grpSpPr>
          <p:sp>
            <p:nvSpPr>
              <p:cNvPr id="1019" name="任意多边形: 形状 45"/>
              <p:cNvSpPr/>
              <p:nvPr/>
            </p:nvSpPr>
            <p:spPr>
              <a:xfrm>
                <a:off x="6387255" y="4215513"/>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20" name="任意多边形: 形状 46"/>
              <p:cNvSpPr/>
              <p:nvPr/>
            </p:nvSpPr>
            <p:spPr>
              <a:xfrm>
                <a:off x="6413245" y="4197520"/>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5" name="图形 26"/>
            <p:cNvGrpSpPr/>
            <p:nvPr/>
          </p:nvGrpSpPr>
          <p:grpSpPr>
            <a:xfrm>
              <a:off x="6371261" y="4197520"/>
              <a:ext cx="51979" cy="35985"/>
              <a:chOff x="6371261" y="4197520"/>
              <a:chExt cx="51979" cy="35985"/>
            </a:xfrm>
          </p:grpSpPr>
          <p:sp>
            <p:nvSpPr>
              <p:cNvPr id="1017" name="任意多边形: 形状 48"/>
              <p:cNvSpPr/>
              <p:nvPr/>
            </p:nvSpPr>
            <p:spPr>
              <a:xfrm>
                <a:off x="6371261" y="4215513"/>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18" name="任意多边形: 形状 49"/>
              <p:cNvSpPr/>
              <p:nvPr/>
            </p:nvSpPr>
            <p:spPr>
              <a:xfrm>
                <a:off x="6397251" y="4197520"/>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6" name="图形 26"/>
            <p:cNvGrpSpPr/>
            <p:nvPr/>
          </p:nvGrpSpPr>
          <p:grpSpPr>
            <a:xfrm>
              <a:off x="6355268" y="4197520"/>
              <a:ext cx="51979" cy="35985"/>
              <a:chOff x="6355268" y="4197520"/>
              <a:chExt cx="51979" cy="35985"/>
            </a:xfrm>
          </p:grpSpPr>
          <p:sp>
            <p:nvSpPr>
              <p:cNvPr id="1015" name="任意多边形: 形状 51"/>
              <p:cNvSpPr/>
              <p:nvPr/>
            </p:nvSpPr>
            <p:spPr>
              <a:xfrm>
                <a:off x="6355268" y="4215513"/>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16" name="任意多边形: 形状 52"/>
              <p:cNvSpPr/>
              <p:nvPr/>
            </p:nvSpPr>
            <p:spPr>
              <a:xfrm>
                <a:off x="6381258" y="4197520"/>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7" name="图形 26"/>
            <p:cNvGrpSpPr/>
            <p:nvPr/>
          </p:nvGrpSpPr>
          <p:grpSpPr>
            <a:xfrm>
              <a:off x="6291293" y="4169531"/>
              <a:ext cx="51979" cy="35985"/>
              <a:chOff x="6291293" y="4169531"/>
              <a:chExt cx="51979" cy="35985"/>
            </a:xfrm>
          </p:grpSpPr>
          <p:sp>
            <p:nvSpPr>
              <p:cNvPr id="1013" name="任意多边形: 形状 54"/>
              <p:cNvSpPr/>
              <p:nvPr/>
            </p:nvSpPr>
            <p:spPr>
              <a:xfrm>
                <a:off x="6291293" y="418752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14" name="任意多边形: 形状 55"/>
              <p:cNvSpPr/>
              <p:nvPr/>
            </p:nvSpPr>
            <p:spPr>
              <a:xfrm>
                <a:off x="6317283" y="416953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8" name="图形 26"/>
            <p:cNvGrpSpPr/>
            <p:nvPr/>
          </p:nvGrpSpPr>
          <p:grpSpPr>
            <a:xfrm>
              <a:off x="6079376" y="4085564"/>
              <a:ext cx="51979" cy="35985"/>
              <a:chOff x="6079376" y="4085564"/>
              <a:chExt cx="51979" cy="35985"/>
            </a:xfrm>
          </p:grpSpPr>
          <p:sp>
            <p:nvSpPr>
              <p:cNvPr id="1011" name="任意多边形: 形状 57"/>
              <p:cNvSpPr/>
              <p:nvPr/>
            </p:nvSpPr>
            <p:spPr>
              <a:xfrm>
                <a:off x="6079376" y="4103557"/>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12" name="任意多边形: 形状 58"/>
              <p:cNvSpPr/>
              <p:nvPr/>
            </p:nvSpPr>
            <p:spPr>
              <a:xfrm>
                <a:off x="6105365" y="4085564"/>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49" name="图形 26"/>
            <p:cNvGrpSpPr/>
            <p:nvPr/>
          </p:nvGrpSpPr>
          <p:grpSpPr>
            <a:xfrm>
              <a:off x="6023397" y="3953615"/>
              <a:ext cx="51979" cy="35985"/>
              <a:chOff x="6023397" y="3953615"/>
              <a:chExt cx="51979" cy="35985"/>
            </a:xfrm>
          </p:grpSpPr>
          <p:sp>
            <p:nvSpPr>
              <p:cNvPr id="1009" name="任意多边形: 形状 60"/>
              <p:cNvSpPr/>
              <p:nvPr/>
            </p:nvSpPr>
            <p:spPr>
              <a:xfrm>
                <a:off x="6023397" y="3971608"/>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10" name="任意多边形: 形状 61"/>
              <p:cNvSpPr/>
              <p:nvPr/>
            </p:nvSpPr>
            <p:spPr>
              <a:xfrm>
                <a:off x="6049387" y="3953615"/>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0" name="图形 26"/>
            <p:cNvGrpSpPr/>
            <p:nvPr/>
          </p:nvGrpSpPr>
          <p:grpSpPr>
            <a:xfrm>
              <a:off x="5779493" y="3925626"/>
              <a:ext cx="51979" cy="35985"/>
              <a:chOff x="5779493" y="3925626"/>
              <a:chExt cx="51979" cy="35985"/>
            </a:xfrm>
          </p:grpSpPr>
          <p:sp>
            <p:nvSpPr>
              <p:cNvPr id="1007" name="任意多边形: 形状 1023"/>
              <p:cNvSpPr/>
              <p:nvPr/>
            </p:nvSpPr>
            <p:spPr>
              <a:xfrm>
                <a:off x="5779493" y="394361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08" name="任意多边形: 形状 1024"/>
              <p:cNvSpPr/>
              <p:nvPr/>
            </p:nvSpPr>
            <p:spPr>
              <a:xfrm>
                <a:off x="5805483" y="392562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1" name="图形 26"/>
            <p:cNvGrpSpPr/>
            <p:nvPr/>
          </p:nvGrpSpPr>
          <p:grpSpPr>
            <a:xfrm>
              <a:off x="5734550" y="3882083"/>
              <a:ext cx="51979" cy="35985"/>
              <a:chOff x="5734550" y="3882083"/>
              <a:chExt cx="51979" cy="35985"/>
            </a:xfrm>
          </p:grpSpPr>
          <p:sp>
            <p:nvSpPr>
              <p:cNvPr id="1005" name="任意多边形: 形状 1027"/>
              <p:cNvSpPr/>
              <p:nvPr/>
            </p:nvSpPr>
            <p:spPr>
              <a:xfrm>
                <a:off x="5734550" y="3900076"/>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06" name="任意多边形: 形状 1028"/>
              <p:cNvSpPr/>
              <p:nvPr/>
            </p:nvSpPr>
            <p:spPr>
              <a:xfrm>
                <a:off x="5760540" y="3882083"/>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2" name="图形 26"/>
            <p:cNvGrpSpPr/>
            <p:nvPr/>
          </p:nvGrpSpPr>
          <p:grpSpPr>
            <a:xfrm>
              <a:off x="5555580" y="3817668"/>
              <a:ext cx="51979" cy="35985"/>
              <a:chOff x="5555580" y="3817668"/>
              <a:chExt cx="51979" cy="35985"/>
            </a:xfrm>
          </p:grpSpPr>
          <p:sp>
            <p:nvSpPr>
              <p:cNvPr id="1003" name="任意多边形: 形状 1030"/>
              <p:cNvSpPr/>
              <p:nvPr/>
            </p:nvSpPr>
            <p:spPr>
              <a:xfrm>
                <a:off x="5555580" y="383566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04" name="任意多边形: 形状 1031"/>
              <p:cNvSpPr/>
              <p:nvPr/>
            </p:nvSpPr>
            <p:spPr>
              <a:xfrm>
                <a:off x="5581570" y="381766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3" name="图形 26"/>
            <p:cNvGrpSpPr/>
            <p:nvPr/>
          </p:nvGrpSpPr>
          <p:grpSpPr>
            <a:xfrm>
              <a:off x="5435627" y="3733701"/>
              <a:ext cx="51979" cy="35985"/>
              <a:chOff x="5435627" y="3733701"/>
              <a:chExt cx="51979" cy="35985"/>
            </a:xfrm>
          </p:grpSpPr>
          <p:sp>
            <p:nvSpPr>
              <p:cNvPr id="1001" name="任意多边形: 形状 1033"/>
              <p:cNvSpPr/>
              <p:nvPr/>
            </p:nvSpPr>
            <p:spPr>
              <a:xfrm>
                <a:off x="5435627" y="375169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02" name="任意多边形: 形状 1034"/>
              <p:cNvSpPr/>
              <p:nvPr/>
            </p:nvSpPr>
            <p:spPr>
              <a:xfrm>
                <a:off x="5461617" y="373370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4" name="图形 26"/>
            <p:cNvGrpSpPr/>
            <p:nvPr/>
          </p:nvGrpSpPr>
          <p:grpSpPr>
            <a:xfrm>
              <a:off x="5427630" y="3709711"/>
              <a:ext cx="51979" cy="35985"/>
              <a:chOff x="5427630" y="3709711"/>
              <a:chExt cx="51979" cy="35985"/>
            </a:xfrm>
          </p:grpSpPr>
          <p:sp>
            <p:nvSpPr>
              <p:cNvPr id="999" name="任意多边形: 形状 1036"/>
              <p:cNvSpPr/>
              <p:nvPr/>
            </p:nvSpPr>
            <p:spPr>
              <a:xfrm>
                <a:off x="5427630" y="372770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00" name="任意多边形: 形状 1037"/>
              <p:cNvSpPr/>
              <p:nvPr/>
            </p:nvSpPr>
            <p:spPr>
              <a:xfrm>
                <a:off x="5453620" y="370971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5" name="图形 26"/>
            <p:cNvGrpSpPr/>
            <p:nvPr/>
          </p:nvGrpSpPr>
          <p:grpSpPr>
            <a:xfrm>
              <a:off x="5399641" y="3709711"/>
              <a:ext cx="51979" cy="35985"/>
              <a:chOff x="5399641" y="3709711"/>
              <a:chExt cx="51979" cy="35985"/>
            </a:xfrm>
          </p:grpSpPr>
          <p:sp>
            <p:nvSpPr>
              <p:cNvPr id="997" name="任意多边形: 形状 1039"/>
              <p:cNvSpPr/>
              <p:nvPr/>
            </p:nvSpPr>
            <p:spPr>
              <a:xfrm>
                <a:off x="5399641" y="372770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98" name="任意多边形: 形状 1040"/>
              <p:cNvSpPr/>
              <p:nvPr/>
            </p:nvSpPr>
            <p:spPr>
              <a:xfrm>
                <a:off x="5425631" y="370971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6" name="图形 26"/>
            <p:cNvGrpSpPr/>
            <p:nvPr/>
          </p:nvGrpSpPr>
          <p:grpSpPr>
            <a:xfrm>
              <a:off x="5159735" y="3613748"/>
              <a:ext cx="51979" cy="35985"/>
              <a:chOff x="5159735" y="3613748"/>
              <a:chExt cx="51979" cy="35985"/>
            </a:xfrm>
          </p:grpSpPr>
          <p:sp>
            <p:nvSpPr>
              <p:cNvPr id="995" name="任意多边形: 形状 1042"/>
              <p:cNvSpPr/>
              <p:nvPr/>
            </p:nvSpPr>
            <p:spPr>
              <a:xfrm>
                <a:off x="5159735" y="363174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96" name="任意多边形: 形状 1043"/>
              <p:cNvSpPr/>
              <p:nvPr/>
            </p:nvSpPr>
            <p:spPr>
              <a:xfrm>
                <a:off x="5185725" y="361374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7" name="图形 26"/>
            <p:cNvGrpSpPr/>
            <p:nvPr/>
          </p:nvGrpSpPr>
          <p:grpSpPr>
            <a:xfrm>
              <a:off x="5131746" y="3553771"/>
              <a:ext cx="51979" cy="35985"/>
              <a:chOff x="5131746" y="3553771"/>
              <a:chExt cx="51979" cy="35985"/>
            </a:xfrm>
          </p:grpSpPr>
          <p:sp>
            <p:nvSpPr>
              <p:cNvPr id="993" name="任意多边形: 形状 1045"/>
              <p:cNvSpPr/>
              <p:nvPr/>
            </p:nvSpPr>
            <p:spPr>
              <a:xfrm>
                <a:off x="5131746" y="357176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94" name="任意多边形: 形状 1046"/>
              <p:cNvSpPr/>
              <p:nvPr/>
            </p:nvSpPr>
            <p:spPr>
              <a:xfrm>
                <a:off x="5157736" y="355377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8" name="图形 26"/>
            <p:cNvGrpSpPr/>
            <p:nvPr/>
          </p:nvGrpSpPr>
          <p:grpSpPr>
            <a:xfrm>
              <a:off x="5127747" y="3553771"/>
              <a:ext cx="51979" cy="35985"/>
              <a:chOff x="5127747" y="3553771"/>
              <a:chExt cx="51979" cy="35985"/>
            </a:xfrm>
          </p:grpSpPr>
          <p:sp>
            <p:nvSpPr>
              <p:cNvPr id="991" name="任意多边形: 形状 1048"/>
              <p:cNvSpPr/>
              <p:nvPr/>
            </p:nvSpPr>
            <p:spPr>
              <a:xfrm>
                <a:off x="5127747" y="357176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92" name="任意多边形: 形状 1049"/>
              <p:cNvSpPr/>
              <p:nvPr/>
            </p:nvSpPr>
            <p:spPr>
              <a:xfrm>
                <a:off x="5153737" y="355377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9" name="图形 26"/>
            <p:cNvGrpSpPr/>
            <p:nvPr/>
          </p:nvGrpSpPr>
          <p:grpSpPr>
            <a:xfrm>
              <a:off x="5123749" y="3553771"/>
              <a:ext cx="51979" cy="35985"/>
              <a:chOff x="5123749" y="3553771"/>
              <a:chExt cx="51979" cy="35985"/>
            </a:xfrm>
          </p:grpSpPr>
          <p:sp>
            <p:nvSpPr>
              <p:cNvPr id="989" name="任意多边形: 形状 1051"/>
              <p:cNvSpPr/>
              <p:nvPr/>
            </p:nvSpPr>
            <p:spPr>
              <a:xfrm>
                <a:off x="5123749" y="357176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90" name="任意多边形: 形状 1052"/>
              <p:cNvSpPr/>
              <p:nvPr/>
            </p:nvSpPr>
            <p:spPr>
              <a:xfrm>
                <a:off x="5149739" y="355377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0" name="图形 26"/>
            <p:cNvGrpSpPr/>
            <p:nvPr/>
          </p:nvGrpSpPr>
          <p:grpSpPr>
            <a:xfrm>
              <a:off x="5099758" y="3553771"/>
              <a:ext cx="51979" cy="35985"/>
              <a:chOff x="5099758" y="3553771"/>
              <a:chExt cx="51979" cy="35985"/>
            </a:xfrm>
          </p:grpSpPr>
          <p:sp>
            <p:nvSpPr>
              <p:cNvPr id="987" name="任意多边形: 形状 1054"/>
              <p:cNvSpPr/>
              <p:nvPr/>
            </p:nvSpPr>
            <p:spPr>
              <a:xfrm>
                <a:off x="5099758" y="357176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88" name="任意多边形: 形状 1055"/>
              <p:cNvSpPr/>
              <p:nvPr/>
            </p:nvSpPr>
            <p:spPr>
              <a:xfrm>
                <a:off x="5125748" y="355377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1" name="图形 26"/>
            <p:cNvGrpSpPr/>
            <p:nvPr/>
          </p:nvGrpSpPr>
          <p:grpSpPr>
            <a:xfrm>
              <a:off x="5059774" y="3553771"/>
              <a:ext cx="51979" cy="35985"/>
              <a:chOff x="5059774" y="3553771"/>
              <a:chExt cx="51979" cy="35985"/>
            </a:xfrm>
          </p:grpSpPr>
          <p:sp>
            <p:nvSpPr>
              <p:cNvPr id="985" name="任意多边形: 形状 1057"/>
              <p:cNvSpPr/>
              <p:nvPr/>
            </p:nvSpPr>
            <p:spPr>
              <a:xfrm>
                <a:off x="5059774" y="357176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86" name="任意多边形: 形状 1058"/>
              <p:cNvSpPr/>
              <p:nvPr/>
            </p:nvSpPr>
            <p:spPr>
              <a:xfrm>
                <a:off x="5085764" y="355377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2" name="图形 26"/>
            <p:cNvGrpSpPr/>
            <p:nvPr/>
          </p:nvGrpSpPr>
          <p:grpSpPr>
            <a:xfrm>
              <a:off x="4947818" y="3517786"/>
              <a:ext cx="51979" cy="35985"/>
              <a:chOff x="4947818" y="3517786"/>
              <a:chExt cx="51979" cy="35985"/>
            </a:xfrm>
          </p:grpSpPr>
          <p:sp>
            <p:nvSpPr>
              <p:cNvPr id="983" name="任意多边形: 形状 1060"/>
              <p:cNvSpPr/>
              <p:nvPr/>
            </p:nvSpPr>
            <p:spPr>
              <a:xfrm>
                <a:off x="4947818" y="353577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84" name="任意多边形: 形状 1061"/>
              <p:cNvSpPr/>
              <p:nvPr/>
            </p:nvSpPr>
            <p:spPr>
              <a:xfrm>
                <a:off x="4973808" y="351778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3" name="图形 26"/>
            <p:cNvGrpSpPr/>
            <p:nvPr/>
          </p:nvGrpSpPr>
          <p:grpSpPr>
            <a:xfrm>
              <a:off x="4927826" y="3517786"/>
              <a:ext cx="51979" cy="35985"/>
              <a:chOff x="4927826" y="3517786"/>
              <a:chExt cx="51979" cy="35985"/>
            </a:xfrm>
          </p:grpSpPr>
          <p:sp>
            <p:nvSpPr>
              <p:cNvPr id="981" name="任意多边形: 形状 1063"/>
              <p:cNvSpPr/>
              <p:nvPr/>
            </p:nvSpPr>
            <p:spPr>
              <a:xfrm>
                <a:off x="4927826" y="353577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82" name="任意多边形: 形状 1064"/>
              <p:cNvSpPr/>
              <p:nvPr/>
            </p:nvSpPr>
            <p:spPr>
              <a:xfrm>
                <a:off x="4953815" y="351778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4" name="图形 26"/>
            <p:cNvGrpSpPr/>
            <p:nvPr/>
          </p:nvGrpSpPr>
          <p:grpSpPr>
            <a:xfrm>
              <a:off x="4875846" y="3517786"/>
              <a:ext cx="51979" cy="35985"/>
              <a:chOff x="4875846" y="3517786"/>
              <a:chExt cx="51979" cy="35985"/>
            </a:xfrm>
          </p:grpSpPr>
          <p:sp>
            <p:nvSpPr>
              <p:cNvPr id="979" name="任意多边形: 形状 1066"/>
              <p:cNvSpPr/>
              <p:nvPr/>
            </p:nvSpPr>
            <p:spPr>
              <a:xfrm>
                <a:off x="4875846" y="353577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80" name="任意多边形: 形状 1067"/>
              <p:cNvSpPr/>
              <p:nvPr/>
            </p:nvSpPr>
            <p:spPr>
              <a:xfrm>
                <a:off x="4901836" y="351778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5" name="图形 26"/>
            <p:cNvGrpSpPr/>
            <p:nvPr/>
          </p:nvGrpSpPr>
          <p:grpSpPr>
            <a:xfrm>
              <a:off x="4863851" y="3517786"/>
              <a:ext cx="51979" cy="35985"/>
              <a:chOff x="4863851" y="3517786"/>
              <a:chExt cx="51979" cy="35985"/>
            </a:xfrm>
          </p:grpSpPr>
          <p:sp>
            <p:nvSpPr>
              <p:cNvPr id="977" name="任意多边形: 形状 1069"/>
              <p:cNvSpPr/>
              <p:nvPr/>
            </p:nvSpPr>
            <p:spPr>
              <a:xfrm>
                <a:off x="4863851" y="353577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78" name="任意多边形: 形状 1070"/>
              <p:cNvSpPr/>
              <p:nvPr/>
            </p:nvSpPr>
            <p:spPr>
              <a:xfrm>
                <a:off x="4889840" y="351778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6" name="图形 26"/>
            <p:cNvGrpSpPr/>
            <p:nvPr/>
          </p:nvGrpSpPr>
          <p:grpSpPr>
            <a:xfrm>
              <a:off x="4839860" y="3465806"/>
              <a:ext cx="51979" cy="35985"/>
              <a:chOff x="4839860" y="3465806"/>
              <a:chExt cx="51979" cy="35985"/>
            </a:xfrm>
          </p:grpSpPr>
          <p:sp>
            <p:nvSpPr>
              <p:cNvPr id="975" name="任意多边形: 形状 1072"/>
              <p:cNvSpPr/>
              <p:nvPr/>
            </p:nvSpPr>
            <p:spPr>
              <a:xfrm>
                <a:off x="4839860" y="348379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76" name="任意多边形: 形状 1073"/>
              <p:cNvSpPr/>
              <p:nvPr/>
            </p:nvSpPr>
            <p:spPr>
              <a:xfrm>
                <a:off x="4865850" y="346580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7" name="图形 26"/>
            <p:cNvGrpSpPr/>
            <p:nvPr/>
          </p:nvGrpSpPr>
          <p:grpSpPr>
            <a:xfrm>
              <a:off x="4823866" y="3465806"/>
              <a:ext cx="51979" cy="35985"/>
              <a:chOff x="4823866" y="3465806"/>
              <a:chExt cx="51979" cy="35985"/>
            </a:xfrm>
          </p:grpSpPr>
          <p:sp>
            <p:nvSpPr>
              <p:cNvPr id="973" name="任意多边形: 形状 1075"/>
              <p:cNvSpPr/>
              <p:nvPr/>
            </p:nvSpPr>
            <p:spPr>
              <a:xfrm>
                <a:off x="4823866" y="348379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74" name="任意多边形: 形状 1076"/>
              <p:cNvSpPr/>
              <p:nvPr/>
            </p:nvSpPr>
            <p:spPr>
              <a:xfrm>
                <a:off x="4849856" y="346580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8" name="图形 26"/>
            <p:cNvGrpSpPr/>
            <p:nvPr/>
          </p:nvGrpSpPr>
          <p:grpSpPr>
            <a:xfrm>
              <a:off x="4812871" y="3451931"/>
              <a:ext cx="51979" cy="35985"/>
              <a:chOff x="4812871" y="3451931"/>
              <a:chExt cx="51979" cy="35985"/>
            </a:xfrm>
          </p:grpSpPr>
          <p:sp>
            <p:nvSpPr>
              <p:cNvPr id="971" name="任意多边形: 形状 1078"/>
              <p:cNvSpPr/>
              <p:nvPr/>
            </p:nvSpPr>
            <p:spPr>
              <a:xfrm>
                <a:off x="4812871" y="346992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72" name="任意多边形: 形状 1079"/>
              <p:cNvSpPr/>
              <p:nvPr/>
            </p:nvSpPr>
            <p:spPr>
              <a:xfrm>
                <a:off x="4838860" y="345193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69" name="图形 26"/>
            <p:cNvGrpSpPr/>
            <p:nvPr/>
          </p:nvGrpSpPr>
          <p:grpSpPr>
            <a:xfrm>
              <a:off x="4771887" y="3433818"/>
              <a:ext cx="51979" cy="35985"/>
              <a:chOff x="4771887" y="3433818"/>
              <a:chExt cx="51979" cy="35985"/>
            </a:xfrm>
          </p:grpSpPr>
          <p:sp>
            <p:nvSpPr>
              <p:cNvPr id="969" name="任意多边形: 形状 1081"/>
              <p:cNvSpPr/>
              <p:nvPr/>
            </p:nvSpPr>
            <p:spPr>
              <a:xfrm>
                <a:off x="4771887" y="345181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70" name="任意多边形: 形状 1082"/>
              <p:cNvSpPr/>
              <p:nvPr/>
            </p:nvSpPr>
            <p:spPr>
              <a:xfrm>
                <a:off x="4797876" y="343381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0" name="图形 26"/>
            <p:cNvGrpSpPr/>
            <p:nvPr/>
          </p:nvGrpSpPr>
          <p:grpSpPr>
            <a:xfrm>
              <a:off x="4667927" y="3417825"/>
              <a:ext cx="51979" cy="35985"/>
              <a:chOff x="4667927" y="3417825"/>
              <a:chExt cx="51979" cy="35985"/>
            </a:xfrm>
          </p:grpSpPr>
          <p:sp>
            <p:nvSpPr>
              <p:cNvPr id="967" name="任意多边形: 形状 1084"/>
              <p:cNvSpPr/>
              <p:nvPr/>
            </p:nvSpPr>
            <p:spPr>
              <a:xfrm>
                <a:off x="4667927" y="3435818"/>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68" name="任意多边形: 形状 1085"/>
              <p:cNvSpPr/>
              <p:nvPr/>
            </p:nvSpPr>
            <p:spPr>
              <a:xfrm>
                <a:off x="4693917" y="3417825"/>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1" name="图形 26"/>
            <p:cNvGrpSpPr/>
            <p:nvPr/>
          </p:nvGrpSpPr>
          <p:grpSpPr>
            <a:xfrm>
              <a:off x="4643937" y="3417825"/>
              <a:ext cx="51979" cy="35985"/>
              <a:chOff x="4643937" y="3417825"/>
              <a:chExt cx="51979" cy="35985"/>
            </a:xfrm>
          </p:grpSpPr>
          <p:sp>
            <p:nvSpPr>
              <p:cNvPr id="965" name="任意多边形: 形状 1087"/>
              <p:cNvSpPr/>
              <p:nvPr/>
            </p:nvSpPr>
            <p:spPr>
              <a:xfrm>
                <a:off x="4643937" y="3435818"/>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66" name="任意多边形: 形状 1088"/>
              <p:cNvSpPr/>
              <p:nvPr/>
            </p:nvSpPr>
            <p:spPr>
              <a:xfrm>
                <a:off x="4669926" y="3417825"/>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2" name="图形 26"/>
            <p:cNvGrpSpPr/>
            <p:nvPr/>
          </p:nvGrpSpPr>
          <p:grpSpPr>
            <a:xfrm>
              <a:off x="4603952" y="3373842"/>
              <a:ext cx="51979" cy="35985"/>
              <a:chOff x="4603952" y="3373842"/>
              <a:chExt cx="51979" cy="35985"/>
            </a:xfrm>
          </p:grpSpPr>
          <p:sp>
            <p:nvSpPr>
              <p:cNvPr id="963" name="任意多边形: 形状 1090"/>
              <p:cNvSpPr/>
              <p:nvPr/>
            </p:nvSpPr>
            <p:spPr>
              <a:xfrm>
                <a:off x="4603952" y="3391835"/>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64" name="任意多边形: 形状 1091"/>
              <p:cNvSpPr/>
              <p:nvPr/>
            </p:nvSpPr>
            <p:spPr>
              <a:xfrm>
                <a:off x="4629942" y="3373842"/>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3" name="图形 26"/>
            <p:cNvGrpSpPr/>
            <p:nvPr/>
          </p:nvGrpSpPr>
          <p:grpSpPr>
            <a:xfrm>
              <a:off x="4551973" y="3329859"/>
              <a:ext cx="51979" cy="35985"/>
              <a:chOff x="4551973" y="3329859"/>
              <a:chExt cx="51979" cy="35985"/>
            </a:xfrm>
          </p:grpSpPr>
          <p:sp>
            <p:nvSpPr>
              <p:cNvPr id="961" name="任意多边形: 形状 1093"/>
              <p:cNvSpPr/>
              <p:nvPr/>
            </p:nvSpPr>
            <p:spPr>
              <a:xfrm>
                <a:off x="4551973" y="3347852"/>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62" name="任意多边形: 形状 1094"/>
              <p:cNvSpPr/>
              <p:nvPr/>
            </p:nvSpPr>
            <p:spPr>
              <a:xfrm>
                <a:off x="4577962" y="3329859"/>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4" name="图形 26"/>
            <p:cNvGrpSpPr/>
            <p:nvPr/>
          </p:nvGrpSpPr>
          <p:grpSpPr>
            <a:xfrm>
              <a:off x="4539977" y="3297872"/>
              <a:ext cx="51979" cy="35985"/>
              <a:chOff x="4539977" y="3297872"/>
              <a:chExt cx="51979" cy="35985"/>
            </a:xfrm>
          </p:grpSpPr>
          <p:sp>
            <p:nvSpPr>
              <p:cNvPr id="959" name="任意多边形: 形状 1096"/>
              <p:cNvSpPr/>
              <p:nvPr/>
            </p:nvSpPr>
            <p:spPr>
              <a:xfrm>
                <a:off x="4539977" y="331586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60" name="任意多边形: 形状 1097"/>
              <p:cNvSpPr/>
              <p:nvPr/>
            </p:nvSpPr>
            <p:spPr>
              <a:xfrm>
                <a:off x="4565967" y="3297872"/>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5" name="图形 26"/>
            <p:cNvGrpSpPr/>
            <p:nvPr/>
          </p:nvGrpSpPr>
          <p:grpSpPr>
            <a:xfrm>
              <a:off x="4531980" y="3257887"/>
              <a:ext cx="51979" cy="35985"/>
              <a:chOff x="4531980" y="3257887"/>
              <a:chExt cx="51979" cy="35985"/>
            </a:xfrm>
          </p:grpSpPr>
          <p:sp>
            <p:nvSpPr>
              <p:cNvPr id="957" name="任意多边形: 形状 1099"/>
              <p:cNvSpPr/>
              <p:nvPr/>
            </p:nvSpPr>
            <p:spPr>
              <a:xfrm>
                <a:off x="4531980" y="327588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58" name="任意多边形: 形状 1100"/>
              <p:cNvSpPr/>
              <p:nvPr/>
            </p:nvSpPr>
            <p:spPr>
              <a:xfrm>
                <a:off x="4557970" y="325788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6" name="图形 26"/>
            <p:cNvGrpSpPr/>
            <p:nvPr/>
          </p:nvGrpSpPr>
          <p:grpSpPr>
            <a:xfrm>
              <a:off x="4523983" y="3233897"/>
              <a:ext cx="51979" cy="35985"/>
              <a:chOff x="4523983" y="3233897"/>
              <a:chExt cx="51979" cy="35985"/>
            </a:xfrm>
          </p:grpSpPr>
          <p:sp>
            <p:nvSpPr>
              <p:cNvPr id="955" name="任意多边形: 形状 1102"/>
              <p:cNvSpPr/>
              <p:nvPr/>
            </p:nvSpPr>
            <p:spPr>
              <a:xfrm>
                <a:off x="4523983" y="325188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56" name="任意多边形: 形状 1103"/>
              <p:cNvSpPr/>
              <p:nvPr/>
            </p:nvSpPr>
            <p:spPr>
              <a:xfrm>
                <a:off x="4549973" y="323389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7" name="图形 26"/>
            <p:cNvGrpSpPr/>
            <p:nvPr/>
          </p:nvGrpSpPr>
          <p:grpSpPr>
            <a:xfrm>
              <a:off x="4511988" y="3213904"/>
              <a:ext cx="51979" cy="35985"/>
              <a:chOff x="4511988" y="3213904"/>
              <a:chExt cx="51979" cy="35985"/>
            </a:xfrm>
          </p:grpSpPr>
          <p:sp>
            <p:nvSpPr>
              <p:cNvPr id="953" name="任意多边形: 形状 1105"/>
              <p:cNvSpPr/>
              <p:nvPr/>
            </p:nvSpPr>
            <p:spPr>
              <a:xfrm>
                <a:off x="4511988" y="3231897"/>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54" name="任意多边形: 形状 1106"/>
              <p:cNvSpPr/>
              <p:nvPr/>
            </p:nvSpPr>
            <p:spPr>
              <a:xfrm>
                <a:off x="4537978" y="3213904"/>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8" name="图形 26"/>
            <p:cNvGrpSpPr/>
            <p:nvPr/>
          </p:nvGrpSpPr>
          <p:grpSpPr>
            <a:xfrm>
              <a:off x="4507990" y="3205907"/>
              <a:ext cx="51979" cy="35985"/>
              <a:chOff x="4507990" y="3205907"/>
              <a:chExt cx="51979" cy="35985"/>
            </a:xfrm>
          </p:grpSpPr>
          <p:sp>
            <p:nvSpPr>
              <p:cNvPr id="951" name="任意多边形: 形状 1108"/>
              <p:cNvSpPr/>
              <p:nvPr/>
            </p:nvSpPr>
            <p:spPr>
              <a:xfrm>
                <a:off x="4507990" y="322390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52" name="任意多边形: 形状 1109"/>
              <p:cNvSpPr/>
              <p:nvPr/>
            </p:nvSpPr>
            <p:spPr>
              <a:xfrm>
                <a:off x="4533980" y="320590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79" name="图形 26"/>
            <p:cNvGrpSpPr/>
            <p:nvPr/>
          </p:nvGrpSpPr>
          <p:grpSpPr>
            <a:xfrm>
              <a:off x="4495994" y="3193912"/>
              <a:ext cx="51979" cy="35985"/>
              <a:chOff x="4495994" y="3193912"/>
              <a:chExt cx="51979" cy="35985"/>
            </a:xfrm>
          </p:grpSpPr>
          <p:sp>
            <p:nvSpPr>
              <p:cNvPr id="949" name="任意多边形: 形状 1111"/>
              <p:cNvSpPr/>
              <p:nvPr/>
            </p:nvSpPr>
            <p:spPr>
              <a:xfrm>
                <a:off x="4495994" y="3211905"/>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50" name="任意多边形: 形状 1112"/>
              <p:cNvSpPr/>
              <p:nvPr/>
            </p:nvSpPr>
            <p:spPr>
              <a:xfrm>
                <a:off x="4521984" y="3193912"/>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0" name="图形 26"/>
            <p:cNvGrpSpPr/>
            <p:nvPr/>
          </p:nvGrpSpPr>
          <p:grpSpPr>
            <a:xfrm>
              <a:off x="4483999" y="3177918"/>
              <a:ext cx="51979" cy="35985"/>
              <a:chOff x="4483999" y="3177918"/>
              <a:chExt cx="51979" cy="35985"/>
            </a:xfrm>
          </p:grpSpPr>
          <p:sp>
            <p:nvSpPr>
              <p:cNvPr id="947" name="任意多边形: 形状 1114"/>
              <p:cNvSpPr/>
              <p:nvPr/>
            </p:nvSpPr>
            <p:spPr>
              <a:xfrm>
                <a:off x="4483999" y="319591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48" name="任意多边形: 形状 1115"/>
              <p:cNvSpPr/>
              <p:nvPr/>
            </p:nvSpPr>
            <p:spPr>
              <a:xfrm>
                <a:off x="4509989" y="317791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1" name="图形 26"/>
            <p:cNvGrpSpPr/>
            <p:nvPr/>
          </p:nvGrpSpPr>
          <p:grpSpPr>
            <a:xfrm>
              <a:off x="4452012" y="3177918"/>
              <a:ext cx="51979" cy="35985"/>
              <a:chOff x="4452012" y="3177918"/>
              <a:chExt cx="51979" cy="35985"/>
            </a:xfrm>
          </p:grpSpPr>
          <p:sp>
            <p:nvSpPr>
              <p:cNvPr id="945" name="任意多边形: 形状 1117"/>
              <p:cNvSpPr/>
              <p:nvPr/>
            </p:nvSpPr>
            <p:spPr>
              <a:xfrm>
                <a:off x="4452012" y="319591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46" name="任意多边形: 形状 1118"/>
              <p:cNvSpPr/>
              <p:nvPr/>
            </p:nvSpPr>
            <p:spPr>
              <a:xfrm>
                <a:off x="4478001" y="317791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2" name="图形 26"/>
            <p:cNvGrpSpPr/>
            <p:nvPr/>
          </p:nvGrpSpPr>
          <p:grpSpPr>
            <a:xfrm>
              <a:off x="4408029" y="3153928"/>
              <a:ext cx="51979" cy="35985"/>
              <a:chOff x="4408029" y="3153928"/>
              <a:chExt cx="51979" cy="35985"/>
            </a:xfrm>
          </p:grpSpPr>
          <p:sp>
            <p:nvSpPr>
              <p:cNvPr id="943" name="任意多边形: 形状 1120"/>
              <p:cNvSpPr/>
              <p:nvPr/>
            </p:nvSpPr>
            <p:spPr>
              <a:xfrm>
                <a:off x="4408029" y="317192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44" name="任意多边形: 形状 1121"/>
              <p:cNvSpPr/>
              <p:nvPr/>
            </p:nvSpPr>
            <p:spPr>
              <a:xfrm>
                <a:off x="4434019" y="315392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3" name="图形 26"/>
            <p:cNvGrpSpPr/>
            <p:nvPr/>
          </p:nvGrpSpPr>
          <p:grpSpPr>
            <a:xfrm>
              <a:off x="4284077" y="3145931"/>
              <a:ext cx="51979" cy="35985"/>
              <a:chOff x="4284077" y="3145931"/>
              <a:chExt cx="51979" cy="35985"/>
            </a:xfrm>
          </p:grpSpPr>
          <p:sp>
            <p:nvSpPr>
              <p:cNvPr id="941" name="任意多边形: 形状 1123"/>
              <p:cNvSpPr/>
              <p:nvPr/>
            </p:nvSpPr>
            <p:spPr>
              <a:xfrm>
                <a:off x="4284077" y="316392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42" name="任意多边形: 形状 1124"/>
              <p:cNvSpPr/>
              <p:nvPr/>
            </p:nvSpPr>
            <p:spPr>
              <a:xfrm>
                <a:off x="4310067" y="314593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4" name="图形 26"/>
            <p:cNvGrpSpPr/>
            <p:nvPr/>
          </p:nvGrpSpPr>
          <p:grpSpPr>
            <a:xfrm>
              <a:off x="4248091" y="3081956"/>
              <a:ext cx="51979" cy="35985"/>
              <a:chOff x="4248091" y="3081956"/>
              <a:chExt cx="51979" cy="35985"/>
            </a:xfrm>
          </p:grpSpPr>
          <p:sp>
            <p:nvSpPr>
              <p:cNvPr id="939" name="任意多边形: 形状 1126"/>
              <p:cNvSpPr/>
              <p:nvPr/>
            </p:nvSpPr>
            <p:spPr>
              <a:xfrm>
                <a:off x="4248091" y="309994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40" name="任意多边形: 形状 1127"/>
              <p:cNvSpPr/>
              <p:nvPr/>
            </p:nvSpPr>
            <p:spPr>
              <a:xfrm>
                <a:off x="4274081" y="308195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5" name="图形 26"/>
            <p:cNvGrpSpPr/>
            <p:nvPr/>
          </p:nvGrpSpPr>
          <p:grpSpPr>
            <a:xfrm>
              <a:off x="4240094" y="3021979"/>
              <a:ext cx="51979" cy="35985"/>
              <a:chOff x="4240094" y="3021979"/>
              <a:chExt cx="51979" cy="35985"/>
            </a:xfrm>
          </p:grpSpPr>
          <p:sp>
            <p:nvSpPr>
              <p:cNvPr id="937" name="任意多边形: 形状 1129"/>
              <p:cNvSpPr/>
              <p:nvPr/>
            </p:nvSpPr>
            <p:spPr>
              <a:xfrm>
                <a:off x="4240094" y="3039972"/>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38" name="任意多边形: 形状 1130"/>
              <p:cNvSpPr/>
              <p:nvPr/>
            </p:nvSpPr>
            <p:spPr>
              <a:xfrm>
                <a:off x="4266084" y="3021979"/>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6" name="图形 26"/>
            <p:cNvGrpSpPr/>
            <p:nvPr/>
          </p:nvGrpSpPr>
          <p:grpSpPr>
            <a:xfrm>
              <a:off x="4232098" y="2985993"/>
              <a:ext cx="51979" cy="35985"/>
              <a:chOff x="4232098" y="2985993"/>
              <a:chExt cx="51979" cy="35985"/>
            </a:xfrm>
          </p:grpSpPr>
          <p:sp>
            <p:nvSpPr>
              <p:cNvPr id="935" name="任意多边形: 形状 1132"/>
              <p:cNvSpPr/>
              <p:nvPr/>
            </p:nvSpPr>
            <p:spPr>
              <a:xfrm>
                <a:off x="4232098" y="3003986"/>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36" name="任意多边形: 形状 1133"/>
              <p:cNvSpPr/>
              <p:nvPr/>
            </p:nvSpPr>
            <p:spPr>
              <a:xfrm>
                <a:off x="4258087" y="2985993"/>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7" name="图形 26"/>
            <p:cNvGrpSpPr/>
            <p:nvPr/>
          </p:nvGrpSpPr>
          <p:grpSpPr>
            <a:xfrm>
              <a:off x="4228099" y="2966001"/>
              <a:ext cx="51979" cy="35985"/>
              <a:chOff x="4228099" y="2966001"/>
              <a:chExt cx="51979" cy="35985"/>
            </a:xfrm>
          </p:grpSpPr>
          <p:sp>
            <p:nvSpPr>
              <p:cNvPr id="933" name="任意多边形: 形状 1135"/>
              <p:cNvSpPr/>
              <p:nvPr/>
            </p:nvSpPr>
            <p:spPr>
              <a:xfrm>
                <a:off x="4228099" y="298399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34" name="任意多边形: 形状 1136"/>
              <p:cNvSpPr/>
              <p:nvPr/>
            </p:nvSpPr>
            <p:spPr>
              <a:xfrm>
                <a:off x="4254089" y="296600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8" name="图形 26"/>
            <p:cNvGrpSpPr/>
            <p:nvPr/>
          </p:nvGrpSpPr>
          <p:grpSpPr>
            <a:xfrm>
              <a:off x="4216104" y="2898028"/>
              <a:ext cx="51979" cy="35985"/>
              <a:chOff x="4216104" y="2898028"/>
              <a:chExt cx="51979" cy="35985"/>
            </a:xfrm>
          </p:grpSpPr>
          <p:sp>
            <p:nvSpPr>
              <p:cNvPr id="931" name="任意多边形: 形状 1138"/>
              <p:cNvSpPr/>
              <p:nvPr/>
            </p:nvSpPr>
            <p:spPr>
              <a:xfrm>
                <a:off x="4216104" y="291602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32" name="任意多边形: 形状 1139"/>
              <p:cNvSpPr/>
              <p:nvPr/>
            </p:nvSpPr>
            <p:spPr>
              <a:xfrm>
                <a:off x="4242094" y="289802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89" name="图形 26"/>
            <p:cNvGrpSpPr/>
            <p:nvPr/>
          </p:nvGrpSpPr>
          <p:grpSpPr>
            <a:xfrm>
              <a:off x="4208107" y="2874037"/>
              <a:ext cx="51979" cy="35985"/>
              <a:chOff x="4208107" y="2874037"/>
              <a:chExt cx="51979" cy="35985"/>
            </a:xfrm>
          </p:grpSpPr>
          <p:sp>
            <p:nvSpPr>
              <p:cNvPr id="929" name="任意多边形: 形状 1141"/>
              <p:cNvSpPr/>
              <p:nvPr/>
            </p:nvSpPr>
            <p:spPr>
              <a:xfrm>
                <a:off x="4208107" y="289203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30" name="任意多边形: 形状 1142"/>
              <p:cNvSpPr/>
              <p:nvPr/>
            </p:nvSpPr>
            <p:spPr>
              <a:xfrm>
                <a:off x="4234097" y="287403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0" name="图形 26"/>
            <p:cNvGrpSpPr/>
            <p:nvPr/>
          </p:nvGrpSpPr>
          <p:grpSpPr>
            <a:xfrm>
              <a:off x="4192113" y="2826056"/>
              <a:ext cx="51979" cy="35985"/>
              <a:chOff x="4192113" y="2826056"/>
              <a:chExt cx="51979" cy="35985"/>
            </a:xfrm>
          </p:grpSpPr>
          <p:sp>
            <p:nvSpPr>
              <p:cNvPr id="927" name="任意多边形: 形状 1144"/>
              <p:cNvSpPr/>
              <p:nvPr/>
            </p:nvSpPr>
            <p:spPr>
              <a:xfrm>
                <a:off x="4192113" y="284404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28" name="任意多边形: 形状 1145"/>
              <p:cNvSpPr/>
              <p:nvPr/>
            </p:nvSpPr>
            <p:spPr>
              <a:xfrm>
                <a:off x="4218103" y="282605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1" name="图形 26"/>
            <p:cNvGrpSpPr/>
            <p:nvPr/>
          </p:nvGrpSpPr>
          <p:grpSpPr>
            <a:xfrm>
              <a:off x="3980196" y="2718098"/>
              <a:ext cx="51979" cy="35985"/>
              <a:chOff x="3980196" y="2718098"/>
              <a:chExt cx="51979" cy="35985"/>
            </a:xfrm>
          </p:grpSpPr>
          <p:sp>
            <p:nvSpPr>
              <p:cNvPr id="925" name="任意多边形: 形状 1147"/>
              <p:cNvSpPr/>
              <p:nvPr/>
            </p:nvSpPr>
            <p:spPr>
              <a:xfrm>
                <a:off x="3980196" y="2736091"/>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26" name="任意多边形: 形状 1148"/>
              <p:cNvSpPr/>
              <p:nvPr/>
            </p:nvSpPr>
            <p:spPr>
              <a:xfrm>
                <a:off x="4006186" y="271809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2" name="图形 26"/>
            <p:cNvGrpSpPr/>
            <p:nvPr/>
          </p:nvGrpSpPr>
          <p:grpSpPr>
            <a:xfrm>
              <a:off x="3940212" y="2686111"/>
              <a:ext cx="51979" cy="35985"/>
              <a:chOff x="3940212" y="2686111"/>
              <a:chExt cx="51979" cy="35985"/>
            </a:xfrm>
          </p:grpSpPr>
          <p:sp>
            <p:nvSpPr>
              <p:cNvPr id="923" name="任意多边形: 形状 1150"/>
              <p:cNvSpPr/>
              <p:nvPr/>
            </p:nvSpPr>
            <p:spPr>
              <a:xfrm>
                <a:off x="3940212" y="270410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24" name="任意多边形: 形状 1151"/>
              <p:cNvSpPr/>
              <p:nvPr/>
            </p:nvSpPr>
            <p:spPr>
              <a:xfrm>
                <a:off x="3966201" y="268611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3" name="图形 26"/>
            <p:cNvGrpSpPr/>
            <p:nvPr/>
          </p:nvGrpSpPr>
          <p:grpSpPr>
            <a:xfrm>
              <a:off x="3940212" y="2614139"/>
              <a:ext cx="51979" cy="35985"/>
              <a:chOff x="3940212" y="2614139"/>
              <a:chExt cx="51979" cy="35985"/>
            </a:xfrm>
          </p:grpSpPr>
          <p:sp>
            <p:nvSpPr>
              <p:cNvPr id="921" name="任意多边形: 形状 1153"/>
              <p:cNvSpPr/>
              <p:nvPr/>
            </p:nvSpPr>
            <p:spPr>
              <a:xfrm>
                <a:off x="3940212" y="2632132"/>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22" name="任意多边形: 形状 1154"/>
              <p:cNvSpPr/>
              <p:nvPr/>
            </p:nvSpPr>
            <p:spPr>
              <a:xfrm>
                <a:off x="3966201" y="2614139"/>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4" name="图形 26"/>
            <p:cNvGrpSpPr/>
            <p:nvPr/>
          </p:nvGrpSpPr>
          <p:grpSpPr>
            <a:xfrm>
              <a:off x="3924218" y="2478192"/>
              <a:ext cx="51979" cy="35985"/>
              <a:chOff x="3924218" y="2478192"/>
              <a:chExt cx="51979" cy="35985"/>
            </a:xfrm>
          </p:grpSpPr>
          <p:sp>
            <p:nvSpPr>
              <p:cNvPr id="919" name="任意多边形: 形状 1156"/>
              <p:cNvSpPr/>
              <p:nvPr/>
            </p:nvSpPr>
            <p:spPr>
              <a:xfrm>
                <a:off x="3924218" y="2496185"/>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20" name="任意多边形: 形状 1157"/>
              <p:cNvSpPr/>
              <p:nvPr/>
            </p:nvSpPr>
            <p:spPr>
              <a:xfrm>
                <a:off x="3950208" y="2478192"/>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5" name="图形 26"/>
            <p:cNvGrpSpPr/>
            <p:nvPr/>
          </p:nvGrpSpPr>
          <p:grpSpPr>
            <a:xfrm>
              <a:off x="3912223" y="2382229"/>
              <a:ext cx="51979" cy="35985"/>
              <a:chOff x="3912223" y="2382229"/>
              <a:chExt cx="51979" cy="35985"/>
            </a:xfrm>
          </p:grpSpPr>
          <p:sp>
            <p:nvSpPr>
              <p:cNvPr id="917" name="任意多边形: 形状 1159"/>
              <p:cNvSpPr/>
              <p:nvPr/>
            </p:nvSpPr>
            <p:spPr>
              <a:xfrm>
                <a:off x="3912223" y="2400222"/>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18" name="任意多边形: 形状 1160"/>
              <p:cNvSpPr/>
              <p:nvPr/>
            </p:nvSpPr>
            <p:spPr>
              <a:xfrm>
                <a:off x="3938212" y="2382229"/>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6" name="图形 26"/>
            <p:cNvGrpSpPr/>
            <p:nvPr/>
          </p:nvGrpSpPr>
          <p:grpSpPr>
            <a:xfrm>
              <a:off x="3600345" y="2182308"/>
              <a:ext cx="51979" cy="35985"/>
              <a:chOff x="3600345" y="2182308"/>
              <a:chExt cx="51979" cy="35985"/>
            </a:xfrm>
          </p:grpSpPr>
          <p:sp>
            <p:nvSpPr>
              <p:cNvPr id="915" name="任意多边形: 形状 1162"/>
              <p:cNvSpPr/>
              <p:nvPr/>
            </p:nvSpPr>
            <p:spPr>
              <a:xfrm>
                <a:off x="3600345" y="220030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16" name="任意多边形: 形状 1163"/>
              <p:cNvSpPr/>
              <p:nvPr/>
            </p:nvSpPr>
            <p:spPr>
              <a:xfrm>
                <a:off x="3626334" y="2182308"/>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7" name="图形 26"/>
            <p:cNvGrpSpPr/>
            <p:nvPr/>
          </p:nvGrpSpPr>
          <p:grpSpPr>
            <a:xfrm>
              <a:off x="3932215" y="2594147"/>
              <a:ext cx="51979" cy="35985"/>
              <a:chOff x="3932215" y="2594147"/>
              <a:chExt cx="51979" cy="35985"/>
            </a:xfrm>
          </p:grpSpPr>
          <p:sp>
            <p:nvSpPr>
              <p:cNvPr id="913" name="任意多边形: 形状 1165"/>
              <p:cNvSpPr/>
              <p:nvPr/>
            </p:nvSpPr>
            <p:spPr>
              <a:xfrm>
                <a:off x="3932215" y="2612140"/>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14" name="任意多边形: 形状 1166"/>
              <p:cNvSpPr/>
              <p:nvPr/>
            </p:nvSpPr>
            <p:spPr>
              <a:xfrm>
                <a:off x="3958205" y="2594147"/>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8" name="图形 26"/>
            <p:cNvGrpSpPr/>
            <p:nvPr/>
          </p:nvGrpSpPr>
          <p:grpSpPr>
            <a:xfrm>
              <a:off x="4268084" y="3145931"/>
              <a:ext cx="51979" cy="35985"/>
              <a:chOff x="4268084" y="3145931"/>
              <a:chExt cx="51979" cy="35985"/>
            </a:xfrm>
          </p:grpSpPr>
          <p:sp>
            <p:nvSpPr>
              <p:cNvPr id="911" name="任意多边形: 形状 1168"/>
              <p:cNvSpPr/>
              <p:nvPr/>
            </p:nvSpPr>
            <p:spPr>
              <a:xfrm>
                <a:off x="4268084" y="3163924"/>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12" name="任意多边形: 形状 1169"/>
              <p:cNvSpPr/>
              <p:nvPr/>
            </p:nvSpPr>
            <p:spPr>
              <a:xfrm>
                <a:off x="4294073" y="3145931"/>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99" name="图形 26"/>
            <p:cNvGrpSpPr/>
            <p:nvPr/>
          </p:nvGrpSpPr>
          <p:grpSpPr>
            <a:xfrm>
              <a:off x="4767888" y="3417825"/>
              <a:ext cx="51979" cy="35985"/>
              <a:chOff x="4767888" y="3417825"/>
              <a:chExt cx="51979" cy="35985"/>
            </a:xfrm>
          </p:grpSpPr>
          <p:sp>
            <p:nvSpPr>
              <p:cNvPr id="909" name="任意多边形: 形状 1171"/>
              <p:cNvSpPr/>
              <p:nvPr/>
            </p:nvSpPr>
            <p:spPr>
              <a:xfrm>
                <a:off x="4767888" y="3435818"/>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10" name="任意多边形: 形状 1172"/>
              <p:cNvSpPr/>
              <p:nvPr/>
            </p:nvSpPr>
            <p:spPr>
              <a:xfrm>
                <a:off x="4793878" y="3417825"/>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00" name="图形 26"/>
            <p:cNvGrpSpPr/>
            <p:nvPr/>
          </p:nvGrpSpPr>
          <p:grpSpPr>
            <a:xfrm>
              <a:off x="5751504" y="3925626"/>
              <a:ext cx="51979" cy="35985"/>
              <a:chOff x="5751504" y="3925626"/>
              <a:chExt cx="51979" cy="35985"/>
            </a:xfrm>
          </p:grpSpPr>
          <p:sp>
            <p:nvSpPr>
              <p:cNvPr id="907" name="任意多边形: 形状 1174"/>
              <p:cNvSpPr/>
              <p:nvPr/>
            </p:nvSpPr>
            <p:spPr>
              <a:xfrm>
                <a:off x="5751504" y="394361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08" name="任意多边形: 形状 1175"/>
              <p:cNvSpPr/>
              <p:nvPr/>
            </p:nvSpPr>
            <p:spPr>
              <a:xfrm>
                <a:off x="5777494" y="392562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01" name="图形 26"/>
            <p:cNvGrpSpPr/>
            <p:nvPr/>
          </p:nvGrpSpPr>
          <p:grpSpPr>
            <a:xfrm>
              <a:off x="5739508" y="3925626"/>
              <a:ext cx="51979" cy="35985"/>
              <a:chOff x="5739508" y="3925626"/>
              <a:chExt cx="51979" cy="35985"/>
            </a:xfrm>
          </p:grpSpPr>
          <p:sp>
            <p:nvSpPr>
              <p:cNvPr id="905" name="任意多边形: 形状 1177"/>
              <p:cNvSpPr/>
              <p:nvPr/>
            </p:nvSpPr>
            <p:spPr>
              <a:xfrm>
                <a:off x="5739508" y="3943619"/>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06" name="任意多边形: 形状 1178"/>
              <p:cNvSpPr/>
              <p:nvPr/>
            </p:nvSpPr>
            <p:spPr>
              <a:xfrm>
                <a:off x="5765498" y="3925626"/>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02" name="图形 26"/>
            <p:cNvGrpSpPr/>
            <p:nvPr/>
          </p:nvGrpSpPr>
          <p:grpSpPr>
            <a:xfrm>
              <a:off x="7278907" y="4377450"/>
              <a:ext cx="51979" cy="35985"/>
              <a:chOff x="7278907" y="4377450"/>
              <a:chExt cx="51979" cy="35985"/>
            </a:xfrm>
          </p:grpSpPr>
          <p:sp>
            <p:nvSpPr>
              <p:cNvPr id="903" name="任意多边形: 形状 1180"/>
              <p:cNvSpPr/>
              <p:nvPr/>
            </p:nvSpPr>
            <p:spPr>
              <a:xfrm>
                <a:off x="7278907" y="4395443"/>
                <a:ext cx="51979" cy="3998"/>
              </a:xfrm>
              <a:custGeom>
                <a:avLst/>
                <a:gdLst>
                  <a:gd name="connsiteX0" fmla="*/ 0 w 51979"/>
                  <a:gd name="connsiteY0" fmla="*/ 0 h 3998"/>
                  <a:gd name="connsiteX1" fmla="*/ 51980 w 51979"/>
                  <a:gd name="connsiteY1" fmla="*/ 0 h 3998"/>
                </a:gdLst>
                <a:ahLst/>
                <a:cxnLst>
                  <a:cxn ang="0">
                    <a:pos x="connsiteX0" y="connsiteY0"/>
                  </a:cxn>
                  <a:cxn ang="0">
                    <a:pos x="connsiteX1" y="connsiteY1"/>
                  </a:cxn>
                </a:cxnLst>
                <a:rect l="l" t="t" r="r" b="b"/>
                <a:pathLst>
                  <a:path w="51979" h="3998">
                    <a:moveTo>
                      <a:pt x="0" y="0"/>
                    </a:moveTo>
                    <a:lnTo>
                      <a:pt x="51980" y="0"/>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904" name="任意多边形: 形状 1181"/>
              <p:cNvSpPr/>
              <p:nvPr/>
            </p:nvSpPr>
            <p:spPr>
              <a:xfrm>
                <a:off x="7304897" y="4377450"/>
                <a:ext cx="3998" cy="35985"/>
              </a:xfrm>
              <a:custGeom>
                <a:avLst/>
                <a:gdLst>
                  <a:gd name="connsiteX0" fmla="*/ 0 w 3998"/>
                  <a:gd name="connsiteY0" fmla="*/ 0 h 35985"/>
                  <a:gd name="connsiteX1" fmla="*/ 0 w 3998"/>
                  <a:gd name="connsiteY1" fmla="*/ 35986 h 35985"/>
                </a:gdLst>
                <a:ahLst/>
                <a:cxnLst>
                  <a:cxn ang="0">
                    <a:pos x="connsiteX0" y="connsiteY0"/>
                  </a:cxn>
                  <a:cxn ang="0">
                    <a:pos x="connsiteX1" y="connsiteY1"/>
                  </a:cxn>
                </a:cxnLst>
                <a:rect l="l" t="t" r="r" b="b"/>
                <a:pathLst>
                  <a:path w="3998" h="35985">
                    <a:moveTo>
                      <a:pt x="0" y="0"/>
                    </a:moveTo>
                    <a:lnTo>
                      <a:pt x="0" y="35986"/>
                    </a:lnTo>
                  </a:path>
                </a:pathLst>
              </a:custGeom>
              <a:ln w="12700" cap="flat">
                <a:solidFill>
                  <a:srgbClr val="119DD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797" name="组合 1367"/>
          <p:cNvGrpSpPr/>
          <p:nvPr/>
        </p:nvGrpSpPr>
        <p:grpSpPr>
          <a:xfrm>
            <a:off x="7085233" y="1663345"/>
            <a:ext cx="171440" cy="2557301"/>
            <a:chOff x="3371548" y="2134746"/>
            <a:chExt cx="153675" cy="2632211"/>
          </a:xfrm>
        </p:grpSpPr>
        <p:sp>
          <p:nvSpPr>
            <p:cNvPr id="827" name="文本框 1356"/>
            <p:cNvSpPr txBox="1"/>
            <p:nvPr/>
          </p:nvSpPr>
          <p:spPr>
            <a:xfrm>
              <a:off x="3371548" y="2134746"/>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1.0</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8" name="文本框 1357"/>
            <p:cNvSpPr txBox="1"/>
            <p:nvPr/>
          </p:nvSpPr>
          <p:spPr>
            <a:xfrm>
              <a:off x="3371548" y="2383154"/>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0.9</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9" name="文本框 1358"/>
            <p:cNvSpPr txBox="1"/>
            <p:nvPr/>
          </p:nvSpPr>
          <p:spPr>
            <a:xfrm>
              <a:off x="3371548" y="2631562"/>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0.8</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0" name="文本框 1359"/>
            <p:cNvSpPr txBox="1"/>
            <p:nvPr/>
          </p:nvSpPr>
          <p:spPr>
            <a:xfrm>
              <a:off x="3371548" y="2879970"/>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0.7</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1" name="文本框 1360"/>
            <p:cNvSpPr txBox="1"/>
            <p:nvPr/>
          </p:nvSpPr>
          <p:spPr>
            <a:xfrm>
              <a:off x="3371548" y="3128378"/>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0.6</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2" name="文本框 1361"/>
            <p:cNvSpPr txBox="1"/>
            <p:nvPr/>
          </p:nvSpPr>
          <p:spPr>
            <a:xfrm>
              <a:off x="3371548" y="3376786"/>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0.5</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3" name="文本框 1362"/>
            <p:cNvSpPr txBox="1"/>
            <p:nvPr/>
          </p:nvSpPr>
          <p:spPr>
            <a:xfrm>
              <a:off x="3371548" y="3625194"/>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0.4</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4" name="文本框 1363"/>
            <p:cNvSpPr txBox="1"/>
            <p:nvPr/>
          </p:nvSpPr>
          <p:spPr>
            <a:xfrm>
              <a:off x="3371548" y="3873602"/>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0.3</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5" name="文本框 1364"/>
            <p:cNvSpPr txBox="1"/>
            <p:nvPr/>
          </p:nvSpPr>
          <p:spPr>
            <a:xfrm>
              <a:off x="3371548" y="4122010"/>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0.2</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6" name="文本框 1365"/>
            <p:cNvSpPr txBox="1"/>
            <p:nvPr/>
          </p:nvSpPr>
          <p:spPr>
            <a:xfrm>
              <a:off x="3371548" y="4370418"/>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0.1</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37" name="文本框 1366"/>
            <p:cNvSpPr txBox="1"/>
            <p:nvPr/>
          </p:nvSpPr>
          <p:spPr>
            <a:xfrm>
              <a:off x="3371548" y="4618824"/>
              <a:ext cx="153675" cy="148133"/>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0.0</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8" name="组合 1373"/>
          <p:cNvGrpSpPr/>
          <p:nvPr/>
        </p:nvGrpSpPr>
        <p:grpSpPr>
          <a:xfrm>
            <a:off x="7338805" y="4204583"/>
            <a:ext cx="4533449" cy="143918"/>
            <a:chOff x="3602394" y="4786072"/>
            <a:chExt cx="4063694" cy="148134"/>
          </a:xfrm>
        </p:grpSpPr>
        <p:sp>
          <p:nvSpPr>
            <p:cNvPr id="822" name="文本框 1368"/>
            <p:cNvSpPr txBox="1"/>
            <p:nvPr/>
          </p:nvSpPr>
          <p:spPr>
            <a:xfrm>
              <a:off x="3602394" y="4786072"/>
              <a:ext cx="61470" cy="14813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0</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3" name="文本框 1369"/>
            <p:cNvSpPr txBox="1"/>
            <p:nvPr/>
          </p:nvSpPr>
          <p:spPr>
            <a:xfrm>
              <a:off x="7543148" y="4786072"/>
              <a:ext cx="122940" cy="14813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24</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4" name="文本框 1370"/>
            <p:cNvSpPr txBox="1"/>
            <p:nvPr/>
          </p:nvSpPr>
          <p:spPr>
            <a:xfrm>
              <a:off x="6550275" y="4786072"/>
              <a:ext cx="122940" cy="14813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18</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5" name="文本框 1371"/>
            <p:cNvSpPr txBox="1"/>
            <p:nvPr/>
          </p:nvSpPr>
          <p:spPr>
            <a:xfrm>
              <a:off x="5557403" y="4786072"/>
              <a:ext cx="122940" cy="14813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12</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6" name="文本框 1372"/>
            <p:cNvSpPr txBox="1"/>
            <p:nvPr/>
          </p:nvSpPr>
          <p:spPr>
            <a:xfrm>
              <a:off x="4595266" y="4786072"/>
              <a:ext cx="61470" cy="148134"/>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6</a:t>
              </a:r>
              <a:endPar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09" name="组合 1374"/>
          <p:cNvGrpSpPr/>
          <p:nvPr/>
        </p:nvGrpSpPr>
        <p:grpSpPr>
          <a:xfrm>
            <a:off x="7226811" y="4516467"/>
            <a:ext cx="4614652" cy="138499"/>
            <a:chOff x="3546820" y="4786072"/>
            <a:chExt cx="4141071" cy="142556"/>
          </a:xfrm>
        </p:grpSpPr>
        <p:sp>
          <p:nvSpPr>
            <p:cNvPr id="817" name="文本框 1375"/>
            <p:cNvSpPr txBox="1"/>
            <p:nvPr/>
          </p:nvSpPr>
          <p:spPr>
            <a:xfrm>
              <a:off x="3546820" y="4786072"/>
              <a:ext cx="172619" cy="14255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120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rPr>
                <a:t>285</a:t>
              </a:r>
              <a:endParaRPr kumimoji="0" lang="zh-CN" altLang="en-US" sz="900" i="0" u="none" strike="noStrike" kern="120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8" name="文本框 1376"/>
            <p:cNvSpPr txBox="1"/>
            <p:nvPr/>
          </p:nvSpPr>
          <p:spPr>
            <a:xfrm>
              <a:off x="7630351" y="4786072"/>
              <a:ext cx="57540" cy="14255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120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rPr>
                <a:t>2</a:t>
              </a:r>
              <a:endParaRPr kumimoji="0" lang="zh-CN" altLang="en-US" sz="900" i="0" u="none" strike="noStrike" kern="120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9" name="文本框 1377"/>
            <p:cNvSpPr txBox="1"/>
            <p:nvPr/>
          </p:nvSpPr>
          <p:spPr>
            <a:xfrm>
              <a:off x="6595081" y="4786072"/>
              <a:ext cx="115079" cy="14255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11</a:t>
              </a:r>
              <a:endParaRPr kumimoji="0" lang="zh-CN" altLang="en-US" sz="9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0" name="文本框 1378"/>
            <p:cNvSpPr txBox="1"/>
            <p:nvPr/>
          </p:nvSpPr>
          <p:spPr>
            <a:xfrm>
              <a:off x="5588582" y="4786072"/>
              <a:ext cx="115079" cy="14255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38</a:t>
              </a:r>
              <a:endParaRPr kumimoji="0" lang="zh-CN" altLang="en-US" sz="9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1" name="文本框 1379"/>
            <p:cNvSpPr txBox="1"/>
            <p:nvPr/>
          </p:nvSpPr>
          <p:spPr>
            <a:xfrm>
              <a:off x="4582087" y="4786072"/>
              <a:ext cx="115079" cy="14255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88</a:t>
              </a:r>
              <a:endParaRPr kumimoji="0" lang="zh-CN" altLang="en-US" sz="9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10" name="组合 1380"/>
          <p:cNvGrpSpPr/>
          <p:nvPr/>
        </p:nvGrpSpPr>
        <p:grpSpPr>
          <a:xfrm>
            <a:off x="7217292" y="4718652"/>
            <a:ext cx="4627578" cy="153888"/>
            <a:chOff x="3538189" y="4786072"/>
            <a:chExt cx="4152670" cy="158396"/>
          </a:xfrm>
        </p:grpSpPr>
        <p:sp>
          <p:nvSpPr>
            <p:cNvPr id="811" name="文本框 1381"/>
            <p:cNvSpPr txBox="1"/>
            <p:nvPr/>
          </p:nvSpPr>
          <p:spPr>
            <a:xfrm>
              <a:off x="3538189" y="4786072"/>
              <a:ext cx="189882" cy="1583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i="0" u="none" strike="noStrike" kern="120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rPr>
                <a:t>286</a:t>
              </a:r>
              <a:endParaRPr kumimoji="0" lang="zh-CN" altLang="en-US" sz="1000" i="0" u="none" strike="noStrike" kern="1200" cap="none" spc="0" normalizeH="0" baseline="0" noProof="0" dirty="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2" name="文本框 1382"/>
            <p:cNvSpPr txBox="1"/>
            <p:nvPr/>
          </p:nvSpPr>
          <p:spPr>
            <a:xfrm>
              <a:off x="7627565" y="4786072"/>
              <a:ext cx="63294" cy="1583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2</a:t>
              </a:r>
              <a:endParaRPr kumimoji="0" lang="zh-CN" altLang="en-US"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3" name="文本框 1383"/>
            <p:cNvSpPr txBox="1"/>
            <p:nvPr/>
          </p:nvSpPr>
          <p:spPr>
            <a:xfrm>
              <a:off x="6621045" y="4786072"/>
              <a:ext cx="63294" cy="1583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7</a:t>
              </a:r>
              <a:endParaRPr kumimoji="0" lang="zh-CN" altLang="en-US"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5" name="文本框 1384"/>
            <p:cNvSpPr txBox="1"/>
            <p:nvPr/>
          </p:nvSpPr>
          <p:spPr>
            <a:xfrm>
              <a:off x="5582876" y="4786072"/>
              <a:ext cx="126588" cy="1583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19</a:t>
              </a:r>
              <a:endParaRPr kumimoji="0" lang="zh-CN" altLang="en-US"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6" name="文本框 1385"/>
            <p:cNvSpPr txBox="1"/>
            <p:nvPr/>
          </p:nvSpPr>
          <p:spPr>
            <a:xfrm>
              <a:off x="4576357" y="4786072"/>
              <a:ext cx="126588" cy="158396"/>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60</a:t>
              </a:r>
              <a:endParaRPr kumimoji="0" lang="zh-CN" altLang="en-US" sz="1000"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800" name="文本框 1387"/>
          <p:cNvSpPr txBox="1"/>
          <p:nvPr/>
        </p:nvSpPr>
        <p:spPr>
          <a:xfrm>
            <a:off x="7351447" y="3839464"/>
            <a:ext cx="502164" cy="23026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a:t>
            </a:r>
            <a:r>
              <a:rPr kumimoji="0" lang="zh-CN" altLang="en-US"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rPr>
              <a:t>删失</a:t>
            </a:r>
            <a:endParaRPr kumimoji="0" lang="en-US" altLang="zh-CN" sz="1000" b="1" i="0" u="none" strike="noStrike" kern="1200" cap="none" spc="0" normalizeH="0" baseline="0" noProof="0">
              <a:ln>
                <a:noFill/>
              </a:ln>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01" name="文本框 1388"/>
          <p:cNvSpPr txBox="1"/>
          <p:nvPr/>
        </p:nvSpPr>
        <p:spPr>
          <a:xfrm>
            <a:off x="8893213" y="3536776"/>
            <a:ext cx="377026"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srgbClr val="8D4038"/>
                </a:solidFill>
                <a:effectLst/>
                <a:uLnTx/>
                <a:uFillTx/>
                <a:latin typeface="Arial" panose="020B0604020202020204" pitchFamily="34" charset="0"/>
                <a:ea typeface="微软雅黑" panose="020B0503020204020204" pitchFamily="34" charset="-122"/>
                <a:sym typeface="Arial" panose="020B0604020202020204" pitchFamily="34" charset="0"/>
              </a:rPr>
              <a:t>AG</a:t>
            </a:r>
            <a:endParaRPr kumimoji="0" lang="en-US" altLang="zh-CN" sz="1000" b="1" i="0" u="none" strike="noStrike" kern="1200" cap="none" spc="0" normalizeH="0" baseline="0" noProof="0" dirty="0">
              <a:ln>
                <a:noFill/>
              </a:ln>
              <a:solidFill>
                <a:srgbClr val="8D4038"/>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02" name="文本框 1389"/>
          <p:cNvSpPr txBox="1"/>
          <p:nvPr/>
        </p:nvSpPr>
        <p:spPr>
          <a:xfrm>
            <a:off x="9667396" y="3056766"/>
            <a:ext cx="1048685"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err="1">
                <a:ln>
                  <a:noFill/>
                </a:ln>
                <a:solidFill>
                  <a:srgbClr val="119DD5"/>
                </a:solidFill>
                <a:effectLst/>
                <a:uLnTx/>
                <a:uFillTx/>
                <a:latin typeface="Arial" panose="020B0604020202020204" pitchFamily="34" charset="0"/>
                <a:ea typeface="微软雅黑" panose="020B0503020204020204" pitchFamily="34" charset="-122"/>
                <a:sym typeface="Arial" panose="020B0604020202020204" pitchFamily="34" charset="0"/>
              </a:rPr>
              <a:t>TTFields</a:t>
            </a:r>
            <a:r>
              <a:rPr kumimoji="0" lang="en-US" altLang="zh-CN" sz="1000" b="1" i="0" u="none" strike="noStrike" kern="1200" cap="none" spc="0" normalizeH="0" baseline="0" noProof="0" dirty="0">
                <a:ln>
                  <a:noFill/>
                </a:ln>
                <a:solidFill>
                  <a:srgbClr val="119DD5"/>
                </a:solidFill>
                <a:effectLst/>
                <a:uLnTx/>
                <a:uFillTx/>
                <a:latin typeface="Arial" panose="020B0604020202020204" pitchFamily="34" charset="0"/>
                <a:ea typeface="微软雅黑" panose="020B0503020204020204" pitchFamily="34" charset="-122"/>
                <a:sym typeface="Arial" panose="020B0604020202020204" pitchFamily="34" charset="0"/>
              </a:rPr>
              <a:t> + AG</a:t>
            </a:r>
            <a:endParaRPr kumimoji="0" lang="en-US" altLang="zh-CN" sz="1000" b="1" i="0" u="none" strike="noStrike" kern="1200" cap="none" spc="0" normalizeH="0" baseline="0" noProof="0" dirty="0">
              <a:ln>
                <a:noFill/>
              </a:ln>
              <a:solidFill>
                <a:srgbClr val="119DD5"/>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05" name="文本框 1392"/>
          <p:cNvSpPr txBox="1"/>
          <p:nvPr/>
        </p:nvSpPr>
        <p:spPr>
          <a:xfrm>
            <a:off x="6667941" y="4234933"/>
            <a:ext cx="530915" cy="2308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900" dirty="0">
                <a:latin typeface="Arial" panose="020B0604020202020204" pitchFamily="34" charset="0"/>
                <a:ea typeface="微软雅黑" panose="020B0503020204020204" pitchFamily="34" charset="-122"/>
                <a:sym typeface="Arial" panose="020B0604020202020204" pitchFamily="34" charset="0"/>
              </a:rPr>
              <a:t>风险数</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806" name="文本框 1394"/>
          <p:cNvSpPr txBox="1"/>
          <p:nvPr/>
        </p:nvSpPr>
        <p:spPr>
          <a:xfrm>
            <a:off x="9073445" y="4288514"/>
            <a:ext cx="1937584" cy="23026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000" b="1" dirty="0">
                <a:latin typeface="Arial" panose="020B0604020202020204" pitchFamily="34" charset="0"/>
                <a:ea typeface="微软雅黑" panose="020B0503020204020204" pitchFamily="34" charset="-122"/>
                <a:sym typeface="Arial" panose="020B0604020202020204" pitchFamily="34" charset="0"/>
              </a:rPr>
              <a:t>至恶化</a:t>
            </a:r>
            <a:r>
              <a:rPr lang="en-US" altLang="zh-CN" sz="1000" b="1" dirty="0">
                <a:latin typeface="Arial" panose="020B0604020202020204" pitchFamily="34" charset="0"/>
                <a:ea typeface="微软雅黑" panose="020B0503020204020204" pitchFamily="34" charset="-122"/>
                <a:sym typeface="Arial" panose="020B0604020202020204" pitchFamily="34" charset="0"/>
              </a:rPr>
              <a:t>10</a:t>
            </a:r>
            <a:r>
              <a:rPr lang="zh-CN" altLang="en-US" sz="1000" b="1" dirty="0">
                <a:latin typeface="Arial" panose="020B0604020202020204" pitchFamily="34" charset="0"/>
                <a:ea typeface="微软雅黑" panose="020B0503020204020204" pitchFamily="34" charset="-122"/>
                <a:sym typeface="Arial" panose="020B0604020202020204" pitchFamily="34" charset="0"/>
              </a:rPr>
              <a:t>分或死亡的时间（月）</a:t>
            </a:r>
            <a:endParaRPr lang="zh-CN" altLang="en-US" sz="1000" b="1" dirty="0">
              <a:latin typeface="Arial" panose="020B0604020202020204" pitchFamily="34" charset="0"/>
              <a:ea typeface="微软雅黑" panose="020B0503020204020204" pitchFamily="34" charset="-122"/>
              <a:sym typeface="Arial" panose="020B0604020202020204" pitchFamily="34" charset="0"/>
            </a:endParaRPr>
          </a:p>
        </p:txBody>
      </p:sp>
      <p:sp>
        <p:nvSpPr>
          <p:cNvPr id="807" name="文本框 1395"/>
          <p:cNvSpPr txBox="1"/>
          <p:nvPr/>
        </p:nvSpPr>
        <p:spPr>
          <a:xfrm rot="16200000">
            <a:off x="6159301" y="2823202"/>
            <a:ext cx="121058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sym typeface="Arial" panose="020B0604020202020204" pitchFamily="34" charset="0"/>
              </a:rPr>
              <a:t>未发生恶化的概率</a:t>
            </a:r>
            <a:endParaRPr kumimoji="0" lang="en-US" altLang="zh-CN" sz="1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08" name="文本框 4"/>
          <p:cNvSpPr txBox="1"/>
          <p:nvPr/>
        </p:nvSpPr>
        <p:spPr>
          <a:xfrm>
            <a:off x="6334618" y="1349732"/>
            <a:ext cx="2332555"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ITT</a:t>
            </a: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人群：总体健康状态</a:t>
            </a:r>
            <a:endParaRPr kumimoji="0" lang="en-US" altLang="zh-CN" sz="1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217" name="Rectangle: Rounded Corners 3"/>
          <p:cNvSpPr/>
          <p:nvPr/>
        </p:nvSpPr>
        <p:spPr>
          <a:xfrm>
            <a:off x="8503052" y="1816367"/>
            <a:ext cx="3377372" cy="64535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CN" sz="1400" b="1" dirty="0" err="1">
                <a:solidFill>
                  <a:schemeClr val="tx1">
                    <a:lumMod val="75000"/>
                    <a:lumOff val="25000"/>
                  </a:schemeClr>
                </a:solidFill>
              </a:rPr>
              <a:t>TTFields</a:t>
            </a:r>
            <a:r>
              <a:rPr lang="en-US" altLang="zh-CN" sz="1400" b="1" dirty="0">
                <a:solidFill>
                  <a:schemeClr val="tx1">
                    <a:lumMod val="75000"/>
                    <a:lumOff val="25000"/>
                  </a:schemeClr>
                </a:solidFill>
              </a:rPr>
              <a:t> + AG vs AG</a:t>
            </a:r>
            <a:endParaRPr lang="en-US" altLang="zh-CN" sz="1400" b="1" dirty="0">
              <a:solidFill>
                <a:schemeClr val="tx1">
                  <a:lumMod val="75000"/>
                  <a:lumOff val="25000"/>
                </a:schemeClr>
              </a:solidFill>
            </a:endParaRPr>
          </a:p>
          <a:p>
            <a:pPr algn="ctr">
              <a:spcBef>
                <a:spcPts val="600"/>
              </a:spcBef>
            </a:pPr>
            <a:r>
              <a:rPr lang="zh-CN" altLang="en-US" sz="1400" b="1" dirty="0">
                <a:solidFill>
                  <a:schemeClr val="tx1">
                    <a:lumMod val="75000"/>
                    <a:lumOff val="25000"/>
                  </a:schemeClr>
                </a:solidFill>
              </a:rPr>
              <a:t>中位生活质量无恶化时间：</a:t>
            </a:r>
            <a:endParaRPr lang="en-US" altLang="zh-CN" sz="1400" b="1" dirty="0">
              <a:solidFill>
                <a:schemeClr val="tx1">
                  <a:lumMod val="75000"/>
                  <a:lumOff val="25000"/>
                </a:schemeClr>
              </a:solidFill>
            </a:endParaRPr>
          </a:p>
          <a:p>
            <a:pPr algn="ctr">
              <a:spcBef>
                <a:spcPts val="600"/>
              </a:spcBef>
            </a:pPr>
            <a:r>
              <a:rPr lang="en-US" altLang="zh-CN" sz="1400" b="1" dirty="0">
                <a:solidFill>
                  <a:srgbClr val="C00000"/>
                </a:solidFill>
              </a:rPr>
              <a:t>7.1</a:t>
            </a:r>
            <a:r>
              <a:rPr lang="zh-CN" altLang="en-US" sz="1400" b="1" dirty="0">
                <a:solidFill>
                  <a:srgbClr val="C00000"/>
                </a:solidFill>
              </a:rPr>
              <a:t>个月</a:t>
            </a:r>
            <a:r>
              <a:rPr lang="zh-CN" altLang="en-US" sz="1400" b="1" dirty="0">
                <a:solidFill>
                  <a:schemeClr val="tx1"/>
                </a:solidFill>
              </a:rPr>
              <a:t> </a:t>
            </a:r>
            <a:r>
              <a:rPr lang="en-US" altLang="zh-CN" sz="1400" b="1" dirty="0">
                <a:solidFill>
                  <a:schemeClr val="tx1">
                    <a:lumMod val="75000"/>
                    <a:lumOff val="25000"/>
                  </a:schemeClr>
                </a:solidFill>
              </a:rPr>
              <a:t>vs 5.7</a:t>
            </a:r>
            <a:r>
              <a:rPr lang="zh-CN" altLang="en-US" sz="1400" b="1" dirty="0">
                <a:solidFill>
                  <a:schemeClr val="tx1">
                    <a:lumMod val="75000"/>
                    <a:lumOff val="25000"/>
                  </a:schemeClr>
                </a:solidFill>
              </a:rPr>
              <a:t>个月（</a:t>
            </a:r>
            <a:r>
              <a:rPr lang="en-US" altLang="zh-CN" sz="1400" b="1" dirty="0">
                <a:solidFill>
                  <a:schemeClr val="tx1">
                    <a:lumMod val="75000"/>
                    <a:lumOff val="25000"/>
                  </a:schemeClr>
                </a:solidFill>
              </a:rPr>
              <a:t>P=0.023</a:t>
            </a:r>
            <a:r>
              <a:rPr lang="zh-CN" altLang="en-US" sz="1400" b="1" dirty="0">
                <a:solidFill>
                  <a:schemeClr val="tx1">
                    <a:lumMod val="75000"/>
                    <a:lumOff val="25000"/>
                  </a:schemeClr>
                </a:solidFill>
              </a:rPr>
              <a:t>）</a:t>
            </a:r>
            <a:endParaRPr lang="en-US" sz="1400" b="1" dirty="0">
              <a:solidFill>
                <a:schemeClr val="tx1">
                  <a:lumMod val="75000"/>
                  <a:lumOff val="25000"/>
                </a:schemeClr>
              </a:solidFill>
            </a:endParaRPr>
          </a:p>
        </p:txBody>
      </p:sp>
      <p:graphicFrame>
        <p:nvGraphicFramePr>
          <p:cNvPr id="1218" name="Table 9"/>
          <p:cNvGraphicFramePr>
            <a:graphicFrameLocks noGrp="1"/>
          </p:cNvGraphicFramePr>
          <p:nvPr/>
        </p:nvGraphicFramePr>
        <p:xfrm>
          <a:off x="6599350" y="4934138"/>
          <a:ext cx="5334001" cy="914400"/>
        </p:xfrm>
        <a:graphic>
          <a:graphicData uri="http://schemas.openxmlformats.org/drawingml/2006/table">
            <a:tbl>
              <a:tblPr firstRow="1" bandRow="1">
                <a:tableStyleId>{69012ECD-51FC-41F1-AA8D-1B2483CD663E}</a:tableStyleId>
              </a:tblPr>
              <a:tblGrid>
                <a:gridCol w="1657788"/>
                <a:gridCol w="1561366"/>
                <a:gridCol w="1352846"/>
                <a:gridCol w="762001"/>
              </a:tblGrid>
              <a:tr h="180754">
                <a:tc>
                  <a:txBody>
                    <a:bodyPr/>
                    <a:lstStyle/>
                    <a:p>
                      <a:pPr algn="ctr"/>
                      <a:r>
                        <a:rPr lang="en-US" sz="900" dirty="0"/>
                        <a:t>ITT</a:t>
                      </a:r>
                      <a:endParaRPr lang="en-US" sz="900" dirty="0"/>
                    </a:p>
                  </a:txBody>
                  <a:tcPr anchor="ctr">
                    <a:lnL w="12700" cap="flat" cmpd="sng" algn="ctr">
                      <a:noFill/>
                      <a:prstDash val="solid"/>
                      <a:miter lim="800000"/>
                    </a:lnL>
                    <a:lnR>
                      <a:noFill/>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c>
                  <a:txBody>
                    <a:bodyPr/>
                    <a:lstStyle/>
                    <a:p>
                      <a:pPr algn="ctr">
                        <a:buNone/>
                      </a:pPr>
                      <a:r>
                        <a:rPr lang="en-US" sz="900" dirty="0" err="1">
                          <a:effectLst/>
                        </a:rPr>
                        <a:t>TTFields</a:t>
                      </a:r>
                      <a:r>
                        <a:rPr lang="en-US" sz="900" dirty="0">
                          <a:effectLst/>
                        </a:rPr>
                        <a:t> + </a:t>
                      </a:r>
                      <a:r>
                        <a:rPr lang="en-US" sz="900" dirty="0" err="1">
                          <a:effectLst/>
                        </a:rPr>
                        <a:t>GnP</a:t>
                      </a:r>
                      <a:r>
                        <a:rPr lang="en-US" sz="900" dirty="0">
                          <a:effectLst/>
                        </a:rPr>
                        <a:t> </a:t>
                      </a:r>
                      <a:endParaRPr lang="en-US" sz="900" dirty="0">
                        <a:effectLst/>
                      </a:endParaRPr>
                    </a:p>
                  </a:txBody>
                  <a:tcPr marL="15652" marR="15652" marT="0" marB="0" anchor="ctr">
                    <a:lnL>
                      <a:noFill/>
                    </a:lnL>
                    <a:lnR>
                      <a:noFill/>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c>
                  <a:txBody>
                    <a:bodyPr/>
                    <a:lstStyle/>
                    <a:p>
                      <a:pPr algn="ctr">
                        <a:buNone/>
                      </a:pPr>
                      <a:r>
                        <a:rPr lang="fr-CH" sz="900" dirty="0" err="1">
                          <a:effectLst/>
                        </a:rPr>
                        <a:t>GnP</a:t>
                      </a:r>
                      <a:endParaRPr lang="en-US" sz="900" dirty="0">
                        <a:effectLst/>
                      </a:endParaRPr>
                    </a:p>
                  </a:txBody>
                  <a:tcPr marL="15652" marR="15652" marT="0" marB="0" anchor="ctr">
                    <a:lnL>
                      <a:noFill/>
                    </a:lnL>
                    <a:lnR>
                      <a:noFill/>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c>
                  <a:txBody>
                    <a:bodyPr/>
                    <a:lstStyle/>
                    <a:p>
                      <a:pPr algn="ctr">
                        <a:buNone/>
                      </a:pPr>
                      <a:r>
                        <a:rPr lang="en-US" sz="900" dirty="0"/>
                        <a:t>P</a:t>
                      </a:r>
                      <a:r>
                        <a:rPr lang="zh-CN" altLang="en-US" sz="900" dirty="0"/>
                        <a:t>值</a:t>
                      </a:r>
                      <a:endParaRPr lang="en-US" sz="900" dirty="0">
                        <a:effectLst/>
                      </a:endParaRPr>
                    </a:p>
                  </a:txBody>
                  <a:tcPr anchor="ctr">
                    <a:lnL>
                      <a:noFill/>
                    </a:lnL>
                    <a:lnR w="12700" cap="flat" cmpd="sng" algn="ctr">
                      <a:noFill/>
                      <a:prstDash val="solid"/>
                      <a:miter lim="800000"/>
                    </a:lnR>
                    <a:lnT w="1270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7397"/>
                    </a:solidFill>
                  </a:tcPr>
                </a:tc>
              </a:tr>
              <a:tr h="180754">
                <a:tc>
                  <a:txBody>
                    <a:bodyPr/>
                    <a:lstStyle/>
                    <a:p>
                      <a:pPr algn="ctr"/>
                      <a:r>
                        <a:rPr lang="zh-CN" altLang="en-US" sz="900" dirty="0"/>
                        <a:t>中位至恶化时间</a:t>
                      </a:r>
                      <a:r>
                        <a:rPr lang="en-US" altLang="zh-CN" sz="900" dirty="0"/>
                        <a:t>*</a:t>
                      </a:r>
                      <a:endParaRPr lang="en-US" altLang="zh-CN" sz="900" dirty="0"/>
                    </a:p>
                  </a:txBody>
                  <a:tcPr anchor="ctr">
                    <a:lnL w="1270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i="0" u="none" strike="noStrike" kern="1200" baseline="0" dirty="0">
                          <a:solidFill>
                            <a:schemeClr val="tx1"/>
                          </a:solidFill>
                          <a:latin typeface="+mn-lt"/>
                          <a:ea typeface="+mn-ea"/>
                          <a:cs typeface="+mn-cs"/>
                        </a:rPr>
                        <a:t>7.1m</a:t>
                      </a:r>
                      <a:endParaRPr lang="en-US" sz="900" b="0" i="0" u="none" strike="noStrike" kern="1200" baseline="0" dirty="0">
                        <a:solidFill>
                          <a:schemeClr val="tx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0" i="0" u="none" strike="noStrike" kern="1200" baseline="0">
                          <a:solidFill>
                            <a:schemeClr val="tx1"/>
                          </a:solidFill>
                          <a:latin typeface="+mn-lt"/>
                          <a:ea typeface="+mn-ea"/>
                          <a:cs typeface="+mn-cs"/>
                        </a:rPr>
                        <a:t>5.7m</a:t>
                      </a:r>
                      <a:endParaRPr lang="en-US" sz="900" b="0" i="0" u="none" strike="noStrike" kern="1200" baseline="0">
                        <a:solidFill>
                          <a:schemeClr val="tx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a:t>0.023</a:t>
                      </a:r>
                      <a:endParaRPr lang="en-US" sz="900" b="0" i="0" u="none" strike="noStrike" kern="1200" baseline="0">
                        <a:solidFill>
                          <a:schemeClr val="tx1"/>
                        </a:solidFill>
                        <a:latin typeface="+mn-lt"/>
                        <a:ea typeface="+mn-ea"/>
                        <a:cs typeface="+mn-cs"/>
                      </a:endParaRPr>
                    </a:p>
                  </a:txBody>
                  <a:tcPr anchor="ctr">
                    <a:lnL>
                      <a:noFill/>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0754">
                <a:tc gridSpan="4">
                  <a:txBody>
                    <a:bodyPr/>
                    <a:lstStyle/>
                    <a:p>
                      <a:pPr algn="ctr"/>
                      <a:r>
                        <a:rPr lang="en-US" sz="900" b="1" dirty="0"/>
                        <a:t>HR = 0.77 (95%CI: 0.61, 0.97)</a:t>
                      </a:r>
                      <a:endParaRPr lang="en-US" sz="900" b="1" dirty="0"/>
                    </a:p>
                  </a:txBody>
                  <a:tcPr anchor="ctr">
                    <a:lnL w="12700" cap="flat" cmpd="sng" algn="ctr">
                      <a:noFill/>
                      <a:prstDash val="solid"/>
                      <a:miter lim="800000"/>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cPr anchor="ctr"/>
                </a:tc>
                <a:tc hMerge="1">
                  <a:tcPr anchor="ctr"/>
                </a:tc>
                <a:tc hMerge="1">
                  <a:tcPr/>
                </a:tc>
              </a:tr>
              <a:tr h="180754">
                <a:tc>
                  <a:txBody>
                    <a:bodyPr/>
                    <a:lstStyle/>
                    <a:p>
                      <a:pPr algn="ctr"/>
                      <a:r>
                        <a:rPr lang="en-US" sz="900"/>
                        <a:t>1</a:t>
                      </a:r>
                      <a:r>
                        <a:rPr lang="zh-CN" altLang="en-US" sz="900"/>
                        <a:t>年无恶化率</a:t>
                      </a:r>
                      <a:endParaRPr lang="en-US" altLang="zh-CN" sz="900"/>
                    </a:p>
                  </a:txBody>
                  <a:tcPr anchor="ctr">
                    <a:lnL w="12700" cap="flat" cmpd="sng" algn="ctr">
                      <a:noFill/>
                      <a:prstDash val="solid"/>
                      <a:miter lim="800000"/>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kern="1200" dirty="0">
                          <a:solidFill>
                            <a:schemeClr val="tx1"/>
                          </a:solidFill>
                          <a:latin typeface="+mn-lt"/>
                          <a:ea typeface="+mn-ea"/>
                          <a:cs typeface="+mn-cs"/>
                        </a:rPr>
                        <a:t>33.3%</a:t>
                      </a:r>
                      <a:endParaRPr lang="en-US" sz="900" kern="1200" dirty="0">
                        <a:solidFill>
                          <a:schemeClr val="tx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kern="1200" dirty="0">
                          <a:solidFill>
                            <a:schemeClr val="tx1"/>
                          </a:solidFill>
                          <a:latin typeface="+mn-lt"/>
                          <a:ea typeface="+mn-ea"/>
                          <a:cs typeface="+mn-cs"/>
                        </a:rPr>
                        <a:t>23.3%</a:t>
                      </a:r>
                      <a:endParaRPr lang="en-US" sz="900" kern="1200" dirty="0">
                        <a:solidFill>
                          <a:schemeClr val="tx1"/>
                        </a:solidFill>
                        <a:latin typeface="+mn-lt"/>
                        <a:ea typeface="+mn-ea"/>
                        <a:cs typeface="+mn-cs"/>
                      </a:endParaRPr>
                    </a:p>
                  </a:txBody>
                  <a:tcPr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dirty="0"/>
                        <a:t>0.0414</a:t>
                      </a:r>
                      <a:endParaRPr lang="en-US" sz="900" kern="1200" dirty="0">
                        <a:solidFill>
                          <a:schemeClr val="tx1"/>
                        </a:solidFill>
                        <a:latin typeface="+mn-lt"/>
                        <a:ea typeface="+mn-ea"/>
                        <a:cs typeface="+mn-cs"/>
                      </a:endParaRPr>
                    </a:p>
                  </a:txBody>
                  <a:tcPr anchor="ctr">
                    <a:lnL>
                      <a:noFill/>
                    </a:lnL>
                    <a:lnR w="12700" cap="flat" cmpd="sng" algn="ctr">
                      <a:noFill/>
                      <a:prstDash val="solid"/>
                      <a:miter lim="800000"/>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219" name="TextBox 10"/>
          <p:cNvSpPr txBox="1"/>
          <p:nvPr/>
        </p:nvSpPr>
        <p:spPr>
          <a:xfrm>
            <a:off x="6248180" y="5961575"/>
            <a:ext cx="5435600" cy="184666"/>
          </a:xfrm>
          <a:prstGeom prst="rect">
            <a:avLst/>
          </a:prstGeom>
          <a:noFill/>
        </p:spPr>
        <p:txBody>
          <a:bodyPr wrap="square" rtlCol="0">
            <a:spAutoFit/>
          </a:bodyPr>
          <a:lstStyle/>
          <a:p>
            <a:r>
              <a:rPr lang="en-US" altLang="zh-CN" sz="600" dirty="0"/>
              <a:t>*</a:t>
            </a:r>
            <a:r>
              <a:rPr lang="zh-CN" altLang="en-US" sz="600" dirty="0"/>
              <a:t>定义：至患者在单独的</a:t>
            </a:r>
            <a:r>
              <a:rPr lang="en-US" altLang="zh-CN" sz="600" dirty="0"/>
              <a:t>QoL</a:t>
            </a:r>
            <a:r>
              <a:rPr lang="zh-CN" altLang="en-US" sz="600" dirty="0"/>
              <a:t>量表上的评分首次下降≥</a:t>
            </a:r>
            <a:r>
              <a:rPr lang="en-US" altLang="zh-CN" sz="600" dirty="0"/>
              <a:t>10</a:t>
            </a:r>
            <a:r>
              <a:rPr lang="zh-CN" altLang="en-US" sz="600" dirty="0"/>
              <a:t>分的时间点或死亡的时间</a:t>
            </a:r>
            <a:endParaRPr lang="en-US" altLang="zh-CN" sz="600" dirty="0"/>
          </a:p>
        </p:txBody>
      </p:sp>
      <p:sp>
        <p:nvSpPr>
          <p:cNvPr id="1220" name="矩形 623"/>
          <p:cNvSpPr/>
          <p:nvPr/>
        </p:nvSpPr>
        <p:spPr>
          <a:xfrm>
            <a:off x="6426168" y="4405764"/>
            <a:ext cx="781595" cy="3387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altLang="zh-CN" sz="900" dirty="0" err="1">
                <a:solidFill>
                  <a:schemeClr val="tx1"/>
                </a:solidFill>
                <a:latin typeface="Arial" panose="020B0604020202020204" pitchFamily="34" charset="0"/>
                <a:ea typeface="微软雅黑" panose="020B0503020204020204" pitchFamily="34" charset="-122"/>
                <a:sym typeface="Arial" panose="020B0604020202020204" pitchFamily="34" charset="0"/>
              </a:rPr>
              <a:t>TTFields</a:t>
            </a: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 +AG</a:t>
            </a:r>
            <a:endPar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1" name="矩形 624"/>
          <p:cNvSpPr/>
          <p:nvPr/>
        </p:nvSpPr>
        <p:spPr>
          <a:xfrm>
            <a:off x="6706121" y="4634835"/>
            <a:ext cx="427449" cy="3387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altLang="zh-CN" sz="900" dirty="0">
                <a:solidFill>
                  <a:schemeClr val="tx1"/>
                </a:solidFill>
                <a:latin typeface="Arial" panose="020B0604020202020204" pitchFamily="34" charset="0"/>
                <a:ea typeface="微软雅黑" panose="020B0503020204020204" pitchFamily="34" charset="-122"/>
                <a:sym typeface="Arial" panose="020B0604020202020204" pitchFamily="34" charset="0"/>
              </a:rPr>
              <a:t>AG</a:t>
            </a:r>
            <a:endParaRPr lang="zh-CN" altLang="en-US" sz="9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3" name="TextBox 11"/>
          <p:cNvSpPr txBox="1"/>
          <p:nvPr/>
        </p:nvSpPr>
        <p:spPr>
          <a:xfrm>
            <a:off x="6283205" y="963605"/>
            <a:ext cx="5679152" cy="338554"/>
          </a:xfrm>
          <a:prstGeom prst="rect">
            <a:avLst/>
          </a:prstGeom>
          <a:solidFill>
            <a:schemeClr val="tx2">
              <a:lumMod val="10000"/>
              <a:lumOff val="90000"/>
            </a:schemeClr>
          </a:solidFill>
        </p:spPr>
        <p:txBody>
          <a:bodyPr wrap="square" rtlCol="0">
            <a:spAutoFit/>
          </a:bodyPr>
          <a:lstStyle/>
          <a:p>
            <a:pPr algn="ctr"/>
            <a:r>
              <a:rPr lang="en-US" altLang="zh-CN" sz="1600" b="1" dirty="0" err="1">
                <a:solidFill>
                  <a:schemeClr val="tx1">
                    <a:lumMod val="75000"/>
                    <a:lumOff val="25000"/>
                  </a:schemeClr>
                </a:solidFill>
              </a:rPr>
              <a:t>TTFields+AG</a:t>
            </a:r>
            <a:r>
              <a:rPr lang="zh-CN" altLang="en-US" sz="1600" b="1" dirty="0">
                <a:solidFill>
                  <a:schemeClr val="tx1">
                    <a:lumMod val="75000"/>
                    <a:lumOff val="25000"/>
                  </a:schemeClr>
                </a:solidFill>
              </a:rPr>
              <a:t> 显著延长</a:t>
            </a:r>
            <a:r>
              <a:rPr lang="zh-CN" altLang="en-US" sz="1600" b="1" dirty="0">
                <a:solidFill>
                  <a:schemeClr val="tx1">
                    <a:lumMod val="75000"/>
                    <a:lumOff val="25000"/>
                  </a:schemeClr>
                </a:solidFill>
                <a:highlight>
                  <a:srgbClr val="FFFF00"/>
                </a:highlight>
              </a:rPr>
              <a:t>生活质量无恶化时间</a:t>
            </a:r>
            <a:endParaRPr lang="en-US" sz="1600" b="1" dirty="0">
              <a:solidFill>
                <a:schemeClr val="tx1">
                  <a:lumMod val="75000"/>
                  <a:lumOff val="25000"/>
                </a:schemeClr>
              </a:solidFill>
              <a:highlight>
                <a:srgbClr val="FFFF00"/>
              </a:highlight>
            </a:endParaRPr>
          </a:p>
        </p:txBody>
      </p:sp>
      <p:sp>
        <p:nvSpPr>
          <p:cNvPr id="1225" name="TextBox 13"/>
          <p:cNvSpPr txBox="1"/>
          <p:nvPr/>
        </p:nvSpPr>
        <p:spPr>
          <a:xfrm>
            <a:off x="103541" y="6706819"/>
            <a:ext cx="9370846" cy="184666"/>
          </a:xfrm>
          <a:prstGeom prst="rect">
            <a:avLst/>
          </a:prstGeom>
          <a:noFill/>
        </p:spPr>
        <p:txBody>
          <a:bodyPr wrap="square" rtlCol="0">
            <a:spAutoFit/>
          </a:bodyPr>
          <a:lstStyle/>
          <a:p>
            <a:pPr>
              <a:defRPr/>
            </a:pPr>
            <a:r>
              <a:rPr kumimoji="0" lang="en-US" sz="600" b="0" i="0" u="none" strike="noStrike" kern="1200" cap="none" spc="0" normalizeH="0" baseline="0" noProof="0" dirty="0">
                <a:ln>
                  <a:noFill/>
                </a:ln>
                <a:solidFill>
                  <a:prstClr val="black"/>
                </a:solidFill>
                <a:effectLst/>
                <a:uLnTx/>
                <a:uFillTx/>
                <a:cs typeface="+mn-ea"/>
                <a:sym typeface="+mn-lt"/>
              </a:rPr>
              <a:t>1. Vincent J. </a:t>
            </a:r>
            <a:r>
              <a:rPr kumimoji="0" lang="en-US" sz="600" b="0" i="0" u="none" strike="noStrike" kern="1200" cap="none" spc="0" normalizeH="0" baseline="0" noProof="0" dirty="0" err="1">
                <a:ln>
                  <a:noFill/>
                </a:ln>
                <a:solidFill>
                  <a:prstClr val="black"/>
                </a:solidFill>
                <a:effectLst/>
                <a:uLnTx/>
                <a:uFillTx/>
                <a:cs typeface="+mn-ea"/>
                <a:sym typeface="+mn-lt"/>
              </a:rPr>
              <a:t>Picozzi,et</a:t>
            </a:r>
            <a:r>
              <a:rPr kumimoji="0" lang="en-US" sz="600" b="0" i="0" u="none" strike="noStrike" kern="1200" cap="none" spc="0" normalizeH="0" baseline="0" noProof="0" dirty="0">
                <a:ln>
                  <a:noFill/>
                </a:ln>
                <a:solidFill>
                  <a:prstClr val="black"/>
                </a:solidFill>
                <a:effectLst/>
                <a:uLnTx/>
                <a:uFillTx/>
                <a:cs typeface="+mn-ea"/>
                <a:sym typeface="+mn-lt"/>
              </a:rPr>
              <a:t> al. 2025 </a:t>
            </a:r>
            <a:r>
              <a:rPr lang="en-US" sz="600" dirty="0">
                <a:solidFill>
                  <a:prstClr val="black"/>
                </a:solidFill>
                <a:cs typeface="+mn-ea"/>
                <a:sym typeface="+mn-lt"/>
              </a:rPr>
              <a:t>ASCO LBA 4005;  2.Babiker HM, Picozzi V, Chandana SR, et al. J Clin Oncol. Published online May 31, 2025. doi:10.1200/JCO-25-00746.</a:t>
            </a:r>
            <a:r>
              <a:rPr lang="zh-CN" altLang="en-US" sz="600" dirty="0">
                <a:solidFill>
                  <a:prstClr val="black"/>
                </a:solidFill>
                <a:cs typeface="+mn-ea"/>
                <a:sym typeface="+mn-lt"/>
              </a:rPr>
              <a:t> </a:t>
            </a:r>
            <a:endParaRPr lang="zh-CN" altLang="en-US" sz="600" dirty="0">
              <a:solidFill>
                <a:prstClr val="black"/>
              </a:solidFill>
              <a:cs typeface="+mn-ea"/>
              <a:sym typeface="+mn-lt"/>
            </a:endParaRPr>
          </a:p>
        </p:txBody>
      </p:sp>
      <p:sp>
        <p:nvSpPr>
          <p:cNvPr id="2" name="内容占位符 4"/>
          <p:cNvSpPr txBox="1"/>
          <p:nvPr/>
        </p:nvSpPr>
        <p:spPr>
          <a:xfrm>
            <a:off x="4659923" y="69688"/>
            <a:ext cx="3817220" cy="461665"/>
          </a:xfrm>
          <a:prstGeom prst="rect">
            <a:avLst/>
          </a:prstGeom>
        </p:spPr>
        <p:txBody>
          <a:bodyPr/>
          <a:lstStyle>
            <a:defPPr>
              <a:defRPr lang="zh-CN"/>
            </a:defPPr>
            <a:lvl1pPr indent="0">
              <a:lnSpc>
                <a:spcPct val="90000"/>
              </a:lnSpc>
              <a:spcBef>
                <a:spcPts val="1000"/>
              </a:spcBef>
              <a:buFont typeface="Arial" panose="020B0604020202020204" pitchFamily="34" charset="0"/>
              <a:buNone/>
              <a:defRPr sz="2000" b="1" baseline="0">
                <a:solidFill>
                  <a:srgbClr val="1C6494"/>
                </a:solidFill>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spcBef>
                <a:spcPts val="0"/>
              </a:spcBef>
            </a:pPr>
            <a:r>
              <a:rPr lang="en-US" altLang="zh-CN" sz="2200" dirty="0">
                <a:solidFill>
                  <a:schemeClr val="tx1">
                    <a:lumMod val="75000"/>
                    <a:lumOff val="25000"/>
                  </a:schemeClr>
                </a:solidFill>
                <a:latin typeface="微软雅黑" panose="020B0503020204020204" pitchFamily="34" charset="-122"/>
                <a:ea typeface="微软雅黑" panose="020B0503020204020204" pitchFamily="34" charset="-122"/>
                <a:sym typeface="+mn-lt"/>
              </a:rPr>
              <a:t>PANOVA-3</a:t>
            </a:r>
            <a:endParaRPr lang="zh-CN" altLang="en-US" sz="2200"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4" name="文本框 3"/>
          <p:cNvSpPr txBox="1"/>
          <p:nvPr/>
        </p:nvSpPr>
        <p:spPr>
          <a:xfrm>
            <a:off x="182100" y="168706"/>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肿瘤电场</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13" name="内容占位符 4"/>
          <p:cNvSpPr txBox="1"/>
          <p:nvPr/>
        </p:nvSpPr>
        <p:spPr>
          <a:xfrm>
            <a:off x="82093" y="499318"/>
            <a:ext cx="11414178" cy="437648"/>
          </a:xfrm>
          <a:prstGeom prst="rect">
            <a:avLst/>
          </a:prstGeom>
        </p:spPr>
        <p:txBody>
          <a:bodyPr/>
          <a:lstStyle>
            <a:defPPr>
              <a:defRPr lang="zh-CN"/>
            </a:defPPr>
            <a:lvl1pPr indent="0">
              <a:lnSpc>
                <a:spcPct val="90000"/>
              </a:lnSpc>
              <a:spcBef>
                <a:spcPts val="1000"/>
              </a:spcBef>
              <a:buFont typeface="Arial" panose="020B0604020202020204" pitchFamily="34" charset="0"/>
              <a:buNone/>
              <a:defRPr sz="2000" b="1" baseline="0">
                <a:solidFill>
                  <a:srgbClr val="1C6494"/>
                </a:solidFill>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solidFill>
                  <a:schemeClr val="tx1">
                    <a:lumMod val="75000"/>
                    <a:lumOff val="25000"/>
                  </a:schemeClr>
                </a:solidFill>
                <a:sym typeface="+mn-lt"/>
              </a:rPr>
              <a:t>       肿瘤电场</a:t>
            </a:r>
            <a:r>
              <a:rPr lang="en-US" altLang="zh-CN" dirty="0">
                <a:solidFill>
                  <a:schemeClr val="tx1">
                    <a:lumMod val="75000"/>
                    <a:lumOff val="25000"/>
                  </a:schemeClr>
                </a:solidFill>
                <a:sym typeface="+mn-lt"/>
              </a:rPr>
              <a:t>+AG</a:t>
            </a:r>
            <a:r>
              <a:rPr lang="zh-CN" altLang="en-US" dirty="0">
                <a:solidFill>
                  <a:schemeClr val="tx1">
                    <a:lumMod val="75000"/>
                    <a:lumOff val="25000"/>
                  </a:schemeClr>
                </a:solidFill>
                <a:sym typeface="+mn-lt"/>
              </a:rPr>
              <a:t>较单纯化疗，可有效控制疼痛症状，显著改善患者生活质量，安全性良好</a:t>
            </a:r>
            <a:endParaRPr lang="zh-CN" altLang="en-US" dirty="0">
              <a:solidFill>
                <a:schemeClr val="tx1">
                  <a:lumMod val="75000"/>
                  <a:lumOff val="25000"/>
                </a:schemeClr>
              </a:solidFill>
              <a:sym typeface="+mn-lt"/>
            </a:endParaRPr>
          </a:p>
        </p:txBody>
      </p:sp>
      <p:sp>
        <p:nvSpPr>
          <p:cNvPr id="18" name="文本框 17"/>
          <p:cNvSpPr txBox="1"/>
          <p:nvPr/>
        </p:nvSpPr>
        <p:spPr>
          <a:xfrm>
            <a:off x="571235" y="6198547"/>
            <a:ext cx="11307952" cy="523220"/>
          </a:xfrm>
          <a:prstGeom prst="rect">
            <a:avLst/>
          </a:prstGeom>
          <a:noFill/>
        </p:spPr>
        <p:txBody>
          <a:bodyPr wrap="square" rtlCol="0">
            <a:spAutoFit/>
          </a:bodyPr>
          <a:lstStyle/>
          <a:p>
            <a:r>
              <a:rPr lang="zh-CN" altLang="en-US" sz="1400" b="1" dirty="0">
                <a:solidFill>
                  <a:schemeClr val="tx1">
                    <a:lumMod val="75000"/>
                    <a:lumOff val="25000"/>
                  </a:schemeClr>
                </a:solidFill>
              </a:rPr>
              <a:t>安全性</a:t>
            </a:r>
            <a:r>
              <a:rPr lang="zh-CN" altLang="en-US" sz="1300" dirty="0">
                <a:solidFill>
                  <a:schemeClr val="tx1">
                    <a:lumMod val="75000"/>
                    <a:lumOff val="25000"/>
                  </a:schemeClr>
                </a:solidFill>
              </a:rPr>
              <a:t>：</a:t>
            </a:r>
            <a:r>
              <a:rPr lang="en-US" altLang="zh-CN" sz="1300" dirty="0"/>
              <a:t> </a:t>
            </a:r>
            <a:r>
              <a:rPr lang="en-US" altLang="zh-CN" sz="1300" dirty="0" err="1">
                <a:latin typeface="微软雅黑" panose="020B0503020204020204" pitchFamily="34" charset="-122"/>
                <a:ea typeface="微软雅黑" panose="020B0503020204020204" pitchFamily="34" charset="-122"/>
              </a:rPr>
              <a:t>TTFields+AG</a:t>
            </a:r>
            <a:r>
              <a:rPr lang="zh-CN" altLang="en-US" sz="1300" dirty="0">
                <a:latin typeface="微软雅黑" panose="020B0503020204020204" pitchFamily="34" charset="-122"/>
                <a:ea typeface="微软雅黑" panose="020B0503020204020204" pitchFamily="34" charset="-122"/>
              </a:rPr>
              <a:t>与 </a:t>
            </a:r>
            <a:r>
              <a:rPr lang="en-US" altLang="zh-CN" sz="1300" dirty="0">
                <a:latin typeface="微软雅黑" panose="020B0503020204020204" pitchFamily="34" charset="-122"/>
                <a:ea typeface="微软雅黑" panose="020B0503020204020204" pitchFamily="34" charset="-122"/>
              </a:rPr>
              <a:t>AG</a:t>
            </a:r>
            <a:r>
              <a:rPr lang="zh-CN" altLang="en-US" sz="1300" dirty="0">
                <a:latin typeface="微软雅黑" panose="020B0503020204020204" pitchFamily="34" charset="-122"/>
                <a:ea typeface="微软雅黑" panose="020B0503020204020204" pitchFamily="34" charset="-122"/>
              </a:rPr>
              <a:t> ≥</a:t>
            </a:r>
            <a:r>
              <a:rPr lang="en-US" altLang="zh-CN" sz="1300" dirty="0">
                <a:latin typeface="微软雅黑" panose="020B0503020204020204" pitchFamily="34" charset="-122"/>
                <a:ea typeface="微软雅黑" panose="020B0503020204020204" pitchFamily="34" charset="-122"/>
              </a:rPr>
              <a:t>3</a:t>
            </a:r>
            <a:r>
              <a:rPr lang="zh-CN" altLang="en-US" sz="1300" dirty="0">
                <a:latin typeface="微软雅黑" panose="020B0503020204020204" pitchFamily="34" charset="-122"/>
                <a:ea typeface="微软雅黑" panose="020B0503020204020204" pitchFamily="34" charset="-122"/>
              </a:rPr>
              <a:t>级</a:t>
            </a:r>
            <a:r>
              <a:rPr lang="en-US" altLang="zh-CN" sz="1300" dirty="0">
                <a:latin typeface="微软雅黑" panose="020B0503020204020204" pitchFamily="34" charset="-122"/>
                <a:ea typeface="微软雅黑" panose="020B0503020204020204" pitchFamily="34" charset="-122"/>
              </a:rPr>
              <a:t>AEs</a:t>
            </a:r>
            <a:r>
              <a:rPr lang="zh-CN" altLang="en-US" sz="1300" dirty="0">
                <a:latin typeface="微软雅黑" panose="020B0503020204020204" pitchFamily="34" charset="-122"/>
                <a:ea typeface="微软雅黑" panose="020B0503020204020204" pitchFamily="34" charset="-122"/>
              </a:rPr>
              <a:t>发生率分别为</a:t>
            </a:r>
            <a:r>
              <a:rPr lang="en-US" altLang="zh-CN" sz="1300" b="1" dirty="0">
                <a:solidFill>
                  <a:srgbClr val="FF0000"/>
                </a:solidFill>
                <a:latin typeface="微软雅黑" panose="020B0503020204020204" pitchFamily="34" charset="-122"/>
                <a:ea typeface="微软雅黑" panose="020B0503020204020204" pitchFamily="34" charset="-122"/>
              </a:rPr>
              <a:t>88.7%</a:t>
            </a:r>
            <a:r>
              <a:rPr lang="zh-CN" altLang="en-US" sz="1300" dirty="0">
                <a:latin typeface="微软雅黑" panose="020B0503020204020204" pitchFamily="34" charset="-122"/>
                <a:ea typeface="微软雅黑" panose="020B0503020204020204" pitchFamily="34" charset="-122"/>
              </a:rPr>
              <a:t>和</a:t>
            </a:r>
            <a:r>
              <a:rPr lang="en-US" altLang="zh-CN" sz="1300" b="1" dirty="0">
                <a:solidFill>
                  <a:srgbClr val="FF0000"/>
                </a:solidFill>
                <a:latin typeface="微软雅黑" panose="020B0503020204020204" pitchFamily="34" charset="-122"/>
                <a:ea typeface="微软雅黑" panose="020B0503020204020204" pitchFamily="34" charset="-122"/>
              </a:rPr>
              <a:t>84.3%</a:t>
            </a:r>
            <a:r>
              <a:rPr lang="zh-CN" altLang="en-US" sz="1300" dirty="0">
                <a:latin typeface="微软雅黑" panose="020B0503020204020204" pitchFamily="34" charset="-122"/>
                <a:ea typeface="微软雅黑" panose="020B0503020204020204" pitchFamily="34" charset="-122"/>
              </a:rPr>
              <a:t>；常见≥</a:t>
            </a:r>
            <a:r>
              <a:rPr lang="en-US" altLang="zh-CN" sz="1300" dirty="0">
                <a:latin typeface="微软雅黑" panose="020B0503020204020204" pitchFamily="34" charset="-122"/>
                <a:ea typeface="微软雅黑" panose="020B0503020204020204" pitchFamily="34" charset="-122"/>
              </a:rPr>
              <a:t>3</a:t>
            </a:r>
            <a:r>
              <a:rPr lang="zh-CN" altLang="en-US" sz="1300" dirty="0">
                <a:latin typeface="微软雅黑" panose="020B0503020204020204" pitchFamily="34" charset="-122"/>
                <a:ea typeface="微软雅黑" panose="020B0503020204020204" pitchFamily="34" charset="-122"/>
              </a:rPr>
              <a:t>级</a:t>
            </a:r>
            <a:r>
              <a:rPr lang="en-US" altLang="zh-CN" sz="1300" dirty="0">
                <a:latin typeface="微软雅黑" panose="020B0503020204020204" pitchFamily="34" charset="-122"/>
                <a:ea typeface="微软雅黑" panose="020B0503020204020204" pitchFamily="34" charset="-122"/>
              </a:rPr>
              <a:t>AEs</a:t>
            </a:r>
            <a:r>
              <a:rPr lang="zh-CN" altLang="en-US" sz="1300" dirty="0">
                <a:latin typeface="微软雅黑" panose="020B0503020204020204" pitchFamily="34" charset="-122"/>
                <a:ea typeface="微软雅黑" panose="020B0503020204020204" pitchFamily="34" charset="-122"/>
              </a:rPr>
              <a:t>包括中性粒细胞减少</a:t>
            </a:r>
            <a:r>
              <a:rPr lang="en-US" altLang="zh-CN" sz="1300" dirty="0">
                <a:latin typeface="微软雅黑" panose="020B0503020204020204" pitchFamily="34" charset="-122"/>
                <a:ea typeface="微软雅黑" panose="020B0503020204020204" pitchFamily="34" charset="-122"/>
              </a:rPr>
              <a:t>(47.8% vs. 47.6%)</a:t>
            </a:r>
            <a:r>
              <a:rPr lang="zh-CN" altLang="en-US" sz="1300" dirty="0">
                <a:latin typeface="微软雅黑" panose="020B0503020204020204" pitchFamily="34" charset="-122"/>
                <a:ea typeface="微软雅黑" panose="020B0503020204020204" pitchFamily="34" charset="-122"/>
              </a:rPr>
              <a:t>和贫血</a:t>
            </a:r>
            <a:r>
              <a:rPr lang="en-US" altLang="zh-CN" sz="1300" dirty="0">
                <a:latin typeface="微软雅黑" panose="020B0503020204020204" pitchFamily="34" charset="-122"/>
                <a:ea typeface="微软雅黑" panose="020B0503020204020204" pitchFamily="34" charset="-122"/>
              </a:rPr>
              <a:t>(21.9% vs 22.3%) </a:t>
            </a:r>
            <a:r>
              <a:rPr lang="en-US" altLang="zh-CN" sz="13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 </a:t>
            </a:r>
            <a:r>
              <a:rPr lang="en-US" altLang="zh-CN" sz="1300" dirty="0">
                <a:latin typeface="微软雅黑" panose="020B0503020204020204" pitchFamily="34" charset="-122"/>
                <a:ea typeface="微软雅黑" panose="020B0503020204020204" pitchFamily="34" charset="-122"/>
              </a:rPr>
              <a:t>76.3%</a:t>
            </a:r>
            <a:r>
              <a:rPr lang="zh-CN" altLang="en-US" sz="1300" dirty="0">
                <a:latin typeface="微软雅黑" panose="020B0503020204020204" pitchFamily="34" charset="-122"/>
                <a:ea typeface="微软雅黑" panose="020B0503020204020204" pitchFamily="34" charset="-122"/>
              </a:rPr>
              <a:t>接受</a:t>
            </a:r>
            <a:r>
              <a:rPr lang="en-US" altLang="zh-CN" sz="1300" dirty="0" err="1">
                <a:latin typeface="微软雅黑" panose="020B0503020204020204" pitchFamily="34" charset="-122"/>
                <a:ea typeface="微软雅黑" panose="020B0503020204020204" pitchFamily="34" charset="-122"/>
              </a:rPr>
              <a:t>TTFields</a:t>
            </a:r>
            <a:r>
              <a:rPr lang="zh-CN" altLang="en-US" sz="1300" dirty="0">
                <a:latin typeface="微软雅黑" panose="020B0503020204020204" pitchFamily="34" charset="-122"/>
                <a:ea typeface="微软雅黑" panose="020B0503020204020204" pitchFamily="34" charset="-122"/>
              </a:rPr>
              <a:t>的患者出现设备相关皮肤不良事件，绝大多数为轻</a:t>
            </a:r>
            <a:r>
              <a:rPr lang="en-US" altLang="zh-CN" sz="1300" dirty="0">
                <a:latin typeface="微软雅黑" panose="020B0503020204020204" pitchFamily="34" charset="-122"/>
                <a:ea typeface="微软雅黑" panose="020B0503020204020204" pitchFamily="34" charset="-122"/>
              </a:rPr>
              <a:t>-</a:t>
            </a:r>
            <a:r>
              <a:rPr lang="zh-CN" altLang="en-US" sz="1300" dirty="0">
                <a:latin typeface="微软雅黑" panose="020B0503020204020204" pitchFamily="34" charset="-122"/>
                <a:ea typeface="微软雅黑" panose="020B0503020204020204" pitchFamily="34" charset="-122"/>
              </a:rPr>
              <a:t>中度，≥</a:t>
            </a:r>
            <a:r>
              <a:rPr lang="en-US" altLang="zh-CN" sz="1300" dirty="0">
                <a:latin typeface="微软雅黑" panose="020B0503020204020204" pitchFamily="34" charset="-122"/>
                <a:ea typeface="微软雅黑" panose="020B0503020204020204" pitchFamily="34" charset="-122"/>
              </a:rPr>
              <a:t>3</a:t>
            </a:r>
            <a:r>
              <a:rPr lang="zh-CN" altLang="en-US" sz="1300" dirty="0">
                <a:latin typeface="微软雅黑" panose="020B0503020204020204" pitchFamily="34" charset="-122"/>
                <a:ea typeface="微软雅黑" panose="020B0503020204020204" pitchFamily="34" charset="-122"/>
              </a:rPr>
              <a:t>级为</a:t>
            </a:r>
            <a:r>
              <a:rPr lang="en-US" altLang="zh-CN" sz="1300" dirty="0">
                <a:latin typeface="微软雅黑" panose="020B0503020204020204" pitchFamily="34" charset="-122"/>
                <a:ea typeface="微软雅黑" panose="020B0503020204020204" pitchFamily="34" charset="-122"/>
              </a:rPr>
              <a:t>7.7% </a:t>
            </a:r>
            <a:r>
              <a:rPr lang="zh-CN" altLang="en-US" sz="1300" dirty="0">
                <a:latin typeface="微软雅黑" panose="020B0503020204020204" pitchFamily="34" charset="-122"/>
                <a:ea typeface="微软雅黑" panose="020B0503020204020204" pitchFamily="34" charset="-122"/>
              </a:rPr>
              <a:t>。</a:t>
            </a:r>
            <a:endParaRPr kumimoji="1" lang="zh-CN" altLang="en-US" sz="1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p:nvPr/>
        </p:nvGrpSpPr>
        <p:grpSpPr>
          <a:xfrm>
            <a:off x="4761268" y="5101024"/>
            <a:ext cx="1884530" cy="599591"/>
            <a:chOff x="773595" y="5099607"/>
            <a:chExt cx="2039142" cy="599591"/>
          </a:xfrm>
        </p:grpSpPr>
        <p:sp>
          <p:nvSpPr>
            <p:cNvPr id="65" name="任意多边形 21"/>
            <p:cNvSpPr/>
            <p:nvPr/>
          </p:nvSpPr>
          <p:spPr>
            <a:xfrm flipH="1">
              <a:off x="773595" y="5099607"/>
              <a:ext cx="1993993" cy="535304"/>
            </a:xfrm>
            <a:custGeom>
              <a:avLst/>
              <a:gdLst>
                <a:gd name="connsiteX0" fmla="*/ 0 w 2880360"/>
                <a:gd name="connsiteY0" fmla="*/ 441960 h 441960"/>
                <a:gd name="connsiteX1" fmla="*/ 335280 w 2880360"/>
                <a:gd name="connsiteY1" fmla="*/ 0 h 441960"/>
                <a:gd name="connsiteX2" fmla="*/ 2872740 w 2880360"/>
                <a:gd name="connsiteY2" fmla="*/ 0 h 441960"/>
                <a:gd name="connsiteX3" fmla="*/ 2880360 w 2880360"/>
                <a:gd name="connsiteY3" fmla="*/ 7620 h 441960"/>
                <a:gd name="connsiteX0-1" fmla="*/ 0 w 2846852"/>
                <a:gd name="connsiteY0-2" fmla="*/ 401478 h 401478"/>
                <a:gd name="connsiteX1-3" fmla="*/ 301772 w 2846852"/>
                <a:gd name="connsiteY1-4" fmla="*/ 0 h 401478"/>
                <a:gd name="connsiteX2-5" fmla="*/ 2839232 w 2846852"/>
                <a:gd name="connsiteY2-6" fmla="*/ 0 h 401478"/>
                <a:gd name="connsiteX3-7" fmla="*/ 2846852 w 2846852"/>
                <a:gd name="connsiteY3-8" fmla="*/ 7620 h 401478"/>
              </a:gdLst>
              <a:ahLst/>
              <a:cxnLst>
                <a:cxn ang="0">
                  <a:pos x="connsiteX0-1" y="connsiteY0-2"/>
                </a:cxn>
                <a:cxn ang="0">
                  <a:pos x="connsiteX1-3" y="connsiteY1-4"/>
                </a:cxn>
                <a:cxn ang="0">
                  <a:pos x="connsiteX2-5" y="connsiteY2-6"/>
                </a:cxn>
                <a:cxn ang="0">
                  <a:pos x="connsiteX3-7" y="connsiteY3-8"/>
                </a:cxn>
              </a:cxnLst>
              <a:rect l="l" t="t" r="r" b="b"/>
              <a:pathLst>
                <a:path w="2846852" h="401478">
                  <a:moveTo>
                    <a:pt x="0" y="401478"/>
                  </a:moveTo>
                  <a:lnTo>
                    <a:pt x="301772" y="0"/>
                  </a:lnTo>
                  <a:lnTo>
                    <a:pt x="2839232" y="0"/>
                  </a:lnTo>
                  <a:lnTo>
                    <a:pt x="2846852" y="762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cs typeface="+mn-ea"/>
                <a:sym typeface="+mn-lt"/>
              </a:endParaRPr>
            </a:p>
          </p:txBody>
        </p:sp>
        <p:sp>
          <p:nvSpPr>
            <p:cNvPr id="66" name="Oval 1_1_1_1"/>
            <p:cNvSpPr/>
            <p:nvPr/>
          </p:nvSpPr>
          <p:spPr>
            <a:xfrm rot="10800000">
              <a:off x="2750252" y="5636713"/>
              <a:ext cx="62485" cy="62485"/>
            </a:xfrm>
            <a:prstGeom prst="ellipse">
              <a:avLst/>
            </a:prstGeom>
            <a:solidFill>
              <a:schemeClr val="accent1"/>
            </a:solidFill>
            <a:ln w="38100" cap="flat" cmpd="sng" algn="ctr">
              <a:solidFill>
                <a:srgbClr val="A6CAEC">
                  <a:alpha val="50196"/>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600" cap="none" spc="40" normalizeH="0" baseline="0" noProof="0">
                <a:ln>
                  <a:noFill/>
                </a:ln>
                <a:solidFill>
                  <a:prstClr val="white"/>
                </a:solidFill>
                <a:effectLst/>
                <a:uLnTx/>
                <a:uFillTx/>
                <a:cs typeface="+mn-ea"/>
                <a:sym typeface="+mn-lt"/>
              </a:endParaRPr>
            </a:p>
          </p:txBody>
        </p:sp>
      </p:grpSp>
      <p:sp>
        <p:nvSpPr>
          <p:cNvPr id="182" name="矩形: 圆角 181"/>
          <p:cNvSpPr/>
          <p:nvPr/>
        </p:nvSpPr>
        <p:spPr>
          <a:xfrm>
            <a:off x="8298527" y="1485054"/>
            <a:ext cx="3353963" cy="2282304"/>
          </a:xfrm>
          <a:prstGeom prst="roundRect">
            <a:avLst>
              <a:gd name="adj" fmla="val 3171"/>
            </a:avLst>
          </a:prstGeom>
          <a:solidFill>
            <a:srgbClr val="EF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10" name="矩形: 圆角 9"/>
          <p:cNvSpPr/>
          <p:nvPr/>
        </p:nvSpPr>
        <p:spPr>
          <a:xfrm>
            <a:off x="4795444" y="1526066"/>
            <a:ext cx="3081363" cy="2282304"/>
          </a:xfrm>
          <a:prstGeom prst="roundRect">
            <a:avLst>
              <a:gd name="adj" fmla="val 3171"/>
            </a:avLst>
          </a:prstGeom>
          <a:solidFill>
            <a:srgbClr val="EFF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5" name="内容占位符 4"/>
          <p:cNvSpPr>
            <a:spLocks noGrp="1"/>
          </p:cNvSpPr>
          <p:nvPr>
            <p:custDataLst>
              <p:tags r:id="rId5"/>
            </p:custDataLst>
          </p:nvPr>
        </p:nvSpPr>
        <p:spPr>
          <a:xfrm>
            <a:off x="28598" y="6452805"/>
            <a:ext cx="11752446" cy="461665"/>
          </a:xfrm>
          <a:prstGeom prst="rect">
            <a:avLst/>
          </a:prstGeom>
        </p:spPr>
        <p:txBody>
          <a:bodyPr vert="horz" lIns="91392" tIns="45696" rIns="91392" bIns="45696" rtlCol="0"/>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80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1. Bray F, et al. CA Cancer J Clin. 2024 May-Jun;74(3):229-263.    2. </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中华肿瘤杂志</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 2024</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年</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3</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月第</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46</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卷第</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3</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期</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   3. SUN YAT-SEN UNIVERSITY CANCER CENTER Cameron JL Et Al. Ann Surg 2006;244:10–15.   </a:t>
            </a:r>
            <a:endPar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4. SIEGEL R L, et al. Cancer statistics, 2023. CA A Cancer J Clinicians, 2023, 73(1):17-48.     5. WANG Y A, YAN Q J, FAN C M, et al. Sci China Life Sci, 2023, 66(11): 2515-2526.   </a:t>
            </a:r>
            <a:endPar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6. JU W, et al. Sci China Life Sci, 2023, 66(5): 1079-1091.  7. </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Z Ian Hu, et al. Nat Rev Gastroenterol Hepatol. 2024 Jan;21</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1</a:t>
            </a:r>
            <a:r>
              <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rPr>
              <a:t>)</a:t>
            </a:r>
            <a:r>
              <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rPr>
              <a:t>:7-24. doi: 10.1038/s41575-023-00840-w. Epub 2023 Oct 5.</a:t>
            </a:r>
            <a:endParaRPr kumimoji="0" lang="zh-CN" altLang="en-US" sz="700" b="0" i="0" u="none" strike="noStrike" kern="1200" cap="none" spc="0" normalizeH="0" baseline="0" noProof="0" dirty="0">
              <a:ln>
                <a:noFill/>
              </a:ln>
              <a:solidFill>
                <a:prstClr val="black"/>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altLang="zh-CN" sz="700" b="0" i="0" u="none" strike="noStrike" kern="1200" cap="none" spc="0" normalizeH="0" baseline="0" noProof="0" dirty="0">
              <a:ln>
                <a:noFill/>
              </a:ln>
              <a:solidFill>
                <a:prstClr val="black"/>
              </a:solidFill>
              <a:effectLst/>
              <a:uLnTx/>
              <a:uFillTx/>
              <a:latin typeface="+mn-lt"/>
              <a:ea typeface="+mn-ea"/>
              <a:cs typeface="+mn-ea"/>
              <a:sym typeface="+mn-lt"/>
            </a:endParaRPr>
          </a:p>
        </p:txBody>
      </p:sp>
      <p:grpSp>
        <p:nvGrpSpPr>
          <p:cNvPr id="15" name="Group 14"/>
          <p:cNvGrpSpPr/>
          <p:nvPr/>
        </p:nvGrpSpPr>
        <p:grpSpPr>
          <a:xfrm>
            <a:off x="368903" y="3944115"/>
            <a:ext cx="11454194" cy="292358"/>
            <a:chOff x="516808" y="781210"/>
            <a:chExt cx="9342096" cy="384886"/>
          </a:xfrm>
          <a:solidFill>
            <a:srgbClr val="3B7D23"/>
          </a:solidFill>
          <a:effectLst>
            <a:outerShdw blurRad="50800" dist="38100" dir="2700000" algn="tl" rotWithShape="0">
              <a:prstClr val="black">
                <a:alpha val="40000"/>
              </a:prstClr>
            </a:outerShdw>
          </a:effectLst>
        </p:grpSpPr>
        <p:sp>
          <p:nvSpPr>
            <p:cNvPr id="14" name="五边形 2"/>
            <p:cNvSpPr/>
            <p:nvPr/>
          </p:nvSpPr>
          <p:spPr>
            <a:xfrm>
              <a:off x="6575449" y="781210"/>
              <a:ext cx="3283455" cy="379915"/>
            </a:xfrm>
            <a:prstGeom prst="homePlate">
              <a:avLst/>
            </a:prstGeom>
            <a:grpFill/>
            <a:ln>
              <a:solidFill>
                <a:schemeClr val="bg1"/>
              </a:solidFill>
            </a:ln>
          </p:spPr>
          <p:style>
            <a:lnRef idx="0">
              <a:srgbClr val="FFFFFF"/>
            </a:lnRef>
            <a:fillRef idx="2">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cs typeface="+mn-ea"/>
                  <a:sym typeface="+mn-lt"/>
                </a:rPr>
                <a:t>五年生存率</a:t>
              </a:r>
              <a:r>
                <a:rPr kumimoji="0" lang="zh-CN" altLang="en-US" sz="1600" b="1" i="0" u="none" strike="noStrike" kern="1200" cap="none" spc="0" normalizeH="0" baseline="0" noProof="0" dirty="0">
                  <a:ln>
                    <a:noFill/>
                  </a:ln>
                  <a:solidFill>
                    <a:srgbClr val="0E2841">
                      <a:lumMod val="50000"/>
                      <a:lumOff val="50000"/>
                    </a:srgbClr>
                  </a:solidFill>
                  <a:effectLst/>
                  <a:uLnTx/>
                  <a:uFillTx/>
                  <a:cs typeface="+mn-ea"/>
                  <a:sym typeface="+mn-lt"/>
                </a:rPr>
                <a:t>低</a:t>
              </a:r>
              <a:endParaRPr kumimoji="0" lang="zh-CN" altLang="en-US" sz="1600" b="1" i="0" u="none" strike="noStrike" kern="1200" cap="none" spc="0" normalizeH="0" baseline="0" noProof="0" dirty="0">
                <a:ln>
                  <a:noFill/>
                </a:ln>
                <a:solidFill>
                  <a:srgbClr val="0E2841">
                    <a:lumMod val="50000"/>
                    <a:lumOff val="50000"/>
                  </a:srgbClr>
                </a:solidFill>
                <a:effectLst/>
                <a:uLnTx/>
                <a:uFillTx/>
                <a:cs typeface="+mn-ea"/>
                <a:sym typeface="+mn-lt"/>
              </a:endParaRPr>
            </a:p>
          </p:txBody>
        </p:sp>
        <p:sp>
          <p:nvSpPr>
            <p:cNvPr id="13" name="五边形 2"/>
            <p:cNvSpPr/>
            <p:nvPr/>
          </p:nvSpPr>
          <p:spPr>
            <a:xfrm>
              <a:off x="3530430" y="783999"/>
              <a:ext cx="3283455" cy="379915"/>
            </a:xfrm>
            <a:prstGeom prst="homePlate">
              <a:avLst/>
            </a:prstGeom>
            <a:grpFill/>
            <a:ln>
              <a:solidFill>
                <a:schemeClr val="bg1"/>
              </a:solidFill>
            </a:ln>
          </p:spPr>
          <p:style>
            <a:lnRef idx="0">
              <a:srgbClr val="FFFFFF"/>
            </a:lnRef>
            <a:fillRef idx="2">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cs typeface="+mn-ea"/>
                  <a:sym typeface="+mn-lt"/>
                </a:rPr>
                <a:t>手术切除率</a:t>
              </a:r>
              <a:r>
                <a:rPr kumimoji="0" lang="zh-CN" altLang="en-US" sz="1600" b="1" i="0" u="none" strike="noStrike" kern="1200" cap="none" spc="0" normalizeH="0" baseline="0" noProof="0" dirty="0">
                  <a:ln>
                    <a:noFill/>
                  </a:ln>
                  <a:solidFill>
                    <a:srgbClr val="0E2841">
                      <a:lumMod val="50000"/>
                      <a:lumOff val="50000"/>
                    </a:srgbClr>
                  </a:solidFill>
                  <a:effectLst/>
                  <a:uLnTx/>
                  <a:uFillTx/>
                  <a:cs typeface="+mn-ea"/>
                  <a:sym typeface="+mn-lt"/>
                </a:rPr>
                <a:t>低</a:t>
              </a:r>
              <a:endParaRPr kumimoji="0" lang="zh-CN" altLang="en-US" sz="1600" b="1" i="0" u="none" strike="noStrike" kern="1200" cap="none" spc="0" normalizeH="0" baseline="0" noProof="0" dirty="0">
                <a:ln>
                  <a:noFill/>
                </a:ln>
                <a:solidFill>
                  <a:srgbClr val="0E2841">
                    <a:lumMod val="50000"/>
                    <a:lumOff val="50000"/>
                  </a:srgbClr>
                </a:solidFill>
                <a:effectLst/>
                <a:uLnTx/>
                <a:uFillTx/>
                <a:cs typeface="+mn-ea"/>
                <a:sym typeface="+mn-lt"/>
              </a:endParaRPr>
            </a:p>
          </p:txBody>
        </p:sp>
        <p:sp>
          <p:nvSpPr>
            <p:cNvPr id="3" name="五边形 2"/>
            <p:cNvSpPr/>
            <p:nvPr/>
          </p:nvSpPr>
          <p:spPr>
            <a:xfrm>
              <a:off x="516808" y="786181"/>
              <a:ext cx="3283455" cy="379915"/>
            </a:xfrm>
            <a:prstGeom prst="homePlate">
              <a:avLst/>
            </a:prstGeom>
            <a:grpFill/>
            <a:ln>
              <a:solidFill>
                <a:schemeClr val="bg1"/>
              </a:solidFill>
            </a:ln>
          </p:spPr>
          <p:style>
            <a:lnRef idx="0">
              <a:srgbClr val="FFFFFF"/>
            </a:lnRef>
            <a:fillRef idx="2">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cs typeface="+mn-ea"/>
                  <a:sym typeface="+mn-lt"/>
                </a:rPr>
                <a:t>早期诊断率</a:t>
              </a:r>
              <a:r>
                <a:rPr kumimoji="0" lang="zh-CN" altLang="en-US" sz="1600" b="1" i="0" u="none" strike="noStrike" kern="1200" cap="none" spc="0" normalizeH="0" baseline="0" noProof="0" dirty="0">
                  <a:ln>
                    <a:noFill/>
                  </a:ln>
                  <a:solidFill>
                    <a:srgbClr val="0E2841">
                      <a:lumMod val="50000"/>
                      <a:lumOff val="50000"/>
                    </a:srgbClr>
                  </a:solidFill>
                  <a:effectLst/>
                  <a:uLnTx/>
                  <a:uFillTx/>
                  <a:cs typeface="+mn-ea"/>
                  <a:sym typeface="+mn-lt"/>
                </a:rPr>
                <a:t>低</a:t>
              </a:r>
              <a:endParaRPr kumimoji="0" lang="zh-CN" altLang="en-US" sz="1600" b="1" i="0" u="none" strike="noStrike" kern="1200" cap="none" spc="0" normalizeH="0" baseline="0" noProof="0" dirty="0">
                <a:ln>
                  <a:noFill/>
                </a:ln>
                <a:solidFill>
                  <a:srgbClr val="0E2841">
                    <a:lumMod val="50000"/>
                    <a:lumOff val="50000"/>
                  </a:srgbClr>
                </a:solidFill>
                <a:effectLst/>
                <a:uLnTx/>
                <a:uFillTx/>
                <a:cs typeface="+mn-ea"/>
                <a:sym typeface="+mn-lt"/>
              </a:endParaRPr>
            </a:p>
          </p:txBody>
        </p:sp>
      </p:grpSp>
      <p:sp>
        <p:nvSpPr>
          <p:cNvPr id="42" name="文本框 41"/>
          <p:cNvSpPr txBox="1"/>
          <p:nvPr/>
        </p:nvSpPr>
        <p:spPr>
          <a:xfrm>
            <a:off x="8361355" y="1507917"/>
            <a:ext cx="3081361" cy="622863"/>
          </a:xfrm>
          <a:prstGeom prst="rect">
            <a:avLst/>
          </a:prstGeom>
          <a:noFill/>
        </p:spPr>
        <p:txBody>
          <a:bodyPr wrap="square"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black"/>
                </a:solidFill>
                <a:effectLst/>
                <a:uLnTx/>
                <a:uFillTx/>
                <a:cs typeface="+mn-ea"/>
                <a:sym typeface="+mn-lt"/>
              </a:rPr>
              <a:t>胰腺癌死亡发病比</a:t>
            </a:r>
            <a:r>
              <a:rPr kumimoji="0" lang="zh-CN" altLang="en-US" sz="1500" b="1" i="0" u="none" strike="noStrike" kern="1200" cap="none" spc="0" normalizeH="0" baseline="0" noProof="0" dirty="0">
                <a:ln>
                  <a:noFill/>
                </a:ln>
                <a:solidFill>
                  <a:srgbClr val="E97132"/>
                </a:solidFill>
                <a:effectLst/>
                <a:uLnTx/>
                <a:uFillTx/>
                <a:cs typeface="+mn-ea"/>
                <a:sym typeface="+mn-lt"/>
              </a:rPr>
              <a:t>大于0.94</a:t>
            </a:r>
            <a:endParaRPr kumimoji="0" lang="zh-CN" altLang="en-US" sz="1500" b="0" i="0" u="none" strike="noStrike" kern="1200" cap="none" spc="0" normalizeH="0" baseline="0" noProof="0" dirty="0">
              <a:ln>
                <a:noFill/>
              </a:ln>
              <a:solidFill>
                <a:srgbClr val="E97132"/>
              </a:solidFill>
              <a:effectLst/>
              <a:uLnTx/>
              <a:uFillTx/>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black"/>
                </a:solidFill>
                <a:effectLst/>
                <a:uLnTx/>
                <a:uFillTx/>
                <a:cs typeface="+mn-ea"/>
                <a:sym typeface="+mn-lt"/>
              </a:rPr>
              <a:t>是常见恶性肿瘤中</a:t>
            </a:r>
            <a:r>
              <a:rPr kumimoji="0" lang="zh-CN" altLang="en-US" sz="1500" b="1" i="0" u="none" strike="noStrike" kern="1200" cap="none" spc="0" normalizeH="0" baseline="0" noProof="0" dirty="0">
                <a:ln>
                  <a:noFill/>
                </a:ln>
                <a:solidFill>
                  <a:srgbClr val="E97132"/>
                </a:solidFill>
                <a:effectLst/>
                <a:uLnTx/>
                <a:uFillTx/>
                <a:cs typeface="+mn-ea"/>
                <a:sym typeface="+mn-lt"/>
              </a:rPr>
              <a:t>最高</a:t>
            </a:r>
            <a:r>
              <a:rPr kumimoji="0" lang="zh-CN" altLang="en-US" sz="1500" b="0" i="0" u="none" strike="noStrike" kern="1200" cap="none" spc="0" normalizeH="0" baseline="0" noProof="0" dirty="0">
                <a:ln>
                  <a:noFill/>
                </a:ln>
                <a:solidFill>
                  <a:prstClr val="black"/>
                </a:solidFill>
                <a:effectLst/>
                <a:uLnTx/>
                <a:uFillTx/>
                <a:cs typeface="+mn-ea"/>
                <a:sym typeface="+mn-lt"/>
              </a:rPr>
              <a:t>的瘤种</a:t>
            </a:r>
            <a:endParaRPr kumimoji="0" lang="zh-CN" altLang="en-US" sz="1500" b="0" i="0" u="none" strike="noStrike" kern="1200" cap="none" spc="0" normalizeH="0" baseline="0" noProof="0" dirty="0">
              <a:ln>
                <a:noFill/>
              </a:ln>
              <a:solidFill>
                <a:prstClr val="black"/>
              </a:solidFill>
              <a:effectLst/>
              <a:uLnTx/>
              <a:uFillTx/>
              <a:cs typeface="+mn-ea"/>
              <a:sym typeface="+mn-lt"/>
            </a:endParaRPr>
          </a:p>
        </p:txBody>
      </p:sp>
      <p:sp>
        <p:nvSpPr>
          <p:cNvPr id="61" name="文本框 60"/>
          <p:cNvSpPr txBox="1"/>
          <p:nvPr/>
        </p:nvSpPr>
        <p:spPr>
          <a:xfrm>
            <a:off x="4564086" y="4309690"/>
            <a:ext cx="2816208" cy="80021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black"/>
                </a:solidFill>
                <a:effectLst/>
                <a:uLnTx/>
                <a:uFillTx/>
                <a:cs typeface="+mn-ea"/>
                <a:sym typeface="+mn-lt"/>
              </a:rPr>
              <a:t>诊断时可切除胰腺癌</a:t>
            </a:r>
            <a:r>
              <a:rPr kumimoji="0" lang="zh-CN" altLang="en-US" sz="1600" b="1" i="0" u="none" strike="noStrike" kern="1200" cap="none" spc="0" normalizeH="0" baseline="0" noProof="0" dirty="0">
                <a:ln>
                  <a:noFill/>
                </a:ln>
                <a:solidFill>
                  <a:schemeClr val="accent2"/>
                </a:solidFill>
                <a:effectLst/>
                <a:uLnTx/>
                <a:uFillTx/>
                <a:cs typeface="+mn-ea"/>
                <a:sym typeface="+mn-lt"/>
              </a:rPr>
              <a:t>小于15%</a:t>
            </a:r>
            <a:endParaRPr kumimoji="0" lang="zh-CN" altLang="en-US" sz="1600" b="0" i="0" u="none" strike="noStrike" kern="1200" cap="none" spc="0" normalizeH="0" baseline="0" noProof="0" dirty="0">
              <a:ln>
                <a:noFill/>
              </a:ln>
              <a:solidFill>
                <a:schemeClr val="accent2"/>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black"/>
                </a:solidFill>
                <a:effectLst/>
                <a:uLnTx/>
                <a:uFillTx/>
                <a:cs typeface="+mn-ea"/>
                <a:sym typeface="+mn-lt"/>
              </a:rPr>
              <a:t>超过85%胰腺癌患者</a:t>
            </a:r>
            <a:endParaRPr kumimoji="0" lang="en-US" altLang="zh-CN" sz="1500" b="0" i="0" u="none" strike="noStrike" kern="1200" cap="none" spc="0" normalizeH="0" baseline="0" noProof="0" dirty="0">
              <a:ln>
                <a:noFill/>
              </a:ln>
              <a:solidFill>
                <a:prstClr val="black"/>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black"/>
                </a:solidFill>
                <a:effectLst/>
                <a:uLnTx/>
                <a:uFillTx/>
                <a:cs typeface="+mn-ea"/>
                <a:sym typeface="+mn-lt"/>
              </a:rPr>
              <a:t>需要系统性药物治疗</a:t>
            </a:r>
            <a:endParaRPr kumimoji="0" lang="zh-CN" altLang="en-US" sz="1600" b="0" i="0" u="none" strike="noStrike" kern="1200" cap="none" spc="0" normalizeH="0" baseline="0" noProof="0" dirty="0">
              <a:ln>
                <a:noFill/>
              </a:ln>
              <a:solidFill>
                <a:prstClr val="black"/>
              </a:solidFill>
              <a:effectLst/>
              <a:uLnTx/>
              <a:uFillTx/>
              <a:cs typeface="+mn-ea"/>
              <a:sym typeface="+mn-lt"/>
            </a:endParaRPr>
          </a:p>
        </p:txBody>
      </p:sp>
      <p:sp>
        <p:nvSpPr>
          <p:cNvPr id="75" name="文本框 74"/>
          <p:cNvSpPr txBox="1"/>
          <p:nvPr/>
        </p:nvSpPr>
        <p:spPr>
          <a:xfrm>
            <a:off x="714364" y="4309690"/>
            <a:ext cx="2534626" cy="800219"/>
          </a:xfrm>
          <a:prstGeom prst="rect">
            <a:avLst/>
          </a:prstGeom>
          <a:noFill/>
        </p:spPr>
        <p:txBody>
          <a:bodyPr wrap="square" rtlCol="0" anchor="t">
            <a:spAutoFit/>
          </a:bodyPr>
          <a:lstStyle/>
          <a:p>
            <a:pPr marR="0" lvl="0" algn="l" defTabSz="914400" rtl="0" eaLnBrk="1" fontAlgn="auto" latinLnBrk="0" hangingPunct="1">
              <a:lnSpc>
                <a:spcPct val="100000"/>
              </a:lnSpc>
              <a:spcBef>
                <a:spcPts val="0"/>
              </a:spcBef>
              <a:spcAft>
                <a:spcPts val="0"/>
              </a:spcAft>
              <a:buClrTx/>
              <a:buSzTx/>
              <a:defRPr/>
            </a:pPr>
            <a:r>
              <a:rPr kumimoji="0" lang="zh-CN" altLang="en-US" sz="1500" b="0" i="0" u="none" strike="noStrike" kern="1200" cap="none" spc="0" normalizeH="0" baseline="0" noProof="0" dirty="0">
                <a:ln>
                  <a:noFill/>
                </a:ln>
                <a:solidFill>
                  <a:prstClr val="black"/>
                </a:solidFill>
                <a:effectLst/>
                <a:uLnTx/>
                <a:uFillTx/>
                <a:cs typeface="+mn-ea"/>
                <a:sym typeface="+mn-lt"/>
              </a:rPr>
              <a:t>起病隐匿，早期症状不明显</a:t>
            </a:r>
            <a:endParaRPr kumimoji="0" lang="zh-CN" altLang="en-US" sz="1500" b="0" i="0" u="none" strike="noStrike" kern="1200" cap="none" spc="0" normalizeH="0" baseline="0" noProof="0" dirty="0">
              <a:ln>
                <a:noFill/>
              </a:ln>
              <a:solidFill>
                <a:prstClr val="black"/>
              </a:solidFill>
              <a:effectLst/>
              <a:uLnTx/>
              <a:uFillTx/>
              <a:cs typeface="+mn-ea"/>
              <a:sym typeface="+mn-lt"/>
            </a:endParaRPr>
          </a:p>
          <a:p>
            <a:pPr marR="0" lvl="0" algn="l" defTabSz="914400" rtl="0" eaLnBrk="1" fontAlgn="auto" latinLnBrk="0" hangingPunct="1">
              <a:lnSpc>
                <a:spcPct val="100000"/>
              </a:lnSpc>
              <a:spcBef>
                <a:spcPts val="0"/>
              </a:spcBef>
              <a:spcAft>
                <a:spcPts val="0"/>
              </a:spcAft>
              <a:buClrTx/>
              <a:buSzTx/>
              <a:defRPr/>
            </a:pPr>
            <a:r>
              <a:rPr kumimoji="0" lang="zh-CN" altLang="en-US" sz="1500" b="0" i="0" u="none" strike="noStrike" kern="1200" cap="none" spc="0" normalizeH="0" baseline="0" noProof="0" dirty="0">
                <a:ln>
                  <a:noFill/>
                </a:ln>
                <a:solidFill>
                  <a:prstClr val="black"/>
                </a:solidFill>
                <a:effectLst/>
                <a:uLnTx/>
                <a:uFillTx/>
                <a:cs typeface="+mn-ea"/>
                <a:sym typeface="+mn-lt"/>
              </a:rPr>
              <a:t>诊断时转移性分期</a:t>
            </a:r>
            <a:endParaRPr kumimoji="0" lang="en-US" altLang="zh-CN" sz="1500" b="0" i="0" u="none" strike="noStrike" kern="1200" cap="none" spc="0" normalizeH="0" baseline="0" noProof="0" dirty="0">
              <a:ln>
                <a:noFill/>
              </a:ln>
              <a:solidFill>
                <a:prstClr val="black"/>
              </a:solidFill>
              <a:effectLst/>
              <a:uLnTx/>
              <a:uFillTx/>
              <a:cs typeface="+mn-ea"/>
              <a:sym typeface="+mn-lt"/>
            </a:endParaRPr>
          </a:p>
          <a:p>
            <a:pPr marR="0" lvl="0" algn="l" defTabSz="914400" rtl="0" eaLnBrk="1" fontAlgn="auto" latinLnBrk="0" hangingPunct="1">
              <a:lnSpc>
                <a:spcPct val="100000"/>
              </a:lnSpc>
              <a:spcBef>
                <a:spcPts val="0"/>
              </a:spcBef>
              <a:spcAft>
                <a:spcPts val="0"/>
              </a:spcAft>
              <a:buClrTx/>
              <a:buSzTx/>
              <a:defRPr/>
            </a:pPr>
            <a:r>
              <a:rPr kumimoji="0" lang="zh-CN" altLang="en-US" sz="1600" b="1" i="0" u="none" strike="noStrike" kern="1200" cap="none" spc="0" normalizeH="0" baseline="0" noProof="0" dirty="0">
                <a:ln>
                  <a:noFill/>
                </a:ln>
                <a:solidFill>
                  <a:schemeClr val="accent2"/>
                </a:solidFill>
                <a:effectLst/>
                <a:uLnTx/>
                <a:uFillTx/>
                <a:cs typeface="+mn-ea"/>
                <a:sym typeface="+mn-lt"/>
              </a:rPr>
              <a:t>大于60%</a:t>
            </a:r>
            <a:endParaRPr kumimoji="0" lang="zh-CN" altLang="en-US" sz="1600" b="1" i="0" u="none" strike="noStrike" kern="1200" cap="none" spc="0" normalizeH="0" baseline="0" noProof="0" dirty="0">
              <a:ln>
                <a:noFill/>
              </a:ln>
              <a:solidFill>
                <a:schemeClr val="accent2"/>
              </a:solidFill>
              <a:effectLst/>
              <a:uLnTx/>
              <a:uFillTx/>
              <a:cs typeface="+mn-ea"/>
              <a:sym typeface="+mn-lt"/>
            </a:endParaRPr>
          </a:p>
        </p:txBody>
      </p:sp>
      <p:sp>
        <p:nvSpPr>
          <p:cNvPr id="2" name="TextBox 1"/>
          <p:cNvSpPr txBox="1"/>
          <p:nvPr/>
        </p:nvSpPr>
        <p:spPr>
          <a:xfrm>
            <a:off x="159825" y="255861"/>
            <a:ext cx="9873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cs typeface="+mn-ea"/>
                <a:sym typeface="+mn-lt"/>
              </a:rPr>
              <a:t>胰腺癌诊疗的临床困境：</a:t>
            </a:r>
            <a:r>
              <a:rPr lang="zh-CN" altLang="en-US" sz="2400" b="1" dirty="0">
                <a:solidFill>
                  <a:schemeClr val="tx1">
                    <a:lumMod val="75000"/>
                    <a:lumOff val="25000"/>
                  </a:schemeClr>
                </a:solidFill>
                <a:cs typeface="+mn-ea"/>
                <a:sym typeface="+mn-lt"/>
              </a:rPr>
              <a:t>发病率上升，起病隐匿，预后差，死亡率高</a:t>
            </a:r>
            <a:endParaRPr kumimoji="0" lang="zh-CN" altLang="en-US" sz="24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nvGrpSpPr>
          <p:cNvPr id="27" name="Group 26"/>
          <p:cNvGrpSpPr/>
          <p:nvPr/>
        </p:nvGrpSpPr>
        <p:grpSpPr>
          <a:xfrm>
            <a:off x="368903" y="1100268"/>
            <a:ext cx="11454194" cy="290000"/>
            <a:chOff x="516808" y="781210"/>
            <a:chExt cx="9342096" cy="384886"/>
          </a:xfrm>
          <a:solidFill>
            <a:srgbClr val="156082"/>
          </a:solidFill>
          <a:effectLst>
            <a:outerShdw blurRad="50800" dist="38100" dir="2700000" algn="tl" rotWithShape="0">
              <a:prstClr val="black">
                <a:alpha val="40000"/>
              </a:prstClr>
            </a:outerShdw>
          </a:effectLst>
        </p:grpSpPr>
        <p:sp>
          <p:nvSpPr>
            <p:cNvPr id="48" name="五边形 2"/>
            <p:cNvSpPr/>
            <p:nvPr/>
          </p:nvSpPr>
          <p:spPr>
            <a:xfrm>
              <a:off x="6575449" y="781210"/>
              <a:ext cx="3283455" cy="379915"/>
            </a:xfrm>
            <a:prstGeom prst="homePlate">
              <a:avLst/>
            </a:prstGeom>
            <a:grpFill/>
            <a:ln>
              <a:solidFill>
                <a:schemeClr val="bg1"/>
              </a:solidFill>
            </a:ln>
          </p:spPr>
          <p:style>
            <a:lnRef idx="0">
              <a:srgbClr val="FFFFFF"/>
            </a:lnRef>
            <a:fillRef idx="2">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cs typeface="+mn-ea"/>
                  <a:sym typeface="+mn-lt"/>
                </a:rPr>
                <a:t>死亡率极</a:t>
              </a:r>
              <a:r>
                <a:rPr kumimoji="0" lang="zh-CN" altLang="en-US" sz="1600" b="1" i="0" u="none" strike="noStrike" kern="1200" cap="none" spc="0" normalizeH="0" baseline="0" noProof="0" dirty="0">
                  <a:ln>
                    <a:noFill/>
                  </a:ln>
                  <a:solidFill>
                    <a:srgbClr val="FFFF00"/>
                  </a:solidFill>
                  <a:effectLst/>
                  <a:uLnTx/>
                  <a:uFillTx/>
                  <a:cs typeface="+mn-ea"/>
                  <a:sym typeface="+mn-lt"/>
                </a:rPr>
                <a:t>高</a:t>
              </a:r>
              <a:endParaRPr kumimoji="0" lang="zh-CN" altLang="en-US" sz="1600" b="1" i="0" u="none" strike="noStrike" kern="1200" cap="none" spc="0" normalizeH="0" baseline="0" noProof="0" dirty="0">
                <a:ln>
                  <a:noFill/>
                </a:ln>
                <a:solidFill>
                  <a:srgbClr val="FFFF00"/>
                </a:solidFill>
                <a:effectLst/>
                <a:uLnTx/>
                <a:uFillTx/>
                <a:cs typeface="+mn-ea"/>
                <a:sym typeface="+mn-lt"/>
              </a:endParaRPr>
            </a:p>
          </p:txBody>
        </p:sp>
        <p:sp>
          <p:nvSpPr>
            <p:cNvPr id="49" name="五边形 2"/>
            <p:cNvSpPr/>
            <p:nvPr/>
          </p:nvSpPr>
          <p:spPr>
            <a:xfrm>
              <a:off x="3530430" y="783999"/>
              <a:ext cx="3283455" cy="379915"/>
            </a:xfrm>
            <a:prstGeom prst="homePlate">
              <a:avLst/>
            </a:prstGeom>
            <a:grpFill/>
            <a:ln>
              <a:solidFill>
                <a:schemeClr val="bg1"/>
              </a:solidFill>
            </a:ln>
          </p:spPr>
          <p:style>
            <a:lnRef idx="0">
              <a:srgbClr val="FFFFFF"/>
            </a:lnRef>
            <a:fillRef idx="2">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cs typeface="+mn-ea"/>
                  <a:sym typeface="+mn-lt"/>
                </a:rPr>
                <a:t>复发转移率</a:t>
              </a:r>
              <a:r>
                <a:rPr kumimoji="0" lang="zh-CN" altLang="en-US" sz="1600" b="1" i="0" u="none" strike="noStrike" kern="1200" cap="none" spc="0" normalizeH="0" baseline="0" noProof="0" dirty="0">
                  <a:ln>
                    <a:noFill/>
                  </a:ln>
                  <a:solidFill>
                    <a:srgbClr val="FFFF00"/>
                  </a:solidFill>
                  <a:effectLst/>
                  <a:uLnTx/>
                  <a:uFillTx/>
                  <a:cs typeface="+mn-ea"/>
                  <a:sym typeface="+mn-lt"/>
                </a:rPr>
                <a:t>高</a:t>
              </a:r>
              <a:endParaRPr kumimoji="0" lang="zh-CN" altLang="en-US" sz="1600" b="1" i="0" u="none" strike="noStrike" kern="1200" cap="none" spc="0" normalizeH="0" baseline="0" noProof="0" dirty="0">
                <a:ln>
                  <a:noFill/>
                </a:ln>
                <a:solidFill>
                  <a:srgbClr val="FFFF00"/>
                </a:solidFill>
                <a:effectLst/>
                <a:uLnTx/>
                <a:uFillTx/>
                <a:cs typeface="+mn-ea"/>
                <a:sym typeface="+mn-lt"/>
              </a:endParaRPr>
            </a:p>
          </p:txBody>
        </p:sp>
        <p:sp>
          <p:nvSpPr>
            <p:cNvPr id="51" name="五边形 2"/>
            <p:cNvSpPr/>
            <p:nvPr/>
          </p:nvSpPr>
          <p:spPr>
            <a:xfrm>
              <a:off x="516808" y="786181"/>
              <a:ext cx="3283455" cy="379915"/>
            </a:xfrm>
            <a:prstGeom prst="homePlate">
              <a:avLst/>
            </a:prstGeom>
            <a:grpFill/>
            <a:ln>
              <a:solidFill>
                <a:schemeClr val="bg1"/>
              </a:solidFill>
            </a:ln>
          </p:spPr>
          <p:style>
            <a:lnRef idx="0">
              <a:srgbClr val="FFFFFF"/>
            </a:lnRef>
            <a:fillRef idx="2">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white"/>
                  </a:solidFill>
                  <a:effectLst/>
                  <a:uLnTx/>
                  <a:uFillTx/>
                  <a:cs typeface="+mn-ea"/>
                  <a:sym typeface="+mn-lt"/>
                </a:rPr>
                <a:t>发病率升</a:t>
              </a:r>
              <a:r>
                <a:rPr kumimoji="0" lang="zh-CN" altLang="en-US" sz="1600" b="1" i="0" u="none" strike="noStrike" kern="1200" cap="none" spc="0" normalizeH="0" baseline="0" noProof="0" dirty="0">
                  <a:ln>
                    <a:noFill/>
                  </a:ln>
                  <a:solidFill>
                    <a:srgbClr val="FFFF00"/>
                  </a:solidFill>
                  <a:effectLst/>
                  <a:uLnTx/>
                  <a:uFillTx/>
                  <a:cs typeface="+mn-ea"/>
                  <a:sym typeface="+mn-lt"/>
                </a:rPr>
                <a:t>高</a:t>
              </a:r>
              <a:endParaRPr kumimoji="0" lang="zh-CN" altLang="en-US" sz="1600" b="1" i="0" u="none" strike="noStrike" kern="1200" cap="none" spc="0" normalizeH="0" baseline="0" noProof="0" dirty="0">
                <a:ln>
                  <a:noFill/>
                </a:ln>
                <a:solidFill>
                  <a:srgbClr val="FFFF00"/>
                </a:solidFill>
                <a:effectLst/>
                <a:uLnTx/>
                <a:uFillTx/>
                <a:cs typeface="+mn-ea"/>
                <a:sym typeface="+mn-lt"/>
              </a:endParaRPr>
            </a:p>
          </p:txBody>
        </p:sp>
      </p:grpSp>
      <p:sp>
        <p:nvSpPr>
          <p:cNvPr id="71" name="文本框 70"/>
          <p:cNvSpPr txBox="1"/>
          <p:nvPr/>
        </p:nvSpPr>
        <p:spPr>
          <a:xfrm>
            <a:off x="8365437" y="4298401"/>
            <a:ext cx="2205103" cy="80021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0" i="0" u="none" strike="noStrike" kern="1200" cap="none" spc="0" normalizeH="0" baseline="0" noProof="0" dirty="0">
                <a:ln>
                  <a:noFill/>
                </a:ln>
                <a:solidFill>
                  <a:prstClr val="black"/>
                </a:solidFill>
                <a:effectLst/>
                <a:uLnTx/>
                <a:uFillTx/>
                <a:cs typeface="+mn-ea"/>
                <a:sym typeface="+mn-lt"/>
              </a:rPr>
              <a:t>胰腺癌治疗方法有限，五年生存率</a:t>
            </a:r>
            <a:endParaRPr kumimoji="0" lang="en-US" altLang="zh-CN" sz="1500" b="0" i="0" u="none" strike="noStrike" kern="1200" cap="none" spc="0" normalizeH="0" baseline="0" noProof="0" dirty="0">
              <a:ln>
                <a:noFill/>
              </a:ln>
              <a:solidFill>
                <a:prstClr val="black"/>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accent2"/>
                </a:solidFill>
                <a:effectLst/>
                <a:uLnTx/>
                <a:uFillTx/>
                <a:cs typeface="+mn-ea"/>
                <a:sym typeface="+mn-lt"/>
              </a:rPr>
              <a:t>约为</a:t>
            </a:r>
            <a:r>
              <a:rPr kumimoji="0" lang="en-US" altLang="zh-CN" sz="1600" b="1" i="0" u="none" strike="noStrike" kern="1200" cap="none" spc="0" normalizeH="0" baseline="0" noProof="0" dirty="0">
                <a:ln>
                  <a:noFill/>
                </a:ln>
                <a:solidFill>
                  <a:schemeClr val="accent2"/>
                </a:solidFill>
                <a:effectLst/>
                <a:uLnTx/>
                <a:uFillTx/>
                <a:cs typeface="+mn-ea"/>
                <a:sym typeface="+mn-lt"/>
              </a:rPr>
              <a:t>10</a:t>
            </a:r>
            <a:r>
              <a:rPr kumimoji="0" lang="zh-CN" altLang="en-US" sz="1600" b="1" i="0" u="none" strike="noStrike" kern="1200" cap="none" spc="0" normalizeH="0" baseline="0" noProof="0" dirty="0">
                <a:ln>
                  <a:noFill/>
                </a:ln>
                <a:solidFill>
                  <a:schemeClr val="accent2"/>
                </a:solidFill>
                <a:effectLst/>
                <a:uLnTx/>
                <a:uFillTx/>
                <a:cs typeface="+mn-ea"/>
                <a:sym typeface="+mn-lt"/>
              </a:rPr>
              <a:t>%</a:t>
            </a:r>
            <a:endParaRPr kumimoji="0" lang="zh-CN" altLang="en-US" sz="1500" b="1" i="0" u="none" strike="noStrike" kern="1200" cap="none" spc="0" normalizeH="0" baseline="0" noProof="0" dirty="0">
              <a:ln>
                <a:noFill/>
              </a:ln>
              <a:solidFill>
                <a:schemeClr val="accent2"/>
              </a:solidFill>
              <a:effectLst/>
              <a:uLnTx/>
              <a:uFillTx/>
              <a:cs typeface="+mn-ea"/>
              <a:sym typeface="+mn-lt"/>
            </a:endParaRPr>
          </a:p>
        </p:txBody>
      </p:sp>
      <p:cxnSp>
        <p:nvCxnSpPr>
          <p:cNvPr id="54" name="Straight Connector 53"/>
          <p:cNvCxnSpPr/>
          <p:nvPr/>
        </p:nvCxnSpPr>
        <p:spPr>
          <a:xfrm>
            <a:off x="4444085" y="1816507"/>
            <a:ext cx="0" cy="1539896"/>
          </a:xfrm>
          <a:prstGeom prst="line">
            <a:avLst/>
          </a:prstGeom>
          <a:ln w="3175">
            <a:solidFill>
              <a:schemeClr val="bg1">
                <a:lumMod val="9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9839208" y="1832786"/>
            <a:ext cx="0" cy="1539896"/>
          </a:xfrm>
          <a:prstGeom prst="line">
            <a:avLst/>
          </a:prstGeom>
          <a:ln w="3175">
            <a:solidFill>
              <a:schemeClr val="bg1">
                <a:lumMod val="9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353895" y="4523279"/>
            <a:ext cx="0" cy="1539896"/>
          </a:xfrm>
          <a:prstGeom prst="line">
            <a:avLst/>
          </a:prstGeom>
          <a:ln w="3175">
            <a:solidFill>
              <a:schemeClr val="bg1">
                <a:lumMod val="75000"/>
              </a:schemeClr>
            </a:solidFill>
            <a:prstDash val="lg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105023" y="4478444"/>
            <a:ext cx="0" cy="1539896"/>
          </a:xfrm>
          <a:prstGeom prst="line">
            <a:avLst/>
          </a:prstGeom>
          <a:ln w="3175">
            <a:solidFill>
              <a:schemeClr val="bg1">
                <a:lumMod val="75000"/>
              </a:schemeClr>
            </a:solidFill>
            <a:prstDash val="lgDash"/>
          </a:ln>
        </p:spPr>
        <p:style>
          <a:lnRef idx="2">
            <a:schemeClr val="accent1"/>
          </a:lnRef>
          <a:fillRef idx="0">
            <a:schemeClr val="accent1"/>
          </a:fillRef>
          <a:effectRef idx="1">
            <a:schemeClr val="accent1"/>
          </a:effectRef>
          <a:fontRef idx="minor">
            <a:schemeClr val="tx1"/>
          </a:fontRef>
        </p:style>
      </p:cxnSp>
      <p:sp>
        <p:nvSpPr>
          <p:cNvPr id="4" name="文本框 55"/>
          <p:cNvSpPr txBox="1"/>
          <p:nvPr/>
        </p:nvSpPr>
        <p:spPr>
          <a:xfrm>
            <a:off x="6362767" y="6072267"/>
            <a:ext cx="186961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cs typeface="+mn-ea"/>
                <a:sym typeface="+mn-lt"/>
              </a:rPr>
              <a:t>初诊为可切除胰腺癌，</a:t>
            </a:r>
            <a:r>
              <a:rPr kumimoji="0" lang="en-US" altLang="zh-CN" sz="1200" b="0" i="0" u="none" strike="noStrike" kern="1200" cap="none" spc="0" normalizeH="0" baseline="0" noProof="0" dirty="0">
                <a:ln>
                  <a:noFill/>
                </a:ln>
                <a:solidFill>
                  <a:prstClr val="black"/>
                </a:solidFill>
                <a:effectLst/>
                <a:uLnTx/>
                <a:uFillTx/>
                <a:cs typeface="+mn-ea"/>
                <a:sym typeface="+mn-lt"/>
              </a:rPr>
              <a:t>%</a:t>
            </a:r>
            <a:endParaRPr kumimoji="0" lang="en-US" altLang="zh-CN" sz="1200" b="0" i="0" u="none" strike="noStrike" kern="1200" cap="none" spc="0" normalizeH="0" baseline="0" noProof="0" dirty="0">
              <a:ln>
                <a:noFill/>
              </a:ln>
              <a:solidFill>
                <a:prstClr val="black"/>
              </a:solidFill>
              <a:effectLst/>
              <a:uLnTx/>
              <a:uFillTx/>
              <a:cs typeface="+mn-ea"/>
              <a:sym typeface="+mn-lt"/>
            </a:endParaRPr>
          </a:p>
        </p:txBody>
      </p:sp>
      <p:grpSp>
        <p:nvGrpSpPr>
          <p:cNvPr id="85" name="组合 84"/>
          <p:cNvGrpSpPr/>
          <p:nvPr/>
        </p:nvGrpSpPr>
        <p:grpSpPr>
          <a:xfrm>
            <a:off x="515720" y="1561257"/>
            <a:ext cx="3838175" cy="2121330"/>
            <a:chOff x="604957" y="1561316"/>
            <a:chExt cx="3630825" cy="2006729"/>
          </a:xfrm>
        </p:grpSpPr>
        <p:sp>
          <p:nvSpPr>
            <p:cNvPr id="70" name="ComponentBackground1"/>
            <p:cNvSpPr/>
            <p:nvPr/>
          </p:nvSpPr>
          <p:spPr>
            <a:xfrm>
              <a:off x="604957" y="1561318"/>
              <a:ext cx="1963126" cy="2006727"/>
            </a:xfrm>
            <a:custGeom>
              <a:avLst/>
              <a:gdLst>
                <a:gd name="connsiteX0" fmla="*/ -78 w 4961058"/>
                <a:gd name="connsiteY0" fmla="*/ 160870 h 3701924"/>
                <a:gd name="connsiteX1" fmla="*/ -78 w 4961058"/>
                <a:gd name="connsiteY1" fmla="*/ 3543196 h 3701924"/>
                <a:gd name="connsiteX2" fmla="*/ 160509 w 4961058"/>
                <a:gd name="connsiteY2" fmla="*/ 3702881 h 3701924"/>
                <a:gd name="connsiteX3" fmla="*/ 160738 w 4961058"/>
                <a:gd name="connsiteY3" fmla="*/ 3702881 h 3701924"/>
                <a:gd name="connsiteX4" fmla="*/ 3960596 w 4961058"/>
                <a:gd name="connsiteY4" fmla="*/ 3702881 h 3701924"/>
                <a:gd name="connsiteX5" fmla="*/ 4115757 w 4961058"/>
                <a:gd name="connsiteY5" fmla="*/ 3581421 h 3701924"/>
                <a:gd name="connsiteX6" fmla="*/ 4956249 w 4961058"/>
                <a:gd name="connsiteY6" fmla="*/ 199320 h 3701924"/>
                <a:gd name="connsiteX7" fmla="*/ 4839472 w 4961058"/>
                <a:gd name="connsiteY7" fmla="*/ 5641 h 3701924"/>
                <a:gd name="connsiteX8" fmla="*/ 4801089 w 4961058"/>
                <a:gd name="connsiteY8" fmla="*/ 959 h 3701924"/>
                <a:gd name="connsiteX9" fmla="*/ 160738 w 4961058"/>
                <a:gd name="connsiteY9" fmla="*/ 959 h 3701924"/>
                <a:gd name="connsiteX10" fmla="*/ -76 w 4961058"/>
                <a:gd name="connsiteY10" fmla="*/ 159964 h 3701924"/>
                <a:gd name="connsiteX11" fmla="*/ -78 w 4961058"/>
                <a:gd name="connsiteY11" fmla="*/ 160870 h 37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058" h="3701924">
                  <a:moveTo>
                    <a:pt x="-78" y="160870"/>
                  </a:moveTo>
                  <a:lnTo>
                    <a:pt x="-78" y="3543196"/>
                  </a:lnTo>
                  <a:cubicBezTo>
                    <a:pt x="171" y="3631633"/>
                    <a:pt x="72070" y="3703129"/>
                    <a:pt x="160509" y="3702881"/>
                  </a:cubicBezTo>
                  <a:cubicBezTo>
                    <a:pt x="160586" y="3702881"/>
                    <a:pt x="160661" y="3702881"/>
                    <a:pt x="160738" y="3702881"/>
                  </a:cubicBezTo>
                  <a:lnTo>
                    <a:pt x="3960596" y="3702881"/>
                  </a:lnTo>
                  <a:cubicBezTo>
                    <a:pt x="4034083" y="3702859"/>
                    <a:pt x="4098093" y="3652759"/>
                    <a:pt x="4115757" y="3581421"/>
                  </a:cubicBezTo>
                  <a:lnTo>
                    <a:pt x="4956249" y="199320"/>
                  </a:lnTo>
                  <a:cubicBezTo>
                    <a:pt x="4977489" y="113597"/>
                    <a:pt x="4925218" y="26880"/>
                    <a:pt x="4839472" y="5641"/>
                  </a:cubicBezTo>
                  <a:cubicBezTo>
                    <a:pt x="4826919" y="2543"/>
                    <a:pt x="4814026" y="959"/>
                    <a:pt x="4801089" y="959"/>
                  </a:cubicBezTo>
                  <a:lnTo>
                    <a:pt x="160738" y="959"/>
                  </a:lnTo>
                  <a:cubicBezTo>
                    <a:pt x="72422" y="461"/>
                    <a:pt x="424" y="71641"/>
                    <a:pt x="-76" y="159964"/>
                  </a:cubicBezTo>
                  <a:cubicBezTo>
                    <a:pt x="-78" y="160259"/>
                    <a:pt x="-78" y="160576"/>
                    <a:pt x="-78" y="16087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
          <p:nvSpPr>
            <p:cNvPr id="78" name="Bullet1"/>
            <p:cNvSpPr txBox="1"/>
            <p:nvPr/>
          </p:nvSpPr>
          <p:spPr>
            <a:xfrm>
              <a:off x="893582" y="1641564"/>
              <a:ext cx="1220935" cy="231816"/>
            </a:xfrm>
            <a:prstGeom prst="roundRect">
              <a:avLst>
                <a:gd name="adj" fmla="val 50000"/>
              </a:avLst>
            </a:prstGeom>
            <a:solidFill>
              <a:schemeClr val="accent1"/>
            </a:solidFill>
          </p:spPr>
          <p:txBody>
            <a:bodyPr wrap="square" lIns="91440" tIns="45720" rIns="91440" bIns="45720" rtlCol="0" anchor="ctr" anchorCtr="0">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cs typeface="+mn-ea"/>
                <a:sym typeface="+mn-lt"/>
              </a:endParaRPr>
            </a:p>
          </p:txBody>
        </p:sp>
        <p:sp>
          <p:nvSpPr>
            <p:cNvPr id="53" name="ComponentBackground2"/>
            <p:cNvSpPr/>
            <p:nvPr/>
          </p:nvSpPr>
          <p:spPr>
            <a:xfrm flipH="1" flipV="1">
              <a:off x="2272656" y="1561316"/>
              <a:ext cx="1963126" cy="2006727"/>
            </a:xfrm>
            <a:custGeom>
              <a:avLst/>
              <a:gdLst>
                <a:gd name="connsiteX0" fmla="*/ -78 w 4961058"/>
                <a:gd name="connsiteY0" fmla="*/ 160870 h 3701924"/>
                <a:gd name="connsiteX1" fmla="*/ -78 w 4961058"/>
                <a:gd name="connsiteY1" fmla="*/ 3543196 h 3701924"/>
                <a:gd name="connsiteX2" fmla="*/ 160509 w 4961058"/>
                <a:gd name="connsiteY2" fmla="*/ 3702881 h 3701924"/>
                <a:gd name="connsiteX3" fmla="*/ 160738 w 4961058"/>
                <a:gd name="connsiteY3" fmla="*/ 3702881 h 3701924"/>
                <a:gd name="connsiteX4" fmla="*/ 3960596 w 4961058"/>
                <a:gd name="connsiteY4" fmla="*/ 3702881 h 3701924"/>
                <a:gd name="connsiteX5" fmla="*/ 4115757 w 4961058"/>
                <a:gd name="connsiteY5" fmla="*/ 3581421 h 3701924"/>
                <a:gd name="connsiteX6" fmla="*/ 4956249 w 4961058"/>
                <a:gd name="connsiteY6" fmla="*/ 199320 h 3701924"/>
                <a:gd name="connsiteX7" fmla="*/ 4839472 w 4961058"/>
                <a:gd name="connsiteY7" fmla="*/ 5641 h 3701924"/>
                <a:gd name="connsiteX8" fmla="*/ 4801089 w 4961058"/>
                <a:gd name="connsiteY8" fmla="*/ 959 h 3701924"/>
                <a:gd name="connsiteX9" fmla="*/ 160738 w 4961058"/>
                <a:gd name="connsiteY9" fmla="*/ 959 h 3701924"/>
                <a:gd name="connsiteX10" fmla="*/ -76 w 4961058"/>
                <a:gd name="connsiteY10" fmla="*/ 159964 h 3701924"/>
                <a:gd name="connsiteX11" fmla="*/ -78 w 4961058"/>
                <a:gd name="connsiteY11" fmla="*/ 160870 h 370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1058" h="3701924">
                  <a:moveTo>
                    <a:pt x="-78" y="160870"/>
                  </a:moveTo>
                  <a:lnTo>
                    <a:pt x="-78" y="3543196"/>
                  </a:lnTo>
                  <a:cubicBezTo>
                    <a:pt x="171" y="3631633"/>
                    <a:pt x="72070" y="3703129"/>
                    <a:pt x="160509" y="3702881"/>
                  </a:cubicBezTo>
                  <a:cubicBezTo>
                    <a:pt x="160586" y="3702881"/>
                    <a:pt x="160661" y="3702881"/>
                    <a:pt x="160738" y="3702881"/>
                  </a:cubicBezTo>
                  <a:lnTo>
                    <a:pt x="3960596" y="3702881"/>
                  </a:lnTo>
                  <a:cubicBezTo>
                    <a:pt x="4034083" y="3702859"/>
                    <a:pt x="4098093" y="3652759"/>
                    <a:pt x="4115757" y="3581421"/>
                  </a:cubicBezTo>
                  <a:lnTo>
                    <a:pt x="4956249" y="199320"/>
                  </a:lnTo>
                  <a:cubicBezTo>
                    <a:pt x="4977489" y="113597"/>
                    <a:pt x="4925218" y="26880"/>
                    <a:pt x="4839472" y="5641"/>
                  </a:cubicBezTo>
                  <a:cubicBezTo>
                    <a:pt x="4826919" y="2543"/>
                    <a:pt x="4814026" y="959"/>
                    <a:pt x="4801089" y="959"/>
                  </a:cubicBezTo>
                  <a:lnTo>
                    <a:pt x="160738" y="959"/>
                  </a:lnTo>
                  <a:cubicBezTo>
                    <a:pt x="72422" y="461"/>
                    <a:pt x="424" y="71641"/>
                    <a:pt x="-76" y="159964"/>
                  </a:cubicBezTo>
                  <a:cubicBezTo>
                    <a:pt x="-78" y="160259"/>
                    <a:pt x="-78" y="160576"/>
                    <a:pt x="-78" y="160870"/>
                  </a:cubicBezTo>
                  <a:close/>
                </a:path>
              </a:pathLst>
            </a:custGeom>
            <a:solidFill>
              <a:srgbClr val="FDF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3" name="Bullet2"/>
            <p:cNvSpPr txBox="1"/>
            <p:nvPr/>
          </p:nvSpPr>
          <p:spPr>
            <a:xfrm>
              <a:off x="2934802" y="1641564"/>
              <a:ext cx="1220935" cy="231816"/>
            </a:xfrm>
            <a:prstGeom prst="roundRect">
              <a:avLst>
                <a:gd name="adj" fmla="val 50000"/>
              </a:avLst>
            </a:prstGeom>
            <a:solidFill>
              <a:schemeClr val="accent2"/>
            </a:solidFill>
          </p:spPr>
          <p:txBody>
            <a:bodyPr wrap="square" lIns="91440" tIns="45720" rIns="91440" bIns="45720" rtlCol="0" anchor="ctr" anchorCtr="0">
              <a:normAutofit fontScale="32500" lnSpcReduction="20000"/>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srgbClr val="FFFFFF"/>
                </a:solidFill>
                <a:effectLst/>
                <a:uLnTx/>
                <a:uFillTx/>
                <a:cs typeface="+mn-ea"/>
                <a:sym typeface="+mn-lt"/>
              </a:endParaRPr>
            </a:p>
          </p:txBody>
        </p:sp>
        <p:grpSp>
          <p:nvGrpSpPr>
            <p:cNvPr id="17" name="Group 16"/>
            <p:cNvGrpSpPr/>
            <p:nvPr/>
          </p:nvGrpSpPr>
          <p:grpSpPr>
            <a:xfrm>
              <a:off x="2615868" y="1636376"/>
              <a:ext cx="1608791" cy="1912711"/>
              <a:chOff x="2594101" y="748946"/>
              <a:chExt cx="1374132" cy="2740731"/>
            </a:xfrm>
            <a:noFill/>
          </p:grpSpPr>
          <p:grpSp>
            <p:nvGrpSpPr>
              <p:cNvPr id="7" name="Group 6"/>
              <p:cNvGrpSpPr/>
              <p:nvPr/>
            </p:nvGrpSpPr>
            <p:grpSpPr>
              <a:xfrm>
                <a:off x="2594101" y="748946"/>
                <a:ext cx="1374132" cy="2740731"/>
                <a:chOff x="4771201" y="921127"/>
                <a:chExt cx="1374132" cy="2081539"/>
              </a:xfrm>
              <a:grpFill/>
            </p:grpSpPr>
            <p:graphicFrame>
              <p:nvGraphicFramePr>
                <p:cNvPr id="20" name="图表 19"/>
                <p:cNvGraphicFramePr/>
                <p:nvPr/>
              </p:nvGraphicFramePr>
              <p:xfrm>
                <a:off x="4771201" y="1568041"/>
                <a:ext cx="1336918" cy="1369115"/>
              </p:xfrm>
              <a:graphic>
                <a:graphicData uri="http://schemas.openxmlformats.org/drawingml/2006/chart">
                  <c:chart xmlns:c="http://schemas.openxmlformats.org/drawingml/2006/chart" xmlns:r="http://schemas.openxmlformats.org/officeDocument/2006/relationships" r:id="rId1"/>
                </a:graphicData>
              </a:graphic>
            </p:graphicFrame>
            <p:sp>
              <p:nvSpPr>
                <p:cNvPr id="24" name="文本框 23"/>
                <p:cNvSpPr txBox="1"/>
                <p:nvPr/>
              </p:nvSpPr>
              <p:spPr>
                <a:xfrm>
                  <a:off x="5524341" y="2780872"/>
                  <a:ext cx="402895" cy="221794"/>
                </a:xfrm>
                <a:prstGeom prst="rect">
                  <a:avLst/>
                </a:prstGeom>
                <a:grp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black"/>
                      </a:solidFill>
                      <a:effectLst/>
                      <a:uLnTx/>
                      <a:uFillTx/>
                      <a:cs typeface="+mn-ea"/>
                      <a:sym typeface="+mn-lt"/>
                    </a:rPr>
                    <a:t>2022</a:t>
                  </a:r>
                  <a:endParaRPr kumimoji="0" lang="en-US" altLang="zh-CN" sz="800" b="1" i="0" u="none" strike="noStrike" kern="1200" cap="none" spc="0" normalizeH="0" baseline="0" noProof="0" dirty="0">
                    <a:ln>
                      <a:noFill/>
                    </a:ln>
                    <a:solidFill>
                      <a:prstClr val="black"/>
                    </a:solidFill>
                    <a:effectLst/>
                    <a:uLnTx/>
                    <a:uFillTx/>
                    <a:cs typeface="+mn-ea"/>
                    <a:sym typeface="+mn-lt"/>
                  </a:endParaRPr>
                </a:p>
              </p:txBody>
            </p:sp>
            <p:sp>
              <p:nvSpPr>
                <p:cNvPr id="25" name="文本框 24"/>
                <p:cNvSpPr txBox="1"/>
                <p:nvPr/>
              </p:nvSpPr>
              <p:spPr>
                <a:xfrm>
                  <a:off x="4982922" y="2780872"/>
                  <a:ext cx="375638" cy="221794"/>
                </a:xfrm>
                <a:prstGeom prst="rect">
                  <a:avLst/>
                </a:prstGeom>
                <a:grp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black"/>
                      </a:solidFill>
                      <a:effectLst/>
                      <a:uLnTx/>
                      <a:uFillTx/>
                      <a:cs typeface="+mn-ea"/>
                      <a:sym typeface="+mn-lt"/>
                    </a:rPr>
                    <a:t>1990</a:t>
                  </a:r>
                  <a:endParaRPr kumimoji="0" lang="en-US" altLang="zh-CN" sz="800" b="1" i="0" u="none" strike="noStrike" kern="1200" cap="none" spc="0" normalizeH="0" baseline="0" noProof="0" dirty="0">
                    <a:ln>
                      <a:noFill/>
                    </a:ln>
                    <a:solidFill>
                      <a:prstClr val="black"/>
                    </a:solidFill>
                    <a:effectLst/>
                    <a:uLnTx/>
                    <a:uFillTx/>
                    <a:cs typeface="+mn-ea"/>
                    <a:sym typeface="+mn-lt"/>
                  </a:endParaRPr>
                </a:p>
              </p:txBody>
            </p:sp>
            <p:sp>
              <p:nvSpPr>
                <p:cNvPr id="26" name="文本框 25"/>
                <p:cNvSpPr txBox="1"/>
                <p:nvPr/>
              </p:nvSpPr>
              <p:spPr>
                <a:xfrm>
                  <a:off x="4994750" y="921127"/>
                  <a:ext cx="1150583" cy="25347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1" u="sng" strike="noStrike" kern="1200" cap="none" spc="0" normalizeH="0" baseline="0" noProof="0" dirty="0">
                      <a:ln>
                        <a:noFill/>
                      </a:ln>
                      <a:solidFill>
                        <a:prstClr val="white"/>
                      </a:solidFill>
                      <a:effectLst/>
                      <a:uLnTx/>
                      <a:uFillTx/>
                      <a:cs typeface="+mn-ea"/>
                      <a:sym typeface="+mn-lt"/>
                    </a:rPr>
                    <a:t>中国</a:t>
                  </a:r>
                  <a:r>
                    <a:rPr kumimoji="0" lang="zh-CN" altLang="en-US" sz="1000" b="0" i="1" u="none" strike="noStrike" kern="1200" cap="none" spc="0" normalizeH="0" baseline="0" noProof="0" dirty="0">
                      <a:ln>
                        <a:noFill/>
                      </a:ln>
                      <a:solidFill>
                        <a:prstClr val="white"/>
                      </a:solidFill>
                      <a:effectLst/>
                      <a:uLnTx/>
                      <a:uFillTx/>
                      <a:cs typeface="+mn-ea"/>
                      <a:sym typeface="+mn-lt"/>
                    </a:rPr>
                    <a:t>胰腺癌发病率</a:t>
                  </a:r>
                  <a:endParaRPr kumimoji="0" lang="zh-CN" altLang="en-US" sz="1000" b="0" i="1" u="none" strike="noStrike" kern="1200" cap="none" spc="0" normalizeH="0" baseline="0" noProof="0" dirty="0">
                    <a:ln>
                      <a:noFill/>
                    </a:ln>
                    <a:solidFill>
                      <a:prstClr val="white"/>
                    </a:solidFill>
                    <a:effectLst/>
                    <a:uLnTx/>
                    <a:uFillTx/>
                    <a:cs typeface="+mn-ea"/>
                    <a:sym typeface="+mn-lt"/>
                  </a:endParaRPr>
                </a:p>
              </p:txBody>
            </p:sp>
            <p:sp>
              <p:nvSpPr>
                <p:cNvPr id="29" name="文本框 28"/>
                <p:cNvSpPr txBox="1"/>
                <p:nvPr/>
              </p:nvSpPr>
              <p:spPr>
                <a:xfrm rot="20119390">
                  <a:off x="5187059" y="1376899"/>
                  <a:ext cx="478691" cy="26932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srgbClr val="E97132"/>
                      </a:solidFill>
                      <a:effectLst/>
                      <a:uLnTx/>
                      <a:uFillTx/>
                      <a:cs typeface="+mn-ea"/>
                      <a:sym typeface="+mn-lt"/>
                    </a:rPr>
                    <a:t>51%</a:t>
                  </a:r>
                  <a:endParaRPr kumimoji="0" lang="en-US" altLang="zh-CN" sz="1100" b="1" i="0" u="none" strike="noStrike" kern="1200" cap="none" spc="0" normalizeH="0" baseline="0" noProof="0" dirty="0">
                    <a:ln>
                      <a:noFill/>
                    </a:ln>
                    <a:solidFill>
                      <a:srgbClr val="E97132"/>
                    </a:solidFill>
                    <a:effectLst/>
                    <a:uLnTx/>
                    <a:uFillTx/>
                    <a:cs typeface="+mn-ea"/>
                    <a:sym typeface="+mn-lt"/>
                  </a:endParaRPr>
                </a:p>
              </p:txBody>
            </p:sp>
          </p:grpSp>
          <p:cxnSp>
            <p:nvCxnSpPr>
              <p:cNvPr id="8" name="Straight Arrow Connector 7"/>
              <p:cNvCxnSpPr/>
              <p:nvPr/>
            </p:nvCxnSpPr>
            <p:spPr>
              <a:xfrm flipV="1">
                <a:off x="2748079" y="1280585"/>
                <a:ext cx="1150583" cy="898603"/>
              </a:xfrm>
              <a:prstGeom prst="straightConnector1">
                <a:avLst/>
              </a:prstGeom>
              <a:grpFill/>
              <a:ln w="6350">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grpSp>
        <p:graphicFrame>
          <p:nvGraphicFramePr>
            <p:cNvPr id="18" name="图表 16"/>
            <p:cNvGraphicFramePr/>
            <p:nvPr/>
          </p:nvGraphicFramePr>
          <p:xfrm>
            <a:off x="721438" y="1678653"/>
            <a:ext cx="1565223" cy="1840187"/>
          </p:xfrm>
          <a:graphic>
            <a:graphicData uri="http://schemas.openxmlformats.org/drawingml/2006/chart">
              <c:chart xmlns:c="http://schemas.openxmlformats.org/drawingml/2006/chart" xmlns:r="http://schemas.openxmlformats.org/officeDocument/2006/relationships" r:id="rId2"/>
            </a:graphicData>
          </a:graphic>
        </p:graphicFrame>
        <p:sp>
          <p:nvSpPr>
            <p:cNvPr id="19" name="文本框 17"/>
            <p:cNvSpPr txBox="1"/>
            <p:nvPr/>
          </p:nvSpPr>
          <p:spPr>
            <a:xfrm>
              <a:off x="697514" y="1634362"/>
              <a:ext cx="1614170" cy="232919"/>
            </a:xfrm>
            <a:prstGeom prst="rect">
              <a:avLst/>
            </a:prstGeom>
            <a:noFill/>
          </p:spPr>
          <p:txBody>
            <a:bodyPr wrap="square" rtlCol="0">
              <a:spAutoFit/>
            </a:bodyPr>
            <a:lstStyle>
              <a:defPPr>
                <a:defRPr lang="zh-CN"/>
              </a:defPPr>
              <a:lvl1pPr algn="ctr">
                <a:defRPr sz="1000">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1" u="sng" strike="noStrike" kern="1200" cap="none" spc="0" normalizeH="0" baseline="0" noProof="0" dirty="0">
                  <a:ln>
                    <a:noFill/>
                  </a:ln>
                  <a:solidFill>
                    <a:prstClr val="white"/>
                  </a:solidFill>
                  <a:effectLst/>
                  <a:uLnTx/>
                  <a:uFillTx/>
                  <a:latin typeface="+mn-lt"/>
                  <a:ea typeface="+mn-ea"/>
                  <a:cs typeface="+mn-ea"/>
                  <a:sym typeface="+mn-lt"/>
                </a:rPr>
                <a:t>全球</a:t>
              </a:r>
              <a:r>
                <a:rPr kumimoji="0" lang="zh-CN" altLang="en-US" sz="1000" b="0" i="1" u="none" strike="noStrike" kern="1200" cap="none" spc="0" normalizeH="0" baseline="0" noProof="0" dirty="0">
                  <a:ln>
                    <a:noFill/>
                  </a:ln>
                  <a:solidFill>
                    <a:prstClr val="white"/>
                  </a:solidFill>
                  <a:effectLst/>
                  <a:uLnTx/>
                  <a:uFillTx/>
                  <a:latin typeface="+mn-lt"/>
                  <a:ea typeface="+mn-ea"/>
                  <a:cs typeface="+mn-ea"/>
                  <a:sym typeface="+mn-lt"/>
                </a:rPr>
                <a:t>胰腺癌发病率</a:t>
              </a:r>
              <a:endParaRPr kumimoji="0" lang="zh-CN" altLang="en-US" sz="1000" b="0" i="1" u="none" strike="noStrike" kern="1200" cap="none" spc="0" normalizeH="0" baseline="0" noProof="0" dirty="0">
                <a:ln>
                  <a:noFill/>
                </a:ln>
                <a:solidFill>
                  <a:prstClr val="white"/>
                </a:solidFill>
                <a:effectLst/>
                <a:uLnTx/>
                <a:uFillTx/>
                <a:latin typeface="+mn-lt"/>
                <a:ea typeface="+mn-ea"/>
                <a:cs typeface="+mn-ea"/>
                <a:sym typeface="+mn-lt"/>
              </a:endParaRPr>
            </a:p>
          </p:txBody>
        </p:sp>
        <p:sp>
          <p:nvSpPr>
            <p:cNvPr id="21" name="文本框 27"/>
            <p:cNvSpPr txBox="1"/>
            <p:nvPr/>
          </p:nvSpPr>
          <p:spPr>
            <a:xfrm rot="20017233">
              <a:off x="1179728" y="1967817"/>
              <a:ext cx="803275" cy="2474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lumMod val="65000"/>
                      <a:lumOff val="35000"/>
                    </a:prstClr>
                  </a:solidFill>
                  <a:effectLst/>
                  <a:uLnTx/>
                  <a:uFillTx/>
                  <a:cs typeface="+mn-ea"/>
                  <a:sym typeface="+mn-lt"/>
                </a:rPr>
                <a:t>14%</a:t>
              </a:r>
              <a:endParaRPr kumimoji="0" lang="en-US" altLang="zh-CN" sz="1100" b="1" i="0" u="none" strike="noStrike" kern="1200" cap="none" spc="0" normalizeH="0" baseline="0" noProof="0" dirty="0">
                <a:ln>
                  <a:noFill/>
                </a:ln>
                <a:solidFill>
                  <a:prstClr val="black">
                    <a:lumMod val="65000"/>
                    <a:lumOff val="35000"/>
                  </a:prstClr>
                </a:solidFill>
                <a:effectLst/>
                <a:uLnTx/>
                <a:uFillTx/>
                <a:cs typeface="+mn-ea"/>
                <a:sym typeface="+mn-lt"/>
              </a:endParaRPr>
            </a:p>
          </p:txBody>
        </p:sp>
        <p:sp>
          <p:nvSpPr>
            <p:cNvPr id="23" name="TextBox 22"/>
            <p:cNvSpPr txBox="1"/>
            <p:nvPr/>
          </p:nvSpPr>
          <p:spPr>
            <a:xfrm>
              <a:off x="2853944" y="2953987"/>
              <a:ext cx="423149" cy="378495"/>
            </a:xfrm>
            <a:prstGeom prst="rect">
              <a:avLst/>
            </a:prstGeom>
            <a:noFill/>
          </p:spPr>
          <p:txBody>
            <a:bodyPr wrap="square" rtlCol="0">
              <a:spAutoFit/>
            </a:bodyPr>
            <a:lstStyle>
              <a:defPPr>
                <a:defRPr lang="zh-CN"/>
              </a:defPPr>
              <a:lvl1pPr>
                <a:defRPr sz="10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prstClr val="white"/>
                  </a:solidFill>
                  <a:effectLst/>
                  <a:uLnTx/>
                  <a:uFillTx/>
                  <a:latin typeface="+mn-lt"/>
                  <a:ea typeface="+mn-ea"/>
                  <a:cs typeface="+mn-ea"/>
                  <a:sym typeface="+mn-lt"/>
                </a:rPr>
                <a:t>5.83</a:t>
              </a:r>
              <a:r>
                <a:rPr kumimoji="0" lang="zh-CN" altLang="en-US" sz="1000" b="1" i="0" u="none" strike="noStrike" kern="1200" cap="none" spc="0" normalizeH="0" baseline="0" noProof="0" dirty="0">
                  <a:ln>
                    <a:noFill/>
                  </a:ln>
                  <a:solidFill>
                    <a:prstClr val="white"/>
                  </a:solidFill>
                  <a:effectLst/>
                  <a:uLnTx/>
                  <a:uFillTx/>
                  <a:latin typeface="+mn-lt"/>
                  <a:ea typeface="+mn-ea"/>
                  <a:cs typeface="+mn-ea"/>
                  <a:sym typeface="+mn-lt"/>
                </a:rPr>
                <a:t>万例</a:t>
              </a:r>
              <a:endParaRPr kumimoji="0" lang="zh-CN" altLang="en-US" sz="1000" b="1" i="0" u="none" strike="noStrike" kern="1200" cap="none" spc="0" normalizeH="0" baseline="0" noProof="0" dirty="0">
                <a:ln>
                  <a:noFill/>
                </a:ln>
                <a:solidFill>
                  <a:prstClr val="white"/>
                </a:solidFill>
                <a:effectLst/>
                <a:uLnTx/>
                <a:uFillTx/>
                <a:latin typeface="+mn-lt"/>
                <a:ea typeface="+mn-ea"/>
                <a:cs typeface="+mn-ea"/>
                <a:sym typeface="+mn-lt"/>
              </a:endParaRPr>
            </a:p>
          </p:txBody>
        </p:sp>
        <p:sp>
          <p:nvSpPr>
            <p:cNvPr id="28" name="TextBox 27"/>
            <p:cNvSpPr txBox="1"/>
            <p:nvPr/>
          </p:nvSpPr>
          <p:spPr>
            <a:xfrm>
              <a:off x="3520697" y="2783414"/>
              <a:ext cx="471119" cy="378495"/>
            </a:xfrm>
            <a:prstGeom prst="rect">
              <a:avLst/>
            </a:prstGeom>
            <a:noFill/>
          </p:spPr>
          <p:txBody>
            <a:bodyPr wrap="square" rtlCol="0">
              <a:spAutoFit/>
            </a:bodyPr>
            <a:lstStyle>
              <a:defPPr>
                <a:defRPr lang="zh-CN"/>
              </a:defPPr>
              <a:lvl1pPr>
                <a:defRPr sz="10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prstClr val="white"/>
                  </a:solidFill>
                  <a:effectLst/>
                  <a:uLnTx/>
                  <a:uFillTx/>
                  <a:latin typeface="+mn-lt"/>
                  <a:ea typeface="+mn-ea"/>
                  <a:cs typeface="+mn-ea"/>
                  <a:sym typeface="+mn-lt"/>
                </a:rPr>
                <a:t>11.9</a:t>
              </a:r>
              <a:r>
                <a:rPr kumimoji="0" lang="zh-CN" altLang="en-US" sz="1000" b="1" i="0" u="none" strike="noStrike" kern="1200" cap="none" spc="0" normalizeH="0" baseline="0" noProof="0" dirty="0">
                  <a:ln>
                    <a:noFill/>
                  </a:ln>
                  <a:solidFill>
                    <a:prstClr val="white"/>
                  </a:solidFill>
                  <a:effectLst/>
                  <a:uLnTx/>
                  <a:uFillTx/>
                  <a:latin typeface="+mn-lt"/>
                  <a:ea typeface="+mn-ea"/>
                  <a:cs typeface="+mn-ea"/>
                  <a:sym typeface="+mn-lt"/>
                </a:rPr>
                <a:t>万例</a:t>
              </a:r>
              <a:endParaRPr kumimoji="0" lang="zh-CN" altLang="en-US" sz="1000" b="1" i="0" u="none" strike="noStrike" kern="1200" cap="none" spc="0" normalizeH="0" baseline="0" noProof="0" dirty="0">
                <a:ln>
                  <a:noFill/>
                </a:ln>
                <a:solidFill>
                  <a:prstClr val="white"/>
                </a:solidFill>
                <a:effectLst/>
                <a:uLnTx/>
                <a:uFillTx/>
                <a:latin typeface="+mn-lt"/>
                <a:ea typeface="+mn-ea"/>
                <a:cs typeface="+mn-ea"/>
                <a:sym typeface="+mn-lt"/>
              </a:endParaRPr>
            </a:p>
          </p:txBody>
        </p:sp>
        <p:sp>
          <p:nvSpPr>
            <p:cNvPr id="43" name="TextBox 42"/>
            <p:cNvSpPr txBox="1"/>
            <p:nvPr/>
          </p:nvSpPr>
          <p:spPr>
            <a:xfrm>
              <a:off x="954578" y="2646725"/>
              <a:ext cx="504466" cy="378495"/>
            </a:xfrm>
            <a:prstGeom prst="rect">
              <a:avLst/>
            </a:prstGeom>
            <a:noFill/>
          </p:spPr>
          <p:txBody>
            <a:bodyPr wrap="square" rtlCol="0">
              <a:spAutoFit/>
            </a:bodyPr>
            <a:lstStyle>
              <a:defPPr>
                <a:defRPr lang="zh-CN"/>
              </a:defPPr>
              <a:lvl1pPr>
                <a:defRPr sz="1000" b="1">
                  <a:solidFill>
                    <a:schemeClr val="bg1"/>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prstClr val="white"/>
                  </a:solidFill>
                  <a:effectLst/>
                  <a:uLnTx/>
                  <a:uFillTx/>
                  <a:latin typeface="+mn-lt"/>
                  <a:ea typeface="+mn-ea"/>
                  <a:cs typeface="+mn-ea"/>
                  <a:sym typeface="+mn-lt"/>
                </a:rPr>
                <a:t>44.4</a:t>
              </a:r>
              <a:r>
                <a:rPr kumimoji="0" lang="zh-CN" altLang="en-US" sz="1000" b="1" i="0" u="none" strike="noStrike" kern="1200" cap="none" spc="0" normalizeH="0" baseline="0" noProof="0" dirty="0">
                  <a:ln>
                    <a:noFill/>
                  </a:ln>
                  <a:solidFill>
                    <a:prstClr val="white"/>
                  </a:solidFill>
                  <a:effectLst/>
                  <a:uLnTx/>
                  <a:uFillTx/>
                  <a:latin typeface="+mn-lt"/>
                  <a:ea typeface="+mn-ea"/>
                  <a:cs typeface="+mn-ea"/>
                  <a:sym typeface="+mn-lt"/>
                </a:rPr>
                <a:t>万例</a:t>
              </a:r>
              <a:endParaRPr kumimoji="0" lang="zh-CN" altLang="en-US" sz="1000" b="1" i="0" u="none" strike="noStrike" kern="1200" cap="none" spc="0" normalizeH="0" baseline="0" noProof="0" dirty="0">
                <a:ln>
                  <a:noFill/>
                </a:ln>
                <a:solidFill>
                  <a:prstClr val="white"/>
                </a:solidFill>
                <a:effectLst/>
                <a:uLnTx/>
                <a:uFillTx/>
                <a:latin typeface="+mn-lt"/>
                <a:ea typeface="+mn-ea"/>
                <a:cs typeface="+mn-ea"/>
                <a:sym typeface="+mn-lt"/>
              </a:endParaRPr>
            </a:p>
          </p:txBody>
        </p:sp>
        <p:sp>
          <p:nvSpPr>
            <p:cNvPr id="44" name="TextBox 43"/>
            <p:cNvSpPr txBox="1"/>
            <p:nvPr/>
          </p:nvSpPr>
          <p:spPr>
            <a:xfrm>
              <a:off x="1604995" y="2481023"/>
              <a:ext cx="452825" cy="378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1" i="0" u="none" strike="noStrike" kern="1200" cap="none" spc="0" normalizeH="0" baseline="0" noProof="0" dirty="0">
                  <a:ln>
                    <a:noFill/>
                  </a:ln>
                  <a:solidFill>
                    <a:prstClr val="white"/>
                  </a:solidFill>
                  <a:effectLst/>
                  <a:uLnTx/>
                  <a:uFillTx/>
                  <a:cs typeface="+mn-ea"/>
                  <a:sym typeface="+mn-lt"/>
                </a:rPr>
                <a:t>51.1</a:t>
              </a:r>
              <a:r>
                <a:rPr kumimoji="0" lang="zh-CN" altLang="en-US" sz="1000" b="1" i="0" u="none" strike="noStrike" kern="1200" cap="none" spc="0" normalizeH="0" baseline="0" noProof="0" dirty="0">
                  <a:ln>
                    <a:noFill/>
                  </a:ln>
                  <a:solidFill>
                    <a:prstClr val="white"/>
                  </a:solidFill>
                  <a:effectLst/>
                  <a:uLnTx/>
                  <a:uFillTx/>
                  <a:cs typeface="+mn-ea"/>
                  <a:sym typeface="+mn-lt"/>
                </a:rPr>
                <a:t>万例</a:t>
              </a:r>
              <a:endParaRPr kumimoji="0" lang="zh-CN" altLang="en-US" sz="1000" b="1" i="0" u="none" strike="noStrike" kern="1200" cap="none" spc="0" normalizeH="0" baseline="0" noProof="0" dirty="0">
                <a:ln>
                  <a:noFill/>
                </a:ln>
                <a:solidFill>
                  <a:prstClr val="white"/>
                </a:solidFill>
                <a:effectLst/>
                <a:uLnTx/>
                <a:uFillTx/>
                <a:cs typeface="+mn-ea"/>
                <a:sym typeface="+mn-lt"/>
              </a:endParaRPr>
            </a:p>
          </p:txBody>
        </p:sp>
        <p:sp>
          <p:nvSpPr>
            <p:cNvPr id="45" name="文本框 23"/>
            <p:cNvSpPr txBox="1"/>
            <p:nvPr/>
          </p:nvSpPr>
          <p:spPr>
            <a:xfrm>
              <a:off x="1588454" y="3347573"/>
              <a:ext cx="471697" cy="203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black"/>
                  </a:solidFill>
                  <a:effectLst/>
                  <a:uLnTx/>
                  <a:uFillTx/>
                  <a:cs typeface="+mn-ea"/>
                  <a:sym typeface="+mn-lt"/>
                </a:rPr>
                <a:t>2022</a:t>
              </a:r>
              <a:endParaRPr kumimoji="0" lang="en-US" altLang="zh-CN" sz="800" b="1" i="0" u="none" strike="noStrike" kern="1200" cap="none" spc="0" normalizeH="0" baseline="0" noProof="0" dirty="0">
                <a:ln>
                  <a:noFill/>
                </a:ln>
                <a:solidFill>
                  <a:prstClr val="black"/>
                </a:solidFill>
                <a:effectLst/>
                <a:uLnTx/>
                <a:uFillTx/>
                <a:cs typeface="+mn-ea"/>
                <a:sym typeface="+mn-lt"/>
              </a:endParaRPr>
            </a:p>
          </p:txBody>
        </p:sp>
        <p:sp>
          <p:nvSpPr>
            <p:cNvPr id="46" name="文本框 24"/>
            <p:cNvSpPr txBox="1"/>
            <p:nvPr/>
          </p:nvSpPr>
          <p:spPr>
            <a:xfrm>
              <a:off x="954578" y="3347573"/>
              <a:ext cx="439786" cy="203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prstClr val="black"/>
                  </a:solidFill>
                  <a:effectLst/>
                  <a:uLnTx/>
                  <a:uFillTx/>
                  <a:cs typeface="+mn-ea"/>
                  <a:sym typeface="+mn-lt"/>
                </a:rPr>
                <a:t>1990</a:t>
              </a:r>
              <a:endParaRPr kumimoji="0" lang="en-US" altLang="zh-CN" sz="800" b="1" i="0" u="none" strike="noStrike" kern="1200" cap="none" spc="0" normalizeH="0" baseline="0" noProof="0" dirty="0">
                <a:ln>
                  <a:noFill/>
                </a:ln>
                <a:solidFill>
                  <a:prstClr val="black"/>
                </a:solidFill>
                <a:effectLst/>
                <a:uLnTx/>
                <a:uFillTx/>
                <a:cs typeface="+mn-ea"/>
                <a:sym typeface="+mn-lt"/>
              </a:endParaRPr>
            </a:p>
          </p:txBody>
        </p:sp>
        <p:cxnSp>
          <p:nvCxnSpPr>
            <p:cNvPr id="47" name="Straight Arrow Connector 46"/>
            <p:cNvCxnSpPr/>
            <p:nvPr/>
          </p:nvCxnSpPr>
          <p:spPr>
            <a:xfrm flipV="1">
              <a:off x="798983" y="1963046"/>
              <a:ext cx="1347068" cy="627120"/>
            </a:xfrm>
            <a:prstGeom prst="straightConnector1">
              <a:avLst/>
            </a:prstGeom>
            <a:ln w="6350">
              <a:solidFill>
                <a:schemeClr val="bg1">
                  <a:lumMod val="75000"/>
                </a:schemeClr>
              </a:solidFill>
              <a:prstDash val="dash"/>
              <a:tailEnd type="triangle"/>
            </a:ln>
          </p:spPr>
          <p:style>
            <a:lnRef idx="2">
              <a:schemeClr val="accent1"/>
            </a:lnRef>
            <a:fillRef idx="0">
              <a:schemeClr val="accent1"/>
            </a:fillRef>
            <a:effectRef idx="1">
              <a:schemeClr val="accent1"/>
            </a:effectRef>
            <a:fontRef idx="minor">
              <a:schemeClr val="tx1"/>
            </a:fontRef>
          </p:style>
        </p:cxnSp>
        <p:pic>
          <p:nvPicPr>
            <p:cNvPr id="6" name="图片 101"/>
            <p:cNvPicPr>
              <a:picLocks noChangeAspect="1"/>
            </p:cNvPicPr>
            <p:nvPr>
              <p:custDataLst>
                <p:tags r:id="rId6"/>
              </p:custDataLst>
            </p:nvPr>
          </p:nvPicPr>
          <p:blipFill>
            <a:blip r:embed="rId7"/>
            <a:srcRect l="27771" r="51653" b="54000"/>
            <a:stretch>
              <a:fillRect/>
            </a:stretch>
          </p:blipFill>
          <p:spPr>
            <a:xfrm>
              <a:off x="2629172" y="1634362"/>
              <a:ext cx="267973" cy="246221"/>
            </a:xfrm>
            <a:prstGeom prst="rect">
              <a:avLst/>
            </a:prstGeom>
            <a:noFill/>
            <a:ln w="9525">
              <a:noFill/>
            </a:ln>
          </p:spPr>
        </p:pic>
        <p:pic>
          <p:nvPicPr>
            <p:cNvPr id="9" name="Picture 2" descr="卫星地球图图片免费下载_PNG素材_编号1yqi65w5z_图精灵"/>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0250" y1="4756" x2="60250" y2="4756"/>
                          <a14:foregroundMark x1="39625" y1="2879" x2="39625" y2="2879"/>
                          <a14:foregroundMark x1="35375" y1="2879" x2="35375" y2="2879"/>
                        </a14:backgroundRemoval>
                      </a14:imgEffect>
                    </a14:imgLayer>
                  </a14:imgProps>
                </a:ext>
                <a:ext uri="{28A0092B-C50C-407E-A947-70E740481C1C}">
                  <a14:useLocalDpi xmlns:a14="http://schemas.microsoft.com/office/drawing/2010/main" val="0"/>
                </a:ext>
              </a:extLst>
            </a:blip>
            <a:srcRect/>
            <a:stretch>
              <a:fillRect/>
            </a:stretch>
          </p:blipFill>
          <p:spPr bwMode="auto">
            <a:xfrm>
              <a:off x="627462" y="1634362"/>
              <a:ext cx="246529" cy="24622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2154294" y="2276769"/>
              <a:ext cx="510493" cy="575829"/>
              <a:chOff x="5355324" y="3047637"/>
              <a:chExt cx="1407965" cy="1515547"/>
            </a:xfrm>
          </p:grpSpPr>
          <p:sp>
            <p:nvSpPr>
              <p:cNvPr id="68" name="Bullet1_1"/>
              <p:cNvSpPr txBox="1"/>
              <p:nvPr/>
            </p:nvSpPr>
            <p:spPr>
              <a:xfrm>
                <a:off x="5908321" y="3413749"/>
                <a:ext cx="854968" cy="1149435"/>
              </a:xfrm>
              <a:prstGeom prst="rect">
                <a:avLst/>
              </a:prstGeom>
              <a:noFill/>
            </p:spPr>
            <p:txBody>
              <a:bodyPr wrap="square" lIns="91440" tIns="45720" rIns="9144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E97132"/>
                    </a:solidFill>
                    <a:effectLst/>
                    <a:uLnTx/>
                    <a:uFillTx/>
                    <a:cs typeface="+mn-ea"/>
                    <a:sym typeface="+mn-lt"/>
                  </a:rPr>
                  <a:t>s</a:t>
                </a:r>
                <a:endParaRPr kumimoji="0" lang="zh-CN" altLang="en-US" sz="2400" b="1" i="0" u="none" strike="noStrike" kern="1200" cap="none" spc="0" normalizeH="0" baseline="0" noProof="0" dirty="0">
                  <a:ln>
                    <a:noFill/>
                  </a:ln>
                  <a:solidFill>
                    <a:srgbClr val="E97132"/>
                  </a:solidFill>
                  <a:effectLst/>
                  <a:uLnTx/>
                  <a:uFillTx/>
                  <a:cs typeface="+mn-ea"/>
                  <a:sym typeface="+mn-lt"/>
                </a:endParaRPr>
              </a:p>
            </p:txBody>
          </p:sp>
          <p:sp>
            <p:nvSpPr>
              <p:cNvPr id="69" name="Bullet1_1_1"/>
              <p:cNvSpPr txBox="1"/>
              <p:nvPr/>
            </p:nvSpPr>
            <p:spPr>
              <a:xfrm>
                <a:off x="5355324" y="3047637"/>
                <a:ext cx="854968" cy="1149433"/>
              </a:xfrm>
              <a:prstGeom prst="rect">
                <a:avLst/>
              </a:prstGeom>
              <a:noFill/>
            </p:spPr>
            <p:txBody>
              <a:bodyPr wrap="square" lIns="91440" tIns="45720" rIns="9144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156082"/>
                    </a:solidFill>
                    <a:effectLst/>
                    <a:uLnTx/>
                    <a:uFillTx/>
                    <a:cs typeface="+mn-ea"/>
                    <a:sym typeface="+mn-lt"/>
                  </a:rPr>
                  <a:t>v</a:t>
                </a:r>
                <a:endParaRPr kumimoji="0" lang="zh-CN" altLang="en-US" sz="2400" b="1" i="0" u="none" strike="noStrike" kern="1200" cap="none" spc="0" normalizeH="0" baseline="0" noProof="0" dirty="0">
                  <a:ln>
                    <a:noFill/>
                  </a:ln>
                  <a:solidFill>
                    <a:srgbClr val="156082"/>
                  </a:solidFill>
                  <a:effectLst/>
                  <a:uLnTx/>
                  <a:uFillTx/>
                  <a:cs typeface="+mn-ea"/>
                  <a:sym typeface="+mn-lt"/>
                </a:endParaRPr>
              </a:p>
            </p:txBody>
          </p:sp>
        </p:grpSp>
      </p:grpSp>
      <p:grpSp>
        <p:nvGrpSpPr>
          <p:cNvPr id="126" name="组合 125"/>
          <p:cNvGrpSpPr/>
          <p:nvPr/>
        </p:nvGrpSpPr>
        <p:grpSpPr>
          <a:xfrm>
            <a:off x="4631125" y="1916400"/>
            <a:ext cx="3410000" cy="1501636"/>
            <a:chOff x="12435542" y="4481764"/>
            <a:chExt cx="3949555" cy="1739236"/>
          </a:xfrm>
        </p:grpSpPr>
        <p:sp>
          <p:nvSpPr>
            <p:cNvPr id="127" name="human_106175"/>
            <p:cNvSpPr/>
            <p:nvPr/>
          </p:nvSpPr>
          <p:spPr>
            <a:xfrm>
              <a:off x="12990975"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28" name="human_106175"/>
            <p:cNvSpPr/>
            <p:nvPr/>
          </p:nvSpPr>
          <p:spPr>
            <a:xfrm>
              <a:off x="13560941"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29" name="human_106175"/>
            <p:cNvSpPr/>
            <p:nvPr/>
          </p:nvSpPr>
          <p:spPr>
            <a:xfrm>
              <a:off x="13845923"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30" name="human_106175"/>
            <p:cNvSpPr/>
            <p:nvPr/>
          </p:nvSpPr>
          <p:spPr>
            <a:xfrm>
              <a:off x="14130906"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31" name="human_106175"/>
            <p:cNvSpPr/>
            <p:nvPr/>
          </p:nvSpPr>
          <p:spPr>
            <a:xfrm>
              <a:off x="14415889"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32" name="human_106175"/>
            <p:cNvSpPr/>
            <p:nvPr/>
          </p:nvSpPr>
          <p:spPr>
            <a:xfrm>
              <a:off x="14700872"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33" name="human_106175"/>
            <p:cNvSpPr/>
            <p:nvPr/>
          </p:nvSpPr>
          <p:spPr>
            <a:xfrm>
              <a:off x="14985854"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34" name="human_106175"/>
            <p:cNvSpPr/>
            <p:nvPr/>
          </p:nvSpPr>
          <p:spPr>
            <a:xfrm>
              <a:off x="15270837"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ysClr val="window" lastClr="FFFFFF">
                <a:lumMod val="7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35" name="human_106175"/>
            <p:cNvSpPr/>
            <p:nvPr/>
          </p:nvSpPr>
          <p:spPr>
            <a:xfrm>
              <a:off x="15555822" y="4481764"/>
              <a:ext cx="233389" cy="441923"/>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4085" h="608410">
                  <a:moveTo>
                    <a:pt x="82742" y="160192"/>
                  </a:moveTo>
                  <a:lnTo>
                    <a:pt x="91183" y="160192"/>
                  </a:lnTo>
                  <a:lnTo>
                    <a:pt x="97638" y="160192"/>
                  </a:lnTo>
                  <a:lnTo>
                    <a:pt x="196448" y="160192"/>
                  </a:lnTo>
                  <a:lnTo>
                    <a:pt x="202903" y="160192"/>
                  </a:lnTo>
                  <a:lnTo>
                    <a:pt x="211344" y="160192"/>
                  </a:lnTo>
                  <a:cubicBezTo>
                    <a:pt x="221275" y="160192"/>
                    <a:pt x="231702" y="167629"/>
                    <a:pt x="235178" y="177050"/>
                  </a:cubicBezTo>
                  <a:lnTo>
                    <a:pt x="293272" y="357031"/>
                  </a:lnTo>
                  <a:cubicBezTo>
                    <a:pt x="294762" y="362485"/>
                    <a:pt x="294265" y="367939"/>
                    <a:pt x="291286" y="371906"/>
                  </a:cubicBezTo>
                  <a:cubicBezTo>
                    <a:pt x="288307" y="375872"/>
                    <a:pt x="283342" y="378351"/>
                    <a:pt x="277383" y="378351"/>
                  </a:cubicBezTo>
                  <a:lnTo>
                    <a:pt x="262487" y="378351"/>
                  </a:lnTo>
                  <a:cubicBezTo>
                    <a:pt x="252557" y="378351"/>
                    <a:pt x="242129" y="370914"/>
                    <a:pt x="239150" y="360998"/>
                  </a:cubicBezTo>
                  <a:lnTo>
                    <a:pt x="222765" y="309929"/>
                  </a:lnTo>
                  <a:lnTo>
                    <a:pt x="222765" y="379343"/>
                  </a:lnTo>
                  <a:lnTo>
                    <a:pt x="222765" y="382318"/>
                  </a:lnTo>
                  <a:lnTo>
                    <a:pt x="222765" y="575190"/>
                  </a:lnTo>
                  <a:cubicBezTo>
                    <a:pt x="222765" y="593536"/>
                    <a:pt x="207868" y="608410"/>
                    <a:pt x="189497" y="608410"/>
                  </a:cubicBezTo>
                  <a:lnTo>
                    <a:pt x="187014" y="608410"/>
                  </a:lnTo>
                  <a:cubicBezTo>
                    <a:pt x="168642" y="608410"/>
                    <a:pt x="154243" y="593536"/>
                    <a:pt x="154243" y="575190"/>
                  </a:cubicBezTo>
                  <a:lnTo>
                    <a:pt x="154243" y="402150"/>
                  </a:lnTo>
                  <a:lnTo>
                    <a:pt x="139843" y="402150"/>
                  </a:lnTo>
                  <a:lnTo>
                    <a:pt x="139843" y="575190"/>
                  </a:lnTo>
                  <a:cubicBezTo>
                    <a:pt x="139843" y="593536"/>
                    <a:pt x="124947" y="608410"/>
                    <a:pt x="107072" y="608410"/>
                  </a:cubicBezTo>
                  <a:lnTo>
                    <a:pt x="104589" y="608410"/>
                  </a:lnTo>
                  <a:cubicBezTo>
                    <a:pt x="86218" y="608410"/>
                    <a:pt x="71322" y="593536"/>
                    <a:pt x="71322" y="575190"/>
                  </a:cubicBezTo>
                  <a:lnTo>
                    <a:pt x="71322" y="382318"/>
                  </a:lnTo>
                  <a:lnTo>
                    <a:pt x="71322" y="379343"/>
                  </a:lnTo>
                  <a:lnTo>
                    <a:pt x="71322" y="309929"/>
                  </a:lnTo>
                  <a:lnTo>
                    <a:pt x="54936" y="360998"/>
                  </a:lnTo>
                  <a:cubicBezTo>
                    <a:pt x="51957" y="370914"/>
                    <a:pt x="41529" y="378351"/>
                    <a:pt x="31102" y="378351"/>
                  </a:cubicBezTo>
                  <a:lnTo>
                    <a:pt x="16206" y="378351"/>
                  </a:lnTo>
                  <a:cubicBezTo>
                    <a:pt x="10744" y="378351"/>
                    <a:pt x="5779" y="375872"/>
                    <a:pt x="2800" y="371906"/>
                  </a:cubicBezTo>
                  <a:cubicBezTo>
                    <a:pt x="-179" y="367939"/>
                    <a:pt x="-676" y="362485"/>
                    <a:pt x="814" y="357031"/>
                  </a:cubicBezTo>
                  <a:lnTo>
                    <a:pt x="58908" y="177050"/>
                  </a:lnTo>
                  <a:cubicBezTo>
                    <a:pt x="61887" y="167629"/>
                    <a:pt x="72315" y="160192"/>
                    <a:pt x="82742" y="160192"/>
                  </a:cubicBezTo>
                  <a:close/>
                  <a:moveTo>
                    <a:pt x="147004" y="0"/>
                  </a:moveTo>
                  <a:cubicBezTo>
                    <a:pt x="186618" y="0"/>
                    <a:pt x="218732" y="32078"/>
                    <a:pt x="218732" y="71648"/>
                  </a:cubicBezTo>
                  <a:cubicBezTo>
                    <a:pt x="218732" y="111218"/>
                    <a:pt x="186618" y="143296"/>
                    <a:pt x="147004" y="143296"/>
                  </a:cubicBezTo>
                  <a:cubicBezTo>
                    <a:pt x="107390" y="143296"/>
                    <a:pt x="75276" y="111218"/>
                    <a:pt x="75276" y="71648"/>
                  </a:cubicBezTo>
                  <a:cubicBezTo>
                    <a:pt x="75276" y="32078"/>
                    <a:pt x="107390" y="0"/>
                    <a:pt x="147004" y="0"/>
                  </a:cubicBezTo>
                  <a:close/>
                </a:path>
              </a:pathLst>
            </a:custGeom>
            <a:solidFill>
              <a:sysClr val="window" lastClr="FFFFFF">
                <a:lumMod val="75000"/>
              </a:sys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cxnSp>
          <p:nvCxnSpPr>
            <p:cNvPr id="136" name="直接连接符 135"/>
            <p:cNvCxnSpPr/>
            <p:nvPr/>
          </p:nvCxnSpPr>
          <p:spPr>
            <a:xfrm>
              <a:off x="12708474" y="5030533"/>
              <a:ext cx="3363237" cy="0"/>
            </a:xfrm>
            <a:prstGeom prst="line">
              <a:avLst/>
            </a:prstGeom>
            <a:noFill/>
            <a:ln w="19050" cap="flat" cmpd="sng" algn="ctr">
              <a:solidFill>
                <a:srgbClr val="156082"/>
              </a:solidFill>
              <a:prstDash val="solid"/>
              <a:miter lim="800000"/>
            </a:ln>
            <a:effectLst/>
          </p:spPr>
        </p:cxnSp>
        <p:sp>
          <p:nvSpPr>
            <p:cNvPr id="137" name="等腰三角形 136"/>
            <p:cNvSpPr/>
            <p:nvPr/>
          </p:nvSpPr>
          <p:spPr>
            <a:xfrm rot="10800000">
              <a:off x="14284803" y="5030533"/>
              <a:ext cx="210580" cy="125443"/>
            </a:xfrm>
            <a:prstGeom prst="triangle">
              <a:avLst/>
            </a:prstGeom>
            <a:solidFill>
              <a:srgbClr val="15608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nvGrpSpPr>
            <p:cNvPr id="138" name="组合 137"/>
            <p:cNvGrpSpPr/>
            <p:nvPr/>
          </p:nvGrpSpPr>
          <p:grpSpPr>
            <a:xfrm>
              <a:off x="12435542" y="5066885"/>
              <a:ext cx="3949555" cy="1154115"/>
              <a:chOff x="376925" y="4933046"/>
              <a:chExt cx="4447731" cy="1420027"/>
            </a:xfrm>
          </p:grpSpPr>
          <p:sp>
            <p:nvSpPr>
              <p:cNvPr id="143" name="矩形: 圆角 142"/>
              <p:cNvSpPr/>
              <p:nvPr/>
            </p:nvSpPr>
            <p:spPr>
              <a:xfrm>
                <a:off x="376925" y="4933046"/>
                <a:ext cx="4447731" cy="714169"/>
              </a:xfrm>
              <a:prstGeom prst="round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black"/>
                    </a:solidFill>
                    <a:effectLst/>
                    <a:uLnTx/>
                    <a:uFillTx/>
                    <a:cs typeface="+mn-ea"/>
                    <a:sym typeface="+mn-lt"/>
                  </a:rPr>
                  <a:t>胰腺癌术后复发转移率高达</a:t>
                </a:r>
                <a:endParaRPr kumimoji="0" lang="zh-CN" altLang="en-US" sz="1400" b="1" i="0" u="none" strike="noStrike" kern="0" cap="none" spc="0" normalizeH="0" baseline="0" noProof="0" dirty="0">
                  <a:ln>
                    <a:noFill/>
                  </a:ln>
                  <a:solidFill>
                    <a:prstClr val="black"/>
                  </a:solidFill>
                  <a:effectLst/>
                  <a:uLnTx/>
                  <a:uFillTx/>
                  <a:cs typeface="+mn-ea"/>
                  <a:sym typeface="+mn-lt"/>
                </a:endParaRPr>
              </a:p>
            </p:txBody>
          </p:sp>
          <p:sp>
            <p:nvSpPr>
              <p:cNvPr id="145" name="文本框 144"/>
              <p:cNvSpPr txBox="1"/>
              <p:nvPr/>
            </p:nvSpPr>
            <p:spPr>
              <a:xfrm>
                <a:off x="1228829" y="5519716"/>
                <a:ext cx="2695496" cy="8333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E97132"/>
                    </a:solidFill>
                    <a:effectLst>
                      <a:outerShdw blurRad="12700" dist="25400" dir="2700000" algn="tl" rotWithShape="0">
                        <a:prstClr val="black">
                          <a:alpha val="40000"/>
                        </a:prstClr>
                      </a:outerShdw>
                    </a:effectLst>
                    <a:uLnTx/>
                    <a:uFillTx/>
                    <a:cs typeface="+mn-ea"/>
                    <a:sym typeface="+mn-lt"/>
                  </a:rPr>
                  <a:t>69%~80%</a:t>
                </a:r>
                <a:endParaRPr kumimoji="0" lang="en-US" altLang="zh-CN" sz="3200" b="1" i="0" u="none" strike="noStrike" kern="0" cap="none" spc="0" normalizeH="0" baseline="0" noProof="0" dirty="0">
                  <a:ln>
                    <a:noFill/>
                  </a:ln>
                  <a:solidFill>
                    <a:srgbClr val="E97132"/>
                  </a:solidFill>
                  <a:effectLst>
                    <a:outerShdw blurRad="12700" dist="25400" dir="2700000" algn="tl" rotWithShape="0">
                      <a:prstClr val="black">
                        <a:alpha val="40000"/>
                      </a:prstClr>
                    </a:outerShdw>
                  </a:effectLst>
                  <a:uLnTx/>
                  <a:uFillTx/>
                  <a:cs typeface="+mn-ea"/>
                  <a:sym typeface="+mn-lt"/>
                </a:endParaRPr>
              </a:p>
            </p:txBody>
          </p:sp>
        </p:grpSp>
        <p:sp>
          <p:nvSpPr>
            <p:cNvPr id="139" name="human_106175"/>
            <p:cNvSpPr/>
            <p:nvPr/>
          </p:nvSpPr>
          <p:spPr>
            <a:xfrm>
              <a:off x="13275957" y="4598123"/>
              <a:ext cx="233389" cy="325566"/>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95438" h="448218">
                  <a:moveTo>
                    <a:pt x="83418" y="0"/>
                  </a:moveTo>
                  <a:lnTo>
                    <a:pt x="91859" y="0"/>
                  </a:lnTo>
                  <a:lnTo>
                    <a:pt x="98314" y="0"/>
                  </a:lnTo>
                  <a:lnTo>
                    <a:pt x="197124" y="0"/>
                  </a:lnTo>
                  <a:lnTo>
                    <a:pt x="203579" y="0"/>
                  </a:lnTo>
                  <a:lnTo>
                    <a:pt x="212020" y="0"/>
                  </a:lnTo>
                  <a:cubicBezTo>
                    <a:pt x="221951" y="0"/>
                    <a:pt x="232378" y="7437"/>
                    <a:pt x="235854" y="16858"/>
                  </a:cubicBezTo>
                  <a:lnTo>
                    <a:pt x="293948" y="196839"/>
                  </a:lnTo>
                  <a:cubicBezTo>
                    <a:pt x="295438" y="202293"/>
                    <a:pt x="294941" y="207747"/>
                    <a:pt x="291962" y="211714"/>
                  </a:cubicBezTo>
                  <a:cubicBezTo>
                    <a:pt x="288983" y="215680"/>
                    <a:pt x="284018" y="218159"/>
                    <a:pt x="278059" y="218159"/>
                  </a:cubicBezTo>
                  <a:lnTo>
                    <a:pt x="263163" y="218159"/>
                  </a:lnTo>
                  <a:cubicBezTo>
                    <a:pt x="253233" y="218159"/>
                    <a:pt x="242805" y="210722"/>
                    <a:pt x="239826" y="200806"/>
                  </a:cubicBezTo>
                  <a:lnTo>
                    <a:pt x="223441" y="149737"/>
                  </a:lnTo>
                  <a:lnTo>
                    <a:pt x="223441" y="219151"/>
                  </a:lnTo>
                  <a:lnTo>
                    <a:pt x="223441" y="222126"/>
                  </a:lnTo>
                  <a:lnTo>
                    <a:pt x="223441" y="414998"/>
                  </a:lnTo>
                  <a:cubicBezTo>
                    <a:pt x="223441" y="433344"/>
                    <a:pt x="208544" y="448218"/>
                    <a:pt x="190173" y="448218"/>
                  </a:cubicBezTo>
                  <a:lnTo>
                    <a:pt x="187690" y="448218"/>
                  </a:lnTo>
                  <a:cubicBezTo>
                    <a:pt x="169318" y="448218"/>
                    <a:pt x="154919" y="433344"/>
                    <a:pt x="154919" y="414998"/>
                  </a:cubicBezTo>
                  <a:lnTo>
                    <a:pt x="154919" y="241958"/>
                  </a:lnTo>
                  <a:lnTo>
                    <a:pt x="140519" y="241958"/>
                  </a:lnTo>
                  <a:lnTo>
                    <a:pt x="140519" y="414998"/>
                  </a:lnTo>
                  <a:cubicBezTo>
                    <a:pt x="140519" y="433344"/>
                    <a:pt x="125623" y="448218"/>
                    <a:pt x="107748" y="448218"/>
                  </a:cubicBezTo>
                  <a:lnTo>
                    <a:pt x="105265" y="448218"/>
                  </a:lnTo>
                  <a:cubicBezTo>
                    <a:pt x="86894" y="448218"/>
                    <a:pt x="71998" y="433344"/>
                    <a:pt x="71998" y="414998"/>
                  </a:cubicBezTo>
                  <a:lnTo>
                    <a:pt x="71998" y="222126"/>
                  </a:lnTo>
                  <a:lnTo>
                    <a:pt x="71998" y="219151"/>
                  </a:lnTo>
                  <a:lnTo>
                    <a:pt x="71998" y="149737"/>
                  </a:lnTo>
                  <a:lnTo>
                    <a:pt x="55612" y="200806"/>
                  </a:lnTo>
                  <a:cubicBezTo>
                    <a:pt x="52633" y="210722"/>
                    <a:pt x="42205" y="218159"/>
                    <a:pt x="31778" y="218159"/>
                  </a:cubicBezTo>
                  <a:lnTo>
                    <a:pt x="16882" y="218159"/>
                  </a:lnTo>
                  <a:cubicBezTo>
                    <a:pt x="11420" y="218159"/>
                    <a:pt x="6455" y="215680"/>
                    <a:pt x="3476" y="211714"/>
                  </a:cubicBezTo>
                  <a:cubicBezTo>
                    <a:pt x="497" y="207747"/>
                    <a:pt x="0" y="202293"/>
                    <a:pt x="1490" y="196839"/>
                  </a:cubicBezTo>
                  <a:lnTo>
                    <a:pt x="59584" y="16858"/>
                  </a:lnTo>
                  <a:cubicBezTo>
                    <a:pt x="62563" y="7437"/>
                    <a:pt x="72991" y="0"/>
                    <a:pt x="83418" y="0"/>
                  </a:cubicBezTo>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40" name="human_106175"/>
            <p:cNvSpPr/>
            <p:nvPr/>
          </p:nvSpPr>
          <p:spPr>
            <a:xfrm>
              <a:off x="13335957" y="4481765"/>
              <a:ext cx="113327" cy="104084"/>
            </a:xfrm>
            <a:custGeom>
              <a:avLst/>
              <a:gdLst>
                <a:gd name="connsiteX0" fmla="*/ 82742 w 294085"/>
                <a:gd name="connsiteY0" fmla="*/ 160192 h 608410"/>
                <a:gd name="connsiteX1" fmla="*/ 91183 w 294085"/>
                <a:gd name="connsiteY1" fmla="*/ 160192 h 608410"/>
                <a:gd name="connsiteX2" fmla="*/ 97638 w 294085"/>
                <a:gd name="connsiteY2" fmla="*/ 160192 h 608410"/>
                <a:gd name="connsiteX3" fmla="*/ 196448 w 294085"/>
                <a:gd name="connsiteY3" fmla="*/ 160192 h 608410"/>
                <a:gd name="connsiteX4" fmla="*/ 202903 w 294085"/>
                <a:gd name="connsiteY4" fmla="*/ 160192 h 608410"/>
                <a:gd name="connsiteX5" fmla="*/ 211344 w 294085"/>
                <a:gd name="connsiteY5" fmla="*/ 160192 h 608410"/>
                <a:gd name="connsiteX6" fmla="*/ 235178 w 294085"/>
                <a:gd name="connsiteY6" fmla="*/ 177050 h 608410"/>
                <a:gd name="connsiteX7" fmla="*/ 293272 w 294085"/>
                <a:gd name="connsiteY7" fmla="*/ 357031 h 608410"/>
                <a:gd name="connsiteX8" fmla="*/ 291286 w 294085"/>
                <a:gd name="connsiteY8" fmla="*/ 371906 h 608410"/>
                <a:gd name="connsiteX9" fmla="*/ 277383 w 294085"/>
                <a:gd name="connsiteY9" fmla="*/ 378351 h 608410"/>
                <a:gd name="connsiteX10" fmla="*/ 262487 w 294085"/>
                <a:gd name="connsiteY10" fmla="*/ 378351 h 608410"/>
                <a:gd name="connsiteX11" fmla="*/ 239150 w 294085"/>
                <a:gd name="connsiteY11" fmla="*/ 360998 h 608410"/>
                <a:gd name="connsiteX12" fmla="*/ 222765 w 294085"/>
                <a:gd name="connsiteY12" fmla="*/ 309929 h 608410"/>
                <a:gd name="connsiteX13" fmla="*/ 222765 w 294085"/>
                <a:gd name="connsiteY13" fmla="*/ 379343 h 608410"/>
                <a:gd name="connsiteX14" fmla="*/ 222765 w 294085"/>
                <a:gd name="connsiteY14" fmla="*/ 382318 h 608410"/>
                <a:gd name="connsiteX15" fmla="*/ 222765 w 294085"/>
                <a:gd name="connsiteY15" fmla="*/ 575190 h 608410"/>
                <a:gd name="connsiteX16" fmla="*/ 189497 w 294085"/>
                <a:gd name="connsiteY16" fmla="*/ 608410 h 608410"/>
                <a:gd name="connsiteX17" fmla="*/ 187014 w 294085"/>
                <a:gd name="connsiteY17" fmla="*/ 608410 h 608410"/>
                <a:gd name="connsiteX18" fmla="*/ 154243 w 294085"/>
                <a:gd name="connsiteY18" fmla="*/ 575190 h 608410"/>
                <a:gd name="connsiteX19" fmla="*/ 154243 w 294085"/>
                <a:gd name="connsiteY19" fmla="*/ 402150 h 608410"/>
                <a:gd name="connsiteX20" fmla="*/ 139843 w 294085"/>
                <a:gd name="connsiteY20" fmla="*/ 402150 h 608410"/>
                <a:gd name="connsiteX21" fmla="*/ 139843 w 294085"/>
                <a:gd name="connsiteY21" fmla="*/ 575190 h 608410"/>
                <a:gd name="connsiteX22" fmla="*/ 107072 w 294085"/>
                <a:gd name="connsiteY22" fmla="*/ 608410 h 608410"/>
                <a:gd name="connsiteX23" fmla="*/ 104589 w 294085"/>
                <a:gd name="connsiteY23" fmla="*/ 608410 h 608410"/>
                <a:gd name="connsiteX24" fmla="*/ 71322 w 294085"/>
                <a:gd name="connsiteY24" fmla="*/ 575190 h 608410"/>
                <a:gd name="connsiteX25" fmla="*/ 71322 w 294085"/>
                <a:gd name="connsiteY25" fmla="*/ 382318 h 608410"/>
                <a:gd name="connsiteX26" fmla="*/ 71322 w 294085"/>
                <a:gd name="connsiteY26" fmla="*/ 379343 h 608410"/>
                <a:gd name="connsiteX27" fmla="*/ 71322 w 294085"/>
                <a:gd name="connsiteY27" fmla="*/ 309929 h 608410"/>
                <a:gd name="connsiteX28" fmla="*/ 54936 w 294085"/>
                <a:gd name="connsiteY28" fmla="*/ 360998 h 608410"/>
                <a:gd name="connsiteX29" fmla="*/ 31102 w 294085"/>
                <a:gd name="connsiteY29" fmla="*/ 378351 h 608410"/>
                <a:gd name="connsiteX30" fmla="*/ 16206 w 294085"/>
                <a:gd name="connsiteY30" fmla="*/ 378351 h 608410"/>
                <a:gd name="connsiteX31" fmla="*/ 2800 w 294085"/>
                <a:gd name="connsiteY31" fmla="*/ 371906 h 608410"/>
                <a:gd name="connsiteX32" fmla="*/ 814 w 294085"/>
                <a:gd name="connsiteY32" fmla="*/ 357031 h 608410"/>
                <a:gd name="connsiteX33" fmla="*/ 58908 w 294085"/>
                <a:gd name="connsiteY33" fmla="*/ 177050 h 608410"/>
                <a:gd name="connsiteX34" fmla="*/ 82742 w 294085"/>
                <a:gd name="connsiteY34" fmla="*/ 160192 h 608410"/>
                <a:gd name="connsiteX35" fmla="*/ 147004 w 294085"/>
                <a:gd name="connsiteY35" fmla="*/ 0 h 608410"/>
                <a:gd name="connsiteX36" fmla="*/ 218732 w 294085"/>
                <a:gd name="connsiteY36" fmla="*/ 71648 h 608410"/>
                <a:gd name="connsiteX37" fmla="*/ 147004 w 294085"/>
                <a:gd name="connsiteY37" fmla="*/ 143296 h 608410"/>
                <a:gd name="connsiteX38" fmla="*/ 75276 w 294085"/>
                <a:gd name="connsiteY38" fmla="*/ 71648 h 608410"/>
                <a:gd name="connsiteX39" fmla="*/ 147004 w 294085"/>
                <a:gd name="connsiteY39" fmla="*/ 0 h 60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456" h="143296">
                  <a:moveTo>
                    <a:pt x="71728" y="0"/>
                  </a:moveTo>
                  <a:cubicBezTo>
                    <a:pt x="111342" y="0"/>
                    <a:pt x="143456" y="32078"/>
                    <a:pt x="143456" y="71648"/>
                  </a:cubicBezTo>
                  <a:cubicBezTo>
                    <a:pt x="143456" y="111218"/>
                    <a:pt x="111342" y="143296"/>
                    <a:pt x="71728" y="143296"/>
                  </a:cubicBezTo>
                  <a:cubicBezTo>
                    <a:pt x="32114" y="143296"/>
                    <a:pt x="0" y="111218"/>
                    <a:pt x="0" y="71648"/>
                  </a:cubicBezTo>
                  <a:cubicBezTo>
                    <a:pt x="0" y="32078"/>
                    <a:pt x="32114" y="0"/>
                    <a:pt x="71728" y="0"/>
                  </a:cubicBezTo>
                </a:path>
              </a:pathLst>
            </a:custGeom>
            <a:solidFill>
              <a:srgbClr val="15608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grpSp>
        <p:nvGrpSpPr>
          <p:cNvPr id="181" name="组合 180"/>
          <p:cNvGrpSpPr/>
          <p:nvPr/>
        </p:nvGrpSpPr>
        <p:grpSpPr>
          <a:xfrm>
            <a:off x="8224865" y="2324952"/>
            <a:ext cx="3228686" cy="1342314"/>
            <a:chOff x="8173052" y="2324952"/>
            <a:chExt cx="3228686" cy="1342314"/>
          </a:xfrm>
        </p:grpSpPr>
        <p:grpSp>
          <p:nvGrpSpPr>
            <p:cNvPr id="147" name="组合 146"/>
            <p:cNvGrpSpPr/>
            <p:nvPr/>
          </p:nvGrpSpPr>
          <p:grpSpPr>
            <a:xfrm>
              <a:off x="9242511" y="2324952"/>
              <a:ext cx="2159225" cy="378375"/>
              <a:chOff x="2254683" y="2828145"/>
              <a:chExt cx="3054953" cy="557798"/>
            </a:xfrm>
          </p:grpSpPr>
          <p:sp>
            <p:nvSpPr>
              <p:cNvPr id="148" name="流程图: 可选过程 147"/>
              <p:cNvSpPr/>
              <p:nvPr/>
            </p:nvSpPr>
            <p:spPr>
              <a:xfrm>
                <a:off x="2273252" y="2828145"/>
                <a:ext cx="3036384" cy="557795"/>
              </a:xfrm>
              <a:prstGeom prst="flowChartAlternateProcess">
                <a:avLst/>
              </a:prstGeom>
              <a:solidFill>
                <a:schemeClr val="accent2">
                  <a:lumMod val="20000"/>
                  <a:lumOff val="8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cs typeface="+mn-ea"/>
                  <a:sym typeface="+mn-lt"/>
                </a:endParaRPr>
              </a:p>
            </p:txBody>
          </p:sp>
          <p:sp>
            <p:nvSpPr>
              <p:cNvPr id="149" name="流程图: 可选过程 148"/>
              <p:cNvSpPr/>
              <p:nvPr/>
            </p:nvSpPr>
            <p:spPr>
              <a:xfrm>
                <a:off x="2254683" y="2828148"/>
                <a:ext cx="2725814" cy="557795"/>
              </a:xfrm>
              <a:prstGeom prst="flowChartAlternateProcess">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cs typeface="+mn-ea"/>
                  <a:sym typeface="+mn-lt"/>
                </a:endParaRPr>
              </a:p>
            </p:txBody>
          </p:sp>
          <p:sp>
            <p:nvSpPr>
              <p:cNvPr id="150" name="文本框 149"/>
              <p:cNvSpPr txBox="1"/>
              <p:nvPr/>
            </p:nvSpPr>
            <p:spPr>
              <a:xfrm>
                <a:off x="2458156" y="2880184"/>
                <a:ext cx="2190975" cy="4537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FFF00"/>
                    </a:solidFill>
                    <a:effectLst/>
                    <a:uLnTx/>
                    <a:uFillTx/>
                    <a:cs typeface="+mn-ea"/>
                    <a:sym typeface="+mn-lt"/>
                  </a:rPr>
                  <a:t>94%</a:t>
                </a:r>
                <a:endParaRPr kumimoji="0" lang="zh-CN" altLang="en-US" sz="1400" b="1" i="0" u="none" strike="noStrike" kern="0" cap="none" spc="0" normalizeH="0" baseline="0" noProof="0" dirty="0">
                  <a:ln>
                    <a:noFill/>
                  </a:ln>
                  <a:solidFill>
                    <a:srgbClr val="FFFF00"/>
                  </a:solidFill>
                  <a:effectLst/>
                  <a:uLnTx/>
                  <a:uFillTx/>
                  <a:cs typeface="+mn-ea"/>
                  <a:sym typeface="+mn-lt"/>
                </a:endParaRPr>
              </a:p>
            </p:txBody>
          </p:sp>
        </p:grpSp>
        <p:sp>
          <p:nvSpPr>
            <p:cNvPr id="157" name="文本框 156"/>
            <p:cNvSpPr txBox="1"/>
            <p:nvPr/>
          </p:nvSpPr>
          <p:spPr>
            <a:xfrm>
              <a:off x="8173052" y="2360251"/>
              <a:ext cx="10011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E97132"/>
                  </a:solidFill>
                  <a:effectLst/>
                  <a:uLnTx/>
                  <a:uFillTx/>
                  <a:cs typeface="+mn-ea"/>
                  <a:sym typeface="+mn-lt"/>
                </a:rPr>
                <a:t>胰腺癌</a:t>
              </a:r>
              <a:endParaRPr kumimoji="0" lang="zh-CN" altLang="en-US" sz="1100" b="0" i="0" u="none" strike="noStrike" kern="1200" cap="none" spc="0" normalizeH="0" baseline="0" noProof="0" dirty="0">
                <a:ln>
                  <a:noFill/>
                </a:ln>
                <a:solidFill>
                  <a:srgbClr val="E97132"/>
                </a:solidFill>
                <a:effectLst/>
                <a:uLnTx/>
                <a:uFillTx/>
                <a:cs typeface="+mn-ea"/>
                <a:sym typeface="+mn-lt"/>
              </a:endParaRPr>
            </a:p>
          </p:txBody>
        </p:sp>
        <p:sp>
          <p:nvSpPr>
            <p:cNvPr id="158" name="文本框 157"/>
            <p:cNvSpPr txBox="1"/>
            <p:nvPr/>
          </p:nvSpPr>
          <p:spPr>
            <a:xfrm>
              <a:off x="8173052" y="2845980"/>
              <a:ext cx="10011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cs typeface="+mn-ea"/>
                  <a:sym typeface="+mn-lt"/>
                </a:rPr>
                <a:t>肝癌</a:t>
              </a:r>
              <a:endParaRPr kumimoji="0" lang="zh-CN" altLang="en-US" sz="1100" b="0" i="0" u="none" strike="noStrike" kern="1200" cap="none" spc="0" normalizeH="0" baseline="0" noProof="0" dirty="0">
                <a:ln>
                  <a:noFill/>
                </a:ln>
                <a:solidFill>
                  <a:srgbClr val="000000"/>
                </a:solidFill>
                <a:effectLst/>
                <a:uLnTx/>
                <a:uFillTx/>
                <a:cs typeface="+mn-ea"/>
                <a:sym typeface="+mn-lt"/>
              </a:endParaRPr>
            </a:p>
          </p:txBody>
        </p:sp>
        <p:sp>
          <p:nvSpPr>
            <p:cNvPr id="165" name="文本框 164"/>
            <p:cNvSpPr txBox="1"/>
            <p:nvPr/>
          </p:nvSpPr>
          <p:spPr>
            <a:xfrm>
              <a:off x="8192151" y="3324191"/>
              <a:ext cx="10011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cs typeface="+mn-ea"/>
                  <a:sym typeface="+mn-lt"/>
                </a:rPr>
                <a:t>胃癌</a:t>
              </a:r>
              <a:endParaRPr kumimoji="0" lang="zh-CN" altLang="en-US" sz="1100" b="0" i="0" u="none" strike="noStrike" kern="1200" cap="none" spc="0" normalizeH="0" baseline="0" noProof="0" dirty="0">
                <a:ln>
                  <a:noFill/>
                </a:ln>
                <a:solidFill>
                  <a:srgbClr val="000000"/>
                </a:solidFill>
                <a:effectLst/>
                <a:uLnTx/>
                <a:uFillTx/>
                <a:cs typeface="+mn-ea"/>
                <a:sym typeface="+mn-lt"/>
              </a:endParaRPr>
            </a:p>
          </p:txBody>
        </p:sp>
        <p:grpSp>
          <p:nvGrpSpPr>
            <p:cNvPr id="166" name="组合 165"/>
            <p:cNvGrpSpPr/>
            <p:nvPr/>
          </p:nvGrpSpPr>
          <p:grpSpPr>
            <a:xfrm>
              <a:off x="9242512" y="3288892"/>
              <a:ext cx="2159226" cy="378374"/>
              <a:chOff x="2254683" y="4155046"/>
              <a:chExt cx="3054955" cy="557798"/>
            </a:xfrm>
          </p:grpSpPr>
          <p:sp>
            <p:nvSpPr>
              <p:cNvPr id="167" name="流程图: 可选过程 166"/>
              <p:cNvSpPr/>
              <p:nvPr/>
            </p:nvSpPr>
            <p:spPr>
              <a:xfrm>
                <a:off x="2254683" y="4155049"/>
                <a:ext cx="3054955" cy="557795"/>
              </a:xfrm>
              <a:prstGeom prst="flowChartAlternateProcess">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cs typeface="+mn-ea"/>
                  <a:sym typeface="+mn-lt"/>
                </a:endParaRPr>
              </a:p>
            </p:txBody>
          </p:sp>
          <p:sp>
            <p:nvSpPr>
              <p:cNvPr id="168" name="流程图: 可选过程 167"/>
              <p:cNvSpPr/>
              <p:nvPr/>
            </p:nvSpPr>
            <p:spPr>
              <a:xfrm>
                <a:off x="2254683" y="4155046"/>
                <a:ext cx="1911977" cy="557796"/>
              </a:xfrm>
              <a:prstGeom prst="flowChartAlternateProcess">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srgbClr val="FFFFFF"/>
                  </a:solidFill>
                  <a:effectLst/>
                  <a:uLnTx/>
                  <a:uFillTx/>
                  <a:cs typeface="+mn-ea"/>
                  <a:sym typeface="+mn-lt"/>
                </a:endParaRPr>
              </a:p>
            </p:txBody>
          </p:sp>
          <p:sp>
            <p:nvSpPr>
              <p:cNvPr id="169" name="文本框 168"/>
              <p:cNvSpPr txBox="1"/>
              <p:nvPr/>
            </p:nvSpPr>
            <p:spPr>
              <a:xfrm>
                <a:off x="2457624" y="4207082"/>
                <a:ext cx="2191506" cy="4537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FFFFF"/>
                    </a:solidFill>
                    <a:effectLst/>
                    <a:uLnTx/>
                    <a:uFillTx/>
                    <a:cs typeface="+mn-ea"/>
                    <a:sym typeface="+mn-lt"/>
                  </a:rPr>
                  <a:t>71%</a:t>
                </a:r>
                <a:endParaRPr kumimoji="0" lang="zh-CN" altLang="en-US" sz="1400" b="1" i="0" u="none" strike="noStrike" kern="0" cap="none" spc="0" normalizeH="0" baseline="0" noProof="0" dirty="0">
                  <a:ln>
                    <a:noFill/>
                  </a:ln>
                  <a:solidFill>
                    <a:srgbClr val="FFFFFF"/>
                  </a:solidFill>
                  <a:effectLst/>
                  <a:uLnTx/>
                  <a:uFillTx/>
                  <a:cs typeface="+mn-ea"/>
                  <a:sym typeface="+mn-lt"/>
                </a:endParaRPr>
              </a:p>
            </p:txBody>
          </p:sp>
        </p:grpSp>
        <p:grpSp>
          <p:nvGrpSpPr>
            <p:cNvPr id="171" name="组合 170"/>
            <p:cNvGrpSpPr/>
            <p:nvPr/>
          </p:nvGrpSpPr>
          <p:grpSpPr>
            <a:xfrm>
              <a:off x="9233089" y="2810682"/>
              <a:ext cx="2159226" cy="378373"/>
              <a:chOff x="2254685" y="3504280"/>
              <a:chExt cx="3054955" cy="557795"/>
            </a:xfrm>
          </p:grpSpPr>
          <p:sp>
            <p:nvSpPr>
              <p:cNvPr id="172" name="流程图: 可选过程 171"/>
              <p:cNvSpPr/>
              <p:nvPr/>
            </p:nvSpPr>
            <p:spPr>
              <a:xfrm>
                <a:off x="2254685" y="3504280"/>
                <a:ext cx="3054955" cy="557795"/>
              </a:xfrm>
              <a:prstGeom prst="flowChartAlternateProcess">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cs typeface="+mn-ea"/>
                  <a:sym typeface="+mn-lt"/>
                </a:endParaRPr>
              </a:p>
            </p:txBody>
          </p:sp>
          <p:sp>
            <p:nvSpPr>
              <p:cNvPr id="173" name="流程图: 可选过程 172"/>
              <p:cNvSpPr/>
              <p:nvPr/>
            </p:nvSpPr>
            <p:spPr>
              <a:xfrm>
                <a:off x="2258561" y="3504280"/>
                <a:ext cx="2687536" cy="557795"/>
              </a:xfrm>
              <a:prstGeom prst="flowChartAlternateProcess">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srgbClr val="FFFFFF"/>
                  </a:solidFill>
                  <a:effectLst/>
                  <a:uLnTx/>
                  <a:uFillTx/>
                  <a:cs typeface="+mn-ea"/>
                  <a:sym typeface="+mn-lt"/>
                </a:endParaRPr>
              </a:p>
            </p:txBody>
          </p:sp>
          <p:sp>
            <p:nvSpPr>
              <p:cNvPr id="174" name="文本框 173"/>
              <p:cNvSpPr txBox="1"/>
              <p:nvPr/>
            </p:nvSpPr>
            <p:spPr>
              <a:xfrm>
                <a:off x="2481875" y="3556316"/>
                <a:ext cx="2184760" cy="4537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srgbClr val="FFFFFF"/>
                    </a:solidFill>
                    <a:effectLst/>
                    <a:uLnTx/>
                    <a:uFillTx/>
                    <a:cs typeface="+mn-ea"/>
                    <a:sym typeface="+mn-lt"/>
                  </a:rPr>
                  <a:t>91%</a:t>
                </a:r>
                <a:endParaRPr kumimoji="0" lang="zh-CN" altLang="en-US" sz="1400" b="1" i="0" u="none" strike="noStrike" kern="0" cap="none" spc="0" normalizeH="0" baseline="0" noProof="0" dirty="0">
                  <a:ln>
                    <a:noFill/>
                  </a:ln>
                  <a:solidFill>
                    <a:srgbClr val="FFFFFF"/>
                  </a:solidFill>
                  <a:effectLst/>
                  <a:uLnTx/>
                  <a:uFillTx/>
                  <a:cs typeface="+mn-ea"/>
                  <a:sym typeface="+mn-lt"/>
                </a:endParaRPr>
              </a:p>
            </p:txBody>
          </p:sp>
        </p:grpSp>
        <p:sp>
          <p:nvSpPr>
            <p:cNvPr id="176" name="stomach_30730"/>
            <p:cNvSpPr/>
            <p:nvPr/>
          </p:nvSpPr>
          <p:spPr>
            <a:xfrm>
              <a:off x="10270235" y="3326484"/>
              <a:ext cx="288768" cy="303190"/>
            </a:xfrm>
            <a:custGeom>
              <a:avLst/>
              <a:gdLst>
                <a:gd name="T0" fmla="*/ 905 w 2459"/>
                <a:gd name="T1" fmla="*/ 0 h 2457"/>
                <a:gd name="T2" fmla="*/ 1182 w 2459"/>
                <a:gd name="T3" fmla="*/ 0 h 2457"/>
                <a:gd name="T4" fmla="*/ 1431 w 2459"/>
                <a:gd name="T5" fmla="*/ 485 h 2457"/>
                <a:gd name="T6" fmla="*/ 2055 w 2459"/>
                <a:gd name="T7" fmla="*/ 478 h 2457"/>
                <a:gd name="T8" fmla="*/ 2166 w 2459"/>
                <a:gd name="T9" fmla="*/ 1600 h 2457"/>
                <a:gd name="T10" fmla="*/ 731 w 2459"/>
                <a:gd name="T11" fmla="*/ 1885 h 2457"/>
                <a:gd name="T12" fmla="*/ 281 w 2459"/>
                <a:gd name="T13" fmla="*/ 2259 h 2457"/>
                <a:gd name="T14" fmla="*/ 11 w 2459"/>
                <a:gd name="T15" fmla="*/ 2259 h 2457"/>
                <a:gd name="T16" fmla="*/ 454 w 2459"/>
                <a:gd name="T17" fmla="*/ 1531 h 2457"/>
                <a:gd name="T18" fmla="*/ 1320 w 2459"/>
                <a:gd name="T19" fmla="*/ 1143 h 2457"/>
                <a:gd name="T20" fmla="*/ 1113 w 2459"/>
                <a:gd name="T21" fmla="*/ 721 h 2457"/>
                <a:gd name="T22" fmla="*/ 905 w 2459"/>
                <a:gd name="T23" fmla="*/ 0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9" h="2457">
                  <a:moveTo>
                    <a:pt x="905" y="0"/>
                  </a:moveTo>
                  <a:lnTo>
                    <a:pt x="1182" y="0"/>
                  </a:lnTo>
                  <a:cubicBezTo>
                    <a:pt x="1182" y="0"/>
                    <a:pt x="1148" y="675"/>
                    <a:pt x="1431" y="485"/>
                  </a:cubicBezTo>
                  <a:cubicBezTo>
                    <a:pt x="1561" y="398"/>
                    <a:pt x="1783" y="244"/>
                    <a:pt x="2055" y="478"/>
                  </a:cubicBezTo>
                  <a:cubicBezTo>
                    <a:pt x="2269" y="662"/>
                    <a:pt x="2459" y="964"/>
                    <a:pt x="2166" y="1600"/>
                  </a:cubicBezTo>
                  <a:cubicBezTo>
                    <a:pt x="2013" y="1932"/>
                    <a:pt x="1505" y="2457"/>
                    <a:pt x="731" y="1885"/>
                  </a:cubicBezTo>
                  <a:cubicBezTo>
                    <a:pt x="614" y="1798"/>
                    <a:pt x="302" y="1587"/>
                    <a:pt x="281" y="2259"/>
                  </a:cubicBezTo>
                  <a:lnTo>
                    <a:pt x="11" y="2259"/>
                  </a:lnTo>
                  <a:cubicBezTo>
                    <a:pt x="11" y="2259"/>
                    <a:pt x="0" y="1473"/>
                    <a:pt x="454" y="1531"/>
                  </a:cubicBezTo>
                  <a:cubicBezTo>
                    <a:pt x="690" y="1562"/>
                    <a:pt x="1233" y="1705"/>
                    <a:pt x="1320" y="1143"/>
                  </a:cubicBezTo>
                  <a:cubicBezTo>
                    <a:pt x="1338" y="1027"/>
                    <a:pt x="1389" y="883"/>
                    <a:pt x="1113" y="721"/>
                  </a:cubicBezTo>
                  <a:cubicBezTo>
                    <a:pt x="995" y="651"/>
                    <a:pt x="898" y="589"/>
                    <a:pt x="90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cs typeface="+mn-ea"/>
                <a:sym typeface="+mn-lt"/>
              </a:endParaRPr>
            </a:p>
          </p:txBody>
        </p:sp>
        <p:sp>
          <p:nvSpPr>
            <p:cNvPr id="178" name="pancreas_219695"/>
            <p:cNvSpPr/>
            <p:nvPr/>
          </p:nvSpPr>
          <p:spPr>
            <a:xfrm>
              <a:off x="10735855" y="2350422"/>
              <a:ext cx="383932" cy="3274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 name="connsiteX244" fmla="*/ 373273 h 605239"/>
                <a:gd name="connsiteY244" fmla="*/ 373273 h 605239"/>
                <a:gd name="connsiteX245" fmla="*/ 373273 h 605239"/>
                <a:gd name="connsiteY245" fmla="*/ 373273 h 605239"/>
                <a:gd name="connsiteX246" fmla="*/ 373273 h 605239"/>
                <a:gd name="connsiteY246" fmla="*/ 373273 h 605239"/>
                <a:gd name="connsiteX247" fmla="*/ 373273 h 605239"/>
                <a:gd name="connsiteY247" fmla="*/ 373273 h 605239"/>
                <a:gd name="connsiteX248" fmla="*/ 373273 h 605239"/>
                <a:gd name="connsiteY248" fmla="*/ 373273 h 605239"/>
                <a:gd name="connsiteX249" fmla="*/ 373273 h 605239"/>
                <a:gd name="connsiteY249" fmla="*/ 373273 h 605239"/>
                <a:gd name="connsiteX250" fmla="*/ 373273 h 605239"/>
                <a:gd name="connsiteY250" fmla="*/ 373273 h 605239"/>
                <a:gd name="connsiteX251" fmla="*/ 373273 h 605239"/>
                <a:gd name="connsiteY251" fmla="*/ 373273 h 605239"/>
                <a:gd name="connsiteX252" fmla="*/ 373273 h 605239"/>
                <a:gd name="connsiteY252" fmla="*/ 373273 h 605239"/>
                <a:gd name="connsiteX253" fmla="*/ 373273 h 605239"/>
                <a:gd name="connsiteY253" fmla="*/ 373273 h 605239"/>
                <a:gd name="connsiteX254" fmla="*/ 373273 h 605239"/>
                <a:gd name="connsiteY254" fmla="*/ 373273 h 605239"/>
                <a:gd name="connsiteX255" fmla="*/ 373273 h 605239"/>
                <a:gd name="connsiteY255" fmla="*/ 373273 h 605239"/>
                <a:gd name="connsiteX256" fmla="*/ 373273 h 605239"/>
                <a:gd name="connsiteY256" fmla="*/ 373273 h 605239"/>
                <a:gd name="connsiteX257" fmla="*/ 373273 h 605239"/>
                <a:gd name="connsiteY257" fmla="*/ 373273 h 605239"/>
                <a:gd name="connsiteX258" fmla="*/ 373273 h 605239"/>
                <a:gd name="connsiteY258" fmla="*/ 373273 h 605239"/>
                <a:gd name="connsiteX259" fmla="*/ 373273 h 605239"/>
                <a:gd name="connsiteY259" fmla="*/ 373273 h 605239"/>
                <a:gd name="connsiteX260" fmla="*/ 373273 h 605239"/>
                <a:gd name="connsiteY260" fmla="*/ 373273 h 605239"/>
                <a:gd name="connsiteX261" fmla="*/ 373273 h 605239"/>
                <a:gd name="connsiteY261" fmla="*/ 373273 h 605239"/>
                <a:gd name="connsiteX262" fmla="*/ 373273 h 605239"/>
                <a:gd name="connsiteY262" fmla="*/ 373273 h 605239"/>
                <a:gd name="connsiteX263" fmla="*/ 373273 h 605239"/>
                <a:gd name="connsiteY263" fmla="*/ 373273 h 605239"/>
                <a:gd name="connsiteX264" fmla="*/ 373273 h 605239"/>
                <a:gd name="connsiteY264" fmla="*/ 373273 h 605239"/>
                <a:gd name="connsiteX265" fmla="*/ 373273 h 605239"/>
                <a:gd name="connsiteY265" fmla="*/ 373273 h 605239"/>
                <a:gd name="connsiteX266" fmla="*/ 373273 h 605239"/>
                <a:gd name="connsiteY266" fmla="*/ 373273 h 605239"/>
                <a:gd name="connsiteX267" fmla="*/ 373273 h 605239"/>
                <a:gd name="connsiteY267" fmla="*/ 373273 h 605239"/>
                <a:gd name="connsiteX268" fmla="*/ 373273 h 605239"/>
                <a:gd name="connsiteY268" fmla="*/ 373273 h 605239"/>
                <a:gd name="connsiteX269" fmla="*/ 373273 h 605239"/>
                <a:gd name="connsiteY269" fmla="*/ 373273 h 605239"/>
                <a:gd name="connsiteX270" fmla="*/ 373273 h 605239"/>
                <a:gd name="connsiteY270" fmla="*/ 373273 h 605239"/>
                <a:gd name="connsiteX271" fmla="*/ 373273 h 605239"/>
                <a:gd name="connsiteY271" fmla="*/ 373273 h 605239"/>
                <a:gd name="connsiteX272" fmla="*/ 373273 h 605239"/>
                <a:gd name="connsiteY272" fmla="*/ 373273 h 605239"/>
                <a:gd name="connsiteX273" fmla="*/ 373273 h 605239"/>
                <a:gd name="connsiteY273" fmla="*/ 373273 h 605239"/>
                <a:gd name="connsiteX274" fmla="*/ 373273 h 605239"/>
                <a:gd name="connsiteY274" fmla="*/ 373273 h 605239"/>
                <a:gd name="connsiteX275" fmla="*/ 373273 h 605239"/>
                <a:gd name="connsiteY275" fmla="*/ 373273 h 605239"/>
                <a:gd name="connsiteX276" fmla="*/ 373273 h 605239"/>
                <a:gd name="connsiteY276" fmla="*/ 373273 h 605239"/>
                <a:gd name="connsiteX277" fmla="*/ 373273 h 605239"/>
                <a:gd name="connsiteY277" fmla="*/ 373273 h 605239"/>
                <a:gd name="connsiteX278" fmla="*/ 373273 h 605239"/>
                <a:gd name="connsiteY278" fmla="*/ 373273 h 605239"/>
                <a:gd name="connsiteX279" fmla="*/ 373273 h 605239"/>
                <a:gd name="connsiteY279" fmla="*/ 373273 h 605239"/>
                <a:gd name="connsiteX280" fmla="*/ 373273 h 605239"/>
                <a:gd name="connsiteY280" fmla="*/ 373273 h 605239"/>
                <a:gd name="connsiteX281" fmla="*/ 373273 h 605239"/>
                <a:gd name="connsiteY281" fmla="*/ 373273 h 605239"/>
                <a:gd name="connsiteX282" fmla="*/ 373273 h 605239"/>
                <a:gd name="connsiteY282" fmla="*/ 373273 h 605239"/>
                <a:gd name="connsiteX283" fmla="*/ 373273 h 605239"/>
                <a:gd name="connsiteY283" fmla="*/ 373273 h 605239"/>
                <a:gd name="connsiteX284" fmla="*/ 373273 h 605239"/>
                <a:gd name="connsiteY284" fmla="*/ 373273 h 605239"/>
                <a:gd name="connsiteX285" fmla="*/ 373273 h 605239"/>
                <a:gd name="connsiteY285" fmla="*/ 373273 h 605239"/>
                <a:gd name="connsiteX286" fmla="*/ 373273 h 605239"/>
                <a:gd name="connsiteY286" fmla="*/ 373273 h 605239"/>
                <a:gd name="connsiteX287" fmla="*/ 373273 h 605239"/>
                <a:gd name="connsiteY287" fmla="*/ 373273 h 605239"/>
                <a:gd name="connsiteX288" fmla="*/ 373273 h 605239"/>
                <a:gd name="connsiteY288" fmla="*/ 373273 h 605239"/>
                <a:gd name="connsiteX289" fmla="*/ 373273 h 605239"/>
                <a:gd name="connsiteY289" fmla="*/ 373273 h 605239"/>
                <a:gd name="connsiteX290" fmla="*/ 373273 h 605239"/>
                <a:gd name="connsiteY290" fmla="*/ 373273 h 605239"/>
                <a:gd name="connsiteX291" fmla="*/ 373273 h 605239"/>
                <a:gd name="connsiteY291" fmla="*/ 373273 h 605239"/>
                <a:gd name="connsiteX292" fmla="*/ 373273 h 605239"/>
                <a:gd name="connsiteY292" fmla="*/ 373273 h 605239"/>
                <a:gd name="connsiteX293" fmla="*/ 373273 h 605239"/>
                <a:gd name="connsiteY293" fmla="*/ 373273 h 605239"/>
                <a:gd name="connsiteX294" fmla="*/ 373273 h 605239"/>
                <a:gd name="connsiteY294" fmla="*/ 373273 h 605239"/>
                <a:gd name="connsiteX295" fmla="*/ 373273 h 605239"/>
                <a:gd name="connsiteY295" fmla="*/ 373273 h 605239"/>
                <a:gd name="connsiteX296" fmla="*/ 373273 h 605239"/>
                <a:gd name="connsiteY296" fmla="*/ 373273 h 605239"/>
                <a:gd name="connsiteX297" fmla="*/ 373273 h 605239"/>
                <a:gd name="connsiteY297" fmla="*/ 373273 h 605239"/>
                <a:gd name="connsiteX298" fmla="*/ 373273 h 605239"/>
                <a:gd name="connsiteY298" fmla="*/ 373273 h 605239"/>
                <a:gd name="connsiteX299" fmla="*/ 373273 h 605239"/>
                <a:gd name="connsiteY299" fmla="*/ 373273 h 605239"/>
                <a:gd name="connsiteX300" fmla="*/ 373273 h 605239"/>
                <a:gd name="connsiteY300" fmla="*/ 373273 h 605239"/>
                <a:gd name="connsiteX301" fmla="*/ 373273 h 605239"/>
                <a:gd name="connsiteY301" fmla="*/ 373273 h 605239"/>
                <a:gd name="connsiteX302" fmla="*/ 373273 h 605239"/>
                <a:gd name="connsiteY302" fmla="*/ 373273 h 605239"/>
                <a:gd name="connsiteX303" fmla="*/ 373273 h 605239"/>
                <a:gd name="connsiteY303" fmla="*/ 373273 h 605239"/>
                <a:gd name="connsiteX304" fmla="*/ 373273 h 605239"/>
                <a:gd name="connsiteY304" fmla="*/ 373273 h 605239"/>
                <a:gd name="connsiteX305" fmla="*/ 373273 h 605239"/>
                <a:gd name="connsiteY305" fmla="*/ 373273 h 605239"/>
                <a:gd name="connsiteX306" fmla="*/ 373273 h 605239"/>
                <a:gd name="connsiteY306" fmla="*/ 373273 h 605239"/>
                <a:gd name="connsiteX307" fmla="*/ 373273 h 605239"/>
                <a:gd name="connsiteY307" fmla="*/ 373273 h 605239"/>
                <a:gd name="connsiteX308" fmla="*/ 373273 h 605239"/>
                <a:gd name="connsiteY308" fmla="*/ 373273 h 605239"/>
                <a:gd name="connsiteX309" fmla="*/ 373273 h 605239"/>
                <a:gd name="connsiteY309" fmla="*/ 373273 h 605239"/>
                <a:gd name="connsiteX310" fmla="*/ 373273 h 605239"/>
                <a:gd name="connsiteY310" fmla="*/ 373273 h 605239"/>
                <a:gd name="connsiteX311" fmla="*/ 373273 h 605239"/>
                <a:gd name="connsiteY31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606271" h="517055">
                  <a:moveTo>
                    <a:pt x="356490" y="484694"/>
                  </a:moveTo>
                  <a:cubicBezTo>
                    <a:pt x="343099" y="485662"/>
                    <a:pt x="335724" y="489151"/>
                    <a:pt x="333103" y="492832"/>
                  </a:cubicBezTo>
                  <a:cubicBezTo>
                    <a:pt x="333201" y="493801"/>
                    <a:pt x="333201" y="494867"/>
                    <a:pt x="333298" y="495933"/>
                  </a:cubicBezTo>
                  <a:cubicBezTo>
                    <a:pt x="333298" y="496127"/>
                    <a:pt x="333201" y="496417"/>
                    <a:pt x="333103" y="496611"/>
                  </a:cubicBezTo>
                  <a:lnTo>
                    <a:pt x="382303" y="492542"/>
                  </a:lnTo>
                  <a:cubicBezTo>
                    <a:pt x="382206" y="487891"/>
                    <a:pt x="373666" y="483337"/>
                    <a:pt x="356490" y="484694"/>
                  </a:cubicBezTo>
                  <a:close/>
                  <a:moveTo>
                    <a:pt x="317394" y="327911"/>
                  </a:moveTo>
                  <a:lnTo>
                    <a:pt x="318753" y="328588"/>
                  </a:lnTo>
                  <a:cubicBezTo>
                    <a:pt x="320111" y="329169"/>
                    <a:pt x="320693" y="331877"/>
                    <a:pt x="320111" y="333135"/>
                  </a:cubicBezTo>
                  <a:cubicBezTo>
                    <a:pt x="319432" y="335843"/>
                    <a:pt x="318753" y="335843"/>
                    <a:pt x="317394" y="335843"/>
                  </a:cubicBezTo>
                  <a:cubicBezTo>
                    <a:pt x="316715" y="335843"/>
                    <a:pt x="316133" y="335843"/>
                    <a:pt x="315454" y="335166"/>
                  </a:cubicBezTo>
                  <a:lnTo>
                    <a:pt x="314096" y="333812"/>
                  </a:lnTo>
                  <a:cubicBezTo>
                    <a:pt x="312737" y="333135"/>
                    <a:pt x="312155" y="330523"/>
                    <a:pt x="312737" y="329169"/>
                  </a:cubicBezTo>
                  <a:cubicBezTo>
                    <a:pt x="314096" y="327911"/>
                    <a:pt x="316133" y="327234"/>
                    <a:pt x="317394" y="327911"/>
                  </a:cubicBezTo>
                  <a:close/>
                  <a:moveTo>
                    <a:pt x="285621" y="286256"/>
                  </a:moveTo>
                  <a:lnTo>
                    <a:pt x="286879" y="287521"/>
                  </a:lnTo>
                  <a:cubicBezTo>
                    <a:pt x="288233" y="288882"/>
                    <a:pt x="288233" y="290827"/>
                    <a:pt x="287556" y="292188"/>
                  </a:cubicBezTo>
                  <a:cubicBezTo>
                    <a:pt x="286879" y="292869"/>
                    <a:pt x="286202" y="292869"/>
                    <a:pt x="284944" y="292869"/>
                  </a:cubicBezTo>
                  <a:cubicBezTo>
                    <a:pt x="284267" y="292869"/>
                    <a:pt x="283590" y="292869"/>
                    <a:pt x="282913" y="292188"/>
                  </a:cubicBezTo>
                  <a:lnTo>
                    <a:pt x="281655" y="291508"/>
                  </a:lnTo>
                  <a:cubicBezTo>
                    <a:pt x="280301" y="290243"/>
                    <a:pt x="279624" y="288201"/>
                    <a:pt x="280978" y="286840"/>
                  </a:cubicBezTo>
                  <a:cubicBezTo>
                    <a:pt x="282236" y="285576"/>
                    <a:pt x="284267" y="284895"/>
                    <a:pt x="285621" y="286256"/>
                  </a:cubicBezTo>
                  <a:close/>
                  <a:moveTo>
                    <a:pt x="396877" y="255158"/>
                  </a:moveTo>
                  <a:lnTo>
                    <a:pt x="402893" y="257093"/>
                  </a:lnTo>
                  <a:cubicBezTo>
                    <a:pt x="404834" y="257770"/>
                    <a:pt x="405513" y="259801"/>
                    <a:pt x="404834" y="261059"/>
                  </a:cubicBezTo>
                  <a:cubicBezTo>
                    <a:pt x="404155" y="262413"/>
                    <a:pt x="402893" y="263090"/>
                    <a:pt x="401535" y="263090"/>
                  </a:cubicBezTo>
                  <a:lnTo>
                    <a:pt x="400273" y="263090"/>
                  </a:lnTo>
                  <a:cubicBezTo>
                    <a:pt x="398236" y="262413"/>
                    <a:pt x="396877" y="261736"/>
                    <a:pt x="394937" y="261059"/>
                  </a:cubicBezTo>
                  <a:cubicBezTo>
                    <a:pt x="392899" y="260382"/>
                    <a:pt x="392317" y="258447"/>
                    <a:pt x="392899" y="257093"/>
                  </a:cubicBezTo>
                  <a:cubicBezTo>
                    <a:pt x="393578" y="255158"/>
                    <a:pt x="395616" y="254481"/>
                    <a:pt x="396877" y="255158"/>
                  </a:cubicBezTo>
                  <a:close/>
                  <a:moveTo>
                    <a:pt x="206769" y="244575"/>
                  </a:moveTo>
                  <a:cubicBezTo>
                    <a:pt x="208128" y="243896"/>
                    <a:pt x="210069" y="244575"/>
                    <a:pt x="211428" y="245835"/>
                  </a:cubicBezTo>
                  <a:cubicBezTo>
                    <a:pt x="211913" y="246901"/>
                    <a:pt x="218124" y="260473"/>
                    <a:pt x="214145" y="271524"/>
                  </a:cubicBezTo>
                  <a:cubicBezTo>
                    <a:pt x="235594" y="262024"/>
                    <a:pt x="259276" y="258146"/>
                    <a:pt x="282957" y="261055"/>
                  </a:cubicBezTo>
                  <a:cubicBezTo>
                    <a:pt x="284995" y="261055"/>
                    <a:pt x="286257" y="263090"/>
                    <a:pt x="285675" y="264351"/>
                  </a:cubicBezTo>
                  <a:cubicBezTo>
                    <a:pt x="285675" y="266386"/>
                    <a:pt x="283636" y="267744"/>
                    <a:pt x="282278" y="267065"/>
                  </a:cubicBezTo>
                  <a:cubicBezTo>
                    <a:pt x="272184" y="265902"/>
                    <a:pt x="261993" y="266096"/>
                    <a:pt x="251997" y="267356"/>
                  </a:cubicBezTo>
                  <a:cubicBezTo>
                    <a:pt x="260149" y="270458"/>
                    <a:pt x="267719" y="274433"/>
                    <a:pt x="274999" y="278989"/>
                  </a:cubicBezTo>
                  <a:cubicBezTo>
                    <a:pt x="276357" y="279570"/>
                    <a:pt x="277037" y="282285"/>
                    <a:pt x="275678" y="283545"/>
                  </a:cubicBezTo>
                  <a:cubicBezTo>
                    <a:pt x="276357" y="284902"/>
                    <a:pt x="275678" y="285581"/>
                    <a:pt x="274319" y="285581"/>
                  </a:cubicBezTo>
                  <a:cubicBezTo>
                    <a:pt x="273737" y="285581"/>
                    <a:pt x="273057" y="285581"/>
                    <a:pt x="272378" y="284902"/>
                  </a:cubicBezTo>
                  <a:cubicBezTo>
                    <a:pt x="262478" y="278310"/>
                    <a:pt x="251220" y="273657"/>
                    <a:pt x="239282" y="270361"/>
                  </a:cubicBezTo>
                  <a:cubicBezTo>
                    <a:pt x="238894" y="270264"/>
                    <a:pt x="238603" y="270070"/>
                    <a:pt x="238409" y="269973"/>
                  </a:cubicBezTo>
                  <a:cubicBezTo>
                    <a:pt x="219289" y="274626"/>
                    <a:pt x="201237" y="283642"/>
                    <a:pt x="185902" y="296244"/>
                  </a:cubicBezTo>
                  <a:cubicBezTo>
                    <a:pt x="193958" y="294984"/>
                    <a:pt x="202013" y="294790"/>
                    <a:pt x="210069" y="296147"/>
                  </a:cubicBezTo>
                  <a:cubicBezTo>
                    <a:pt x="212107" y="296147"/>
                    <a:pt x="213369" y="298183"/>
                    <a:pt x="212786" y="300122"/>
                  </a:cubicBezTo>
                  <a:cubicBezTo>
                    <a:pt x="212786" y="302061"/>
                    <a:pt x="210748" y="303418"/>
                    <a:pt x="208807" y="302739"/>
                  </a:cubicBezTo>
                  <a:cubicBezTo>
                    <a:pt x="197549" y="301479"/>
                    <a:pt x="186290" y="302061"/>
                    <a:pt x="175614" y="305454"/>
                  </a:cubicBezTo>
                  <a:cubicBezTo>
                    <a:pt x="175517" y="305454"/>
                    <a:pt x="175420" y="305357"/>
                    <a:pt x="175323" y="305357"/>
                  </a:cubicBezTo>
                  <a:lnTo>
                    <a:pt x="167656" y="312046"/>
                  </a:lnTo>
                  <a:cubicBezTo>
                    <a:pt x="167656" y="313403"/>
                    <a:pt x="167074" y="313403"/>
                    <a:pt x="166394" y="313403"/>
                  </a:cubicBezTo>
                  <a:cubicBezTo>
                    <a:pt x="165715" y="313403"/>
                    <a:pt x="164356" y="312724"/>
                    <a:pt x="163677" y="312046"/>
                  </a:cubicBezTo>
                  <a:cubicBezTo>
                    <a:pt x="162415" y="310689"/>
                    <a:pt x="162415" y="308750"/>
                    <a:pt x="163677" y="307393"/>
                  </a:cubicBezTo>
                  <a:lnTo>
                    <a:pt x="178914" y="294209"/>
                  </a:lnTo>
                  <a:cubicBezTo>
                    <a:pt x="186290" y="287714"/>
                    <a:pt x="194249" y="282091"/>
                    <a:pt x="202693" y="277341"/>
                  </a:cubicBezTo>
                  <a:cubicBezTo>
                    <a:pt x="202887" y="276953"/>
                    <a:pt x="203178" y="276565"/>
                    <a:pt x="203469" y="276274"/>
                  </a:cubicBezTo>
                  <a:cubicBezTo>
                    <a:pt x="214728" y="269004"/>
                    <a:pt x="205410" y="249809"/>
                    <a:pt x="205410" y="249131"/>
                  </a:cubicBezTo>
                  <a:cubicBezTo>
                    <a:pt x="204828" y="247871"/>
                    <a:pt x="205410" y="245835"/>
                    <a:pt x="206769" y="244575"/>
                  </a:cubicBezTo>
                  <a:close/>
                  <a:moveTo>
                    <a:pt x="318048" y="214160"/>
                  </a:moveTo>
                  <a:cubicBezTo>
                    <a:pt x="320076" y="213482"/>
                    <a:pt x="321331" y="214741"/>
                    <a:pt x="322007" y="216775"/>
                  </a:cubicBezTo>
                  <a:cubicBezTo>
                    <a:pt x="322007" y="217452"/>
                    <a:pt x="323938" y="225393"/>
                    <a:pt x="322007" y="233915"/>
                  </a:cubicBezTo>
                  <a:cubicBezTo>
                    <a:pt x="322007" y="235949"/>
                    <a:pt x="320655" y="236627"/>
                    <a:pt x="318724" y="236627"/>
                  </a:cubicBezTo>
                  <a:lnTo>
                    <a:pt x="318048" y="236627"/>
                  </a:lnTo>
                  <a:cubicBezTo>
                    <a:pt x="316117" y="235949"/>
                    <a:pt x="315441" y="234593"/>
                    <a:pt x="315441" y="232657"/>
                  </a:cubicBezTo>
                  <a:cubicBezTo>
                    <a:pt x="317372" y="225393"/>
                    <a:pt x="315441" y="218130"/>
                    <a:pt x="315441" y="218130"/>
                  </a:cubicBezTo>
                  <a:cubicBezTo>
                    <a:pt x="314765" y="216097"/>
                    <a:pt x="316117" y="214741"/>
                    <a:pt x="318048" y="214160"/>
                  </a:cubicBezTo>
                  <a:close/>
                  <a:moveTo>
                    <a:pt x="397535" y="200188"/>
                  </a:moveTo>
                  <a:cubicBezTo>
                    <a:pt x="399573" y="199510"/>
                    <a:pt x="400834" y="200867"/>
                    <a:pt x="401514" y="202805"/>
                  </a:cubicBezTo>
                  <a:cubicBezTo>
                    <a:pt x="403067" y="208717"/>
                    <a:pt x="403261" y="218312"/>
                    <a:pt x="398990" y="226938"/>
                  </a:cubicBezTo>
                  <a:cubicBezTo>
                    <a:pt x="414811" y="221220"/>
                    <a:pt x="431504" y="218312"/>
                    <a:pt x="448586" y="218700"/>
                  </a:cubicBezTo>
                  <a:cubicBezTo>
                    <a:pt x="454507" y="218700"/>
                    <a:pt x="459845" y="218700"/>
                    <a:pt x="465183" y="217440"/>
                  </a:cubicBezTo>
                  <a:cubicBezTo>
                    <a:pt x="467124" y="217440"/>
                    <a:pt x="468483" y="218119"/>
                    <a:pt x="469162" y="220057"/>
                  </a:cubicBezTo>
                  <a:cubicBezTo>
                    <a:pt x="469162" y="221995"/>
                    <a:pt x="468483" y="223352"/>
                    <a:pt x="466444" y="224031"/>
                  </a:cubicBezTo>
                  <a:cubicBezTo>
                    <a:pt x="460524" y="225387"/>
                    <a:pt x="454507" y="225969"/>
                    <a:pt x="448586" y="225969"/>
                  </a:cubicBezTo>
                  <a:cubicBezTo>
                    <a:pt x="424031" y="225387"/>
                    <a:pt x="400834" y="231978"/>
                    <a:pt x="379676" y="243899"/>
                  </a:cubicBezTo>
                  <a:lnTo>
                    <a:pt x="367738" y="250974"/>
                  </a:lnTo>
                  <a:cubicBezTo>
                    <a:pt x="372785" y="250683"/>
                    <a:pt x="377929" y="250974"/>
                    <a:pt x="382976" y="251846"/>
                  </a:cubicBezTo>
                  <a:cubicBezTo>
                    <a:pt x="385014" y="251846"/>
                    <a:pt x="386276" y="253785"/>
                    <a:pt x="385597" y="255820"/>
                  </a:cubicBezTo>
                  <a:cubicBezTo>
                    <a:pt x="385597" y="257758"/>
                    <a:pt x="383655" y="259115"/>
                    <a:pt x="381617" y="258437"/>
                  </a:cubicBezTo>
                  <a:cubicBezTo>
                    <a:pt x="371621" y="257274"/>
                    <a:pt x="361721" y="257662"/>
                    <a:pt x="352112" y="260085"/>
                  </a:cubicBezTo>
                  <a:cubicBezTo>
                    <a:pt x="339010" y="266869"/>
                    <a:pt x="324839" y="270358"/>
                    <a:pt x="310087" y="270358"/>
                  </a:cubicBezTo>
                  <a:cubicBezTo>
                    <a:pt x="304749" y="270358"/>
                    <a:pt x="300187" y="269680"/>
                    <a:pt x="294849" y="269001"/>
                  </a:cubicBezTo>
                  <a:cubicBezTo>
                    <a:pt x="292908" y="269001"/>
                    <a:pt x="291549" y="267063"/>
                    <a:pt x="292228" y="265027"/>
                  </a:cubicBezTo>
                  <a:cubicBezTo>
                    <a:pt x="292228" y="263089"/>
                    <a:pt x="294169" y="261732"/>
                    <a:pt x="296208" y="262411"/>
                  </a:cubicBezTo>
                  <a:cubicBezTo>
                    <a:pt x="297275" y="262604"/>
                    <a:pt x="298343" y="262701"/>
                    <a:pt x="299508" y="262895"/>
                  </a:cubicBezTo>
                  <a:cubicBezTo>
                    <a:pt x="299702" y="262701"/>
                    <a:pt x="299896" y="262604"/>
                    <a:pt x="300187" y="262411"/>
                  </a:cubicBezTo>
                  <a:cubicBezTo>
                    <a:pt x="308146" y="259115"/>
                    <a:pt x="312707" y="253106"/>
                    <a:pt x="314746" y="245159"/>
                  </a:cubicBezTo>
                  <a:cubicBezTo>
                    <a:pt x="315425" y="243221"/>
                    <a:pt x="316687" y="242542"/>
                    <a:pt x="318725" y="242542"/>
                  </a:cubicBezTo>
                  <a:cubicBezTo>
                    <a:pt x="320666" y="243221"/>
                    <a:pt x="321345" y="244577"/>
                    <a:pt x="321345" y="246516"/>
                  </a:cubicBezTo>
                  <a:cubicBezTo>
                    <a:pt x="319987" y="253300"/>
                    <a:pt x="316395" y="259212"/>
                    <a:pt x="311154" y="263477"/>
                  </a:cubicBezTo>
                  <a:cubicBezTo>
                    <a:pt x="323189" y="263283"/>
                    <a:pt x="335127" y="260375"/>
                    <a:pt x="346192" y="255142"/>
                  </a:cubicBezTo>
                  <a:cubicBezTo>
                    <a:pt x="346483" y="254851"/>
                    <a:pt x="346871" y="254657"/>
                    <a:pt x="347162" y="254463"/>
                  </a:cubicBezTo>
                  <a:cubicBezTo>
                    <a:pt x="347453" y="254366"/>
                    <a:pt x="347648" y="254366"/>
                    <a:pt x="347842" y="254269"/>
                  </a:cubicBezTo>
                  <a:cubicBezTo>
                    <a:pt x="349395" y="253494"/>
                    <a:pt x="350948" y="252719"/>
                    <a:pt x="352500" y="251846"/>
                  </a:cubicBezTo>
                  <a:lnTo>
                    <a:pt x="377056" y="237212"/>
                  </a:lnTo>
                  <a:cubicBezTo>
                    <a:pt x="380161" y="235467"/>
                    <a:pt x="383267" y="233819"/>
                    <a:pt x="386470" y="232269"/>
                  </a:cubicBezTo>
                  <a:cubicBezTo>
                    <a:pt x="398990" y="222286"/>
                    <a:pt x="394914" y="205325"/>
                    <a:pt x="394914" y="204162"/>
                  </a:cubicBezTo>
                  <a:cubicBezTo>
                    <a:pt x="394235" y="202224"/>
                    <a:pt x="395593" y="200867"/>
                    <a:pt x="397535" y="200188"/>
                  </a:cubicBezTo>
                  <a:close/>
                  <a:moveTo>
                    <a:pt x="490302" y="182379"/>
                  </a:moveTo>
                  <a:cubicBezTo>
                    <a:pt x="491659" y="181022"/>
                    <a:pt x="493599" y="181701"/>
                    <a:pt x="494956" y="183058"/>
                  </a:cubicBezTo>
                  <a:cubicBezTo>
                    <a:pt x="498059" y="187131"/>
                    <a:pt x="501549" y="194888"/>
                    <a:pt x="499901" y="203033"/>
                  </a:cubicBezTo>
                  <a:cubicBezTo>
                    <a:pt x="501840" y="201481"/>
                    <a:pt x="503682" y="199930"/>
                    <a:pt x="505524" y="198282"/>
                  </a:cubicBezTo>
                  <a:lnTo>
                    <a:pt x="514832" y="189652"/>
                  </a:lnTo>
                  <a:cubicBezTo>
                    <a:pt x="516092" y="188294"/>
                    <a:pt x="518128" y="188294"/>
                    <a:pt x="519389" y="189652"/>
                  </a:cubicBezTo>
                  <a:cubicBezTo>
                    <a:pt x="520746" y="191009"/>
                    <a:pt x="520746" y="192949"/>
                    <a:pt x="519389" y="194306"/>
                  </a:cubicBezTo>
                  <a:lnTo>
                    <a:pt x="510178" y="202839"/>
                  </a:lnTo>
                  <a:cubicBezTo>
                    <a:pt x="500870" y="211469"/>
                    <a:pt x="490302" y="217480"/>
                    <a:pt x="477698" y="221456"/>
                  </a:cubicBezTo>
                  <a:lnTo>
                    <a:pt x="477019" y="221456"/>
                  </a:lnTo>
                  <a:cubicBezTo>
                    <a:pt x="475759" y="221456"/>
                    <a:pt x="474401" y="220777"/>
                    <a:pt x="473723" y="219420"/>
                  </a:cubicBezTo>
                  <a:cubicBezTo>
                    <a:pt x="473044" y="217480"/>
                    <a:pt x="474401" y="216123"/>
                    <a:pt x="475759" y="215444"/>
                  </a:cubicBezTo>
                  <a:cubicBezTo>
                    <a:pt x="480122" y="214184"/>
                    <a:pt x="484388" y="212438"/>
                    <a:pt x="488363" y="210402"/>
                  </a:cubicBezTo>
                  <a:cubicBezTo>
                    <a:pt x="488557" y="210111"/>
                    <a:pt x="488751" y="209820"/>
                    <a:pt x="488945" y="209529"/>
                  </a:cubicBezTo>
                  <a:cubicBezTo>
                    <a:pt x="498931" y="199542"/>
                    <a:pt x="490302" y="187034"/>
                    <a:pt x="489623" y="187034"/>
                  </a:cubicBezTo>
                  <a:cubicBezTo>
                    <a:pt x="488266" y="185676"/>
                    <a:pt x="488945" y="183737"/>
                    <a:pt x="490302" y="182379"/>
                  </a:cubicBezTo>
                  <a:close/>
                  <a:moveTo>
                    <a:pt x="543257" y="163889"/>
                  </a:moveTo>
                  <a:cubicBezTo>
                    <a:pt x="544611" y="162534"/>
                    <a:pt x="546546" y="162534"/>
                    <a:pt x="547900" y="163889"/>
                  </a:cubicBezTo>
                  <a:cubicBezTo>
                    <a:pt x="549254" y="165147"/>
                    <a:pt x="549254" y="167180"/>
                    <a:pt x="547900" y="168535"/>
                  </a:cubicBezTo>
                  <a:lnTo>
                    <a:pt x="535325" y="179764"/>
                  </a:lnTo>
                  <a:cubicBezTo>
                    <a:pt x="534648" y="180344"/>
                    <a:pt x="534068" y="181022"/>
                    <a:pt x="533391" y="181022"/>
                  </a:cubicBezTo>
                  <a:cubicBezTo>
                    <a:pt x="532714" y="181022"/>
                    <a:pt x="531360" y="180344"/>
                    <a:pt x="530683" y="179764"/>
                  </a:cubicBezTo>
                  <a:cubicBezTo>
                    <a:pt x="529425" y="178409"/>
                    <a:pt x="529425" y="176376"/>
                    <a:pt x="530683" y="175117"/>
                  </a:cubicBezTo>
                  <a:close/>
                  <a:moveTo>
                    <a:pt x="74298" y="163889"/>
                  </a:moveTo>
                  <a:cubicBezTo>
                    <a:pt x="63041" y="162532"/>
                    <a:pt x="52464" y="163889"/>
                    <a:pt x="44506" y="167183"/>
                  </a:cubicBezTo>
                  <a:cubicBezTo>
                    <a:pt x="40625" y="169121"/>
                    <a:pt x="33541" y="172997"/>
                    <a:pt x="32570" y="179295"/>
                  </a:cubicBezTo>
                  <a:cubicBezTo>
                    <a:pt x="32668" y="179876"/>
                    <a:pt x="32668" y="180457"/>
                    <a:pt x="32570" y="181039"/>
                  </a:cubicBezTo>
                  <a:lnTo>
                    <a:pt x="15977" y="275604"/>
                  </a:lnTo>
                  <a:cubicBezTo>
                    <a:pt x="8699" y="318623"/>
                    <a:pt x="17335" y="362321"/>
                    <a:pt x="40528" y="398655"/>
                  </a:cubicBezTo>
                  <a:lnTo>
                    <a:pt x="51784" y="416579"/>
                  </a:lnTo>
                  <a:cubicBezTo>
                    <a:pt x="76918" y="456208"/>
                    <a:pt x="119324" y="480721"/>
                    <a:pt x="166389" y="483337"/>
                  </a:cubicBezTo>
                  <a:lnTo>
                    <a:pt x="178325" y="484015"/>
                  </a:lnTo>
                  <a:cubicBezTo>
                    <a:pt x="209377" y="485953"/>
                    <a:pt x="241206" y="476749"/>
                    <a:pt x="267019" y="459502"/>
                  </a:cubicBezTo>
                  <a:lnTo>
                    <a:pt x="290697" y="443321"/>
                  </a:lnTo>
                  <a:cubicBezTo>
                    <a:pt x="287689" y="443127"/>
                    <a:pt x="284680" y="443418"/>
                    <a:pt x="281672" y="444290"/>
                  </a:cubicBezTo>
                  <a:lnTo>
                    <a:pt x="270998" y="447584"/>
                  </a:lnTo>
                  <a:cubicBezTo>
                    <a:pt x="267698" y="448941"/>
                    <a:pt x="263720" y="447003"/>
                    <a:pt x="263040" y="443031"/>
                  </a:cubicBezTo>
                  <a:cubicBezTo>
                    <a:pt x="261779" y="439639"/>
                    <a:pt x="263720" y="435667"/>
                    <a:pt x="267698" y="435086"/>
                  </a:cubicBezTo>
                  <a:lnTo>
                    <a:pt x="278276" y="431791"/>
                  </a:lnTo>
                  <a:cubicBezTo>
                    <a:pt x="288271" y="429078"/>
                    <a:pt x="298848" y="429757"/>
                    <a:pt x="308164" y="435086"/>
                  </a:cubicBezTo>
                  <a:cubicBezTo>
                    <a:pt x="318062" y="440318"/>
                    <a:pt x="324661" y="450297"/>
                    <a:pt x="327960" y="461537"/>
                  </a:cubicBezTo>
                  <a:cubicBezTo>
                    <a:pt x="329901" y="469385"/>
                    <a:pt x="331357" y="477330"/>
                    <a:pt x="332327" y="485469"/>
                  </a:cubicBezTo>
                  <a:cubicBezTo>
                    <a:pt x="336694" y="482271"/>
                    <a:pt x="344069" y="479558"/>
                    <a:pt x="356490" y="478686"/>
                  </a:cubicBezTo>
                  <a:cubicBezTo>
                    <a:pt x="370076" y="477814"/>
                    <a:pt x="378033" y="480043"/>
                    <a:pt x="382594" y="482950"/>
                  </a:cubicBezTo>
                  <a:cubicBezTo>
                    <a:pt x="384438" y="429660"/>
                    <a:pt x="370561" y="390128"/>
                    <a:pt x="344554" y="375498"/>
                  </a:cubicBezTo>
                  <a:cubicBezTo>
                    <a:pt x="326020" y="365324"/>
                    <a:pt x="303215" y="368619"/>
                    <a:pt x="279634" y="384315"/>
                  </a:cubicBezTo>
                  <a:cubicBezTo>
                    <a:pt x="279149" y="385575"/>
                    <a:pt x="278276" y="386640"/>
                    <a:pt x="277014" y="387415"/>
                  </a:cubicBezTo>
                  <a:cubicBezTo>
                    <a:pt x="259741" y="397977"/>
                    <a:pt x="239266" y="403984"/>
                    <a:pt x="218693" y="403984"/>
                  </a:cubicBezTo>
                  <a:lnTo>
                    <a:pt x="213356" y="403984"/>
                  </a:lnTo>
                  <a:lnTo>
                    <a:pt x="205496" y="403305"/>
                  </a:lnTo>
                  <a:cubicBezTo>
                    <a:pt x="172308" y="401271"/>
                    <a:pt x="141838" y="383443"/>
                    <a:pt x="123982" y="355635"/>
                  </a:cubicBezTo>
                  <a:lnTo>
                    <a:pt x="116704" y="344396"/>
                  </a:lnTo>
                  <a:cubicBezTo>
                    <a:pt x="100110" y="318623"/>
                    <a:pt x="94191" y="288200"/>
                    <a:pt x="99431" y="258454"/>
                  </a:cubicBezTo>
                  <a:lnTo>
                    <a:pt x="108262" y="209040"/>
                  </a:lnTo>
                  <a:cubicBezTo>
                    <a:pt x="108262" y="208265"/>
                    <a:pt x="108456" y="207490"/>
                    <a:pt x="108650" y="206811"/>
                  </a:cubicBezTo>
                  <a:lnTo>
                    <a:pt x="111367" y="191600"/>
                  </a:lnTo>
                  <a:cubicBezTo>
                    <a:pt x="111367" y="191503"/>
                    <a:pt x="111464" y="191406"/>
                    <a:pt x="111464" y="191309"/>
                  </a:cubicBezTo>
                  <a:cubicBezTo>
                    <a:pt x="111464" y="190921"/>
                    <a:pt x="111367" y="190631"/>
                    <a:pt x="111367" y="190340"/>
                  </a:cubicBezTo>
                  <a:cubicBezTo>
                    <a:pt x="112046" y="183751"/>
                    <a:pt x="106709" y="177744"/>
                    <a:pt x="102730" y="175128"/>
                  </a:cubicBezTo>
                  <a:cubicBezTo>
                    <a:pt x="95452" y="169121"/>
                    <a:pt x="85554" y="165827"/>
                    <a:pt x="74298" y="163889"/>
                  </a:cubicBezTo>
                  <a:close/>
                  <a:moveTo>
                    <a:pt x="554513" y="153208"/>
                  </a:moveTo>
                  <a:cubicBezTo>
                    <a:pt x="555875" y="151949"/>
                    <a:pt x="557820" y="151949"/>
                    <a:pt x="559182" y="153208"/>
                  </a:cubicBezTo>
                  <a:cubicBezTo>
                    <a:pt x="560544" y="154564"/>
                    <a:pt x="560544" y="156598"/>
                    <a:pt x="559182" y="157857"/>
                  </a:cubicBezTo>
                  <a:lnTo>
                    <a:pt x="556556" y="160569"/>
                  </a:lnTo>
                  <a:cubicBezTo>
                    <a:pt x="555875" y="161828"/>
                    <a:pt x="555194" y="161828"/>
                    <a:pt x="554513" y="161828"/>
                  </a:cubicBezTo>
                  <a:cubicBezTo>
                    <a:pt x="553832" y="161828"/>
                    <a:pt x="552567" y="161150"/>
                    <a:pt x="551886" y="160569"/>
                  </a:cubicBezTo>
                  <a:cubicBezTo>
                    <a:pt x="550524" y="159213"/>
                    <a:pt x="550524" y="157179"/>
                    <a:pt x="551886" y="155920"/>
                  </a:cubicBezTo>
                  <a:close/>
                  <a:moveTo>
                    <a:pt x="562503" y="146648"/>
                  </a:moveTo>
                  <a:cubicBezTo>
                    <a:pt x="563862" y="145387"/>
                    <a:pt x="565802" y="145387"/>
                    <a:pt x="567161" y="146648"/>
                  </a:cubicBezTo>
                  <a:cubicBezTo>
                    <a:pt x="568519" y="148007"/>
                    <a:pt x="568519" y="149947"/>
                    <a:pt x="567161" y="151305"/>
                  </a:cubicBezTo>
                  <a:lnTo>
                    <a:pt x="565123" y="153246"/>
                  </a:lnTo>
                  <a:cubicBezTo>
                    <a:pt x="564541" y="153925"/>
                    <a:pt x="563862" y="153925"/>
                    <a:pt x="563182" y="153925"/>
                  </a:cubicBezTo>
                  <a:cubicBezTo>
                    <a:pt x="562503" y="153925"/>
                    <a:pt x="561145" y="153246"/>
                    <a:pt x="560563" y="152664"/>
                  </a:cubicBezTo>
                  <a:cubicBezTo>
                    <a:pt x="559204" y="151305"/>
                    <a:pt x="559204" y="149365"/>
                    <a:pt x="560563" y="148007"/>
                  </a:cubicBezTo>
                  <a:close/>
                  <a:moveTo>
                    <a:pt x="582399" y="107596"/>
                  </a:moveTo>
                  <a:lnTo>
                    <a:pt x="484389" y="154587"/>
                  </a:lnTo>
                  <a:cubicBezTo>
                    <a:pt x="472550" y="160304"/>
                    <a:pt x="460226" y="164761"/>
                    <a:pt x="447417" y="168055"/>
                  </a:cubicBezTo>
                  <a:cubicBezTo>
                    <a:pt x="448484" y="168927"/>
                    <a:pt x="449551" y="169993"/>
                    <a:pt x="450522" y="171156"/>
                  </a:cubicBezTo>
                  <a:cubicBezTo>
                    <a:pt x="450522" y="171156"/>
                    <a:pt x="453239" y="174450"/>
                    <a:pt x="454501" y="179779"/>
                  </a:cubicBezTo>
                  <a:cubicBezTo>
                    <a:pt x="455180" y="181717"/>
                    <a:pt x="453821" y="183073"/>
                    <a:pt x="452560" y="183751"/>
                  </a:cubicBezTo>
                  <a:cubicBezTo>
                    <a:pt x="451880" y="185011"/>
                    <a:pt x="451880" y="185011"/>
                    <a:pt x="451201" y="185011"/>
                  </a:cubicBezTo>
                  <a:cubicBezTo>
                    <a:pt x="449940" y="185011"/>
                    <a:pt x="448581" y="184333"/>
                    <a:pt x="447902" y="182395"/>
                  </a:cubicBezTo>
                  <a:cubicBezTo>
                    <a:pt x="446543" y="178423"/>
                    <a:pt x="445282" y="176388"/>
                    <a:pt x="445282" y="175806"/>
                  </a:cubicBezTo>
                  <a:cubicBezTo>
                    <a:pt x="443147" y="173287"/>
                    <a:pt x="441012" y="171350"/>
                    <a:pt x="438683" y="169993"/>
                  </a:cubicBezTo>
                  <a:cubicBezTo>
                    <a:pt x="409280" y="176194"/>
                    <a:pt x="378227" y="176000"/>
                    <a:pt x="348533" y="169121"/>
                  </a:cubicBezTo>
                  <a:lnTo>
                    <a:pt x="312143" y="159916"/>
                  </a:lnTo>
                  <a:cubicBezTo>
                    <a:pt x="293899" y="155556"/>
                    <a:pt x="275462" y="153909"/>
                    <a:pt x="257121" y="154878"/>
                  </a:cubicBezTo>
                  <a:cubicBezTo>
                    <a:pt x="263332" y="158172"/>
                    <a:pt x="268863" y="163695"/>
                    <a:pt x="271677" y="172415"/>
                  </a:cubicBezTo>
                  <a:cubicBezTo>
                    <a:pt x="272356" y="174450"/>
                    <a:pt x="270998" y="175806"/>
                    <a:pt x="269736" y="176388"/>
                  </a:cubicBezTo>
                  <a:lnTo>
                    <a:pt x="269057" y="176388"/>
                  </a:lnTo>
                  <a:cubicBezTo>
                    <a:pt x="267698" y="176388"/>
                    <a:pt x="266437" y="175806"/>
                    <a:pt x="265758" y="174450"/>
                  </a:cubicBezTo>
                  <a:cubicBezTo>
                    <a:pt x="259062" y="153909"/>
                    <a:pt x="236549" y="157203"/>
                    <a:pt x="235287" y="157203"/>
                  </a:cubicBezTo>
                  <a:cubicBezTo>
                    <a:pt x="235190" y="157203"/>
                    <a:pt x="235190" y="157203"/>
                    <a:pt x="235190" y="157203"/>
                  </a:cubicBezTo>
                  <a:cubicBezTo>
                    <a:pt x="208601" y="161757"/>
                    <a:pt x="182885" y="171737"/>
                    <a:pt x="159693" y="187046"/>
                  </a:cubicBezTo>
                  <a:lnTo>
                    <a:pt x="121265" y="213012"/>
                  </a:lnTo>
                  <a:lnTo>
                    <a:pt x="112726" y="261070"/>
                  </a:lnTo>
                  <a:cubicBezTo>
                    <a:pt x="108068" y="287521"/>
                    <a:pt x="113405" y="315329"/>
                    <a:pt x="127961" y="337807"/>
                  </a:cubicBezTo>
                  <a:lnTo>
                    <a:pt x="128349" y="338486"/>
                  </a:lnTo>
                  <a:lnTo>
                    <a:pt x="149795" y="319301"/>
                  </a:lnTo>
                  <a:cubicBezTo>
                    <a:pt x="151153" y="317945"/>
                    <a:pt x="153094" y="317945"/>
                    <a:pt x="154453" y="319301"/>
                  </a:cubicBezTo>
                  <a:cubicBezTo>
                    <a:pt x="155714" y="320658"/>
                    <a:pt x="155714" y="322596"/>
                    <a:pt x="154453" y="323952"/>
                  </a:cubicBezTo>
                  <a:lnTo>
                    <a:pt x="131939" y="344008"/>
                  </a:lnTo>
                  <a:lnTo>
                    <a:pt x="135239" y="349047"/>
                  </a:lnTo>
                  <a:cubicBezTo>
                    <a:pt x="150474" y="373560"/>
                    <a:pt x="177645" y="389450"/>
                    <a:pt x="206757" y="390710"/>
                  </a:cubicBezTo>
                  <a:lnTo>
                    <a:pt x="214715" y="391388"/>
                  </a:lnTo>
                  <a:cubicBezTo>
                    <a:pt x="232958" y="392648"/>
                    <a:pt x="251784" y="387319"/>
                    <a:pt x="267213" y="377726"/>
                  </a:cubicBezTo>
                  <a:cubicBezTo>
                    <a:pt x="267698" y="376854"/>
                    <a:pt x="268281" y="376079"/>
                    <a:pt x="269057" y="375498"/>
                  </a:cubicBezTo>
                  <a:cubicBezTo>
                    <a:pt x="287689" y="362418"/>
                    <a:pt x="306223" y="356120"/>
                    <a:pt x="323302" y="356604"/>
                  </a:cubicBezTo>
                  <a:lnTo>
                    <a:pt x="348727" y="349531"/>
                  </a:lnTo>
                  <a:cubicBezTo>
                    <a:pt x="340770" y="347400"/>
                    <a:pt x="333298" y="344493"/>
                    <a:pt x="326020" y="341102"/>
                  </a:cubicBezTo>
                  <a:cubicBezTo>
                    <a:pt x="324661" y="340424"/>
                    <a:pt x="323982" y="338486"/>
                    <a:pt x="324661" y="336451"/>
                  </a:cubicBezTo>
                  <a:cubicBezTo>
                    <a:pt x="325340" y="335191"/>
                    <a:pt x="327378" y="334513"/>
                    <a:pt x="329319" y="335191"/>
                  </a:cubicBezTo>
                  <a:cubicBezTo>
                    <a:pt x="339605" y="340327"/>
                    <a:pt x="351153" y="343524"/>
                    <a:pt x="362701" y="345559"/>
                  </a:cubicBezTo>
                  <a:lnTo>
                    <a:pt x="385602" y="339164"/>
                  </a:lnTo>
                  <a:cubicBezTo>
                    <a:pt x="414423" y="331316"/>
                    <a:pt x="441400" y="318429"/>
                    <a:pt x="465563" y="301377"/>
                  </a:cubicBezTo>
                  <a:cubicBezTo>
                    <a:pt x="463040" y="301280"/>
                    <a:pt x="460226" y="300601"/>
                    <a:pt x="457800" y="299439"/>
                  </a:cubicBezTo>
                  <a:cubicBezTo>
                    <a:pt x="451880" y="296145"/>
                    <a:pt x="448581" y="290234"/>
                    <a:pt x="447902" y="281611"/>
                  </a:cubicBezTo>
                  <a:cubicBezTo>
                    <a:pt x="447902" y="279576"/>
                    <a:pt x="449260" y="278317"/>
                    <a:pt x="450522" y="278317"/>
                  </a:cubicBezTo>
                  <a:cubicBezTo>
                    <a:pt x="452560" y="278317"/>
                    <a:pt x="453821" y="279576"/>
                    <a:pt x="453821" y="280933"/>
                  </a:cubicBezTo>
                  <a:cubicBezTo>
                    <a:pt x="454501" y="287521"/>
                    <a:pt x="456538" y="292172"/>
                    <a:pt x="460517" y="294207"/>
                  </a:cubicBezTo>
                  <a:cubicBezTo>
                    <a:pt x="466436" y="297501"/>
                    <a:pt x="475073" y="293529"/>
                    <a:pt x="477693" y="292172"/>
                  </a:cubicBezTo>
                  <a:cubicBezTo>
                    <a:pt x="477693" y="292172"/>
                    <a:pt x="477790" y="292172"/>
                    <a:pt x="477790" y="292172"/>
                  </a:cubicBezTo>
                  <a:cubicBezTo>
                    <a:pt x="487882" y="284033"/>
                    <a:pt x="497392" y="275216"/>
                    <a:pt x="506223" y="265721"/>
                  </a:cubicBezTo>
                  <a:lnTo>
                    <a:pt x="567843" y="199545"/>
                  </a:lnTo>
                  <a:cubicBezTo>
                    <a:pt x="583758" y="182395"/>
                    <a:pt x="592297" y="159916"/>
                    <a:pt x="592297" y="136760"/>
                  </a:cubicBezTo>
                  <a:lnTo>
                    <a:pt x="592297" y="113603"/>
                  </a:lnTo>
                  <a:cubicBezTo>
                    <a:pt x="592297" y="110308"/>
                    <a:pt x="590357" y="108274"/>
                    <a:pt x="588998" y="108274"/>
                  </a:cubicBezTo>
                  <a:cubicBezTo>
                    <a:pt x="588319" y="107596"/>
                    <a:pt x="585699" y="106336"/>
                    <a:pt x="582399" y="107596"/>
                  </a:cubicBezTo>
                  <a:close/>
                  <a:moveTo>
                    <a:pt x="106709" y="38803"/>
                  </a:moveTo>
                  <a:cubicBezTo>
                    <a:pt x="104089" y="38803"/>
                    <a:pt x="99431" y="41516"/>
                    <a:pt x="94191" y="43454"/>
                  </a:cubicBezTo>
                  <a:cubicBezTo>
                    <a:pt x="82934" y="49461"/>
                    <a:pt x="65661" y="57406"/>
                    <a:pt x="39848" y="59344"/>
                  </a:cubicBezTo>
                  <a:cubicBezTo>
                    <a:pt x="31212" y="60022"/>
                    <a:pt x="25292" y="63317"/>
                    <a:pt x="21993" y="69324"/>
                  </a:cubicBezTo>
                  <a:cubicBezTo>
                    <a:pt x="18014" y="76591"/>
                    <a:pt x="18597" y="86473"/>
                    <a:pt x="21993" y="91802"/>
                  </a:cubicBezTo>
                  <a:cubicBezTo>
                    <a:pt x="27913" y="102363"/>
                    <a:pt x="39848" y="105658"/>
                    <a:pt x="55763" y="101685"/>
                  </a:cubicBezTo>
                  <a:cubicBezTo>
                    <a:pt x="75559" y="96356"/>
                    <a:pt x="97490" y="72618"/>
                    <a:pt x="106709" y="54015"/>
                  </a:cubicBezTo>
                  <a:cubicBezTo>
                    <a:pt x="110688" y="46167"/>
                    <a:pt x="110688" y="42194"/>
                    <a:pt x="110008" y="41516"/>
                  </a:cubicBezTo>
                  <a:cubicBezTo>
                    <a:pt x="108068" y="38803"/>
                    <a:pt x="107388" y="38803"/>
                    <a:pt x="106709" y="38803"/>
                  </a:cubicBezTo>
                  <a:close/>
                  <a:moveTo>
                    <a:pt x="158431" y="1113"/>
                  </a:moveTo>
                  <a:cubicBezTo>
                    <a:pt x="161051" y="-825"/>
                    <a:pt x="165709" y="-147"/>
                    <a:pt x="167650" y="2469"/>
                  </a:cubicBezTo>
                  <a:cubicBezTo>
                    <a:pt x="174443" y="11771"/>
                    <a:pt x="179586" y="21169"/>
                    <a:pt x="183177" y="30955"/>
                  </a:cubicBezTo>
                  <a:cubicBezTo>
                    <a:pt x="186864" y="23495"/>
                    <a:pt x="191134" y="16422"/>
                    <a:pt x="196180" y="9736"/>
                  </a:cubicBezTo>
                  <a:cubicBezTo>
                    <a:pt x="198121" y="7120"/>
                    <a:pt x="202779" y="6442"/>
                    <a:pt x="205399" y="8380"/>
                  </a:cubicBezTo>
                  <a:cubicBezTo>
                    <a:pt x="208116" y="10414"/>
                    <a:pt x="208795" y="15065"/>
                    <a:pt x="206757" y="17681"/>
                  </a:cubicBezTo>
                  <a:cubicBezTo>
                    <a:pt x="192201" y="36865"/>
                    <a:pt x="183565" y="60022"/>
                    <a:pt x="182303" y="84536"/>
                  </a:cubicBezTo>
                  <a:lnTo>
                    <a:pt x="181624" y="90446"/>
                  </a:lnTo>
                  <a:cubicBezTo>
                    <a:pt x="179780" y="113797"/>
                    <a:pt x="179683" y="137147"/>
                    <a:pt x="180654" y="160013"/>
                  </a:cubicBezTo>
                  <a:cubicBezTo>
                    <a:pt x="222381" y="140829"/>
                    <a:pt x="269736" y="135984"/>
                    <a:pt x="315442" y="146642"/>
                  </a:cubicBezTo>
                  <a:lnTo>
                    <a:pt x="351832" y="155266"/>
                  </a:lnTo>
                  <a:cubicBezTo>
                    <a:pt x="394918" y="165827"/>
                    <a:pt x="439945" y="160595"/>
                    <a:pt x="480410" y="141992"/>
                  </a:cubicBezTo>
                  <a:lnTo>
                    <a:pt x="578421" y="95097"/>
                  </a:lnTo>
                  <a:cubicBezTo>
                    <a:pt x="584340" y="92384"/>
                    <a:pt x="591618" y="92384"/>
                    <a:pt x="597635" y="96356"/>
                  </a:cubicBezTo>
                  <a:cubicBezTo>
                    <a:pt x="602875" y="100329"/>
                    <a:pt x="606271" y="106336"/>
                    <a:pt x="606271" y="113603"/>
                  </a:cubicBezTo>
                  <a:lnTo>
                    <a:pt x="606271" y="136760"/>
                  </a:lnTo>
                  <a:cubicBezTo>
                    <a:pt x="606271" y="163211"/>
                    <a:pt x="596276" y="188984"/>
                    <a:pt x="577741" y="208846"/>
                  </a:cubicBezTo>
                  <a:lnTo>
                    <a:pt x="516121" y="275022"/>
                  </a:lnTo>
                  <a:cubicBezTo>
                    <a:pt x="482351" y="311356"/>
                    <a:pt x="438586" y="338486"/>
                    <a:pt x="389581" y="351663"/>
                  </a:cubicBezTo>
                  <a:lnTo>
                    <a:pt x="348630" y="363193"/>
                  </a:lnTo>
                  <a:cubicBezTo>
                    <a:pt x="349212" y="363580"/>
                    <a:pt x="349891" y="363871"/>
                    <a:pt x="350571" y="364259"/>
                  </a:cubicBezTo>
                  <a:cubicBezTo>
                    <a:pt x="382594" y="381893"/>
                    <a:pt x="398411" y="427237"/>
                    <a:pt x="395694" y="488860"/>
                  </a:cubicBezTo>
                  <a:cubicBezTo>
                    <a:pt x="395888" y="489344"/>
                    <a:pt x="396082" y="489926"/>
                    <a:pt x="396277" y="490604"/>
                  </a:cubicBezTo>
                  <a:cubicBezTo>
                    <a:pt x="396859" y="494576"/>
                    <a:pt x="395597" y="501843"/>
                    <a:pt x="386281" y="508432"/>
                  </a:cubicBezTo>
                  <a:cubicBezTo>
                    <a:pt x="380362" y="512404"/>
                    <a:pt x="371046" y="515117"/>
                    <a:pt x="359789" y="516377"/>
                  </a:cubicBezTo>
                  <a:cubicBezTo>
                    <a:pt x="356490" y="516377"/>
                    <a:pt x="353870" y="517055"/>
                    <a:pt x="351153" y="517055"/>
                  </a:cubicBezTo>
                  <a:cubicBezTo>
                    <a:pt x="329319" y="517055"/>
                    <a:pt x="320682" y="507850"/>
                    <a:pt x="319421" y="497871"/>
                  </a:cubicBezTo>
                  <a:cubicBezTo>
                    <a:pt x="319227" y="497289"/>
                    <a:pt x="319227" y="496611"/>
                    <a:pt x="319324" y="496030"/>
                  </a:cubicBezTo>
                  <a:cubicBezTo>
                    <a:pt x="318645" y="485662"/>
                    <a:pt x="317383" y="474617"/>
                    <a:pt x="314763" y="464831"/>
                  </a:cubicBezTo>
                  <a:cubicBezTo>
                    <a:pt x="313210" y="458533"/>
                    <a:pt x="309911" y="453107"/>
                    <a:pt x="305350" y="449135"/>
                  </a:cubicBezTo>
                  <a:cubicBezTo>
                    <a:pt x="305156" y="449329"/>
                    <a:pt x="304962" y="449425"/>
                    <a:pt x="304768" y="449619"/>
                  </a:cubicBezTo>
                  <a:lnTo>
                    <a:pt x="274976" y="470063"/>
                  </a:lnTo>
                  <a:cubicBezTo>
                    <a:pt x="248484" y="487988"/>
                    <a:pt x="217335" y="497192"/>
                    <a:pt x="185603" y="497192"/>
                  </a:cubicBezTo>
                  <a:lnTo>
                    <a:pt x="177645" y="497192"/>
                  </a:lnTo>
                  <a:lnTo>
                    <a:pt x="165709" y="496611"/>
                  </a:lnTo>
                  <a:cubicBezTo>
                    <a:pt x="114666" y="493898"/>
                    <a:pt x="68281" y="466769"/>
                    <a:pt x="40528" y="423846"/>
                  </a:cubicBezTo>
                  <a:lnTo>
                    <a:pt x="29271" y="405922"/>
                  </a:lnTo>
                  <a:cubicBezTo>
                    <a:pt x="4041" y="366293"/>
                    <a:pt x="-5178" y="319301"/>
                    <a:pt x="2779" y="273666"/>
                  </a:cubicBezTo>
                  <a:lnTo>
                    <a:pt x="19276" y="179101"/>
                  </a:lnTo>
                  <a:cubicBezTo>
                    <a:pt x="19276" y="179004"/>
                    <a:pt x="19373" y="178907"/>
                    <a:pt x="19373" y="178907"/>
                  </a:cubicBezTo>
                  <a:cubicBezTo>
                    <a:pt x="19373" y="178713"/>
                    <a:pt x="19276" y="178519"/>
                    <a:pt x="19276" y="178423"/>
                  </a:cubicBezTo>
                  <a:cubicBezTo>
                    <a:pt x="20635" y="168540"/>
                    <a:pt x="27913" y="160595"/>
                    <a:pt x="39169" y="155266"/>
                  </a:cubicBezTo>
                  <a:cubicBezTo>
                    <a:pt x="49747" y="150615"/>
                    <a:pt x="63041" y="149355"/>
                    <a:pt x="76238" y="150615"/>
                  </a:cubicBezTo>
                  <a:cubicBezTo>
                    <a:pt x="89533" y="152650"/>
                    <a:pt x="102148" y="157203"/>
                    <a:pt x="110688" y="164567"/>
                  </a:cubicBezTo>
                  <a:cubicBezTo>
                    <a:pt x="120004" y="171931"/>
                    <a:pt x="124661" y="181039"/>
                    <a:pt x="124176" y="190243"/>
                  </a:cubicBezTo>
                  <a:cubicBezTo>
                    <a:pt x="124661" y="191503"/>
                    <a:pt x="124856" y="192859"/>
                    <a:pt x="124661" y="194313"/>
                  </a:cubicBezTo>
                  <a:lnTo>
                    <a:pt x="124564" y="194603"/>
                  </a:lnTo>
                  <a:lnTo>
                    <a:pt x="152415" y="175806"/>
                  </a:lnTo>
                  <a:cubicBezTo>
                    <a:pt x="157461" y="172415"/>
                    <a:pt x="162507" y="169412"/>
                    <a:pt x="167747" y="166505"/>
                  </a:cubicBezTo>
                  <a:cubicBezTo>
                    <a:pt x="167650" y="166311"/>
                    <a:pt x="167650" y="166117"/>
                    <a:pt x="167650" y="165827"/>
                  </a:cubicBezTo>
                  <a:cubicBezTo>
                    <a:pt x="167068" y="154297"/>
                    <a:pt x="166874" y="142670"/>
                    <a:pt x="166971" y="130849"/>
                  </a:cubicBezTo>
                  <a:cubicBezTo>
                    <a:pt x="166486" y="130462"/>
                    <a:pt x="166098" y="129977"/>
                    <a:pt x="165709" y="129493"/>
                  </a:cubicBezTo>
                  <a:lnTo>
                    <a:pt x="151833" y="106336"/>
                  </a:lnTo>
                  <a:cubicBezTo>
                    <a:pt x="143196" y="91802"/>
                    <a:pt x="137859" y="74556"/>
                    <a:pt x="136597" y="57406"/>
                  </a:cubicBezTo>
                  <a:lnTo>
                    <a:pt x="136597" y="53434"/>
                  </a:lnTo>
                  <a:cubicBezTo>
                    <a:pt x="136597" y="49461"/>
                    <a:pt x="134560" y="45489"/>
                    <a:pt x="131260" y="43454"/>
                  </a:cubicBezTo>
                  <a:cubicBezTo>
                    <a:pt x="128834" y="42001"/>
                    <a:pt x="126020" y="41322"/>
                    <a:pt x="123109" y="41225"/>
                  </a:cubicBezTo>
                  <a:cubicBezTo>
                    <a:pt x="123303" y="45198"/>
                    <a:pt x="122332" y="49849"/>
                    <a:pt x="120004" y="55372"/>
                  </a:cubicBezTo>
                  <a:cubicBezTo>
                    <a:pt x="112046" y="75234"/>
                    <a:pt x="86234" y="106336"/>
                    <a:pt x="59062" y="113603"/>
                  </a:cubicBezTo>
                  <a:cubicBezTo>
                    <a:pt x="53046" y="116219"/>
                    <a:pt x="47806" y="116897"/>
                    <a:pt x="43148" y="116897"/>
                  </a:cubicBezTo>
                  <a:cubicBezTo>
                    <a:pt x="28592" y="116897"/>
                    <a:pt x="17335" y="110308"/>
                    <a:pt x="10057" y="98391"/>
                  </a:cubicBezTo>
                  <a:cubicBezTo>
                    <a:pt x="5399" y="90446"/>
                    <a:pt x="3361" y="75912"/>
                    <a:pt x="10057" y="63317"/>
                  </a:cubicBezTo>
                  <a:cubicBezTo>
                    <a:pt x="15297" y="53434"/>
                    <a:pt x="25875" y="46748"/>
                    <a:pt x="39169" y="46167"/>
                  </a:cubicBezTo>
                  <a:cubicBezTo>
                    <a:pt x="62362" y="44810"/>
                    <a:pt x="77597" y="37544"/>
                    <a:pt x="88854" y="31536"/>
                  </a:cubicBezTo>
                  <a:cubicBezTo>
                    <a:pt x="96132" y="28242"/>
                    <a:pt x="101469" y="24948"/>
                    <a:pt x="107388" y="24948"/>
                  </a:cubicBezTo>
                  <a:cubicBezTo>
                    <a:pt x="111367" y="24948"/>
                    <a:pt x="114763" y="26401"/>
                    <a:pt x="117480" y="29114"/>
                  </a:cubicBezTo>
                  <a:cubicBezTo>
                    <a:pt x="124953" y="27079"/>
                    <a:pt x="132328" y="28533"/>
                    <a:pt x="138538" y="32893"/>
                  </a:cubicBezTo>
                  <a:cubicBezTo>
                    <a:pt x="145137" y="37544"/>
                    <a:pt x="149116" y="44810"/>
                    <a:pt x="149795" y="52755"/>
                  </a:cubicBezTo>
                  <a:lnTo>
                    <a:pt x="149795" y="56728"/>
                  </a:lnTo>
                  <a:cubicBezTo>
                    <a:pt x="150474" y="71940"/>
                    <a:pt x="155132" y="86473"/>
                    <a:pt x="163089" y="99747"/>
                  </a:cubicBezTo>
                  <a:lnTo>
                    <a:pt x="167553" y="107208"/>
                  </a:lnTo>
                  <a:cubicBezTo>
                    <a:pt x="167747" y="101201"/>
                    <a:pt x="168038" y="95194"/>
                    <a:pt x="168329" y="89089"/>
                  </a:cubicBezTo>
                  <a:lnTo>
                    <a:pt x="169009" y="83179"/>
                  </a:lnTo>
                  <a:cubicBezTo>
                    <a:pt x="169882" y="72230"/>
                    <a:pt x="171920" y="61379"/>
                    <a:pt x="175219" y="50915"/>
                  </a:cubicBezTo>
                  <a:cubicBezTo>
                    <a:pt x="175122" y="50624"/>
                    <a:pt x="175025" y="50333"/>
                    <a:pt x="174928" y="50139"/>
                  </a:cubicBezTo>
                  <a:cubicBezTo>
                    <a:pt x="172308" y="35509"/>
                    <a:pt x="166389" y="23010"/>
                    <a:pt x="157073" y="9736"/>
                  </a:cubicBezTo>
                  <a:cubicBezTo>
                    <a:pt x="155132" y="7120"/>
                    <a:pt x="155714" y="3148"/>
                    <a:pt x="158431" y="1113"/>
                  </a:cubicBezTo>
                  <a:close/>
                </a:path>
              </a:pathLst>
            </a:cu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80" name="liver_195879"/>
            <p:cNvSpPr/>
            <p:nvPr/>
          </p:nvSpPr>
          <p:spPr>
            <a:xfrm>
              <a:off x="10647472" y="2878586"/>
              <a:ext cx="375785" cy="24256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7606" h="392203">
                  <a:moveTo>
                    <a:pt x="223515" y="79831"/>
                  </a:moveTo>
                  <a:cubicBezTo>
                    <a:pt x="235621" y="76987"/>
                    <a:pt x="247726" y="84453"/>
                    <a:pt x="250486" y="96541"/>
                  </a:cubicBezTo>
                  <a:cubicBezTo>
                    <a:pt x="253334" y="108628"/>
                    <a:pt x="245768" y="120716"/>
                    <a:pt x="233751" y="123560"/>
                  </a:cubicBezTo>
                  <a:cubicBezTo>
                    <a:pt x="183816" y="135115"/>
                    <a:pt x="143404" y="172711"/>
                    <a:pt x="128361" y="221506"/>
                  </a:cubicBezTo>
                  <a:cubicBezTo>
                    <a:pt x="124623" y="233416"/>
                    <a:pt x="112072" y="239993"/>
                    <a:pt x="100144" y="236349"/>
                  </a:cubicBezTo>
                  <a:cubicBezTo>
                    <a:pt x="88306" y="232705"/>
                    <a:pt x="81719" y="220084"/>
                    <a:pt x="85368" y="208263"/>
                  </a:cubicBezTo>
                  <a:cubicBezTo>
                    <a:pt x="105129" y="144269"/>
                    <a:pt x="158091" y="95030"/>
                    <a:pt x="223515" y="79831"/>
                  </a:cubicBezTo>
                  <a:close/>
                  <a:moveTo>
                    <a:pt x="363054" y="44882"/>
                  </a:moveTo>
                  <a:lnTo>
                    <a:pt x="341068" y="227608"/>
                  </a:lnTo>
                  <a:lnTo>
                    <a:pt x="399814" y="227608"/>
                  </a:lnTo>
                  <a:cubicBezTo>
                    <a:pt x="482682" y="227608"/>
                    <a:pt x="552554" y="165751"/>
                    <a:pt x="562345" y="83631"/>
                  </a:cubicBezTo>
                  <a:cubicBezTo>
                    <a:pt x="564837" y="63012"/>
                    <a:pt x="548726" y="44882"/>
                    <a:pt x="527898" y="44882"/>
                  </a:cubicBezTo>
                  <a:close/>
                  <a:moveTo>
                    <a:pt x="266568" y="44882"/>
                  </a:moveTo>
                  <a:cubicBezTo>
                    <a:pt x="155485" y="44882"/>
                    <a:pt x="61669" y="127979"/>
                    <a:pt x="48407" y="238095"/>
                  </a:cubicBezTo>
                  <a:lnTo>
                    <a:pt x="45558" y="262180"/>
                  </a:lnTo>
                  <a:cubicBezTo>
                    <a:pt x="40129" y="307417"/>
                    <a:pt x="75465" y="347233"/>
                    <a:pt x="121127" y="347233"/>
                  </a:cubicBezTo>
                  <a:lnTo>
                    <a:pt x="170616" y="347233"/>
                  </a:lnTo>
                  <a:cubicBezTo>
                    <a:pt x="233813" y="347233"/>
                    <a:pt x="287040" y="300040"/>
                    <a:pt x="294606" y="237473"/>
                  </a:cubicBezTo>
                  <a:lnTo>
                    <a:pt x="317748" y="44882"/>
                  </a:lnTo>
                  <a:close/>
                  <a:moveTo>
                    <a:pt x="266568" y="0"/>
                  </a:moveTo>
                  <a:lnTo>
                    <a:pt x="527898" y="0"/>
                  </a:lnTo>
                  <a:cubicBezTo>
                    <a:pt x="575696" y="0"/>
                    <a:pt x="612724" y="41682"/>
                    <a:pt x="607027" y="89052"/>
                  </a:cubicBezTo>
                  <a:cubicBezTo>
                    <a:pt x="594477" y="193657"/>
                    <a:pt x="505379" y="272578"/>
                    <a:pt x="399814" y="272578"/>
                  </a:cubicBezTo>
                  <a:lnTo>
                    <a:pt x="332969" y="272578"/>
                  </a:lnTo>
                  <a:cubicBezTo>
                    <a:pt x="311428" y="342522"/>
                    <a:pt x="246185" y="392203"/>
                    <a:pt x="170616" y="392203"/>
                  </a:cubicBezTo>
                  <a:lnTo>
                    <a:pt x="121127" y="392203"/>
                  </a:lnTo>
                  <a:cubicBezTo>
                    <a:pt x="48585" y="392203"/>
                    <a:pt x="-7758" y="328836"/>
                    <a:pt x="876" y="256847"/>
                  </a:cubicBezTo>
                  <a:lnTo>
                    <a:pt x="3813" y="232673"/>
                  </a:lnTo>
                  <a:cubicBezTo>
                    <a:pt x="19746" y="100073"/>
                    <a:pt x="132698" y="0"/>
                    <a:pt x="26656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grpSp>
        <p:nvGrpSpPr>
          <p:cNvPr id="50" name="组合 49"/>
          <p:cNvGrpSpPr/>
          <p:nvPr/>
        </p:nvGrpSpPr>
        <p:grpSpPr>
          <a:xfrm>
            <a:off x="2431389" y="4751265"/>
            <a:ext cx="2194750" cy="1588909"/>
            <a:chOff x="2431389" y="4776665"/>
            <a:chExt cx="2194750" cy="1588909"/>
          </a:xfrm>
        </p:grpSpPr>
        <p:grpSp>
          <p:nvGrpSpPr>
            <p:cNvPr id="189" name="组合 188"/>
            <p:cNvGrpSpPr/>
            <p:nvPr/>
          </p:nvGrpSpPr>
          <p:grpSpPr>
            <a:xfrm>
              <a:off x="2976463" y="4776665"/>
              <a:ext cx="1149300" cy="1148612"/>
              <a:chOff x="8459971" y="9377467"/>
              <a:chExt cx="1306010" cy="1305228"/>
            </a:xfrm>
          </p:grpSpPr>
          <p:sp>
            <p:nvSpPr>
              <p:cNvPr id="190" name="椭圆 189"/>
              <p:cNvSpPr/>
              <p:nvPr/>
            </p:nvSpPr>
            <p:spPr>
              <a:xfrm>
                <a:off x="8460754" y="9377469"/>
                <a:ext cx="1305226" cy="1305226"/>
              </a:xfrm>
              <a:prstGeom prst="ellipse">
                <a:avLst/>
              </a:prstGeom>
              <a:solidFill>
                <a:sysClr val="window" lastClr="FFFFFF"/>
              </a:solidFill>
              <a:ln w="317500" cap="flat" cmpd="sng" algn="ctr">
                <a:solidFill>
                  <a:schemeClr val="bg1">
                    <a:lumMod val="85000"/>
                    <a:alpha val="50000"/>
                  </a:scheme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rgbClr val="261B80"/>
                  </a:solidFill>
                  <a:effectLst/>
                  <a:uLnTx/>
                  <a:uFillTx/>
                  <a:cs typeface="+mn-ea"/>
                  <a:sym typeface="+mn-lt"/>
                </a:endParaRPr>
              </a:p>
            </p:txBody>
          </p:sp>
          <p:sp>
            <p:nvSpPr>
              <p:cNvPr id="191" name="弧形 190"/>
              <p:cNvSpPr/>
              <p:nvPr/>
            </p:nvSpPr>
            <p:spPr>
              <a:xfrm>
                <a:off x="8459971" y="9377467"/>
                <a:ext cx="1305226" cy="1305227"/>
              </a:xfrm>
              <a:prstGeom prst="arc">
                <a:avLst>
                  <a:gd name="adj1" fmla="val 7642324"/>
                  <a:gd name="adj2" fmla="val 7465370"/>
                </a:avLst>
              </a:prstGeom>
              <a:noFill/>
              <a:ln w="190500" cap="rnd" cmpd="sng" algn="ctr">
                <a:solidFill>
                  <a:schemeClr val="accent2">
                    <a:lumMod val="20000"/>
                    <a:lumOff val="80000"/>
                  </a:scheme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prstClr val="black"/>
                  </a:solidFill>
                  <a:effectLst/>
                  <a:uLnTx/>
                  <a:uFillTx/>
                  <a:cs typeface="+mn-ea"/>
                  <a:sym typeface="+mn-lt"/>
                </a:endParaRPr>
              </a:p>
            </p:txBody>
          </p:sp>
          <p:sp>
            <p:nvSpPr>
              <p:cNvPr id="192" name="弧形 191"/>
              <p:cNvSpPr/>
              <p:nvPr/>
            </p:nvSpPr>
            <p:spPr>
              <a:xfrm>
                <a:off x="8460755" y="9377467"/>
                <a:ext cx="1305226" cy="1305227"/>
              </a:xfrm>
              <a:prstGeom prst="arc">
                <a:avLst>
                  <a:gd name="adj1" fmla="val 16850955"/>
                  <a:gd name="adj2" fmla="val 7120180"/>
                </a:avLst>
              </a:prstGeom>
              <a:noFill/>
              <a:ln w="190500" cap="rnd" cmpd="sng" algn="ctr">
                <a:solidFill>
                  <a:schemeClr val="accent2"/>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prstClr val="black"/>
                  </a:solidFill>
                  <a:effectLst/>
                  <a:uLnTx/>
                  <a:uFillTx/>
                  <a:cs typeface="+mn-ea"/>
                  <a:sym typeface="+mn-lt"/>
                </a:endParaRPr>
              </a:p>
            </p:txBody>
          </p:sp>
        </p:grpSp>
        <p:sp>
          <p:nvSpPr>
            <p:cNvPr id="56" name="文本框 55"/>
            <p:cNvSpPr txBox="1"/>
            <p:nvPr/>
          </p:nvSpPr>
          <p:spPr>
            <a:xfrm>
              <a:off x="2431389" y="6088575"/>
              <a:ext cx="21947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cs typeface="+mn-ea"/>
                  <a:sym typeface="+mn-lt"/>
                </a:rPr>
                <a:t>初诊为转移性胰腺癌，</a:t>
              </a:r>
              <a:r>
                <a:rPr kumimoji="0" lang="en-US" altLang="zh-CN" sz="1200" b="0" i="0" u="none" strike="noStrike" kern="1200" cap="none" spc="0" normalizeH="0" baseline="0" noProof="0" dirty="0">
                  <a:ln>
                    <a:noFill/>
                  </a:ln>
                  <a:solidFill>
                    <a:prstClr val="black"/>
                  </a:solidFill>
                  <a:effectLst/>
                  <a:uLnTx/>
                  <a:uFillTx/>
                  <a:cs typeface="+mn-ea"/>
                  <a:sym typeface="+mn-lt"/>
                </a:rPr>
                <a:t>%</a:t>
              </a:r>
              <a:endParaRPr kumimoji="0" lang="en-US" altLang="zh-CN" sz="1200" b="0" i="0" u="none" strike="noStrike" kern="1200" cap="none" spc="0" normalizeH="0" baseline="0" noProof="0" dirty="0">
                <a:ln>
                  <a:noFill/>
                </a:ln>
                <a:solidFill>
                  <a:prstClr val="black"/>
                </a:solidFill>
                <a:effectLst/>
                <a:uLnTx/>
                <a:uFillTx/>
                <a:cs typeface="+mn-ea"/>
                <a:sym typeface="+mn-lt"/>
              </a:endParaRPr>
            </a:p>
          </p:txBody>
        </p:sp>
        <p:sp>
          <p:nvSpPr>
            <p:cNvPr id="74" name="文本框 73"/>
            <p:cNvSpPr txBox="1"/>
            <p:nvPr/>
          </p:nvSpPr>
          <p:spPr>
            <a:xfrm>
              <a:off x="3126784" y="5005779"/>
              <a:ext cx="8528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E97132"/>
                  </a:solidFill>
                  <a:effectLst/>
                  <a:uLnTx/>
                  <a:uFillTx/>
                  <a:cs typeface="+mn-ea"/>
                  <a:sym typeface="+mn-lt"/>
                </a:rPr>
                <a:t>60%</a:t>
              </a:r>
              <a:endParaRPr kumimoji="0" lang="en-US" altLang="zh-CN" sz="1400" b="1" i="0" u="none" strike="noStrike" kern="1200" cap="none" spc="0" normalizeH="0" baseline="0" noProof="0" dirty="0">
                <a:ln>
                  <a:noFill/>
                </a:ln>
                <a:solidFill>
                  <a:srgbClr val="E97132"/>
                </a:solidFill>
                <a:effectLst/>
                <a:uLnTx/>
                <a:uFillTx/>
                <a:cs typeface="+mn-ea"/>
                <a:sym typeface="+mn-lt"/>
              </a:endParaRPr>
            </a:p>
          </p:txBody>
        </p:sp>
        <p:sp>
          <p:nvSpPr>
            <p:cNvPr id="188" name="pancreas_219695"/>
            <p:cNvSpPr/>
            <p:nvPr/>
          </p:nvSpPr>
          <p:spPr>
            <a:xfrm>
              <a:off x="3387421" y="5332877"/>
              <a:ext cx="383932" cy="32743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 name="connsiteX244" fmla="*/ 373273 h 605239"/>
                <a:gd name="connsiteY244" fmla="*/ 373273 h 605239"/>
                <a:gd name="connsiteX245" fmla="*/ 373273 h 605239"/>
                <a:gd name="connsiteY245" fmla="*/ 373273 h 605239"/>
                <a:gd name="connsiteX246" fmla="*/ 373273 h 605239"/>
                <a:gd name="connsiteY246" fmla="*/ 373273 h 605239"/>
                <a:gd name="connsiteX247" fmla="*/ 373273 h 605239"/>
                <a:gd name="connsiteY247" fmla="*/ 373273 h 605239"/>
                <a:gd name="connsiteX248" fmla="*/ 373273 h 605239"/>
                <a:gd name="connsiteY248" fmla="*/ 373273 h 605239"/>
                <a:gd name="connsiteX249" fmla="*/ 373273 h 605239"/>
                <a:gd name="connsiteY249" fmla="*/ 373273 h 605239"/>
                <a:gd name="connsiteX250" fmla="*/ 373273 h 605239"/>
                <a:gd name="connsiteY250" fmla="*/ 373273 h 605239"/>
                <a:gd name="connsiteX251" fmla="*/ 373273 h 605239"/>
                <a:gd name="connsiteY251" fmla="*/ 373273 h 605239"/>
                <a:gd name="connsiteX252" fmla="*/ 373273 h 605239"/>
                <a:gd name="connsiteY252" fmla="*/ 373273 h 605239"/>
                <a:gd name="connsiteX253" fmla="*/ 373273 h 605239"/>
                <a:gd name="connsiteY253" fmla="*/ 373273 h 605239"/>
                <a:gd name="connsiteX254" fmla="*/ 373273 h 605239"/>
                <a:gd name="connsiteY254" fmla="*/ 373273 h 605239"/>
                <a:gd name="connsiteX255" fmla="*/ 373273 h 605239"/>
                <a:gd name="connsiteY255" fmla="*/ 373273 h 605239"/>
                <a:gd name="connsiteX256" fmla="*/ 373273 h 605239"/>
                <a:gd name="connsiteY256" fmla="*/ 373273 h 605239"/>
                <a:gd name="connsiteX257" fmla="*/ 373273 h 605239"/>
                <a:gd name="connsiteY257" fmla="*/ 373273 h 605239"/>
                <a:gd name="connsiteX258" fmla="*/ 373273 h 605239"/>
                <a:gd name="connsiteY258" fmla="*/ 373273 h 605239"/>
                <a:gd name="connsiteX259" fmla="*/ 373273 h 605239"/>
                <a:gd name="connsiteY259" fmla="*/ 373273 h 605239"/>
                <a:gd name="connsiteX260" fmla="*/ 373273 h 605239"/>
                <a:gd name="connsiteY260" fmla="*/ 373273 h 605239"/>
                <a:gd name="connsiteX261" fmla="*/ 373273 h 605239"/>
                <a:gd name="connsiteY261" fmla="*/ 373273 h 605239"/>
                <a:gd name="connsiteX262" fmla="*/ 373273 h 605239"/>
                <a:gd name="connsiteY262" fmla="*/ 373273 h 605239"/>
                <a:gd name="connsiteX263" fmla="*/ 373273 h 605239"/>
                <a:gd name="connsiteY263" fmla="*/ 373273 h 605239"/>
                <a:gd name="connsiteX264" fmla="*/ 373273 h 605239"/>
                <a:gd name="connsiteY264" fmla="*/ 373273 h 605239"/>
                <a:gd name="connsiteX265" fmla="*/ 373273 h 605239"/>
                <a:gd name="connsiteY265" fmla="*/ 373273 h 605239"/>
                <a:gd name="connsiteX266" fmla="*/ 373273 h 605239"/>
                <a:gd name="connsiteY266" fmla="*/ 373273 h 605239"/>
                <a:gd name="connsiteX267" fmla="*/ 373273 h 605239"/>
                <a:gd name="connsiteY267" fmla="*/ 373273 h 605239"/>
                <a:gd name="connsiteX268" fmla="*/ 373273 h 605239"/>
                <a:gd name="connsiteY268" fmla="*/ 373273 h 605239"/>
                <a:gd name="connsiteX269" fmla="*/ 373273 h 605239"/>
                <a:gd name="connsiteY269" fmla="*/ 373273 h 605239"/>
                <a:gd name="connsiteX270" fmla="*/ 373273 h 605239"/>
                <a:gd name="connsiteY270" fmla="*/ 373273 h 605239"/>
                <a:gd name="connsiteX271" fmla="*/ 373273 h 605239"/>
                <a:gd name="connsiteY271" fmla="*/ 373273 h 605239"/>
                <a:gd name="connsiteX272" fmla="*/ 373273 h 605239"/>
                <a:gd name="connsiteY272" fmla="*/ 373273 h 605239"/>
                <a:gd name="connsiteX273" fmla="*/ 373273 h 605239"/>
                <a:gd name="connsiteY273" fmla="*/ 373273 h 605239"/>
                <a:gd name="connsiteX274" fmla="*/ 373273 h 605239"/>
                <a:gd name="connsiteY274" fmla="*/ 373273 h 605239"/>
                <a:gd name="connsiteX275" fmla="*/ 373273 h 605239"/>
                <a:gd name="connsiteY275" fmla="*/ 373273 h 605239"/>
                <a:gd name="connsiteX276" fmla="*/ 373273 h 605239"/>
                <a:gd name="connsiteY276" fmla="*/ 373273 h 605239"/>
                <a:gd name="connsiteX277" fmla="*/ 373273 h 605239"/>
                <a:gd name="connsiteY277" fmla="*/ 373273 h 605239"/>
                <a:gd name="connsiteX278" fmla="*/ 373273 h 605239"/>
                <a:gd name="connsiteY278" fmla="*/ 373273 h 605239"/>
                <a:gd name="connsiteX279" fmla="*/ 373273 h 605239"/>
                <a:gd name="connsiteY279" fmla="*/ 373273 h 605239"/>
                <a:gd name="connsiteX280" fmla="*/ 373273 h 605239"/>
                <a:gd name="connsiteY280" fmla="*/ 373273 h 605239"/>
                <a:gd name="connsiteX281" fmla="*/ 373273 h 605239"/>
                <a:gd name="connsiteY281" fmla="*/ 373273 h 605239"/>
                <a:gd name="connsiteX282" fmla="*/ 373273 h 605239"/>
                <a:gd name="connsiteY282" fmla="*/ 373273 h 605239"/>
                <a:gd name="connsiteX283" fmla="*/ 373273 h 605239"/>
                <a:gd name="connsiteY283" fmla="*/ 373273 h 605239"/>
                <a:gd name="connsiteX284" fmla="*/ 373273 h 605239"/>
                <a:gd name="connsiteY284" fmla="*/ 373273 h 605239"/>
                <a:gd name="connsiteX285" fmla="*/ 373273 h 605239"/>
                <a:gd name="connsiteY285" fmla="*/ 373273 h 605239"/>
                <a:gd name="connsiteX286" fmla="*/ 373273 h 605239"/>
                <a:gd name="connsiteY286" fmla="*/ 373273 h 605239"/>
                <a:gd name="connsiteX287" fmla="*/ 373273 h 605239"/>
                <a:gd name="connsiteY287" fmla="*/ 373273 h 605239"/>
                <a:gd name="connsiteX288" fmla="*/ 373273 h 605239"/>
                <a:gd name="connsiteY288" fmla="*/ 373273 h 605239"/>
                <a:gd name="connsiteX289" fmla="*/ 373273 h 605239"/>
                <a:gd name="connsiteY289" fmla="*/ 373273 h 605239"/>
                <a:gd name="connsiteX290" fmla="*/ 373273 h 605239"/>
                <a:gd name="connsiteY290" fmla="*/ 373273 h 605239"/>
                <a:gd name="connsiteX291" fmla="*/ 373273 h 605239"/>
                <a:gd name="connsiteY291" fmla="*/ 373273 h 605239"/>
                <a:gd name="connsiteX292" fmla="*/ 373273 h 605239"/>
                <a:gd name="connsiteY292" fmla="*/ 373273 h 605239"/>
                <a:gd name="connsiteX293" fmla="*/ 373273 h 605239"/>
                <a:gd name="connsiteY293" fmla="*/ 373273 h 605239"/>
                <a:gd name="connsiteX294" fmla="*/ 373273 h 605239"/>
                <a:gd name="connsiteY294" fmla="*/ 373273 h 605239"/>
                <a:gd name="connsiteX295" fmla="*/ 373273 h 605239"/>
                <a:gd name="connsiteY295" fmla="*/ 373273 h 605239"/>
                <a:gd name="connsiteX296" fmla="*/ 373273 h 605239"/>
                <a:gd name="connsiteY296" fmla="*/ 373273 h 605239"/>
                <a:gd name="connsiteX297" fmla="*/ 373273 h 605239"/>
                <a:gd name="connsiteY297" fmla="*/ 373273 h 605239"/>
                <a:gd name="connsiteX298" fmla="*/ 373273 h 605239"/>
                <a:gd name="connsiteY298" fmla="*/ 373273 h 605239"/>
                <a:gd name="connsiteX299" fmla="*/ 373273 h 605239"/>
                <a:gd name="connsiteY299" fmla="*/ 373273 h 605239"/>
                <a:gd name="connsiteX300" fmla="*/ 373273 h 605239"/>
                <a:gd name="connsiteY300" fmla="*/ 373273 h 605239"/>
                <a:gd name="connsiteX301" fmla="*/ 373273 h 605239"/>
                <a:gd name="connsiteY301" fmla="*/ 373273 h 605239"/>
                <a:gd name="connsiteX302" fmla="*/ 373273 h 605239"/>
                <a:gd name="connsiteY302" fmla="*/ 373273 h 605239"/>
                <a:gd name="connsiteX303" fmla="*/ 373273 h 605239"/>
                <a:gd name="connsiteY303" fmla="*/ 373273 h 605239"/>
                <a:gd name="connsiteX304" fmla="*/ 373273 h 605239"/>
                <a:gd name="connsiteY304" fmla="*/ 373273 h 605239"/>
                <a:gd name="connsiteX305" fmla="*/ 373273 h 605239"/>
                <a:gd name="connsiteY305" fmla="*/ 373273 h 605239"/>
                <a:gd name="connsiteX306" fmla="*/ 373273 h 605239"/>
                <a:gd name="connsiteY306" fmla="*/ 373273 h 605239"/>
                <a:gd name="connsiteX307" fmla="*/ 373273 h 605239"/>
                <a:gd name="connsiteY307" fmla="*/ 373273 h 605239"/>
                <a:gd name="connsiteX308" fmla="*/ 373273 h 605239"/>
                <a:gd name="connsiteY308" fmla="*/ 373273 h 605239"/>
                <a:gd name="connsiteX309" fmla="*/ 373273 h 605239"/>
                <a:gd name="connsiteY309" fmla="*/ 373273 h 605239"/>
                <a:gd name="connsiteX310" fmla="*/ 373273 h 605239"/>
                <a:gd name="connsiteY310" fmla="*/ 373273 h 605239"/>
                <a:gd name="connsiteX311" fmla="*/ 373273 h 605239"/>
                <a:gd name="connsiteY31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606271" h="517055">
                  <a:moveTo>
                    <a:pt x="356490" y="484694"/>
                  </a:moveTo>
                  <a:cubicBezTo>
                    <a:pt x="343099" y="485662"/>
                    <a:pt x="335724" y="489151"/>
                    <a:pt x="333103" y="492832"/>
                  </a:cubicBezTo>
                  <a:cubicBezTo>
                    <a:pt x="333201" y="493801"/>
                    <a:pt x="333201" y="494867"/>
                    <a:pt x="333298" y="495933"/>
                  </a:cubicBezTo>
                  <a:cubicBezTo>
                    <a:pt x="333298" y="496127"/>
                    <a:pt x="333201" y="496417"/>
                    <a:pt x="333103" y="496611"/>
                  </a:cubicBezTo>
                  <a:lnTo>
                    <a:pt x="382303" y="492542"/>
                  </a:lnTo>
                  <a:cubicBezTo>
                    <a:pt x="382206" y="487891"/>
                    <a:pt x="373666" y="483337"/>
                    <a:pt x="356490" y="484694"/>
                  </a:cubicBezTo>
                  <a:close/>
                  <a:moveTo>
                    <a:pt x="317394" y="327911"/>
                  </a:moveTo>
                  <a:lnTo>
                    <a:pt x="318753" y="328588"/>
                  </a:lnTo>
                  <a:cubicBezTo>
                    <a:pt x="320111" y="329169"/>
                    <a:pt x="320693" y="331877"/>
                    <a:pt x="320111" y="333135"/>
                  </a:cubicBezTo>
                  <a:cubicBezTo>
                    <a:pt x="319432" y="335843"/>
                    <a:pt x="318753" y="335843"/>
                    <a:pt x="317394" y="335843"/>
                  </a:cubicBezTo>
                  <a:cubicBezTo>
                    <a:pt x="316715" y="335843"/>
                    <a:pt x="316133" y="335843"/>
                    <a:pt x="315454" y="335166"/>
                  </a:cubicBezTo>
                  <a:lnTo>
                    <a:pt x="314096" y="333812"/>
                  </a:lnTo>
                  <a:cubicBezTo>
                    <a:pt x="312737" y="333135"/>
                    <a:pt x="312155" y="330523"/>
                    <a:pt x="312737" y="329169"/>
                  </a:cubicBezTo>
                  <a:cubicBezTo>
                    <a:pt x="314096" y="327911"/>
                    <a:pt x="316133" y="327234"/>
                    <a:pt x="317394" y="327911"/>
                  </a:cubicBezTo>
                  <a:close/>
                  <a:moveTo>
                    <a:pt x="285621" y="286256"/>
                  </a:moveTo>
                  <a:lnTo>
                    <a:pt x="286879" y="287521"/>
                  </a:lnTo>
                  <a:cubicBezTo>
                    <a:pt x="288233" y="288882"/>
                    <a:pt x="288233" y="290827"/>
                    <a:pt x="287556" y="292188"/>
                  </a:cubicBezTo>
                  <a:cubicBezTo>
                    <a:pt x="286879" y="292869"/>
                    <a:pt x="286202" y="292869"/>
                    <a:pt x="284944" y="292869"/>
                  </a:cubicBezTo>
                  <a:cubicBezTo>
                    <a:pt x="284267" y="292869"/>
                    <a:pt x="283590" y="292869"/>
                    <a:pt x="282913" y="292188"/>
                  </a:cubicBezTo>
                  <a:lnTo>
                    <a:pt x="281655" y="291508"/>
                  </a:lnTo>
                  <a:cubicBezTo>
                    <a:pt x="280301" y="290243"/>
                    <a:pt x="279624" y="288201"/>
                    <a:pt x="280978" y="286840"/>
                  </a:cubicBezTo>
                  <a:cubicBezTo>
                    <a:pt x="282236" y="285576"/>
                    <a:pt x="284267" y="284895"/>
                    <a:pt x="285621" y="286256"/>
                  </a:cubicBezTo>
                  <a:close/>
                  <a:moveTo>
                    <a:pt x="396877" y="255158"/>
                  </a:moveTo>
                  <a:lnTo>
                    <a:pt x="402893" y="257093"/>
                  </a:lnTo>
                  <a:cubicBezTo>
                    <a:pt x="404834" y="257770"/>
                    <a:pt x="405513" y="259801"/>
                    <a:pt x="404834" y="261059"/>
                  </a:cubicBezTo>
                  <a:cubicBezTo>
                    <a:pt x="404155" y="262413"/>
                    <a:pt x="402893" y="263090"/>
                    <a:pt x="401535" y="263090"/>
                  </a:cubicBezTo>
                  <a:lnTo>
                    <a:pt x="400273" y="263090"/>
                  </a:lnTo>
                  <a:cubicBezTo>
                    <a:pt x="398236" y="262413"/>
                    <a:pt x="396877" y="261736"/>
                    <a:pt x="394937" y="261059"/>
                  </a:cubicBezTo>
                  <a:cubicBezTo>
                    <a:pt x="392899" y="260382"/>
                    <a:pt x="392317" y="258447"/>
                    <a:pt x="392899" y="257093"/>
                  </a:cubicBezTo>
                  <a:cubicBezTo>
                    <a:pt x="393578" y="255158"/>
                    <a:pt x="395616" y="254481"/>
                    <a:pt x="396877" y="255158"/>
                  </a:cubicBezTo>
                  <a:close/>
                  <a:moveTo>
                    <a:pt x="206769" y="244575"/>
                  </a:moveTo>
                  <a:cubicBezTo>
                    <a:pt x="208128" y="243896"/>
                    <a:pt x="210069" y="244575"/>
                    <a:pt x="211428" y="245835"/>
                  </a:cubicBezTo>
                  <a:cubicBezTo>
                    <a:pt x="211913" y="246901"/>
                    <a:pt x="218124" y="260473"/>
                    <a:pt x="214145" y="271524"/>
                  </a:cubicBezTo>
                  <a:cubicBezTo>
                    <a:pt x="235594" y="262024"/>
                    <a:pt x="259276" y="258146"/>
                    <a:pt x="282957" y="261055"/>
                  </a:cubicBezTo>
                  <a:cubicBezTo>
                    <a:pt x="284995" y="261055"/>
                    <a:pt x="286257" y="263090"/>
                    <a:pt x="285675" y="264351"/>
                  </a:cubicBezTo>
                  <a:cubicBezTo>
                    <a:pt x="285675" y="266386"/>
                    <a:pt x="283636" y="267744"/>
                    <a:pt x="282278" y="267065"/>
                  </a:cubicBezTo>
                  <a:cubicBezTo>
                    <a:pt x="272184" y="265902"/>
                    <a:pt x="261993" y="266096"/>
                    <a:pt x="251997" y="267356"/>
                  </a:cubicBezTo>
                  <a:cubicBezTo>
                    <a:pt x="260149" y="270458"/>
                    <a:pt x="267719" y="274433"/>
                    <a:pt x="274999" y="278989"/>
                  </a:cubicBezTo>
                  <a:cubicBezTo>
                    <a:pt x="276357" y="279570"/>
                    <a:pt x="277037" y="282285"/>
                    <a:pt x="275678" y="283545"/>
                  </a:cubicBezTo>
                  <a:cubicBezTo>
                    <a:pt x="276357" y="284902"/>
                    <a:pt x="275678" y="285581"/>
                    <a:pt x="274319" y="285581"/>
                  </a:cubicBezTo>
                  <a:cubicBezTo>
                    <a:pt x="273737" y="285581"/>
                    <a:pt x="273057" y="285581"/>
                    <a:pt x="272378" y="284902"/>
                  </a:cubicBezTo>
                  <a:cubicBezTo>
                    <a:pt x="262478" y="278310"/>
                    <a:pt x="251220" y="273657"/>
                    <a:pt x="239282" y="270361"/>
                  </a:cubicBezTo>
                  <a:cubicBezTo>
                    <a:pt x="238894" y="270264"/>
                    <a:pt x="238603" y="270070"/>
                    <a:pt x="238409" y="269973"/>
                  </a:cubicBezTo>
                  <a:cubicBezTo>
                    <a:pt x="219289" y="274626"/>
                    <a:pt x="201237" y="283642"/>
                    <a:pt x="185902" y="296244"/>
                  </a:cubicBezTo>
                  <a:cubicBezTo>
                    <a:pt x="193958" y="294984"/>
                    <a:pt x="202013" y="294790"/>
                    <a:pt x="210069" y="296147"/>
                  </a:cubicBezTo>
                  <a:cubicBezTo>
                    <a:pt x="212107" y="296147"/>
                    <a:pt x="213369" y="298183"/>
                    <a:pt x="212786" y="300122"/>
                  </a:cubicBezTo>
                  <a:cubicBezTo>
                    <a:pt x="212786" y="302061"/>
                    <a:pt x="210748" y="303418"/>
                    <a:pt x="208807" y="302739"/>
                  </a:cubicBezTo>
                  <a:cubicBezTo>
                    <a:pt x="197549" y="301479"/>
                    <a:pt x="186290" y="302061"/>
                    <a:pt x="175614" y="305454"/>
                  </a:cubicBezTo>
                  <a:cubicBezTo>
                    <a:pt x="175517" y="305454"/>
                    <a:pt x="175420" y="305357"/>
                    <a:pt x="175323" y="305357"/>
                  </a:cubicBezTo>
                  <a:lnTo>
                    <a:pt x="167656" y="312046"/>
                  </a:lnTo>
                  <a:cubicBezTo>
                    <a:pt x="167656" y="313403"/>
                    <a:pt x="167074" y="313403"/>
                    <a:pt x="166394" y="313403"/>
                  </a:cubicBezTo>
                  <a:cubicBezTo>
                    <a:pt x="165715" y="313403"/>
                    <a:pt x="164356" y="312724"/>
                    <a:pt x="163677" y="312046"/>
                  </a:cubicBezTo>
                  <a:cubicBezTo>
                    <a:pt x="162415" y="310689"/>
                    <a:pt x="162415" y="308750"/>
                    <a:pt x="163677" y="307393"/>
                  </a:cubicBezTo>
                  <a:lnTo>
                    <a:pt x="178914" y="294209"/>
                  </a:lnTo>
                  <a:cubicBezTo>
                    <a:pt x="186290" y="287714"/>
                    <a:pt x="194249" y="282091"/>
                    <a:pt x="202693" y="277341"/>
                  </a:cubicBezTo>
                  <a:cubicBezTo>
                    <a:pt x="202887" y="276953"/>
                    <a:pt x="203178" y="276565"/>
                    <a:pt x="203469" y="276274"/>
                  </a:cubicBezTo>
                  <a:cubicBezTo>
                    <a:pt x="214728" y="269004"/>
                    <a:pt x="205410" y="249809"/>
                    <a:pt x="205410" y="249131"/>
                  </a:cubicBezTo>
                  <a:cubicBezTo>
                    <a:pt x="204828" y="247871"/>
                    <a:pt x="205410" y="245835"/>
                    <a:pt x="206769" y="244575"/>
                  </a:cubicBezTo>
                  <a:close/>
                  <a:moveTo>
                    <a:pt x="318048" y="214160"/>
                  </a:moveTo>
                  <a:cubicBezTo>
                    <a:pt x="320076" y="213482"/>
                    <a:pt x="321331" y="214741"/>
                    <a:pt x="322007" y="216775"/>
                  </a:cubicBezTo>
                  <a:cubicBezTo>
                    <a:pt x="322007" y="217452"/>
                    <a:pt x="323938" y="225393"/>
                    <a:pt x="322007" y="233915"/>
                  </a:cubicBezTo>
                  <a:cubicBezTo>
                    <a:pt x="322007" y="235949"/>
                    <a:pt x="320655" y="236627"/>
                    <a:pt x="318724" y="236627"/>
                  </a:cubicBezTo>
                  <a:lnTo>
                    <a:pt x="318048" y="236627"/>
                  </a:lnTo>
                  <a:cubicBezTo>
                    <a:pt x="316117" y="235949"/>
                    <a:pt x="315441" y="234593"/>
                    <a:pt x="315441" y="232657"/>
                  </a:cubicBezTo>
                  <a:cubicBezTo>
                    <a:pt x="317372" y="225393"/>
                    <a:pt x="315441" y="218130"/>
                    <a:pt x="315441" y="218130"/>
                  </a:cubicBezTo>
                  <a:cubicBezTo>
                    <a:pt x="314765" y="216097"/>
                    <a:pt x="316117" y="214741"/>
                    <a:pt x="318048" y="214160"/>
                  </a:cubicBezTo>
                  <a:close/>
                  <a:moveTo>
                    <a:pt x="397535" y="200188"/>
                  </a:moveTo>
                  <a:cubicBezTo>
                    <a:pt x="399573" y="199510"/>
                    <a:pt x="400834" y="200867"/>
                    <a:pt x="401514" y="202805"/>
                  </a:cubicBezTo>
                  <a:cubicBezTo>
                    <a:pt x="403067" y="208717"/>
                    <a:pt x="403261" y="218312"/>
                    <a:pt x="398990" y="226938"/>
                  </a:cubicBezTo>
                  <a:cubicBezTo>
                    <a:pt x="414811" y="221220"/>
                    <a:pt x="431504" y="218312"/>
                    <a:pt x="448586" y="218700"/>
                  </a:cubicBezTo>
                  <a:cubicBezTo>
                    <a:pt x="454507" y="218700"/>
                    <a:pt x="459845" y="218700"/>
                    <a:pt x="465183" y="217440"/>
                  </a:cubicBezTo>
                  <a:cubicBezTo>
                    <a:pt x="467124" y="217440"/>
                    <a:pt x="468483" y="218119"/>
                    <a:pt x="469162" y="220057"/>
                  </a:cubicBezTo>
                  <a:cubicBezTo>
                    <a:pt x="469162" y="221995"/>
                    <a:pt x="468483" y="223352"/>
                    <a:pt x="466444" y="224031"/>
                  </a:cubicBezTo>
                  <a:cubicBezTo>
                    <a:pt x="460524" y="225387"/>
                    <a:pt x="454507" y="225969"/>
                    <a:pt x="448586" y="225969"/>
                  </a:cubicBezTo>
                  <a:cubicBezTo>
                    <a:pt x="424031" y="225387"/>
                    <a:pt x="400834" y="231978"/>
                    <a:pt x="379676" y="243899"/>
                  </a:cubicBezTo>
                  <a:lnTo>
                    <a:pt x="367738" y="250974"/>
                  </a:lnTo>
                  <a:cubicBezTo>
                    <a:pt x="372785" y="250683"/>
                    <a:pt x="377929" y="250974"/>
                    <a:pt x="382976" y="251846"/>
                  </a:cubicBezTo>
                  <a:cubicBezTo>
                    <a:pt x="385014" y="251846"/>
                    <a:pt x="386276" y="253785"/>
                    <a:pt x="385597" y="255820"/>
                  </a:cubicBezTo>
                  <a:cubicBezTo>
                    <a:pt x="385597" y="257758"/>
                    <a:pt x="383655" y="259115"/>
                    <a:pt x="381617" y="258437"/>
                  </a:cubicBezTo>
                  <a:cubicBezTo>
                    <a:pt x="371621" y="257274"/>
                    <a:pt x="361721" y="257662"/>
                    <a:pt x="352112" y="260085"/>
                  </a:cubicBezTo>
                  <a:cubicBezTo>
                    <a:pt x="339010" y="266869"/>
                    <a:pt x="324839" y="270358"/>
                    <a:pt x="310087" y="270358"/>
                  </a:cubicBezTo>
                  <a:cubicBezTo>
                    <a:pt x="304749" y="270358"/>
                    <a:pt x="300187" y="269680"/>
                    <a:pt x="294849" y="269001"/>
                  </a:cubicBezTo>
                  <a:cubicBezTo>
                    <a:pt x="292908" y="269001"/>
                    <a:pt x="291549" y="267063"/>
                    <a:pt x="292228" y="265027"/>
                  </a:cubicBezTo>
                  <a:cubicBezTo>
                    <a:pt x="292228" y="263089"/>
                    <a:pt x="294169" y="261732"/>
                    <a:pt x="296208" y="262411"/>
                  </a:cubicBezTo>
                  <a:cubicBezTo>
                    <a:pt x="297275" y="262604"/>
                    <a:pt x="298343" y="262701"/>
                    <a:pt x="299508" y="262895"/>
                  </a:cubicBezTo>
                  <a:cubicBezTo>
                    <a:pt x="299702" y="262701"/>
                    <a:pt x="299896" y="262604"/>
                    <a:pt x="300187" y="262411"/>
                  </a:cubicBezTo>
                  <a:cubicBezTo>
                    <a:pt x="308146" y="259115"/>
                    <a:pt x="312707" y="253106"/>
                    <a:pt x="314746" y="245159"/>
                  </a:cubicBezTo>
                  <a:cubicBezTo>
                    <a:pt x="315425" y="243221"/>
                    <a:pt x="316687" y="242542"/>
                    <a:pt x="318725" y="242542"/>
                  </a:cubicBezTo>
                  <a:cubicBezTo>
                    <a:pt x="320666" y="243221"/>
                    <a:pt x="321345" y="244577"/>
                    <a:pt x="321345" y="246516"/>
                  </a:cubicBezTo>
                  <a:cubicBezTo>
                    <a:pt x="319987" y="253300"/>
                    <a:pt x="316395" y="259212"/>
                    <a:pt x="311154" y="263477"/>
                  </a:cubicBezTo>
                  <a:cubicBezTo>
                    <a:pt x="323189" y="263283"/>
                    <a:pt x="335127" y="260375"/>
                    <a:pt x="346192" y="255142"/>
                  </a:cubicBezTo>
                  <a:cubicBezTo>
                    <a:pt x="346483" y="254851"/>
                    <a:pt x="346871" y="254657"/>
                    <a:pt x="347162" y="254463"/>
                  </a:cubicBezTo>
                  <a:cubicBezTo>
                    <a:pt x="347453" y="254366"/>
                    <a:pt x="347648" y="254366"/>
                    <a:pt x="347842" y="254269"/>
                  </a:cubicBezTo>
                  <a:cubicBezTo>
                    <a:pt x="349395" y="253494"/>
                    <a:pt x="350948" y="252719"/>
                    <a:pt x="352500" y="251846"/>
                  </a:cubicBezTo>
                  <a:lnTo>
                    <a:pt x="377056" y="237212"/>
                  </a:lnTo>
                  <a:cubicBezTo>
                    <a:pt x="380161" y="235467"/>
                    <a:pt x="383267" y="233819"/>
                    <a:pt x="386470" y="232269"/>
                  </a:cubicBezTo>
                  <a:cubicBezTo>
                    <a:pt x="398990" y="222286"/>
                    <a:pt x="394914" y="205325"/>
                    <a:pt x="394914" y="204162"/>
                  </a:cubicBezTo>
                  <a:cubicBezTo>
                    <a:pt x="394235" y="202224"/>
                    <a:pt x="395593" y="200867"/>
                    <a:pt x="397535" y="200188"/>
                  </a:cubicBezTo>
                  <a:close/>
                  <a:moveTo>
                    <a:pt x="490302" y="182379"/>
                  </a:moveTo>
                  <a:cubicBezTo>
                    <a:pt x="491659" y="181022"/>
                    <a:pt x="493599" y="181701"/>
                    <a:pt x="494956" y="183058"/>
                  </a:cubicBezTo>
                  <a:cubicBezTo>
                    <a:pt x="498059" y="187131"/>
                    <a:pt x="501549" y="194888"/>
                    <a:pt x="499901" y="203033"/>
                  </a:cubicBezTo>
                  <a:cubicBezTo>
                    <a:pt x="501840" y="201481"/>
                    <a:pt x="503682" y="199930"/>
                    <a:pt x="505524" y="198282"/>
                  </a:cubicBezTo>
                  <a:lnTo>
                    <a:pt x="514832" y="189652"/>
                  </a:lnTo>
                  <a:cubicBezTo>
                    <a:pt x="516092" y="188294"/>
                    <a:pt x="518128" y="188294"/>
                    <a:pt x="519389" y="189652"/>
                  </a:cubicBezTo>
                  <a:cubicBezTo>
                    <a:pt x="520746" y="191009"/>
                    <a:pt x="520746" y="192949"/>
                    <a:pt x="519389" y="194306"/>
                  </a:cubicBezTo>
                  <a:lnTo>
                    <a:pt x="510178" y="202839"/>
                  </a:lnTo>
                  <a:cubicBezTo>
                    <a:pt x="500870" y="211469"/>
                    <a:pt x="490302" y="217480"/>
                    <a:pt x="477698" y="221456"/>
                  </a:cubicBezTo>
                  <a:lnTo>
                    <a:pt x="477019" y="221456"/>
                  </a:lnTo>
                  <a:cubicBezTo>
                    <a:pt x="475759" y="221456"/>
                    <a:pt x="474401" y="220777"/>
                    <a:pt x="473723" y="219420"/>
                  </a:cubicBezTo>
                  <a:cubicBezTo>
                    <a:pt x="473044" y="217480"/>
                    <a:pt x="474401" y="216123"/>
                    <a:pt x="475759" y="215444"/>
                  </a:cubicBezTo>
                  <a:cubicBezTo>
                    <a:pt x="480122" y="214184"/>
                    <a:pt x="484388" y="212438"/>
                    <a:pt x="488363" y="210402"/>
                  </a:cubicBezTo>
                  <a:cubicBezTo>
                    <a:pt x="488557" y="210111"/>
                    <a:pt x="488751" y="209820"/>
                    <a:pt x="488945" y="209529"/>
                  </a:cubicBezTo>
                  <a:cubicBezTo>
                    <a:pt x="498931" y="199542"/>
                    <a:pt x="490302" y="187034"/>
                    <a:pt x="489623" y="187034"/>
                  </a:cubicBezTo>
                  <a:cubicBezTo>
                    <a:pt x="488266" y="185676"/>
                    <a:pt x="488945" y="183737"/>
                    <a:pt x="490302" y="182379"/>
                  </a:cubicBezTo>
                  <a:close/>
                  <a:moveTo>
                    <a:pt x="543257" y="163889"/>
                  </a:moveTo>
                  <a:cubicBezTo>
                    <a:pt x="544611" y="162534"/>
                    <a:pt x="546546" y="162534"/>
                    <a:pt x="547900" y="163889"/>
                  </a:cubicBezTo>
                  <a:cubicBezTo>
                    <a:pt x="549254" y="165147"/>
                    <a:pt x="549254" y="167180"/>
                    <a:pt x="547900" y="168535"/>
                  </a:cubicBezTo>
                  <a:lnTo>
                    <a:pt x="535325" y="179764"/>
                  </a:lnTo>
                  <a:cubicBezTo>
                    <a:pt x="534648" y="180344"/>
                    <a:pt x="534068" y="181022"/>
                    <a:pt x="533391" y="181022"/>
                  </a:cubicBezTo>
                  <a:cubicBezTo>
                    <a:pt x="532714" y="181022"/>
                    <a:pt x="531360" y="180344"/>
                    <a:pt x="530683" y="179764"/>
                  </a:cubicBezTo>
                  <a:cubicBezTo>
                    <a:pt x="529425" y="178409"/>
                    <a:pt x="529425" y="176376"/>
                    <a:pt x="530683" y="175117"/>
                  </a:cubicBezTo>
                  <a:close/>
                  <a:moveTo>
                    <a:pt x="74298" y="163889"/>
                  </a:moveTo>
                  <a:cubicBezTo>
                    <a:pt x="63041" y="162532"/>
                    <a:pt x="52464" y="163889"/>
                    <a:pt x="44506" y="167183"/>
                  </a:cubicBezTo>
                  <a:cubicBezTo>
                    <a:pt x="40625" y="169121"/>
                    <a:pt x="33541" y="172997"/>
                    <a:pt x="32570" y="179295"/>
                  </a:cubicBezTo>
                  <a:cubicBezTo>
                    <a:pt x="32668" y="179876"/>
                    <a:pt x="32668" y="180457"/>
                    <a:pt x="32570" y="181039"/>
                  </a:cubicBezTo>
                  <a:lnTo>
                    <a:pt x="15977" y="275604"/>
                  </a:lnTo>
                  <a:cubicBezTo>
                    <a:pt x="8699" y="318623"/>
                    <a:pt x="17335" y="362321"/>
                    <a:pt x="40528" y="398655"/>
                  </a:cubicBezTo>
                  <a:lnTo>
                    <a:pt x="51784" y="416579"/>
                  </a:lnTo>
                  <a:cubicBezTo>
                    <a:pt x="76918" y="456208"/>
                    <a:pt x="119324" y="480721"/>
                    <a:pt x="166389" y="483337"/>
                  </a:cubicBezTo>
                  <a:lnTo>
                    <a:pt x="178325" y="484015"/>
                  </a:lnTo>
                  <a:cubicBezTo>
                    <a:pt x="209377" y="485953"/>
                    <a:pt x="241206" y="476749"/>
                    <a:pt x="267019" y="459502"/>
                  </a:cubicBezTo>
                  <a:lnTo>
                    <a:pt x="290697" y="443321"/>
                  </a:lnTo>
                  <a:cubicBezTo>
                    <a:pt x="287689" y="443127"/>
                    <a:pt x="284680" y="443418"/>
                    <a:pt x="281672" y="444290"/>
                  </a:cubicBezTo>
                  <a:lnTo>
                    <a:pt x="270998" y="447584"/>
                  </a:lnTo>
                  <a:cubicBezTo>
                    <a:pt x="267698" y="448941"/>
                    <a:pt x="263720" y="447003"/>
                    <a:pt x="263040" y="443031"/>
                  </a:cubicBezTo>
                  <a:cubicBezTo>
                    <a:pt x="261779" y="439639"/>
                    <a:pt x="263720" y="435667"/>
                    <a:pt x="267698" y="435086"/>
                  </a:cubicBezTo>
                  <a:lnTo>
                    <a:pt x="278276" y="431791"/>
                  </a:lnTo>
                  <a:cubicBezTo>
                    <a:pt x="288271" y="429078"/>
                    <a:pt x="298848" y="429757"/>
                    <a:pt x="308164" y="435086"/>
                  </a:cubicBezTo>
                  <a:cubicBezTo>
                    <a:pt x="318062" y="440318"/>
                    <a:pt x="324661" y="450297"/>
                    <a:pt x="327960" y="461537"/>
                  </a:cubicBezTo>
                  <a:cubicBezTo>
                    <a:pt x="329901" y="469385"/>
                    <a:pt x="331357" y="477330"/>
                    <a:pt x="332327" y="485469"/>
                  </a:cubicBezTo>
                  <a:cubicBezTo>
                    <a:pt x="336694" y="482271"/>
                    <a:pt x="344069" y="479558"/>
                    <a:pt x="356490" y="478686"/>
                  </a:cubicBezTo>
                  <a:cubicBezTo>
                    <a:pt x="370076" y="477814"/>
                    <a:pt x="378033" y="480043"/>
                    <a:pt x="382594" y="482950"/>
                  </a:cubicBezTo>
                  <a:cubicBezTo>
                    <a:pt x="384438" y="429660"/>
                    <a:pt x="370561" y="390128"/>
                    <a:pt x="344554" y="375498"/>
                  </a:cubicBezTo>
                  <a:cubicBezTo>
                    <a:pt x="326020" y="365324"/>
                    <a:pt x="303215" y="368619"/>
                    <a:pt x="279634" y="384315"/>
                  </a:cubicBezTo>
                  <a:cubicBezTo>
                    <a:pt x="279149" y="385575"/>
                    <a:pt x="278276" y="386640"/>
                    <a:pt x="277014" y="387415"/>
                  </a:cubicBezTo>
                  <a:cubicBezTo>
                    <a:pt x="259741" y="397977"/>
                    <a:pt x="239266" y="403984"/>
                    <a:pt x="218693" y="403984"/>
                  </a:cubicBezTo>
                  <a:lnTo>
                    <a:pt x="213356" y="403984"/>
                  </a:lnTo>
                  <a:lnTo>
                    <a:pt x="205496" y="403305"/>
                  </a:lnTo>
                  <a:cubicBezTo>
                    <a:pt x="172308" y="401271"/>
                    <a:pt x="141838" y="383443"/>
                    <a:pt x="123982" y="355635"/>
                  </a:cubicBezTo>
                  <a:lnTo>
                    <a:pt x="116704" y="344396"/>
                  </a:lnTo>
                  <a:cubicBezTo>
                    <a:pt x="100110" y="318623"/>
                    <a:pt x="94191" y="288200"/>
                    <a:pt x="99431" y="258454"/>
                  </a:cubicBezTo>
                  <a:lnTo>
                    <a:pt x="108262" y="209040"/>
                  </a:lnTo>
                  <a:cubicBezTo>
                    <a:pt x="108262" y="208265"/>
                    <a:pt x="108456" y="207490"/>
                    <a:pt x="108650" y="206811"/>
                  </a:cubicBezTo>
                  <a:lnTo>
                    <a:pt x="111367" y="191600"/>
                  </a:lnTo>
                  <a:cubicBezTo>
                    <a:pt x="111367" y="191503"/>
                    <a:pt x="111464" y="191406"/>
                    <a:pt x="111464" y="191309"/>
                  </a:cubicBezTo>
                  <a:cubicBezTo>
                    <a:pt x="111464" y="190921"/>
                    <a:pt x="111367" y="190631"/>
                    <a:pt x="111367" y="190340"/>
                  </a:cubicBezTo>
                  <a:cubicBezTo>
                    <a:pt x="112046" y="183751"/>
                    <a:pt x="106709" y="177744"/>
                    <a:pt x="102730" y="175128"/>
                  </a:cubicBezTo>
                  <a:cubicBezTo>
                    <a:pt x="95452" y="169121"/>
                    <a:pt x="85554" y="165827"/>
                    <a:pt x="74298" y="163889"/>
                  </a:cubicBezTo>
                  <a:close/>
                  <a:moveTo>
                    <a:pt x="554513" y="153208"/>
                  </a:moveTo>
                  <a:cubicBezTo>
                    <a:pt x="555875" y="151949"/>
                    <a:pt x="557820" y="151949"/>
                    <a:pt x="559182" y="153208"/>
                  </a:cubicBezTo>
                  <a:cubicBezTo>
                    <a:pt x="560544" y="154564"/>
                    <a:pt x="560544" y="156598"/>
                    <a:pt x="559182" y="157857"/>
                  </a:cubicBezTo>
                  <a:lnTo>
                    <a:pt x="556556" y="160569"/>
                  </a:lnTo>
                  <a:cubicBezTo>
                    <a:pt x="555875" y="161828"/>
                    <a:pt x="555194" y="161828"/>
                    <a:pt x="554513" y="161828"/>
                  </a:cubicBezTo>
                  <a:cubicBezTo>
                    <a:pt x="553832" y="161828"/>
                    <a:pt x="552567" y="161150"/>
                    <a:pt x="551886" y="160569"/>
                  </a:cubicBezTo>
                  <a:cubicBezTo>
                    <a:pt x="550524" y="159213"/>
                    <a:pt x="550524" y="157179"/>
                    <a:pt x="551886" y="155920"/>
                  </a:cubicBezTo>
                  <a:close/>
                  <a:moveTo>
                    <a:pt x="562503" y="146648"/>
                  </a:moveTo>
                  <a:cubicBezTo>
                    <a:pt x="563862" y="145387"/>
                    <a:pt x="565802" y="145387"/>
                    <a:pt x="567161" y="146648"/>
                  </a:cubicBezTo>
                  <a:cubicBezTo>
                    <a:pt x="568519" y="148007"/>
                    <a:pt x="568519" y="149947"/>
                    <a:pt x="567161" y="151305"/>
                  </a:cubicBezTo>
                  <a:lnTo>
                    <a:pt x="565123" y="153246"/>
                  </a:lnTo>
                  <a:cubicBezTo>
                    <a:pt x="564541" y="153925"/>
                    <a:pt x="563862" y="153925"/>
                    <a:pt x="563182" y="153925"/>
                  </a:cubicBezTo>
                  <a:cubicBezTo>
                    <a:pt x="562503" y="153925"/>
                    <a:pt x="561145" y="153246"/>
                    <a:pt x="560563" y="152664"/>
                  </a:cubicBezTo>
                  <a:cubicBezTo>
                    <a:pt x="559204" y="151305"/>
                    <a:pt x="559204" y="149365"/>
                    <a:pt x="560563" y="148007"/>
                  </a:cubicBezTo>
                  <a:close/>
                  <a:moveTo>
                    <a:pt x="582399" y="107596"/>
                  </a:moveTo>
                  <a:lnTo>
                    <a:pt x="484389" y="154587"/>
                  </a:lnTo>
                  <a:cubicBezTo>
                    <a:pt x="472550" y="160304"/>
                    <a:pt x="460226" y="164761"/>
                    <a:pt x="447417" y="168055"/>
                  </a:cubicBezTo>
                  <a:cubicBezTo>
                    <a:pt x="448484" y="168927"/>
                    <a:pt x="449551" y="169993"/>
                    <a:pt x="450522" y="171156"/>
                  </a:cubicBezTo>
                  <a:cubicBezTo>
                    <a:pt x="450522" y="171156"/>
                    <a:pt x="453239" y="174450"/>
                    <a:pt x="454501" y="179779"/>
                  </a:cubicBezTo>
                  <a:cubicBezTo>
                    <a:pt x="455180" y="181717"/>
                    <a:pt x="453821" y="183073"/>
                    <a:pt x="452560" y="183751"/>
                  </a:cubicBezTo>
                  <a:cubicBezTo>
                    <a:pt x="451880" y="185011"/>
                    <a:pt x="451880" y="185011"/>
                    <a:pt x="451201" y="185011"/>
                  </a:cubicBezTo>
                  <a:cubicBezTo>
                    <a:pt x="449940" y="185011"/>
                    <a:pt x="448581" y="184333"/>
                    <a:pt x="447902" y="182395"/>
                  </a:cubicBezTo>
                  <a:cubicBezTo>
                    <a:pt x="446543" y="178423"/>
                    <a:pt x="445282" y="176388"/>
                    <a:pt x="445282" y="175806"/>
                  </a:cubicBezTo>
                  <a:cubicBezTo>
                    <a:pt x="443147" y="173287"/>
                    <a:pt x="441012" y="171350"/>
                    <a:pt x="438683" y="169993"/>
                  </a:cubicBezTo>
                  <a:cubicBezTo>
                    <a:pt x="409280" y="176194"/>
                    <a:pt x="378227" y="176000"/>
                    <a:pt x="348533" y="169121"/>
                  </a:cubicBezTo>
                  <a:lnTo>
                    <a:pt x="312143" y="159916"/>
                  </a:lnTo>
                  <a:cubicBezTo>
                    <a:pt x="293899" y="155556"/>
                    <a:pt x="275462" y="153909"/>
                    <a:pt x="257121" y="154878"/>
                  </a:cubicBezTo>
                  <a:cubicBezTo>
                    <a:pt x="263332" y="158172"/>
                    <a:pt x="268863" y="163695"/>
                    <a:pt x="271677" y="172415"/>
                  </a:cubicBezTo>
                  <a:cubicBezTo>
                    <a:pt x="272356" y="174450"/>
                    <a:pt x="270998" y="175806"/>
                    <a:pt x="269736" y="176388"/>
                  </a:cubicBezTo>
                  <a:lnTo>
                    <a:pt x="269057" y="176388"/>
                  </a:lnTo>
                  <a:cubicBezTo>
                    <a:pt x="267698" y="176388"/>
                    <a:pt x="266437" y="175806"/>
                    <a:pt x="265758" y="174450"/>
                  </a:cubicBezTo>
                  <a:cubicBezTo>
                    <a:pt x="259062" y="153909"/>
                    <a:pt x="236549" y="157203"/>
                    <a:pt x="235287" y="157203"/>
                  </a:cubicBezTo>
                  <a:cubicBezTo>
                    <a:pt x="235190" y="157203"/>
                    <a:pt x="235190" y="157203"/>
                    <a:pt x="235190" y="157203"/>
                  </a:cubicBezTo>
                  <a:cubicBezTo>
                    <a:pt x="208601" y="161757"/>
                    <a:pt x="182885" y="171737"/>
                    <a:pt x="159693" y="187046"/>
                  </a:cubicBezTo>
                  <a:lnTo>
                    <a:pt x="121265" y="213012"/>
                  </a:lnTo>
                  <a:lnTo>
                    <a:pt x="112726" y="261070"/>
                  </a:lnTo>
                  <a:cubicBezTo>
                    <a:pt x="108068" y="287521"/>
                    <a:pt x="113405" y="315329"/>
                    <a:pt x="127961" y="337807"/>
                  </a:cubicBezTo>
                  <a:lnTo>
                    <a:pt x="128349" y="338486"/>
                  </a:lnTo>
                  <a:lnTo>
                    <a:pt x="149795" y="319301"/>
                  </a:lnTo>
                  <a:cubicBezTo>
                    <a:pt x="151153" y="317945"/>
                    <a:pt x="153094" y="317945"/>
                    <a:pt x="154453" y="319301"/>
                  </a:cubicBezTo>
                  <a:cubicBezTo>
                    <a:pt x="155714" y="320658"/>
                    <a:pt x="155714" y="322596"/>
                    <a:pt x="154453" y="323952"/>
                  </a:cubicBezTo>
                  <a:lnTo>
                    <a:pt x="131939" y="344008"/>
                  </a:lnTo>
                  <a:lnTo>
                    <a:pt x="135239" y="349047"/>
                  </a:lnTo>
                  <a:cubicBezTo>
                    <a:pt x="150474" y="373560"/>
                    <a:pt x="177645" y="389450"/>
                    <a:pt x="206757" y="390710"/>
                  </a:cubicBezTo>
                  <a:lnTo>
                    <a:pt x="214715" y="391388"/>
                  </a:lnTo>
                  <a:cubicBezTo>
                    <a:pt x="232958" y="392648"/>
                    <a:pt x="251784" y="387319"/>
                    <a:pt x="267213" y="377726"/>
                  </a:cubicBezTo>
                  <a:cubicBezTo>
                    <a:pt x="267698" y="376854"/>
                    <a:pt x="268281" y="376079"/>
                    <a:pt x="269057" y="375498"/>
                  </a:cubicBezTo>
                  <a:cubicBezTo>
                    <a:pt x="287689" y="362418"/>
                    <a:pt x="306223" y="356120"/>
                    <a:pt x="323302" y="356604"/>
                  </a:cubicBezTo>
                  <a:lnTo>
                    <a:pt x="348727" y="349531"/>
                  </a:lnTo>
                  <a:cubicBezTo>
                    <a:pt x="340770" y="347400"/>
                    <a:pt x="333298" y="344493"/>
                    <a:pt x="326020" y="341102"/>
                  </a:cubicBezTo>
                  <a:cubicBezTo>
                    <a:pt x="324661" y="340424"/>
                    <a:pt x="323982" y="338486"/>
                    <a:pt x="324661" y="336451"/>
                  </a:cubicBezTo>
                  <a:cubicBezTo>
                    <a:pt x="325340" y="335191"/>
                    <a:pt x="327378" y="334513"/>
                    <a:pt x="329319" y="335191"/>
                  </a:cubicBezTo>
                  <a:cubicBezTo>
                    <a:pt x="339605" y="340327"/>
                    <a:pt x="351153" y="343524"/>
                    <a:pt x="362701" y="345559"/>
                  </a:cubicBezTo>
                  <a:lnTo>
                    <a:pt x="385602" y="339164"/>
                  </a:lnTo>
                  <a:cubicBezTo>
                    <a:pt x="414423" y="331316"/>
                    <a:pt x="441400" y="318429"/>
                    <a:pt x="465563" y="301377"/>
                  </a:cubicBezTo>
                  <a:cubicBezTo>
                    <a:pt x="463040" y="301280"/>
                    <a:pt x="460226" y="300601"/>
                    <a:pt x="457800" y="299439"/>
                  </a:cubicBezTo>
                  <a:cubicBezTo>
                    <a:pt x="451880" y="296145"/>
                    <a:pt x="448581" y="290234"/>
                    <a:pt x="447902" y="281611"/>
                  </a:cubicBezTo>
                  <a:cubicBezTo>
                    <a:pt x="447902" y="279576"/>
                    <a:pt x="449260" y="278317"/>
                    <a:pt x="450522" y="278317"/>
                  </a:cubicBezTo>
                  <a:cubicBezTo>
                    <a:pt x="452560" y="278317"/>
                    <a:pt x="453821" y="279576"/>
                    <a:pt x="453821" y="280933"/>
                  </a:cubicBezTo>
                  <a:cubicBezTo>
                    <a:pt x="454501" y="287521"/>
                    <a:pt x="456538" y="292172"/>
                    <a:pt x="460517" y="294207"/>
                  </a:cubicBezTo>
                  <a:cubicBezTo>
                    <a:pt x="466436" y="297501"/>
                    <a:pt x="475073" y="293529"/>
                    <a:pt x="477693" y="292172"/>
                  </a:cubicBezTo>
                  <a:cubicBezTo>
                    <a:pt x="477693" y="292172"/>
                    <a:pt x="477790" y="292172"/>
                    <a:pt x="477790" y="292172"/>
                  </a:cubicBezTo>
                  <a:cubicBezTo>
                    <a:pt x="487882" y="284033"/>
                    <a:pt x="497392" y="275216"/>
                    <a:pt x="506223" y="265721"/>
                  </a:cubicBezTo>
                  <a:lnTo>
                    <a:pt x="567843" y="199545"/>
                  </a:lnTo>
                  <a:cubicBezTo>
                    <a:pt x="583758" y="182395"/>
                    <a:pt x="592297" y="159916"/>
                    <a:pt x="592297" y="136760"/>
                  </a:cubicBezTo>
                  <a:lnTo>
                    <a:pt x="592297" y="113603"/>
                  </a:lnTo>
                  <a:cubicBezTo>
                    <a:pt x="592297" y="110308"/>
                    <a:pt x="590357" y="108274"/>
                    <a:pt x="588998" y="108274"/>
                  </a:cubicBezTo>
                  <a:cubicBezTo>
                    <a:pt x="588319" y="107596"/>
                    <a:pt x="585699" y="106336"/>
                    <a:pt x="582399" y="107596"/>
                  </a:cubicBezTo>
                  <a:close/>
                  <a:moveTo>
                    <a:pt x="106709" y="38803"/>
                  </a:moveTo>
                  <a:cubicBezTo>
                    <a:pt x="104089" y="38803"/>
                    <a:pt x="99431" y="41516"/>
                    <a:pt x="94191" y="43454"/>
                  </a:cubicBezTo>
                  <a:cubicBezTo>
                    <a:pt x="82934" y="49461"/>
                    <a:pt x="65661" y="57406"/>
                    <a:pt x="39848" y="59344"/>
                  </a:cubicBezTo>
                  <a:cubicBezTo>
                    <a:pt x="31212" y="60022"/>
                    <a:pt x="25292" y="63317"/>
                    <a:pt x="21993" y="69324"/>
                  </a:cubicBezTo>
                  <a:cubicBezTo>
                    <a:pt x="18014" y="76591"/>
                    <a:pt x="18597" y="86473"/>
                    <a:pt x="21993" y="91802"/>
                  </a:cubicBezTo>
                  <a:cubicBezTo>
                    <a:pt x="27913" y="102363"/>
                    <a:pt x="39848" y="105658"/>
                    <a:pt x="55763" y="101685"/>
                  </a:cubicBezTo>
                  <a:cubicBezTo>
                    <a:pt x="75559" y="96356"/>
                    <a:pt x="97490" y="72618"/>
                    <a:pt x="106709" y="54015"/>
                  </a:cubicBezTo>
                  <a:cubicBezTo>
                    <a:pt x="110688" y="46167"/>
                    <a:pt x="110688" y="42194"/>
                    <a:pt x="110008" y="41516"/>
                  </a:cubicBezTo>
                  <a:cubicBezTo>
                    <a:pt x="108068" y="38803"/>
                    <a:pt x="107388" y="38803"/>
                    <a:pt x="106709" y="38803"/>
                  </a:cubicBezTo>
                  <a:close/>
                  <a:moveTo>
                    <a:pt x="158431" y="1113"/>
                  </a:moveTo>
                  <a:cubicBezTo>
                    <a:pt x="161051" y="-825"/>
                    <a:pt x="165709" y="-147"/>
                    <a:pt x="167650" y="2469"/>
                  </a:cubicBezTo>
                  <a:cubicBezTo>
                    <a:pt x="174443" y="11771"/>
                    <a:pt x="179586" y="21169"/>
                    <a:pt x="183177" y="30955"/>
                  </a:cubicBezTo>
                  <a:cubicBezTo>
                    <a:pt x="186864" y="23495"/>
                    <a:pt x="191134" y="16422"/>
                    <a:pt x="196180" y="9736"/>
                  </a:cubicBezTo>
                  <a:cubicBezTo>
                    <a:pt x="198121" y="7120"/>
                    <a:pt x="202779" y="6442"/>
                    <a:pt x="205399" y="8380"/>
                  </a:cubicBezTo>
                  <a:cubicBezTo>
                    <a:pt x="208116" y="10414"/>
                    <a:pt x="208795" y="15065"/>
                    <a:pt x="206757" y="17681"/>
                  </a:cubicBezTo>
                  <a:cubicBezTo>
                    <a:pt x="192201" y="36865"/>
                    <a:pt x="183565" y="60022"/>
                    <a:pt x="182303" y="84536"/>
                  </a:cubicBezTo>
                  <a:lnTo>
                    <a:pt x="181624" y="90446"/>
                  </a:lnTo>
                  <a:cubicBezTo>
                    <a:pt x="179780" y="113797"/>
                    <a:pt x="179683" y="137147"/>
                    <a:pt x="180654" y="160013"/>
                  </a:cubicBezTo>
                  <a:cubicBezTo>
                    <a:pt x="222381" y="140829"/>
                    <a:pt x="269736" y="135984"/>
                    <a:pt x="315442" y="146642"/>
                  </a:cubicBezTo>
                  <a:lnTo>
                    <a:pt x="351832" y="155266"/>
                  </a:lnTo>
                  <a:cubicBezTo>
                    <a:pt x="394918" y="165827"/>
                    <a:pt x="439945" y="160595"/>
                    <a:pt x="480410" y="141992"/>
                  </a:cubicBezTo>
                  <a:lnTo>
                    <a:pt x="578421" y="95097"/>
                  </a:lnTo>
                  <a:cubicBezTo>
                    <a:pt x="584340" y="92384"/>
                    <a:pt x="591618" y="92384"/>
                    <a:pt x="597635" y="96356"/>
                  </a:cubicBezTo>
                  <a:cubicBezTo>
                    <a:pt x="602875" y="100329"/>
                    <a:pt x="606271" y="106336"/>
                    <a:pt x="606271" y="113603"/>
                  </a:cubicBezTo>
                  <a:lnTo>
                    <a:pt x="606271" y="136760"/>
                  </a:lnTo>
                  <a:cubicBezTo>
                    <a:pt x="606271" y="163211"/>
                    <a:pt x="596276" y="188984"/>
                    <a:pt x="577741" y="208846"/>
                  </a:cubicBezTo>
                  <a:lnTo>
                    <a:pt x="516121" y="275022"/>
                  </a:lnTo>
                  <a:cubicBezTo>
                    <a:pt x="482351" y="311356"/>
                    <a:pt x="438586" y="338486"/>
                    <a:pt x="389581" y="351663"/>
                  </a:cubicBezTo>
                  <a:lnTo>
                    <a:pt x="348630" y="363193"/>
                  </a:lnTo>
                  <a:cubicBezTo>
                    <a:pt x="349212" y="363580"/>
                    <a:pt x="349891" y="363871"/>
                    <a:pt x="350571" y="364259"/>
                  </a:cubicBezTo>
                  <a:cubicBezTo>
                    <a:pt x="382594" y="381893"/>
                    <a:pt x="398411" y="427237"/>
                    <a:pt x="395694" y="488860"/>
                  </a:cubicBezTo>
                  <a:cubicBezTo>
                    <a:pt x="395888" y="489344"/>
                    <a:pt x="396082" y="489926"/>
                    <a:pt x="396277" y="490604"/>
                  </a:cubicBezTo>
                  <a:cubicBezTo>
                    <a:pt x="396859" y="494576"/>
                    <a:pt x="395597" y="501843"/>
                    <a:pt x="386281" y="508432"/>
                  </a:cubicBezTo>
                  <a:cubicBezTo>
                    <a:pt x="380362" y="512404"/>
                    <a:pt x="371046" y="515117"/>
                    <a:pt x="359789" y="516377"/>
                  </a:cubicBezTo>
                  <a:cubicBezTo>
                    <a:pt x="356490" y="516377"/>
                    <a:pt x="353870" y="517055"/>
                    <a:pt x="351153" y="517055"/>
                  </a:cubicBezTo>
                  <a:cubicBezTo>
                    <a:pt x="329319" y="517055"/>
                    <a:pt x="320682" y="507850"/>
                    <a:pt x="319421" y="497871"/>
                  </a:cubicBezTo>
                  <a:cubicBezTo>
                    <a:pt x="319227" y="497289"/>
                    <a:pt x="319227" y="496611"/>
                    <a:pt x="319324" y="496030"/>
                  </a:cubicBezTo>
                  <a:cubicBezTo>
                    <a:pt x="318645" y="485662"/>
                    <a:pt x="317383" y="474617"/>
                    <a:pt x="314763" y="464831"/>
                  </a:cubicBezTo>
                  <a:cubicBezTo>
                    <a:pt x="313210" y="458533"/>
                    <a:pt x="309911" y="453107"/>
                    <a:pt x="305350" y="449135"/>
                  </a:cubicBezTo>
                  <a:cubicBezTo>
                    <a:pt x="305156" y="449329"/>
                    <a:pt x="304962" y="449425"/>
                    <a:pt x="304768" y="449619"/>
                  </a:cubicBezTo>
                  <a:lnTo>
                    <a:pt x="274976" y="470063"/>
                  </a:lnTo>
                  <a:cubicBezTo>
                    <a:pt x="248484" y="487988"/>
                    <a:pt x="217335" y="497192"/>
                    <a:pt x="185603" y="497192"/>
                  </a:cubicBezTo>
                  <a:lnTo>
                    <a:pt x="177645" y="497192"/>
                  </a:lnTo>
                  <a:lnTo>
                    <a:pt x="165709" y="496611"/>
                  </a:lnTo>
                  <a:cubicBezTo>
                    <a:pt x="114666" y="493898"/>
                    <a:pt x="68281" y="466769"/>
                    <a:pt x="40528" y="423846"/>
                  </a:cubicBezTo>
                  <a:lnTo>
                    <a:pt x="29271" y="405922"/>
                  </a:lnTo>
                  <a:cubicBezTo>
                    <a:pt x="4041" y="366293"/>
                    <a:pt x="-5178" y="319301"/>
                    <a:pt x="2779" y="273666"/>
                  </a:cubicBezTo>
                  <a:lnTo>
                    <a:pt x="19276" y="179101"/>
                  </a:lnTo>
                  <a:cubicBezTo>
                    <a:pt x="19276" y="179004"/>
                    <a:pt x="19373" y="178907"/>
                    <a:pt x="19373" y="178907"/>
                  </a:cubicBezTo>
                  <a:cubicBezTo>
                    <a:pt x="19373" y="178713"/>
                    <a:pt x="19276" y="178519"/>
                    <a:pt x="19276" y="178423"/>
                  </a:cubicBezTo>
                  <a:cubicBezTo>
                    <a:pt x="20635" y="168540"/>
                    <a:pt x="27913" y="160595"/>
                    <a:pt x="39169" y="155266"/>
                  </a:cubicBezTo>
                  <a:cubicBezTo>
                    <a:pt x="49747" y="150615"/>
                    <a:pt x="63041" y="149355"/>
                    <a:pt x="76238" y="150615"/>
                  </a:cubicBezTo>
                  <a:cubicBezTo>
                    <a:pt x="89533" y="152650"/>
                    <a:pt x="102148" y="157203"/>
                    <a:pt x="110688" y="164567"/>
                  </a:cubicBezTo>
                  <a:cubicBezTo>
                    <a:pt x="120004" y="171931"/>
                    <a:pt x="124661" y="181039"/>
                    <a:pt x="124176" y="190243"/>
                  </a:cubicBezTo>
                  <a:cubicBezTo>
                    <a:pt x="124661" y="191503"/>
                    <a:pt x="124856" y="192859"/>
                    <a:pt x="124661" y="194313"/>
                  </a:cubicBezTo>
                  <a:lnTo>
                    <a:pt x="124564" y="194603"/>
                  </a:lnTo>
                  <a:lnTo>
                    <a:pt x="152415" y="175806"/>
                  </a:lnTo>
                  <a:cubicBezTo>
                    <a:pt x="157461" y="172415"/>
                    <a:pt x="162507" y="169412"/>
                    <a:pt x="167747" y="166505"/>
                  </a:cubicBezTo>
                  <a:cubicBezTo>
                    <a:pt x="167650" y="166311"/>
                    <a:pt x="167650" y="166117"/>
                    <a:pt x="167650" y="165827"/>
                  </a:cubicBezTo>
                  <a:cubicBezTo>
                    <a:pt x="167068" y="154297"/>
                    <a:pt x="166874" y="142670"/>
                    <a:pt x="166971" y="130849"/>
                  </a:cubicBezTo>
                  <a:cubicBezTo>
                    <a:pt x="166486" y="130462"/>
                    <a:pt x="166098" y="129977"/>
                    <a:pt x="165709" y="129493"/>
                  </a:cubicBezTo>
                  <a:lnTo>
                    <a:pt x="151833" y="106336"/>
                  </a:lnTo>
                  <a:cubicBezTo>
                    <a:pt x="143196" y="91802"/>
                    <a:pt x="137859" y="74556"/>
                    <a:pt x="136597" y="57406"/>
                  </a:cubicBezTo>
                  <a:lnTo>
                    <a:pt x="136597" y="53434"/>
                  </a:lnTo>
                  <a:cubicBezTo>
                    <a:pt x="136597" y="49461"/>
                    <a:pt x="134560" y="45489"/>
                    <a:pt x="131260" y="43454"/>
                  </a:cubicBezTo>
                  <a:cubicBezTo>
                    <a:pt x="128834" y="42001"/>
                    <a:pt x="126020" y="41322"/>
                    <a:pt x="123109" y="41225"/>
                  </a:cubicBezTo>
                  <a:cubicBezTo>
                    <a:pt x="123303" y="45198"/>
                    <a:pt x="122332" y="49849"/>
                    <a:pt x="120004" y="55372"/>
                  </a:cubicBezTo>
                  <a:cubicBezTo>
                    <a:pt x="112046" y="75234"/>
                    <a:pt x="86234" y="106336"/>
                    <a:pt x="59062" y="113603"/>
                  </a:cubicBezTo>
                  <a:cubicBezTo>
                    <a:pt x="53046" y="116219"/>
                    <a:pt x="47806" y="116897"/>
                    <a:pt x="43148" y="116897"/>
                  </a:cubicBezTo>
                  <a:cubicBezTo>
                    <a:pt x="28592" y="116897"/>
                    <a:pt x="17335" y="110308"/>
                    <a:pt x="10057" y="98391"/>
                  </a:cubicBezTo>
                  <a:cubicBezTo>
                    <a:pt x="5399" y="90446"/>
                    <a:pt x="3361" y="75912"/>
                    <a:pt x="10057" y="63317"/>
                  </a:cubicBezTo>
                  <a:cubicBezTo>
                    <a:pt x="15297" y="53434"/>
                    <a:pt x="25875" y="46748"/>
                    <a:pt x="39169" y="46167"/>
                  </a:cubicBezTo>
                  <a:cubicBezTo>
                    <a:pt x="62362" y="44810"/>
                    <a:pt x="77597" y="37544"/>
                    <a:pt x="88854" y="31536"/>
                  </a:cubicBezTo>
                  <a:cubicBezTo>
                    <a:pt x="96132" y="28242"/>
                    <a:pt x="101469" y="24948"/>
                    <a:pt x="107388" y="24948"/>
                  </a:cubicBezTo>
                  <a:cubicBezTo>
                    <a:pt x="111367" y="24948"/>
                    <a:pt x="114763" y="26401"/>
                    <a:pt x="117480" y="29114"/>
                  </a:cubicBezTo>
                  <a:cubicBezTo>
                    <a:pt x="124953" y="27079"/>
                    <a:pt x="132328" y="28533"/>
                    <a:pt x="138538" y="32893"/>
                  </a:cubicBezTo>
                  <a:cubicBezTo>
                    <a:pt x="145137" y="37544"/>
                    <a:pt x="149116" y="44810"/>
                    <a:pt x="149795" y="52755"/>
                  </a:cubicBezTo>
                  <a:lnTo>
                    <a:pt x="149795" y="56728"/>
                  </a:lnTo>
                  <a:cubicBezTo>
                    <a:pt x="150474" y="71940"/>
                    <a:pt x="155132" y="86473"/>
                    <a:pt x="163089" y="99747"/>
                  </a:cubicBezTo>
                  <a:lnTo>
                    <a:pt x="167553" y="107208"/>
                  </a:lnTo>
                  <a:cubicBezTo>
                    <a:pt x="167747" y="101201"/>
                    <a:pt x="168038" y="95194"/>
                    <a:pt x="168329" y="89089"/>
                  </a:cubicBezTo>
                  <a:lnTo>
                    <a:pt x="169009" y="83179"/>
                  </a:lnTo>
                  <a:cubicBezTo>
                    <a:pt x="169882" y="72230"/>
                    <a:pt x="171920" y="61379"/>
                    <a:pt x="175219" y="50915"/>
                  </a:cubicBezTo>
                  <a:cubicBezTo>
                    <a:pt x="175122" y="50624"/>
                    <a:pt x="175025" y="50333"/>
                    <a:pt x="174928" y="50139"/>
                  </a:cubicBezTo>
                  <a:cubicBezTo>
                    <a:pt x="172308" y="35509"/>
                    <a:pt x="166389" y="23010"/>
                    <a:pt x="157073" y="9736"/>
                  </a:cubicBezTo>
                  <a:cubicBezTo>
                    <a:pt x="155132" y="7120"/>
                    <a:pt x="155714" y="3148"/>
                    <a:pt x="158431" y="1113"/>
                  </a:cubicBezTo>
                  <a:close/>
                </a:path>
              </a:pathLst>
            </a:custGeom>
            <a:solidFill>
              <a:schemeClr val="accent2"/>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grpSp>
      <p:grpSp>
        <p:nvGrpSpPr>
          <p:cNvPr id="62" name="组合 61"/>
          <p:cNvGrpSpPr/>
          <p:nvPr/>
        </p:nvGrpSpPr>
        <p:grpSpPr>
          <a:xfrm>
            <a:off x="720826" y="5101024"/>
            <a:ext cx="2227129" cy="599591"/>
            <a:chOff x="773595" y="5099607"/>
            <a:chExt cx="2039142" cy="599591"/>
          </a:xfrm>
        </p:grpSpPr>
        <p:sp>
          <p:nvSpPr>
            <p:cNvPr id="202" name="任意多边形 21"/>
            <p:cNvSpPr/>
            <p:nvPr/>
          </p:nvSpPr>
          <p:spPr>
            <a:xfrm flipH="1">
              <a:off x="773595" y="5099607"/>
              <a:ext cx="1993993" cy="535304"/>
            </a:xfrm>
            <a:custGeom>
              <a:avLst/>
              <a:gdLst>
                <a:gd name="connsiteX0" fmla="*/ 0 w 2880360"/>
                <a:gd name="connsiteY0" fmla="*/ 441960 h 441960"/>
                <a:gd name="connsiteX1" fmla="*/ 335280 w 2880360"/>
                <a:gd name="connsiteY1" fmla="*/ 0 h 441960"/>
                <a:gd name="connsiteX2" fmla="*/ 2872740 w 2880360"/>
                <a:gd name="connsiteY2" fmla="*/ 0 h 441960"/>
                <a:gd name="connsiteX3" fmla="*/ 2880360 w 2880360"/>
                <a:gd name="connsiteY3" fmla="*/ 7620 h 441960"/>
                <a:gd name="connsiteX0-1" fmla="*/ 0 w 2846852"/>
                <a:gd name="connsiteY0-2" fmla="*/ 401478 h 401478"/>
                <a:gd name="connsiteX1-3" fmla="*/ 301772 w 2846852"/>
                <a:gd name="connsiteY1-4" fmla="*/ 0 h 401478"/>
                <a:gd name="connsiteX2-5" fmla="*/ 2839232 w 2846852"/>
                <a:gd name="connsiteY2-6" fmla="*/ 0 h 401478"/>
                <a:gd name="connsiteX3-7" fmla="*/ 2846852 w 2846852"/>
                <a:gd name="connsiteY3-8" fmla="*/ 7620 h 401478"/>
              </a:gdLst>
              <a:ahLst/>
              <a:cxnLst>
                <a:cxn ang="0">
                  <a:pos x="connsiteX0-1" y="connsiteY0-2"/>
                </a:cxn>
                <a:cxn ang="0">
                  <a:pos x="connsiteX1-3" y="connsiteY1-4"/>
                </a:cxn>
                <a:cxn ang="0">
                  <a:pos x="connsiteX2-5" y="connsiteY2-6"/>
                </a:cxn>
                <a:cxn ang="0">
                  <a:pos x="connsiteX3-7" y="connsiteY3-8"/>
                </a:cxn>
              </a:cxnLst>
              <a:rect l="l" t="t" r="r" b="b"/>
              <a:pathLst>
                <a:path w="2846852" h="401478">
                  <a:moveTo>
                    <a:pt x="0" y="401478"/>
                  </a:moveTo>
                  <a:lnTo>
                    <a:pt x="301772" y="0"/>
                  </a:lnTo>
                  <a:lnTo>
                    <a:pt x="2839232" y="0"/>
                  </a:lnTo>
                  <a:lnTo>
                    <a:pt x="2846852" y="762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cs typeface="+mn-ea"/>
                <a:sym typeface="+mn-lt"/>
              </a:endParaRPr>
            </a:p>
          </p:txBody>
        </p:sp>
        <p:sp>
          <p:nvSpPr>
            <p:cNvPr id="52" name="Oval 1_1_1_1"/>
            <p:cNvSpPr/>
            <p:nvPr/>
          </p:nvSpPr>
          <p:spPr>
            <a:xfrm rot="10800000">
              <a:off x="2750252" y="5636713"/>
              <a:ext cx="62485" cy="62485"/>
            </a:xfrm>
            <a:prstGeom prst="ellipse">
              <a:avLst/>
            </a:prstGeom>
            <a:solidFill>
              <a:schemeClr val="accent1"/>
            </a:solidFill>
            <a:ln w="38100" cap="flat" cmpd="sng" algn="ctr">
              <a:solidFill>
                <a:srgbClr val="A6CAEC">
                  <a:alpha val="50196"/>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600" cap="none" spc="40" normalizeH="0" baseline="0" noProof="0">
                <a:ln>
                  <a:noFill/>
                </a:ln>
                <a:solidFill>
                  <a:prstClr val="white"/>
                </a:solidFill>
                <a:effectLst/>
                <a:uLnTx/>
                <a:uFillTx/>
                <a:cs typeface="+mn-ea"/>
                <a:sym typeface="+mn-lt"/>
              </a:endParaRPr>
            </a:p>
          </p:txBody>
        </p:sp>
      </p:grpSp>
      <p:grpSp>
        <p:nvGrpSpPr>
          <p:cNvPr id="201" name="组合 200"/>
          <p:cNvGrpSpPr/>
          <p:nvPr/>
        </p:nvGrpSpPr>
        <p:grpSpPr>
          <a:xfrm>
            <a:off x="6441590" y="4523279"/>
            <a:ext cx="1632377" cy="1613934"/>
            <a:chOff x="4574597" y="5134988"/>
            <a:chExt cx="1492604" cy="1475740"/>
          </a:xfrm>
        </p:grpSpPr>
        <p:graphicFrame>
          <p:nvGraphicFramePr>
            <p:cNvPr id="198" name="图表 197"/>
            <p:cNvGraphicFramePr/>
            <p:nvPr/>
          </p:nvGraphicFramePr>
          <p:xfrm>
            <a:off x="4574597" y="5134988"/>
            <a:ext cx="1475740" cy="1475740"/>
          </p:xfrm>
          <a:graphic>
            <a:graphicData uri="http://schemas.openxmlformats.org/drawingml/2006/chart">
              <c:chart xmlns:c="http://schemas.openxmlformats.org/drawingml/2006/chart" xmlns:r="http://schemas.openxmlformats.org/officeDocument/2006/relationships" r:id="rId3"/>
            </a:graphicData>
          </a:graphic>
        </p:graphicFrame>
        <p:sp>
          <p:nvSpPr>
            <p:cNvPr id="199" name="Rectangle 29"/>
            <p:cNvSpPr/>
            <p:nvPr/>
          </p:nvSpPr>
          <p:spPr>
            <a:xfrm>
              <a:off x="5290062" y="5688789"/>
              <a:ext cx="777139" cy="478419"/>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lumMod val="75000"/>
                      <a:lumOff val="25000"/>
                    </a:prstClr>
                  </a:solidFill>
                  <a:effectLst/>
                  <a:uLnTx/>
                  <a:uFillTx/>
                  <a:cs typeface="+mn-ea"/>
                  <a:sym typeface="+mn-lt"/>
                </a:rPr>
                <a:t>&lt;</a:t>
              </a:r>
              <a:r>
                <a:rPr kumimoji="0" lang="en-GB" altLang="zh-CN" sz="2800" b="1" i="0" u="none" strike="noStrike" kern="1200" cap="none" spc="0" normalizeH="0" baseline="0" noProof="0" dirty="0">
                  <a:ln>
                    <a:noFill/>
                  </a:ln>
                  <a:solidFill>
                    <a:srgbClr val="E97132"/>
                  </a:solidFill>
                  <a:effectLst/>
                  <a:uLnTx/>
                  <a:uFillTx/>
                  <a:cs typeface="+mn-ea"/>
                  <a:sym typeface="+mn-lt"/>
                </a:rPr>
                <a:t>15</a:t>
              </a:r>
              <a:r>
                <a:rPr kumimoji="0" lang="en-GB" altLang="zh-CN" sz="1600" b="1" i="0" u="none" strike="noStrike" kern="1200" cap="none" spc="0" normalizeH="0" baseline="0" noProof="0" dirty="0">
                  <a:ln>
                    <a:noFill/>
                  </a:ln>
                  <a:solidFill>
                    <a:prstClr val="black">
                      <a:lumMod val="75000"/>
                      <a:lumOff val="25000"/>
                    </a:prstClr>
                  </a:solidFill>
                  <a:effectLst/>
                  <a:uLnTx/>
                  <a:uFillTx/>
                  <a:cs typeface="+mn-ea"/>
                  <a:sym typeface="+mn-lt"/>
                </a:rPr>
                <a:t>%</a:t>
              </a:r>
              <a:endParaRPr kumimoji="0" lang="zh-CN" altLang="en-US" sz="1600" b="1" i="0" u="none" strike="noStrike" kern="1200" cap="none" spc="0" normalizeH="0" baseline="0" noProof="0" dirty="0">
                <a:ln>
                  <a:noFill/>
                </a:ln>
                <a:solidFill>
                  <a:prstClr val="black">
                    <a:lumMod val="75000"/>
                    <a:lumOff val="25000"/>
                  </a:prstClr>
                </a:solidFill>
                <a:effectLst/>
                <a:uLnTx/>
                <a:uFillTx/>
                <a:cs typeface="+mn-ea"/>
                <a:sym typeface="+mn-lt"/>
              </a:endParaRPr>
            </a:p>
          </p:txBody>
        </p:sp>
      </p:grpSp>
      <p:sp>
        <p:nvSpPr>
          <p:cNvPr id="72" name="等腰三角形 71"/>
          <p:cNvSpPr/>
          <p:nvPr/>
        </p:nvSpPr>
        <p:spPr>
          <a:xfrm rot="5400000">
            <a:off x="536300" y="4391642"/>
            <a:ext cx="205106" cy="173604"/>
          </a:xfrm>
          <a:prstGeom prst="triangle">
            <a:avLst>
              <a:gd name="adj" fmla="val 50000"/>
            </a:avLst>
          </a:prstGeom>
          <a:solidFill>
            <a:srgbClr val="3B7D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等腰三角形 72"/>
          <p:cNvSpPr/>
          <p:nvPr/>
        </p:nvSpPr>
        <p:spPr>
          <a:xfrm rot="5400000">
            <a:off x="4414482" y="4391642"/>
            <a:ext cx="205106" cy="173604"/>
          </a:xfrm>
          <a:prstGeom prst="triangle">
            <a:avLst>
              <a:gd name="adj" fmla="val 50000"/>
            </a:avLst>
          </a:prstGeom>
          <a:solidFill>
            <a:srgbClr val="3B7D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等腰三角形 76"/>
          <p:cNvSpPr/>
          <p:nvPr/>
        </p:nvSpPr>
        <p:spPr>
          <a:xfrm rot="5400000">
            <a:off x="8169977" y="4387160"/>
            <a:ext cx="205106" cy="173604"/>
          </a:xfrm>
          <a:prstGeom prst="triangle">
            <a:avLst>
              <a:gd name="adj" fmla="val 50000"/>
            </a:avLst>
          </a:prstGeom>
          <a:solidFill>
            <a:srgbClr val="3B7D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11" name="Chart 10"/>
          <p:cNvGraphicFramePr/>
          <p:nvPr/>
        </p:nvGraphicFramePr>
        <p:xfrm>
          <a:off x="9846210" y="4745925"/>
          <a:ext cx="2523243" cy="1362966"/>
        </p:xfrm>
        <a:graphic>
          <a:graphicData uri="http://schemas.openxmlformats.org/drawingml/2006/chart">
            <c:chart xmlns:c="http://schemas.openxmlformats.org/drawingml/2006/chart" xmlns:r="http://schemas.openxmlformats.org/officeDocument/2006/relationships" r:id="rId4"/>
          </a:graphicData>
        </a:graphic>
      </p:graphicFrame>
      <p:sp>
        <p:nvSpPr>
          <p:cNvPr id="12" name="文本框 59"/>
          <p:cNvSpPr txBox="1"/>
          <p:nvPr/>
        </p:nvSpPr>
        <p:spPr>
          <a:xfrm>
            <a:off x="10635402" y="5158449"/>
            <a:ext cx="1053612" cy="523220"/>
          </a:xfrm>
          <a:prstGeom prst="rect">
            <a:avLst/>
          </a:prstGeom>
          <a:noFill/>
        </p:spPr>
        <p:txBody>
          <a:bodyPr wrap="square" rtlCol="0">
            <a:spAutoFit/>
          </a:bodyPr>
          <a:lstStyle/>
          <a:p>
            <a:pPr algn="ctr"/>
            <a:r>
              <a:rPr lang="en-US" altLang="zh-CN" sz="2800" b="1" dirty="0">
                <a:solidFill>
                  <a:schemeClr val="accent6">
                    <a:lumMod val="75000"/>
                  </a:schemeClr>
                </a:solidFill>
                <a:cs typeface="+mn-ea"/>
                <a:sym typeface="+mn-lt"/>
              </a:rPr>
              <a:t>10</a:t>
            </a:r>
            <a:r>
              <a:rPr lang="en-US" altLang="zh-CN" b="1" dirty="0">
                <a:cs typeface="+mn-ea"/>
                <a:sym typeface="+mn-lt"/>
              </a:rPr>
              <a:t>%</a:t>
            </a:r>
            <a:endParaRPr lang="en-US" altLang="zh-CN" sz="2800" b="1" dirty="0">
              <a:cs typeface="+mn-ea"/>
              <a:sym typeface="+mn-lt"/>
            </a:endParaRPr>
          </a:p>
        </p:txBody>
      </p:sp>
      <p:sp>
        <p:nvSpPr>
          <p:cNvPr id="16" name="文本框 55"/>
          <p:cNvSpPr txBox="1"/>
          <p:nvPr/>
        </p:nvSpPr>
        <p:spPr>
          <a:xfrm>
            <a:off x="10322386" y="6063174"/>
            <a:ext cx="1869614" cy="276999"/>
          </a:xfrm>
          <a:prstGeom prst="rect">
            <a:avLst/>
          </a:prstGeom>
          <a:noFill/>
        </p:spPr>
        <p:txBody>
          <a:bodyPr wrap="square" rtlCol="0">
            <a:spAutoFit/>
          </a:bodyPr>
          <a:lstStyle/>
          <a:p>
            <a:r>
              <a:rPr lang="zh-CN" altLang="en-US" sz="1200" dirty="0">
                <a:cs typeface="+mn-ea"/>
                <a:sym typeface="+mn-lt"/>
              </a:rPr>
              <a:t>胰腺癌五年生存率，</a:t>
            </a:r>
            <a:r>
              <a:rPr lang="en-US" altLang="zh-CN" sz="1200" dirty="0">
                <a:cs typeface="+mn-ea"/>
                <a:sym typeface="+mn-lt"/>
              </a:rPr>
              <a:t>%</a:t>
            </a:r>
            <a:endParaRPr lang="en-US" altLang="zh-CN" sz="1200" dirty="0">
              <a:cs typeface="+mn-ea"/>
              <a:sym typeface="+mn-lt"/>
            </a:endParaRPr>
          </a:p>
        </p:txBody>
      </p:sp>
      <p:grpSp>
        <p:nvGrpSpPr>
          <p:cNvPr id="30" name="组合 63"/>
          <p:cNvGrpSpPr/>
          <p:nvPr/>
        </p:nvGrpSpPr>
        <p:grpSpPr>
          <a:xfrm>
            <a:off x="8633782" y="5127612"/>
            <a:ext cx="1884530" cy="599591"/>
            <a:chOff x="773595" y="5099607"/>
            <a:chExt cx="2039142" cy="599591"/>
          </a:xfrm>
        </p:grpSpPr>
        <p:sp>
          <p:nvSpPr>
            <p:cNvPr id="31" name="任意多边形 21"/>
            <p:cNvSpPr/>
            <p:nvPr/>
          </p:nvSpPr>
          <p:spPr>
            <a:xfrm flipH="1">
              <a:off x="773595" y="5099607"/>
              <a:ext cx="1993993" cy="535304"/>
            </a:xfrm>
            <a:custGeom>
              <a:avLst/>
              <a:gdLst>
                <a:gd name="connsiteX0" fmla="*/ 0 w 2880360"/>
                <a:gd name="connsiteY0" fmla="*/ 441960 h 441960"/>
                <a:gd name="connsiteX1" fmla="*/ 335280 w 2880360"/>
                <a:gd name="connsiteY1" fmla="*/ 0 h 441960"/>
                <a:gd name="connsiteX2" fmla="*/ 2872740 w 2880360"/>
                <a:gd name="connsiteY2" fmla="*/ 0 h 441960"/>
                <a:gd name="connsiteX3" fmla="*/ 2880360 w 2880360"/>
                <a:gd name="connsiteY3" fmla="*/ 7620 h 441960"/>
                <a:gd name="connsiteX0-1" fmla="*/ 0 w 2846852"/>
                <a:gd name="connsiteY0-2" fmla="*/ 401478 h 401478"/>
                <a:gd name="connsiteX1-3" fmla="*/ 301772 w 2846852"/>
                <a:gd name="connsiteY1-4" fmla="*/ 0 h 401478"/>
                <a:gd name="connsiteX2-5" fmla="*/ 2839232 w 2846852"/>
                <a:gd name="connsiteY2-6" fmla="*/ 0 h 401478"/>
                <a:gd name="connsiteX3-7" fmla="*/ 2846852 w 2846852"/>
                <a:gd name="connsiteY3-8" fmla="*/ 7620 h 401478"/>
              </a:gdLst>
              <a:ahLst/>
              <a:cxnLst>
                <a:cxn ang="0">
                  <a:pos x="connsiteX0-1" y="connsiteY0-2"/>
                </a:cxn>
                <a:cxn ang="0">
                  <a:pos x="connsiteX1-3" y="connsiteY1-4"/>
                </a:cxn>
                <a:cxn ang="0">
                  <a:pos x="connsiteX2-5" y="connsiteY2-6"/>
                </a:cxn>
                <a:cxn ang="0">
                  <a:pos x="connsiteX3-7" y="connsiteY3-8"/>
                </a:cxn>
              </a:cxnLst>
              <a:rect l="l" t="t" r="r" b="b"/>
              <a:pathLst>
                <a:path w="2846852" h="401478">
                  <a:moveTo>
                    <a:pt x="0" y="401478"/>
                  </a:moveTo>
                  <a:lnTo>
                    <a:pt x="301772" y="0"/>
                  </a:lnTo>
                  <a:lnTo>
                    <a:pt x="2839232" y="0"/>
                  </a:lnTo>
                  <a:lnTo>
                    <a:pt x="2846852" y="762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cs typeface="+mn-ea"/>
                <a:sym typeface="+mn-lt"/>
              </a:endParaRPr>
            </a:p>
          </p:txBody>
        </p:sp>
        <p:sp>
          <p:nvSpPr>
            <p:cNvPr id="32" name="Oval 1_1_1_1"/>
            <p:cNvSpPr/>
            <p:nvPr/>
          </p:nvSpPr>
          <p:spPr>
            <a:xfrm rot="10800000">
              <a:off x="2750252" y="5636713"/>
              <a:ext cx="62485" cy="62485"/>
            </a:xfrm>
            <a:prstGeom prst="ellipse">
              <a:avLst/>
            </a:prstGeom>
            <a:solidFill>
              <a:schemeClr val="accent1"/>
            </a:solidFill>
            <a:ln w="38100" cap="flat" cmpd="sng" algn="ctr">
              <a:solidFill>
                <a:srgbClr val="A6CAEC">
                  <a:alpha val="50196"/>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600" cap="none" spc="40" normalizeH="0" baseline="0" noProof="0">
                <a:ln>
                  <a:noFill/>
                </a:ln>
                <a:solidFill>
                  <a:prstClr val="white"/>
                </a:solidFill>
                <a:effectLst/>
                <a:uLnTx/>
                <a:uFillTx/>
                <a:cs typeface="+mn-ea"/>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a:graphicFrameLocks noGrp="1"/>
          </p:cNvGraphicFramePr>
          <p:nvPr/>
        </p:nvGraphicFramePr>
        <p:xfrm>
          <a:off x="874713" y="2852738"/>
          <a:ext cx="10860474" cy="3214889"/>
        </p:xfrm>
        <a:graphic>
          <a:graphicData uri="http://schemas.openxmlformats.org/drawingml/2006/table">
            <a:tbl>
              <a:tblPr firstRow="1" bandRow="1">
                <a:tableStyleId>{17292A2E-F333-43FB-9621-5CBBE7FDCDCB}</a:tableStyleId>
              </a:tblPr>
              <a:tblGrid>
                <a:gridCol w="1117373"/>
                <a:gridCol w="881743"/>
                <a:gridCol w="892628"/>
                <a:gridCol w="2775857"/>
                <a:gridCol w="783772"/>
                <a:gridCol w="1273628"/>
                <a:gridCol w="1034143"/>
                <a:gridCol w="914400"/>
                <a:gridCol w="1186930"/>
              </a:tblGrid>
              <a:tr h="328141">
                <a:tc>
                  <a:txBody>
                    <a:bodyPr/>
                    <a:lstStyle/>
                    <a:p>
                      <a:pPr marL="0" algn="ctr">
                        <a:lnSpc>
                          <a:spcPct val="100000"/>
                        </a:lnSpc>
                        <a:spcBef>
                          <a:spcPts val="0"/>
                        </a:spcBef>
                        <a:spcAft>
                          <a:spcPts val="0"/>
                        </a:spcAft>
                      </a:pPr>
                      <a:r>
                        <a:rPr lang="zh-CN" altLang="en-US" sz="1050" dirty="0">
                          <a:latin typeface="+mn-lt"/>
                          <a:ea typeface="+mn-ea"/>
                          <a:cs typeface="+mn-ea"/>
                          <a:sym typeface="+mn-lt"/>
                        </a:rPr>
                        <a:t>研究名称</a:t>
                      </a:r>
                      <a:endParaRPr lang="zh-CN" altLang="en-US" sz="1050" dirty="0">
                        <a:latin typeface="+mn-lt"/>
                        <a:ea typeface="+mn-ea"/>
                        <a:cs typeface="+mn-ea"/>
                        <a:sym typeface="+mn-lt"/>
                      </a:endParaRPr>
                    </a:p>
                  </a:txBody>
                  <a:tcPr anchor="ctr">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研究人群</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研究类型</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研究设计</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样本量</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主要终点</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zh-CN" altLang="en-US" sz="1050" dirty="0">
                          <a:latin typeface="+mn-lt"/>
                          <a:ea typeface="+mn-ea"/>
                          <a:cs typeface="+mn-ea"/>
                          <a:sym typeface="+mn-lt"/>
                        </a:rPr>
                        <a:t>差异</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lumMod val="10000"/>
                          <a:lumOff val="90000"/>
                        </a:schemeClr>
                      </a:solidFill>
                      <a:prstDash val="solid"/>
                      <a:round/>
                      <a:headEnd type="none" w="med" len="med"/>
                      <a:tailEnd type="none" w="med" len="med"/>
                    </a:lnB>
                  </a:tcPr>
                </a:tc>
                <a:tc>
                  <a:txBody>
                    <a:bodyPr/>
                    <a:lstStyle/>
                    <a:p>
                      <a:pPr marL="0" algn="ctr">
                        <a:lnSpc>
                          <a:spcPct val="100000"/>
                        </a:lnSpc>
                        <a:spcBef>
                          <a:spcPts val="0"/>
                        </a:spcBef>
                      </a:pPr>
                      <a:r>
                        <a:rPr lang="en-US" altLang="zh-CN" sz="1050" dirty="0">
                          <a:latin typeface="+mn-lt"/>
                          <a:ea typeface="+mn-ea"/>
                          <a:cs typeface="+mn-ea"/>
                          <a:sym typeface="+mn-lt"/>
                        </a:rPr>
                        <a:t>R0</a:t>
                      </a:r>
                      <a:r>
                        <a:rPr lang="zh-CN" altLang="en-US" sz="1050" dirty="0">
                          <a:latin typeface="+mn-lt"/>
                          <a:ea typeface="+mn-ea"/>
                          <a:cs typeface="+mn-ea"/>
                          <a:sym typeface="+mn-lt"/>
                        </a:rPr>
                        <a:t>切除</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R>
                      <a:noFill/>
                    </a:lnR>
                    <a:lnB w="12700" cap="flat" cmpd="sng" algn="ctr">
                      <a:solidFill>
                        <a:schemeClr val="tx2">
                          <a:lumMod val="10000"/>
                          <a:lumOff val="9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50" dirty="0">
                          <a:latin typeface="+mn-lt"/>
                          <a:ea typeface="+mn-ea"/>
                          <a:cs typeface="+mn-ea"/>
                          <a:sym typeface="+mn-lt"/>
                        </a:rPr>
                        <a:t>其它生存数据</a:t>
                      </a:r>
                      <a:endParaRPr lang="zh-CN" altLang="en-US" sz="1050" dirty="0">
                        <a:latin typeface="+mn-lt"/>
                        <a:ea typeface="+mn-ea"/>
                        <a:cs typeface="+mn-ea"/>
                        <a:sym typeface="+mn-lt"/>
                      </a:endParaRPr>
                    </a:p>
                  </a:txBody>
                  <a:tcPr anchor="ctr">
                    <a:lnL w="12700" cap="flat" cmpd="sng" algn="ctr">
                      <a:noFill/>
                      <a:prstDash val="solid"/>
                      <a:round/>
                      <a:headEnd type="none" w="med" len="med"/>
                      <a:tailEnd type="none" w="med" len="med"/>
                    </a:lnL>
                    <a:lnB w="12700" cap="flat" cmpd="sng" algn="ctr">
                      <a:solidFill>
                        <a:schemeClr val="tx2">
                          <a:lumMod val="10000"/>
                          <a:lumOff val="90000"/>
                        </a:schemeClr>
                      </a:solidFill>
                      <a:prstDash val="solid"/>
                      <a:round/>
                      <a:headEnd type="none" w="med" len="med"/>
                      <a:tailEnd type="none" w="med" len="med"/>
                    </a:lnB>
                  </a:tcPr>
                </a:tc>
              </a:tr>
              <a:tr h="503598">
                <a:tc rowSpan="2">
                  <a:txBody>
                    <a:bodyPr/>
                    <a:lstStyle/>
                    <a:p>
                      <a:pPr marL="0" indent="-368935" algn="ctr" defTabSz="914400" rtl="0" eaLnBrk="0" latinLnBrk="0" hangingPunct="1">
                        <a:lnSpc>
                          <a:spcPct val="100000"/>
                        </a:lnSpc>
                        <a:spcBef>
                          <a:spcPts val="0"/>
                        </a:spcBef>
                        <a:spcAft>
                          <a:spcPts val="0"/>
                        </a:spcAft>
                      </a:pPr>
                      <a:r>
                        <a:rPr lang="en-US" altLang="zh-CN" sz="1000" kern="1200" dirty="0">
                          <a:solidFill>
                            <a:schemeClr val="tx1"/>
                          </a:solidFill>
                          <a:latin typeface="+mn-lt"/>
                          <a:ea typeface="+mn-ea"/>
                          <a:cs typeface="+mn-ea"/>
                          <a:sym typeface="+mn-lt"/>
                        </a:rPr>
                        <a:t>CONKO-007</a:t>
                      </a:r>
                      <a:endParaRPr lang="zh-CN" altLang="en-US" sz="1000" kern="1200" dirty="0">
                        <a:solidFill>
                          <a:schemeClr val="tx1"/>
                        </a:solidFill>
                        <a:latin typeface="+mn-lt"/>
                        <a:ea typeface="+mn-ea"/>
                        <a:cs typeface="+mn-ea"/>
                        <a:sym typeface="+mn-lt"/>
                      </a:endParaRPr>
                    </a:p>
                  </a:txBody>
                  <a:tcPr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LAPC</a:t>
                      </a:r>
                      <a:endParaRPr lang="en-US" altLang="zh-CN"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a:lnSpc>
                          <a:spcPct val="100000"/>
                        </a:lnSpc>
                        <a:spcBef>
                          <a:spcPts val="0"/>
                        </a:spcBef>
                      </a:pPr>
                      <a:r>
                        <a:rPr lang="en-US" altLang="zh-CN" sz="1000" kern="1200" dirty="0">
                          <a:solidFill>
                            <a:schemeClr val="tx1"/>
                          </a:solidFill>
                          <a:latin typeface="+mn-lt"/>
                          <a:ea typeface="+mn-ea"/>
                          <a:cs typeface="+mn-ea"/>
                          <a:sym typeface="+mn-lt"/>
                        </a:rPr>
                        <a:t>RCT</a:t>
                      </a:r>
                      <a:endParaRPr lang="en-US" altLang="zh-CN" sz="1000" kern="1200" dirty="0">
                        <a:solidFill>
                          <a:schemeClr val="tx1"/>
                        </a:solidFill>
                        <a:latin typeface="+mn-lt"/>
                        <a:ea typeface="+mn-ea"/>
                        <a:cs typeface="+mn-ea"/>
                        <a:sym typeface="+mn-lt"/>
                      </a:endParaRPr>
                    </a:p>
                    <a:p>
                      <a:pPr marL="0" algn="ctr">
                        <a:lnSpc>
                          <a:spcPct val="100000"/>
                        </a:lnSpc>
                        <a:spcBef>
                          <a:spcPts val="0"/>
                        </a:spcBef>
                      </a:pPr>
                      <a:r>
                        <a:rPr lang="en-US" altLang="zh-CN" sz="1000" kern="1200" dirty="0">
                          <a:solidFill>
                            <a:schemeClr val="tx1"/>
                          </a:solidFill>
                          <a:latin typeface="+mn-lt"/>
                          <a:ea typeface="+mn-ea"/>
                          <a:cs typeface="+mn-ea"/>
                          <a:sym typeface="+mn-lt"/>
                        </a:rPr>
                        <a:t>III</a:t>
                      </a:r>
                      <a:r>
                        <a:rPr lang="zh-CN" altLang="en-US" sz="1000" kern="1200" dirty="0">
                          <a:solidFill>
                            <a:schemeClr val="tx1"/>
                          </a:solidFill>
                          <a:latin typeface="+mn-lt"/>
                          <a:ea typeface="+mn-ea"/>
                          <a:cs typeface="+mn-ea"/>
                          <a:sym typeface="+mn-lt"/>
                        </a:rPr>
                        <a:t>期</a:t>
                      </a:r>
                      <a:endParaRPr lang="zh-CN" altLang="en-US" sz="1000" kern="1200" dirty="0">
                        <a:solidFill>
                          <a:schemeClr val="tx1"/>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a:solidFill>
                            <a:schemeClr val="tx1"/>
                          </a:solidFill>
                          <a:latin typeface="+mn-lt"/>
                          <a:ea typeface="+mn-ea"/>
                          <a:cs typeface="+mn-ea"/>
                          <a:sym typeface="+mn-lt"/>
                        </a:rPr>
                        <a:t>CRT</a:t>
                      </a:r>
                      <a:r>
                        <a:rPr lang="zh-CN" altLang="en-US" sz="1000" kern="1200" dirty="0">
                          <a:solidFill>
                            <a:schemeClr val="tx1"/>
                          </a:solidFill>
                          <a:latin typeface="+mn-lt"/>
                          <a:ea typeface="+mn-ea"/>
                          <a:cs typeface="+mn-ea"/>
                          <a:sym typeface="+mn-lt"/>
                        </a:rPr>
                        <a:t>组：诱导化疗</a:t>
                      </a:r>
                      <a:r>
                        <a:rPr lang="en-US" altLang="zh-CN" sz="1000" kern="1200" dirty="0">
                          <a:solidFill>
                            <a:schemeClr val="tx1"/>
                          </a:solidFill>
                          <a:latin typeface="+mn-lt"/>
                          <a:ea typeface="+mn-ea"/>
                          <a:cs typeface="+mn-ea"/>
                          <a:sym typeface="+mn-lt"/>
                        </a:rPr>
                        <a:t>3</a:t>
                      </a:r>
                      <a:r>
                        <a:rPr lang="zh-CN" altLang="en-US" sz="1000" kern="1200" dirty="0">
                          <a:solidFill>
                            <a:schemeClr val="tx1"/>
                          </a:solidFill>
                          <a:latin typeface="+mn-lt"/>
                          <a:ea typeface="+mn-ea"/>
                          <a:cs typeface="+mn-ea"/>
                          <a:sym typeface="+mn-lt"/>
                        </a:rPr>
                        <a:t>个月→同步放化疗→化疗</a:t>
                      </a:r>
                      <a:endParaRPr lang="zh-CN" altLang="en-US" sz="1000" kern="1200" dirty="0">
                        <a:solidFill>
                          <a:schemeClr val="tx1"/>
                        </a:solidFill>
                        <a:latin typeface="+mn-lt"/>
                        <a:ea typeface="+mn-ea"/>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1200" dirty="0">
                          <a:solidFill>
                            <a:schemeClr val="tx1"/>
                          </a:solidFill>
                          <a:latin typeface="+mn-lt"/>
                          <a:ea typeface="+mn-ea"/>
                          <a:cs typeface="+mn-ea"/>
                          <a:sym typeface="+mn-lt"/>
                        </a:rPr>
                        <a:t>→手术</a:t>
                      </a:r>
                      <a:endParaRPr lang="zh-CN" altLang="en-US" sz="1000" kern="1200" dirty="0">
                        <a:solidFill>
                          <a:schemeClr val="tx1"/>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368935"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169</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indent="-368935" algn="ctr" defTabSz="914400" rtl="0" eaLnBrk="0" latinLnBrk="0" hangingPunct="1">
                        <a:lnSpc>
                          <a:spcPct val="100000"/>
                        </a:lnSpc>
                        <a:spcBef>
                          <a:spcPts val="0"/>
                        </a:spcBef>
                        <a:spcAft>
                          <a:spcPts val="0"/>
                        </a:spcAft>
                      </a:pPr>
                      <a:r>
                        <a:rPr lang="zh-CN" altLang="en-US" sz="1000" kern="0" spc="30" dirty="0">
                          <a:solidFill>
                            <a:srgbClr val="000000">
                              <a:alpha val="100000"/>
                            </a:srgbClr>
                          </a:solidFill>
                          <a:latin typeface="+mn-lt"/>
                          <a:ea typeface="+mn-ea"/>
                          <a:cs typeface="+mn-ea"/>
                          <a:sym typeface="+mn-lt"/>
                        </a:rPr>
                        <a:t>总</a:t>
                      </a:r>
                      <a:r>
                        <a:rPr lang="en-US" altLang="zh-CN" sz="1000" kern="0" spc="30" dirty="0">
                          <a:solidFill>
                            <a:srgbClr val="000000">
                              <a:alpha val="100000"/>
                            </a:srgbClr>
                          </a:solidFill>
                          <a:latin typeface="+mn-lt"/>
                          <a:ea typeface="+mn-ea"/>
                          <a:cs typeface="+mn-ea"/>
                          <a:sym typeface="+mn-lt"/>
                        </a:rPr>
                        <a:t>R0</a:t>
                      </a:r>
                      <a:r>
                        <a:rPr lang="zh-CN" altLang="en-US" sz="1000" kern="0" spc="30" dirty="0">
                          <a:solidFill>
                            <a:srgbClr val="000000">
                              <a:alpha val="100000"/>
                            </a:srgbClr>
                          </a:solidFill>
                          <a:latin typeface="+mn-lt"/>
                          <a:ea typeface="+mn-ea"/>
                          <a:cs typeface="+mn-ea"/>
                          <a:sym typeface="+mn-lt"/>
                        </a:rPr>
                        <a:t>切除率</a:t>
                      </a:r>
                      <a:endParaRPr lang="en-US" altLang="zh-CN" sz="1000" kern="0" spc="30" dirty="0">
                        <a:solidFill>
                          <a:srgbClr val="000000">
                            <a:alpha val="100000"/>
                          </a:srgbClr>
                        </a:solidFill>
                        <a:latin typeface="+mn-lt"/>
                        <a:ea typeface="+mn-ea"/>
                        <a:cs typeface="+mn-ea"/>
                        <a:sym typeface="+mn-lt"/>
                      </a:endParaRPr>
                    </a:p>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25% vs 18%</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635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HR=0.937</a:t>
                      </a:r>
                      <a:endParaRPr lang="en-US" altLang="zh-CN" sz="1000" kern="0" spc="30" dirty="0">
                        <a:solidFill>
                          <a:srgbClr val="000000">
                            <a:alpha val="100000"/>
                          </a:srgbClr>
                        </a:solidFill>
                        <a:latin typeface="+mn-lt"/>
                        <a:ea typeface="+mn-ea"/>
                        <a:cs typeface="+mn-ea"/>
                        <a:sym typeface="+mn-lt"/>
                      </a:endParaRPr>
                    </a:p>
                    <a:p>
                      <a:pPr marL="0" indent="6350" algn="ctr" rtl="0" eaLnBrk="0">
                        <a:lnSpc>
                          <a:spcPct val="100000"/>
                        </a:lnSpc>
                        <a:spcBef>
                          <a:spcPts val="0"/>
                        </a:spcBef>
                      </a:pPr>
                      <a:r>
                        <a:rPr lang="en-US" altLang="zh-CN" sz="1000" kern="0" spc="30" dirty="0">
                          <a:solidFill>
                            <a:srgbClr val="000000">
                              <a:alpha val="100000"/>
                            </a:srgbClr>
                          </a:solidFill>
                          <a:latin typeface="+mn-lt"/>
                          <a:ea typeface="+mn-ea"/>
                          <a:cs typeface="+mn-ea"/>
                          <a:sym typeface="+mn-lt"/>
                        </a:rPr>
                        <a:t>P=0.57</a:t>
                      </a:r>
                      <a:endParaRPr lang="en-US" altLang="zh-CN"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368935" algn="ctr" defTabSz="914400" rtl="0" eaLnBrk="0" latinLnBrk="0" hangingPunct="1">
                        <a:lnSpc>
                          <a:spcPct val="100000"/>
                        </a:lnSpc>
                        <a:spcBef>
                          <a:spcPts val="0"/>
                        </a:spcBef>
                        <a:spcAft>
                          <a:spcPts val="0"/>
                        </a:spcAft>
                      </a:pPr>
                      <a:r>
                        <a:rPr lang="en-US" sz="1000" kern="0" spc="30" dirty="0">
                          <a:solidFill>
                            <a:srgbClr val="000000">
                              <a:alpha val="100000"/>
                            </a:srgbClr>
                          </a:solidFill>
                          <a:latin typeface="+mn-lt"/>
                          <a:ea typeface="+mn-ea"/>
                          <a:cs typeface="+mn-ea"/>
                          <a:sym typeface="+mn-lt"/>
                        </a:rPr>
                        <a:t>25%</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indent="-368935" algn="ctr" defTabSz="914400" rtl="0" eaLnBrk="0" latinLnBrk="0" hangingPunct="1">
                        <a:lnSpc>
                          <a:spcPct val="120000"/>
                        </a:lnSpc>
                        <a:spcBef>
                          <a:spcPts val="0"/>
                        </a:spcBef>
                        <a:spcAft>
                          <a:spcPts val="0"/>
                        </a:spcAft>
                      </a:pPr>
                      <a:r>
                        <a:rPr lang="en-US" sz="1000" kern="0" spc="30" dirty="0">
                          <a:solidFill>
                            <a:srgbClr val="000000">
                              <a:alpha val="100000"/>
                            </a:srgbClr>
                          </a:solidFill>
                          <a:latin typeface="+mn-lt"/>
                          <a:ea typeface="+mn-ea"/>
                          <a:cs typeface="+mn-ea"/>
                          <a:sym typeface="+mn-lt"/>
                        </a:rPr>
                        <a:t>OS</a:t>
                      </a:r>
                      <a:endParaRPr lang="en-US" sz="1000" kern="0" spc="30" dirty="0">
                        <a:solidFill>
                          <a:srgbClr val="000000">
                            <a:alpha val="100000"/>
                          </a:srgbClr>
                        </a:solidFill>
                        <a:latin typeface="+mn-lt"/>
                        <a:ea typeface="+mn-ea"/>
                        <a:cs typeface="+mn-ea"/>
                        <a:sym typeface="+mn-lt"/>
                      </a:endParaRPr>
                    </a:p>
                    <a:p>
                      <a:pPr marL="0" indent="-368935" algn="ctr" defTabSz="914400" rtl="0" eaLnBrk="0" latinLnBrk="0" hangingPunct="1">
                        <a:lnSpc>
                          <a:spcPct val="120000"/>
                        </a:lnSpc>
                        <a:spcBef>
                          <a:spcPts val="0"/>
                        </a:spcBef>
                        <a:spcAft>
                          <a:spcPts val="0"/>
                        </a:spcAft>
                      </a:pPr>
                      <a:r>
                        <a:rPr lang="en-US" sz="1000" kern="0" spc="30" dirty="0">
                          <a:solidFill>
                            <a:srgbClr val="000000">
                              <a:alpha val="100000"/>
                            </a:srgbClr>
                          </a:solidFill>
                          <a:latin typeface="+mn-lt"/>
                          <a:ea typeface="+mn-ea"/>
                          <a:cs typeface="+mn-ea"/>
                          <a:sym typeface="+mn-lt"/>
                        </a:rPr>
                        <a:t>15</a:t>
                      </a:r>
                      <a:r>
                        <a:rPr lang="zh-CN" altLang="en-US" sz="1000" kern="0" spc="30" dirty="0">
                          <a:solidFill>
                            <a:srgbClr val="000000">
                              <a:alpha val="100000"/>
                            </a:srgbClr>
                          </a:solidFill>
                          <a:latin typeface="+mn-lt"/>
                          <a:ea typeface="+mn-ea"/>
                          <a:cs typeface="+mn-ea"/>
                          <a:sym typeface="+mn-lt"/>
                        </a:rPr>
                        <a:t> </a:t>
                      </a:r>
                      <a:r>
                        <a:rPr lang="en-US" sz="1000" kern="0" spc="30" dirty="0">
                          <a:solidFill>
                            <a:srgbClr val="000000">
                              <a:alpha val="100000"/>
                            </a:srgbClr>
                          </a:solidFill>
                          <a:latin typeface="+mn-lt"/>
                          <a:ea typeface="+mn-ea"/>
                          <a:cs typeface="+mn-ea"/>
                          <a:sym typeface="+mn-lt"/>
                        </a:rPr>
                        <a:t>vs 14</a:t>
                      </a:r>
                      <a:endParaRPr lang="zh-CN" altLang="en-US" sz="1000" kern="0" spc="30" dirty="0">
                        <a:solidFill>
                          <a:srgbClr val="000000">
                            <a:alpha val="100000"/>
                          </a:srgbClr>
                        </a:solidFill>
                        <a:latin typeface="+mn-lt"/>
                        <a:ea typeface="+mn-ea"/>
                        <a:cs typeface="+mn-ea"/>
                        <a:sym typeface="+mn-lt"/>
                      </a:endParaRPr>
                    </a:p>
                    <a:p>
                      <a:pPr marL="0" indent="-368935" algn="ctr" defTabSz="914400" rtl="0" eaLnBrk="0" latinLnBrk="0" hangingPunct="1">
                        <a:lnSpc>
                          <a:spcPct val="120000"/>
                        </a:lnSpc>
                        <a:spcBef>
                          <a:spcPts val="0"/>
                        </a:spcBef>
                        <a:spcAft>
                          <a:spcPts val="0"/>
                        </a:spcAft>
                      </a:pPr>
                      <a:r>
                        <a:rPr lang="en-US" sz="1000" kern="0" spc="30" dirty="0">
                          <a:solidFill>
                            <a:srgbClr val="000000">
                              <a:alpha val="100000"/>
                            </a:srgbClr>
                          </a:solidFill>
                          <a:latin typeface="+mn-lt"/>
                          <a:ea typeface="+mn-ea"/>
                          <a:cs typeface="+mn-ea"/>
                          <a:sym typeface="+mn-lt"/>
                        </a:rPr>
                        <a:t>P=0.57</a:t>
                      </a:r>
                      <a:endParaRPr lang="en-US"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477954">
                <a:tc vMerge="1">
                  <a:tcPr/>
                </a:tc>
                <a:tc vMerge="1">
                  <a:tcPr/>
                </a:tc>
                <a:tc vMerge="1">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00" kern="1200">
                          <a:solidFill>
                            <a:schemeClr val="tx1"/>
                          </a:solidFill>
                          <a:latin typeface="+mn-lt"/>
                          <a:ea typeface="+mn-ea"/>
                          <a:cs typeface="+mn-ea"/>
                          <a:sym typeface="+mn-lt"/>
                        </a:rPr>
                        <a:t>化疗组：诱导化疗</a:t>
                      </a:r>
                      <a:r>
                        <a:rPr lang="en-US" altLang="zh-CN" sz="1000" kern="1200">
                          <a:solidFill>
                            <a:schemeClr val="tx1"/>
                          </a:solidFill>
                          <a:latin typeface="+mn-lt"/>
                          <a:ea typeface="+mn-ea"/>
                          <a:cs typeface="+mn-ea"/>
                          <a:sym typeface="+mn-lt"/>
                        </a:rPr>
                        <a:t>3</a:t>
                      </a:r>
                      <a:r>
                        <a:rPr lang="zh-CN" altLang="en-US" sz="1000" kern="1200">
                          <a:solidFill>
                            <a:schemeClr val="tx1"/>
                          </a:solidFill>
                          <a:latin typeface="+mn-lt"/>
                          <a:ea typeface="+mn-ea"/>
                          <a:cs typeface="+mn-ea"/>
                          <a:sym typeface="+mn-lt"/>
                        </a:rPr>
                        <a:t>个月→化疗→手术</a:t>
                      </a:r>
                      <a:endParaRPr lang="zh-CN" altLang="en-US" sz="1000" kern="1200" dirty="0">
                        <a:solidFill>
                          <a:schemeClr val="tx1"/>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368935"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167</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a:tc>
                <a:tc vMerge="1">
                  <a:tcP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368935" algn="ctr" defTabSz="914400" rtl="0" eaLnBrk="0" latinLnBrk="0" hangingPunct="1">
                        <a:lnSpc>
                          <a:spcPct val="100000"/>
                        </a:lnSpc>
                        <a:spcBef>
                          <a:spcPts val="0"/>
                        </a:spcBef>
                        <a:spcAft>
                          <a:spcPts val="0"/>
                        </a:spcAft>
                      </a:pPr>
                      <a:r>
                        <a:rPr lang="en-US" sz="1000" kern="0" spc="30" dirty="0">
                          <a:solidFill>
                            <a:srgbClr val="000000">
                              <a:alpha val="100000"/>
                            </a:srgbClr>
                          </a:solidFill>
                          <a:latin typeface="+mn-lt"/>
                          <a:ea typeface="+mn-ea"/>
                          <a:cs typeface="+mn-ea"/>
                          <a:sym typeface="+mn-lt"/>
                        </a:rPr>
                        <a:t>18%</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391243">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a:solidFill>
                            <a:schemeClr val="tx1"/>
                          </a:solidFill>
                          <a:latin typeface="+mn-lt"/>
                          <a:ea typeface="+mn-ea"/>
                          <a:cs typeface="+mn-ea"/>
                          <a:sym typeface="+mn-lt"/>
                        </a:rPr>
                        <a:t>NEOPAN</a:t>
                      </a:r>
                      <a:endParaRPr lang="en-US" altLang="zh-CN" sz="1000" kern="1200" dirty="0">
                        <a:solidFill>
                          <a:schemeClr val="tx1"/>
                        </a:solidFill>
                        <a:latin typeface="+mn-lt"/>
                        <a:ea typeface="+mn-ea"/>
                        <a:cs typeface="+mn-ea"/>
                        <a:sym typeface="+mn-lt"/>
                      </a:endParaRPr>
                    </a:p>
                  </a:txBody>
                  <a:tcPr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LAPC</a:t>
                      </a:r>
                      <a:endParaRPr lang="en-US" altLang="zh-CN"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a:lnSpc>
                          <a:spcPct val="100000"/>
                        </a:lnSpc>
                        <a:spcBef>
                          <a:spcPts val="0"/>
                        </a:spcBef>
                      </a:pPr>
                      <a:r>
                        <a:rPr lang="en-US" altLang="zh-CN" sz="1000" kern="1200" dirty="0">
                          <a:solidFill>
                            <a:schemeClr val="tx1"/>
                          </a:solidFill>
                          <a:latin typeface="+mn-lt"/>
                          <a:ea typeface="+mn-ea"/>
                          <a:cs typeface="+mn-ea"/>
                          <a:sym typeface="+mn-lt"/>
                        </a:rPr>
                        <a:t>RCT</a:t>
                      </a:r>
                      <a:endParaRPr lang="en-US" altLang="zh-CN" sz="1000" kern="1200" dirty="0">
                        <a:solidFill>
                          <a:schemeClr val="tx1"/>
                        </a:solidFill>
                        <a:latin typeface="+mn-lt"/>
                        <a:ea typeface="+mn-ea"/>
                        <a:cs typeface="+mn-ea"/>
                        <a:sym typeface="+mn-lt"/>
                      </a:endParaRPr>
                    </a:p>
                    <a:p>
                      <a:pPr marL="0" algn="ctr">
                        <a:lnSpc>
                          <a:spcPct val="100000"/>
                        </a:lnSpc>
                        <a:spcBef>
                          <a:spcPts val="0"/>
                        </a:spcBef>
                      </a:pPr>
                      <a:r>
                        <a:rPr lang="en-US" altLang="zh-CN" sz="1000" kern="1200" dirty="0">
                          <a:solidFill>
                            <a:schemeClr val="tx1"/>
                          </a:solidFill>
                          <a:latin typeface="+mn-lt"/>
                          <a:ea typeface="+mn-ea"/>
                          <a:cs typeface="+mn-ea"/>
                          <a:sym typeface="+mn-lt"/>
                        </a:rPr>
                        <a:t>III</a:t>
                      </a:r>
                      <a:r>
                        <a:rPr lang="zh-CN" altLang="en-US" sz="1000" kern="1200" dirty="0">
                          <a:solidFill>
                            <a:schemeClr val="tx1"/>
                          </a:solidFill>
                          <a:latin typeface="+mn-lt"/>
                          <a:ea typeface="+mn-ea"/>
                          <a:cs typeface="+mn-ea"/>
                          <a:sym typeface="+mn-lt"/>
                        </a:rPr>
                        <a:t>期</a:t>
                      </a:r>
                      <a:endParaRPr lang="zh-CN" altLang="en-US" sz="1000" kern="1200" dirty="0">
                        <a:solidFill>
                          <a:schemeClr val="tx1"/>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kern="1200" dirty="0">
                          <a:solidFill>
                            <a:schemeClr val="tx1"/>
                          </a:solidFill>
                          <a:latin typeface="+mn-lt"/>
                          <a:ea typeface="+mn-ea"/>
                          <a:cs typeface="+mn-ea"/>
                          <a:sym typeface="+mn-lt"/>
                        </a:rPr>
                        <a:t>FOLFIRINOX 6</a:t>
                      </a:r>
                      <a:r>
                        <a:rPr lang="zh-CN" altLang="en-US" sz="1000" kern="1200" dirty="0">
                          <a:solidFill>
                            <a:schemeClr val="tx1"/>
                          </a:solidFill>
                          <a:latin typeface="+mn-lt"/>
                          <a:ea typeface="+mn-ea"/>
                          <a:cs typeface="+mn-ea"/>
                          <a:sym typeface="+mn-lt"/>
                        </a:rPr>
                        <a:t>个月</a:t>
                      </a:r>
                      <a:endParaRPr lang="zh-CN" altLang="en-US" sz="1000" kern="1200" dirty="0">
                        <a:solidFill>
                          <a:schemeClr val="tx1"/>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368935" algn="ctr" defTabSz="914400" rtl="0" eaLnBrk="0" latinLnBrk="0" hangingPunct="1">
                        <a:lnSpc>
                          <a:spcPct val="100000"/>
                        </a:lnSpc>
                        <a:spcBef>
                          <a:spcPts val="0"/>
                        </a:spcBef>
                        <a:spcAft>
                          <a:spcPts val="0"/>
                        </a:spcAft>
                      </a:pPr>
                      <a:r>
                        <a:rPr lang="en-US" altLang="zh-CN" sz="1000" kern="0" spc="30" dirty="0">
                          <a:solidFill>
                            <a:srgbClr val="000000">
                              <a:alpha val="100000"/>
                            </a:srgbClr>
                          </a:solidFill>
                          <a:latin typeface="+mn-lt"/>
                          <a:ea typeface="+mn-ea"/>
                          <a:cs typeface="+mn-ea"/>
                          <a:sym typeface="+mn-lt"/>
                        </a:rPr>
                        <a:t>85</a:t>
                      </a:r>
                      <a:endParaRPr lang="zh-CN" altLang="en-US" sz="1000" kern="0" spc="30" dirty="0">
                        <a:solidFill>
                          <a:srgbClr val="000000">
                            <a:alpha val="100000"/>
                          </a:srgbClr>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368935"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C00000"/>
                          </a:solidFill>
                          <a:latin typeface="+mn-lt"/>
                          <a:ea typeface="+mn-ea"/>
                          <a:cs typeface="+mn-ea"/>
                          <a:sym typeface="+mn-lt"/>
                        </a:rPr>
                        <a:t>PFS</a:t>
                      </a:r>
                      <a:endParaRPr lang="en-US" altLang="zh-CN" sz="1000" kern="0" spc="30" dirty="0">
                        <a:solidFill>
                          <a:srgbClr val="C00000"/>
                        </a:solidFill>
                        <a:latin typeface="+mn-lt"/>
                        <a:ea typeface="+mn-ea"/>
                        <a:cs typeface="+mn-ea"/>
                        <a:sym typeface="+mn-lt"/>
                      </a:endParaRPr>
                    </a:p>
                    <a:p>
                      <a:pPr marL="0" marR="0" lvl="0" indent="-368935"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C00000"/>
                          </a:solidFill>
                          <a:latin typeface="+mn-lt"/>
                          <a:ea typeface="+mn-ea"/>
                          <a:cs typeface="+mn-ea"/>
                          <a:sym typeface="+mn-lt"/>
                        </a:rPr>
                        <a:t>9.7 vs 7.7</a:t>
                      </a:r>
                      <a:endParaRPr lang="zh-CN" altLang="en-US" sz="1000" kern="0" spc="30" dirty="0">
                        <a:solidFill>
                          <a:srgbClr val="C00000"/>
                        </a:solidFill>
                        <a:latin typeface="+mn-lt"/>
                        <a:ea typeface="+mn-ea"/>
                        <a:cs typeface="+mn-ea"/>
                        <a:sym typeface="+mn-lt"/>
                      </a:endParaRPr>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00000"/>
                        </a:lnSpc>
                        <a:spcBef>
                          <a:spcPts val="0"/>
                        </a:spcBef>
                      </a:pPr>
                      <a:r>
                        <a:rPr sz="1000" kern="0" spc="30" dirty="0">
                          <a:solidFill>
                            <a:srgbClr val="C00000"/>
                          </a:solidFill>
                          <a:latin typeface="+mn-lt"/>
                          <a:ea typeface="+mn-ea"/>
                          <a:cs typeface="+mn-ea"/>
                          <a:sym typeface="+mn-lt"/>
                        </a:rPr>
                        <a:t>HR=0.7</a:t>
                      </a:r>
                      <a:endParaRPr sz="1000" kern="0" spc="30" dirty="0">
                        <a:solidFill>
                          <a:srgbClr val="C00000"/>
                        </a:solidFill>
                        <a:latin typeface="+mn-lt"/>
                        <a:ea typeface="+mn-ea"/>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sz="1000" kern="0" spc="30" dirty="0">
                          <a:solidFill>
                            <a:srgbClr val="C00000"/>
                          </a:solidFill>
                          <a:latin typeface="+mn-lt"/>
                          <a:ea typeface="+mn-ea"/>
                          <a:cs typeface="+mn-ea"/>
                          <a:sym typeface="+mn-lt"/>
                        </a:rPr>
                        <a:t>P=</a:t>
                      </a:r>
                      <a:r>
                        <a:rPr lang="en-US" altLang="zh-CN" sz="1000" kern="0" spc="30" dirty="0">
                          <a:solidFill>
                            <a:srgbClr val="C00000"/>
                          </a:solidFill>
                          <a:latin typeface="+mn-lt"/>
                          <a:ea typeface="+mn-ea"/>
                          <a:cs typeface="+mn-ea"/>
                          <a:sym typeface="+mn-lt"/>
                        </a:rPr>
                        <a:t>0.04</a:t>
                      </a:r>
                      <a:endParaRPr lang="en-US" altLang="zh-CN" sz="1000" kern="0" spc="3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altLang="zh-CN" sz="1000" kern="0" spc="30" dirty="0">
                          <a:solidFill>
                            <a:srgbClr val="000000">
                              <a:alpha val="100000"/>
                            </a:srgbClr>
                          </a:solidFill>
                          <a:latin typeface="+mn-lt"/>
                          <a:ea typeface="+mn-ea"/>
                          <a:cs typeface="+mn-ea"/>
                          <a:sym typeface="+mn-lt"/>
                        </a:rPr>
                        <a:t>5.9%</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en-US" sz="1000" kern="0" spc="30" dirty="0">
                          <a:solidFill>
                            <a:srgbClr val="000000">
                              <a:alpha val="100000"/>
                            </a:srgbClr>
                          </a:solidFill>
                          <a:latin typeface="+mn-lt"/>
                          <a:ea typeface="+mn-ea"/>
                          <a:cs typeface="+mn-ea"/>
                          <a:sym typeface="+mn-lt"/>
                        </a:rPr>
                        <a:t>OS</a:t>
                      </a:r>
                      <a:endParaRPr lang="en-US" sz="1000" kern="0" spc="30" dirty="0">
                        <a:solidFill>
                          <a:srgbClr val="000000">
                            <a:alpha val="100000"/>
                          </a:srgbClr>
                        </a:solidFill>
                        <a:latin typeface="+mn-lt"/>
                        <a:ea typeface="+mn-ea"/>
                        <a:cs typeface="+mn-ea"/>
                        <a:sym typeface="+mn-lt"/>
                      </a:endParaRPr>
                    </a:p>
                    <a:p>
                      <a:pPr marL="0" algn="ctr" rtl="0" eaLnBrk="0">
                        <a:lnSpc>
                          <a:spcPct val="120000"/>
                        </a:lnSpc>
                        <a:spcBef>
                          <a:spcPts val="0"/>
                        </a:spcBef>
                      </a:pPr>
                      <a:r>
                        <a:rPr lang="en-US" sz="1000" kern="0" spc="30" dirty="0">
                          <a:solidFill>
                            <a:srgbClr val="000000">
                              <a:alpha val="100000"/>
                            </a:srgbClr>
                          </a:solidFill>
                          <a:latin typeface="+mn-lt"/>
                          <a:ea typeface="+mn-ea"/>
                          <a:cs typeface="+mn-ea"/>
                          <a:sym typeface="+mn-lt"/>
                        </a:rPr>
                        <a:t>15.7 </a:t>
                      </a:r>
                      <a:r>
                        <a:rPr lang="en-US" altLang="zh-CN" sz="1000" kern="0" spc="30" dirty="0">
                          <a:solidFill>
                            <a:srgbClr val="000000">
                              <a:alpha val="100000"/>
                            </a:srgbClr>
                          </a:solidFill>
                          <a:latin typeface="+mn-lt"/>
                          <a:ea typeface="+mn-ea"/>
                          <a:cs typeface="+mn-ea"/>
                          <a:sym typeface="+mn-lt"/>
                        </a:rPr>
                        <a:t>vs 15.4</a:t>
                      </a:r>
                      <a:endParaRPr lang="en-US" altLang="zh-CN" sz="1000" kern="0" spc="30" dirty="0">
                        <a:solidFill>
                          <a:srgbClr val="000000">
                            <a:alpha val="100000"/>
                          </a:srgbClr>
                        </a:solidFill>
                        <a:latin typeface="+mn-lt"/>
                        <a:ea typeface="+mn-ea"/>
                        <a:cs typeface="+mn-ea"/>
                        <a:sym typeface="+mn-lt"/>
                      </a:endParaRPr>
                    </a:p>
                    <a:p>
                      <a:pPr marL="0" algn="ctr" rtl="0" eaLnBrk="0">
                        <a:lnSpc>
                          <a:spcPct val="120000"/>
                        </a:lnSpc>
                        <a:spcBef>
                          <a:spcPts val="0"/>
                        </a:spcBef>
                      </a:pPr>
                      <a:r>
                        <a:rPr lang="en-US" sz="1000" kern="0" spc="30" dirty="0">
                          <a:solidFill>
                            <a:srgbClr val="000000">
                              <a:alpha val="100000"/>
                            </a:srgbClr>
                          </a:solidFill>
                          <a:latin typeface="+mn-lt"/>
                          <a:ea typeface="+mn-ea"/>
                          <a:cs typeface="+mn-ea"/>
                          <a:sym typeface="+mn-lt"/>
                        </a:rPr>
                        <a:t>P=0.95</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274909">
                <a:tc vMerge="1">
                  <a:tcPr>
                    <a:lnT w="12700" cap="flat" cmpd="sng" algn="ctr">
                      <a:solidFill>
                        <a:schemeClr val="tx2">
                          <a:lumMod val="10000"/>
                          <a:lumOff val="90000"/>
                        </a:schemeClr>
                      </a:solidFill>
                      <a:prstDash val="solid"/>
                      <a:round/>
                      <a:headEnd type="none" w="med" len="med"/>
                      <a:tailEnd type="none" w="med" len="med"/>
                    </a:lnT>
                  </a:tcPr>
                </a:tc>
                <a:tc vMerge="1">
                  <a:tcPr>
                    <a:lnT w="12700" cap="flat" cmpd="sng" algn="ctr">
                      <a:solidFill>
                        <a:schemeClr val="tx2">
                          <a:lumMod val="10000"/>
                          <a:lumOff val="90000"/>
                        </a:schemeClr>
                      </a:solidFill>
                      <a:prstDash val="solid"/>
                      <a:round/>
                      <a:headEnd type="none" w="med" len="med"/>
                      <a:tailEnd type="none" w="med" len="med"/>
                    </a:lnT>
                  </a:tcPr>
                </a:tc>
                <a:tc vMerge="1">
                  <a:tcPr>
                    <a:lnT w="12700" cap="flat" cmpd="sng" algn="ctr">
                      <a:solidFill>
                        <a:schemeClr val="tx2">
                          <a:lumMod val="10000"/>
                          <a:lumOff val="90000"/>
                        </a:schemeClr>
                      </a:solidFill>
                      <a:prstDash val="solid"/>
                      <a:round/>
                      <a:headEnd type="none" w="med" len="med"/>
                      <a:tailEnd type="none" w="med" len="med"/>
                    </a:lnT>
                  </a:tcPr>
                </a:tc>
                <a:tc>
                  <a:txBody>
                    <a:bodyPr/>
                    <a:lstStyle/>
                    <a:p>
                      <a:pPr algn="ctr"/>
                      <a:r>
                        <a:rPr lang="zh-CN" altLang="en-US" sz="1000" kern="1200" dirty="0">
                          <a:solidFill>
                            <a:schemeClr val="tx1"/>
                          </a:solidFill>
                          <a:latin typeface="+mn-lt"/>
                          <a:ea typeface="+mn-ea"/>
                          <a:cs typeface="+mn-ea"/>
                          <a:sym typeface="+mn-lt"/>
                        </a:rPr>
                        <a:t>吉西他滨</a:t>
                      </a:r>
                      <a:r>
                        <a:rPr lang="en-US" altLang="zh-CN" sz="1000" kern="1200" dirty="0">
                          <a:solidFill>
                            <a:schemeClr val="tx1"/>
                          </a:solidFill>
                          <a:latin typeface="+mn-lt"/>
                          <a:ea typeface="+mn-ea"/>
                          <a:cs typeface="+mn-ea"/>
                          <a:sym typeface="+mn-lt"/>
                        </a:rPr>
                        <a:t>6</a:t>
                      </a:r>
                      <a:r>
                        <a:rPr lang="zh-CN" altLang="en-US" sz="1000" kern="1200" dirty="0">
                          <a:solidFill>
                            <a:schemeClr val="tx1"/>
                          </a:solidFill>
                          <a:latin typeface="+mn-lt"/>
                          <a:ea typeface="+mn-ea"/>
                          <a:cs typeface="+mn-ea"/>
                          <a:sym typeface="+mn-lt"/>
                        </a:rPr>
                        <a:t>个月</a:t>
                      </a:r>
                      <a:endParaRPr lang="zh-CN" altLang="en-US" dirty="0"/>
                    </a:p>
                  </a:txBody>
                  <a:tcPr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algn="ctr"/>
                      <a:r>
                        <a:rPr lang="en-US" altLang="zh-CN" sz="1000" kern="0" spc="30" dirty="0">
                          <a:solidFill>
                            <a:srgbClr val="000000">
                              <a:alpha val="100000"/>
                            </a:srgbClr>
                          </a:solidFill>
                          <a:latin typeface="+mn-lt"/>
                          <a:ea typeface="+mn-ea"/>
                          <a:cs typeface="+mn-ea"/>
                          <a:sym typeface="+mn-lt"/>
                        </a:rPr>
                        <a:t>86</a:t>
                      </a:r>
                      <a:endParaRPr lang="zh-CN" altLang="en-US" dirty="0"/>
                    </a:p>
                  </a:txBody>
                  <a:tcPr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tcPr>
                </a:tc>
                <a:tc vMerge="1">
                  <a:tcP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altLang="zh-CN" sz="1000" kern="0" spc="30" dirty="0">
                          <a:solidFill>
                            <a:srgbClr val="000000">
                              <a:alpha val="100000"/>
                            </a:srgbClr>
                          </a:solidFill>
                          <a:latin typeface="+mn-lt"/>
                          <a:ea typeface="+mn-ea"/>
                          <a:cs typeface="+mn-ea"/>
                          <a:sym typeface="+mn-lt"/>
                        </a:rPr>
                        <a:t>4.7%</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309761">
                <a:tc rowSpan="2">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dirty="0">
                          <a:solidFill>
                            <a:schemeClr val="tx1"/>
                          </a:solidFill>
                          <a:sym typeface="+mn-lt"/>
                        </a:rPr>
                        <a:t>SABER</a:t>
                      </a:r>
                      <a:endParaRPr sz="1000" kern="0" spc="30" dirty="0">
                        <a:solidFill>
                          <a:srgbClr val="000000">
                            <a:alpha val="100000"/>
                          </a:srgbClr>
                        </a:solidFill>
                        <a:latin typeface="+mn-lt"/>
                        <a:ea typeface="+mn-ea"/>
                        <a:cs typeface="+mn-ea"/>
                        <a:sym typeface="+mn-lt"/>
                      </a:endParaRPr>
                    </a:p>
                  </a:txBody>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LAPC</a:t>
                      </a:r>
                      <a:endParaRPr lang="en-US" altLang="zh-CN"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00000"/>
                        </a:lnSpc>
                        <a:spcBef>
                          <a:spcPts val="0"/>
                        </a:spcBef>
                      </a:pPr>
                      <a:r>
                        <a:rPr lang="en-US" altLang="zh-CN" sz="1000" kern="0" spc="-30" dirty="0">
                          <a:solidFill>
                            <a:srgbClr val="000000">
                              <a:alpha val="100000"/>
                            </a:srgbClr>
                          </a:solidFill>
                          <a:latin typeface="+mn-lt"/>
                          <a:ea typeface="+mn-ea"/>
                          <a:cs typeface="+mn-ea"/>
                          <a:sym typeface="+mn-lt"/>
                        </a:rPr>
                        <a:t>RCT</a:t>
                      </a:r>
                      <a:endParaRPr lang="en-US" altLang="zh-CN" sz="1000" dirty="0">
                        <a:latin typeface="+mn-lt"/>
                        <a:ea typeface="+mn-ea"/>
                        <a:cs typeface="+mn-ea"/>
                        <a:sym typeface="+mn-lt"/>
                      </a:endParaRPr>
                    </a:p>
                    <a:p>
                      <a:pPr marL="0" algn="ctr" rtl="0" eaLnBrk="0">
                        <a:lnSpc>
                          <a:spcPct val="100000"/>
                        </a:lnSpc>
                        <a:spcBef>
                          <a:spcPts val="0"/>
                        </a:spcBef>
                      </a:pPr>
                      <a:r>
                        <a:rPr lang="en-US" altLang="zh-CN" sz="1000" kern="0" spc="-40" dirty="0">
                          <a:solidFill>
                            <a:srgbClr val="000000">
                              <a:alpha val="100000"/>
                            </a:srgbClr>
                          </a:solidFill>
                          <a:latin typeface="+mn-lt"/>
                          <a:ea typeface="+mn-ea"/>
                          <a:cs typeface="+mn-ea"/>
                          <a:sym typeface="+mn-lt"/>
                        </a:rPr>
                        <a:t>II</a:t>
                      </a:r>
                      <a:r>
                        <a:rPr lang="zh-CN" altLang="en-US" sz="1000" kern="0" spc="-40" dirty="0">
                          <a:solidFill>
                            <a:srgbClr val="000000">
                              <a:alpha val="100000"/>
                            </a:srgbClr>
                          </a:solidFill>
                          <a:latin typeface="+mn-lt"/>
                          <a:ea typeface="+mn-ea"/>
                          <a:cs typeface="+mn-ea"/>
                          <a:sym typeface="+mn-lt"/>
                        </a:rPr>
                        <a:t>期</a:t>
                      </a:r>
                      <a:endParaRPr lang="zh-CN" altLang="en-US"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indent="635" algn="ctr" rtl="0" eaLnBrk="0">
                        <a:lnSpc>
                          <a:spcPct val="100000"/>
                        </a:lnSpc>
                        <a:spcBef>
                          <a:spcPts val="0"/>
                        </a:spcBef>
                      </a:pPr>
                      <a:r>
                        <a:rPr lang="en-US" altLang="zh-CN" sz="1000" kern="0" spc="0" dirty="0" err="1">
                          <a:solidFill>
                            <a:srgbClr val="000000">
                              <a:alpha val="100000"/>
                            </a:srgbClr>
                          </a:solidFill>
                          <a:latin typeface="+mn-lt"/>
                          <a:ea typeface="+mn-ea"/>
                          <a:cs typeface="+mn-ea"/>
                          <a:sym typeface="+mn-lt"/>
                        </a:rPr>
                        <a:t>mFOLFIRINOX</a:t>
                      </a:r>
                      <a:r>
                        <a:rPr lang="zh-CN" altLang="en-US" sz="1000" kern="0" spc="-10" dirty="0">
                          <a:solidFill>
                            <a:srgbClr val="000000">
                              <a:alpha val="100000"/>
                            </a:srgbClr>
                          </a:solidFill>
                          <a:latin typeface="+mn-lt"/>
                          <a:ea typeface="+mn-ea"/>
                          <a:cs typeface="+mn-ea"/>
                          <a:sym typeface="+mn-lt"/>
                        </a:rPr>
                        <a:t>联合</a:t>
                      </a:r>
                      <a:r>
                        <a:rPr lang="en-US" altLang="zh-CN" sz="1000" kern="0" spc="-10" dirty="0">
                          <a:solidFill>
                            <a:srgbClr val="000000">
                              <a:alpha val="100000"/>
                            </a:srgbClr>
                          </a:solidFill>
                          <a:latin typeface="+mn-lt"/>
                          <a:ea typeface="+mn-ea"/>
                          <a:cs typeface="+mn-ea"/>
                          <a:sym typeface="+mn-lt"/>
                        </a:rPr>
                        <a:t>SBRT</a:t>
                      </a:r>
                      <a:endParaRPr lang="en-US" altLang="zh-CN" sz="1000" kern="0" spc="-1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18</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1y PFS</a:t>
                      </a:r>
                      <a:r>
                        <a:rPr lang="zh-CN" altLang="en-US" sz="1000" kern="0" spc="30" dirty="0">
                          <a:solidFill>
                            <a:srgbClr val="000000">
                              <a:alpha val="100000"/>
                            </a:srgbClr>
                          </a:solidFill>
                          <a:latin typeface="+mn-lt"/>
                          <a:ea typeface="+mn-ea"/>
                          <a:cs typeface="+mn-ea"/>
                          <a:sym typeface="+mn-lt"/>
                        </a:rPr>
                        <a:t>率</a:t>
                      </a:r>
                      <a:endParaRPr lang="en-US" altLang="zh-CN" sz="1000" kern="0" spc="30" dirty="0">
                        <a:solidFill>
                          <a:srgbClr val="000000">
                            <a:alpha val="100000"/>
                          </a:srgbClr>
                        </a:solidFill>
                        <a:latin typeface="+mn-lt"/>
                        <a:ea typeface="+mn-ea"/>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66.7% vs 45.1%</a:t>
                      </a:r>
                      <a:endParaRPr lang="zh-CN" altLang="en-US"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marR="0" lvl="0" indent="635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P=0.281</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kern="0" spc="30" dirty="0">
                          <a:solidFill>
                            <a:srgbClr val="000000">
                              <a:alpha val="100000"/>
                            </a:srgbClr>
                          </a:solidFill>
                          <a:latin typeface="+mn-lt"/>
                          <a:ea typeface="+mn-ea"/>
                          <a:cs typeface="+mn-ea"/>
                          <a:sym typeface="+mn-lt"/>
                        </a:rPr>
                        <a:t>/</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en-US" sz="1000" kern="0" spc="30" dirty="0">
                          <a:solidFill>
                            <a:srgbClr val="000000">
                              <a:alpha val="100000"/>
                            </a:srgbClr>
                          </a:solidFill>
                          <a:latin typeface="+mn-lt"/>
                          <a:ea typeface="+mn-ea"/>
                          <a:cs typeface="+mn-ea"/>
                          <a:sym typeface="+mn-lt"/>
                        </a:rPr>
                        <a:t>OS</a:t>
                      </a:r>
                      <a:endParaRPr lang="en-US" sz="1000" kern="0" spc="30" dirty="0">
                        <a:solidFill>
                          <a:srgbClr val="000000">
                            <a:alpha val="100000"/>
                          </a:srgbClr>
                        </a:solidFill>
                        <a:latin typeface="+mn-lt"/>
                        <a:ea typeface="+mn-ea"/>
                        <a:cs typeface="+mn-ea"/>
                        <a:sym typeface="+mn-lt"/>
                      </a:endParaRPr>
                    </a:p>
                    <a:p>
                      <a:pPr marL="0" algn="ctr" rtl="0" eaLnBrk="0">
                        <a:lnSpc>
                          <a:spcPct val="120000"/>
                        </a:lnSpc>
                        <a:spcBef>
                          <a:spcPts val="0"/>
                        </a:spcBef>
                      </a:pPr>
                      <a:r>
                        <a:rPr lang="en-US" sz="1000" kern="0" spc="30" dirty="0">
                          <a:solidFill>
                            <a:srgbClr val="000000">
                              <a:alpha val="100000"/>
                            </a:srgbClr>
                          </a:solidFill>
                          <a:latin typeface="+mn-lt"/>
                          <a:ea typeface="+mn-ea"/>
                          <a:cs typeface="+mn-ea"/>
                          <a:sym typeface="+mn-lt"/>
                        </a:rPr>
                        <a:t>28.1 vs 28.9</a:t>
                      </a:r>
                      <a:endParaRPr lang="en-US" sz="1000" kern="0" spc="30" dirty="0">
                        <a:solidFill>
                          <a:srgbClr val="000000">
                            <a:alpha val="100000"/>
                          </a:srgbClr>
                        </a:solidFill>
                        <a:latin typeface="+mn-lt"/>
                        <a:ea typeface="+mn-ea"/>
                        <a:cs typeface="+mn-ea"/>
                        <a:sym typeface="+mn-lt"/>
                      </a:endParaRPr>
                    </a:p>
                    <a:p>
                      <a:pPr marL="0" algn="ctr" rtl="0" eaLnBrk="0">
                        <a:lnSpc>
                          <a:spcPct val="120000"/>
                        </a:lnSpc>
                        <a:spcBef>
                          <a:spcPts val="0"/>
                        </a:spcBef>
                      </a:pPr>
                      <a:r>
                        <a:rPr lang="en-US" altLang="zh-CN" sz="1000" kern="0" spc="30" dirty="0">
                          <a:solidFill>
                            <a:srgbClr val="000000">
                              <a:alpha val="100000"/>
                            </a:srgbClr>
                          </a:solidFill>
                          <a:latin typeface="+mn-lt"/>
                          <a:ea typeface="+mn-ea"/>
                          <a:cs typeface="+mn-ea"/>
                          <a:sym typeface="+mn-lt"/>
                        </a:rPr>
                        <a:t>P=0.619</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309761">
                <a:tc vMerge="1">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tcPr>
                </a:tc>
                <a:tc>
                  <a:txBody>
                    <a:bodyPr/>
                    <a:lstStyle/>
                    <a:p>
                      <a:pPr marL="0" indent="635" algn="ctr" rtl="0" eaLnBrk="0">
                        <a:lnSpc>
                          <a:spcPct val="100000"/>
                        </a:lnSpc>
                        <a:spcBef>
                          <a:spcPts val="0"/>
                        </a:spcBef>
                      </a:pPr>
                      <a:r>
                        <a:rPr lang="en-US" altLang="zh-CN" sz="1000" kern="0" spc="0" dirty="0" err="1">
                          <a:solidFill>
                            <a:srgbClr val="000000">
                              <a:alpha val="100000"/>
                            </a:srgbClr>
                          </a:solidFill>
                          <a:latin typeface="+mn-lt"/>
                          <a:ea typeface="+mn-ea"/>
                          <a:cs typeface="+mn-ea"/>
                          <a:sym typeface="+mn-lt"/>
                        </a:rPr>
                        <a:t>mFOLFIRINOX</a:t>
                      </a:r>
                      <a:endParaRPr lang="zh-CN" altLang="en-US" sz="1000" kern="0" spc="-1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19</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kern="0" spc="30" dirty="0">
                          <a:solidFill>
                            <a:srgbClr val="000000">
                              <a:alpha val="100000"/>
                            </a:srgbClr>
                          </a:solidFill>
                          <a:latin typeface="+mn-lt"/>
                          <a:ea typeface="+mn-ea"/>
                          <a:cs typeface="+mn-ea"/>
                          <a:sym typeface="+mn-lt"/>
                        </a:rPr>
                        <a:t>/</a:t>
                      </a:r>
                      <a:endParaRPr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r>
              <a:tr h="309761">
                <a:tc rowSpan="2">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sz="1000" kern="0" spc="30" dirty="0">
                          <a:solidFill>
                            <a:srgbClr val="000000">
                              <a:alpha val="100000"/>
                            </a:srgbClr>
                          </a:solidFill>
                          <a:latin typeface="+mn-lt"/>
                          <a:ea typeface="+mn-ea"/>
                          <a:cs typeface="+mn-ea"/>
                          <a:sym typeface="+mn-lt"/>
                        </a:rPr>
                        <a:t>PANOVA-3</a:t>
                      </a:r>
                      <a:endParaRPr sz="1000" kern="0" spc="30" dirty="0">
                        <a:solidFill>
                          <a:srgbClr val="000000">
                            <a:alpha val="100000"/>
                          </a:srgbClr>
                        </a:solidFill>
                        <a:latin typeface="+mn-lt"/>
                        <a:ea typeface="+mn-ea"/>
                        <a:cs typeface="+mn-ea"/>
                        <a:sym typeface="+mn-lt"/>
                      </a:endParaRPr>
                    </a:p>
                  </a:txBody>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2">
                  <a:txBody>
                    <a:bodyPr/>
                    <a:lstStyle/>
                    <a:p>
                      <a:pPr marL="0" marR="0" lvl="0" indent="0" algn="ctr" defTabSz="914400" rtl="0" eaLnBrk="0" fontAlgn="auto" latinLnBrk="0" hangingPunct="1">
                        <a:lnSpc>
                          <a:spcPct val="100000"/>
                        </a:lnSpc>
                        <a:spcBef>
                          <a:spcPts val="0"/>
                        </a:spcBef>
                        <a:spcAft>
                          <a:spcPts val="0"/>
                        </a:spcAft>
                        <a:buClrTx/>
                        <a:buSzTx/>
                        <a:buFontTx/>
                        <a:buNone/>
                        <a:defRPr/>
                      </a:pPr>
                      <a:r>
                        <a:rPr lang="en-US" altLang="zh-CN" sz="1000" kern="0" spc="30" dirty="0">
                          <a:solidFill>
                            <a:srgbClr val="000000">
                              <a:alpha val="100000"/>
                            </a:srgbClr>
                          </a:solidFill>
                          <a:latin typeface="+mn-lt"/>
                          <a:ea typeface="+mn-ea"/>
                          <a:cs typeface="+mn-ea"/>
                          <a:sym typeface="+mn-lt"/>
                        </a:rPr>
                        <a:t>LAPC</a:t>
                      </a:r>
                      <a:endParaRPr lang="en-US" altLang="zh-CN" sz="1000" kern="0" spc="3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2">
                  <a:txBody>
                    <a:bodyPr/>
                    <a:lstStyle/>
                    <a:p>
                      <a:pPr marL="0" algn="ctr">
                        <a:lnSpc>
                          <a:spcPct val="100000"/>
                        </a:lnSpc>
                        <a:spcBef>
                          <a:spcPts val="0"/>
                        </a:spcBef>
                      </a:pPr>
                      <a:r>
                        <a:rPr lang="en-US" altLang="zh-CN" sz="1000" kern="1200" dirty="0">
                          <a:solidFill>
                            <a:schemeClr val="tx1"/>
                          </a:solidFill>
                          <a:latin typeface="+mn-lt"/>
                          <a:ea typeface="+mn-ea"/>
                          <a:cs typeface="+mn-ea"/>
                          <a:sym typeface="+mn-lt"/>
                        </a:rPr>
                        <a:t>RCT</a:t>
                      </a:r>
                      <a:endParaRPr lang="en-US" altLang="zh-CN" sz="1000" kern="1200" dirty="0">
                        <a:solidFill>
                          <a:schemeClr val="tx1"/>
                        </a:solidFill>
                        <a:latin typeface="+mn-lt"/>
                        <a:ea typeface="+mn-ea"/>
                        <a:cs typeface="+mn-ea"/>
                        <a:sym typeface="+mn-lt"/>
                      </a:endParaRPr>
                    </a:p>
                    <a:p>
                      <a:pPr marL="0" algn="ctr">
                        <a:lnSpc>
                          <a:spcPct val="100000"/>
                        </a:lnSpc>
                        <a:spcBef>
                          <a:spcPts val="0"/>
                        </a:spcBef>
                      </a:pPr>
                      <a:r>
                        <a:rPr lang="en-US" altLang="zh-CN" sz="1000" kern="1200" dirty="0">
                          <a:solidFill>
                            <a:schemeClr val="tx1"/>
                          </a:solidFill>
                          <a:latin typeface="+mn-lt"/>
                          <a:ea typeface="+mn-ea"/>
                          <a:cs typeface="+mn-ea"/>
                          <a:sym typeface="+mn-lt"/>
                        </a:rPr>
                        <a:t>III</a:t>
                      </a:r>
                      <a:r>
                        <a:rPr lang="zh-CN" altLang="en-US" sz="1000" kern="1200" dirty="0">
                          <a:solidFill>
                            <a:schemeClr val="tx1"/>
                          </a:solidFill>
                          <a:latin typeface="+mn-lt"/>
                          <a:ea typeface="+mn-ea"/>
                          <a:cs typeface="+mn-ea"/>
                          <a:sym typeface="+mn-lt"/>
                        </a:rPr>
                        <a:t>期</a:t>
                      </a:r>
                      <a:endParaRPr lang="zh-CN" altLang="en-US"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635" algn="ctr" defTabSz="914400" rtl="0" eaLnBrk="0" fontAlgn="auto" latinLnBrk="0" hangingPunct="1">
                        <a:lnSpc>
                          <a:spcPct val="100000"/>
                        </a:lnSpc>
                        <a:spcBef>
                          <a:spcPts val="0"/>
                        </a:spcBef>
                        <a:spcAft>
                          <a:spcPts val="0"/>
                        </a:spcAft>
                        <a:buClrTx/>
                        <a:buSzTx/>
                        <a:buFontTx/>
                        <a:buNone/>
                        <a:defRPr/>
                      </a:pPr>
                      <a:r>
                        <a:rPr lang="de-DE" altLang="zh-CN" sz="1000" dirty="0">
                          <a:sym typeface="+mn-lt"/>
                        </a:rPr>
                        <a:t>TTField</a:t>
                      </a:r>
                      <a:r>
                        <a:rPr lang="en-US" altLang="zh-CN" sz="1000" dirty="0">
                          <a:sym typeface="+mn-lt"/>
                        </a:rPr>
                        <a:t>s</a:t>
                      </a:r>
                      <a:r>
                        <a:rPr lang="zh-CN" altLang="en-US" sz="1000" dirty="0">
                          <a:sym typeface="+mn-lt"/>
                        </a:rPr>
                        <a:t>治疗</a:t>
                      </a:r>
                      <a:r>
                        <a:rPr lang="en-US" altLang="zh-CN" sz="1000" kern="0" spc="-10" dirty="0">
                          <a:solidFill>
                            <a:srgbClr val="000000">
                              <a:alpha val="100000"/>
                            </a:srgbClr>
                          </a:solidFill>
                          <a:latin typeface="+mn-lt"/>
                          <a:ea typeface="+mn-ea"/>
                          <a:cs typeface="+mn-ea"/>
                          <a:sym typeface="+mn-lt"/>
                        </a:rPr>
                        <a:t>+AG</a:t>
                      </a:r>
                      <a:endParaRPr lang="en-US" altLang="zh-CN" sz="1000" dirty="0">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285</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00000"/>
                        </a:lnSpc>
                        <a:spcBef>
                          <a:spcPts val="0"/>
                        </a:spcBef>
                      </a:pPr>
                      <a:r>
                        <a:rPr lang="en-US" altLang="zh-CN" sz="1000" b="1" kern="0" spc="30" dirty="0">
                          <a:solidFill>
                            <a:srgbClr val="C00000"/>
                          </a:solidFill>
                          <a:latin typeface="+mn-lt"/>
                          <a:ea typeface="+mn-ea"/>
                          <a:cs typeface="+mn-ea"/>
                          <a:sym typeface="+mn-lt"/>
                        </a:rPr>
                        <a:t>OS</a:t>
                      </a:r>
                      <a:endParaRPr lang="en-US" altLang="zh-CN" sz="1000" b="1" kern="0" spc="30" dirty="0">
                        <a:solidFill>
                          <a:srgbClr val="C00000"/>
                        </a:solidFill>
                        <a:latin typeface="+mn-lt"/>
                        <a:ea typeface="+mn-ea"/>
                        <a:cs typeface="+mn-ea"/>
                        <a:sym typeface="+mn-lt"/>
                      </a:endParaRPr>
                    </a:p>
                    <a:p>
                      <a:pPr marL="0" algn="ctr" rtl="0" eaLnBrk="0">
                        <a:lnSpc>
                          <a:spcPct val="100000"/>
                        </a:lnSpc>
                        <a:spcBef>
                          <a:spcPts val="0"/>
                        </a:spcBef>
                      </a:pPr>
                      <a:r>
                        <a:rPr lang="en-US" altLang="zh-CN" sz="1000" b="1" kern="0" spc="30" dirty="0">
                          <a:solidFill>
                            <a:srgbClr val="C00000"/>
                          </a:solidFill>
                          <a:latin typeface="+mn-lt"/>
                          <a:ea typeface="+mn-ea"/>
                          <a:cs typeface="+mn-ea"/>
                          <a:sym typeface="+mn-lt"/>
                        </a:rPr>
                        <a:t>16.2 vs 14.2</a:t>
                      </a:r>
                      <a:endParaRPr lang="zh-CN" altLang="en-US" sz="1000" b="1" kern="0" spc="3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rowSpan="2">
                  <a:txBody>
                    <a:bodyPr/>
                    <a:lstStyle/>
                    <a:p>
                      <a:pPr marL="0" marR="0" lvl="0" indent="6350" algn="ctr" defTabSz="914400" rtl="0" eaLnBrk="0" fontAlgn="auto" latinLnBrk="0" hangingPunct="1">
                        <a:lnSpc>
                          <a:spcPct val="100000"/>
                        </a:lnSpc>
                        <a:spcBef>
                          <a:spcPts val="0"/>
                        </a:spcBef>
                        <a:spcAft>
                          <a:spcPts val="0"/>
                        </a:spcAft>
                        <a:buClrTx/>
                        <a:buSzTx/>
                        <a:buFontTx/>
                        <a:buNone/>
                        <a:defRPr/>
                      </a:pPr>
                      <a:r>
                        <a:rPr lang="en-US" altLang="zh-CN" sz="1000" b="1" i="1" kern="1200" dirty="0">
                          <a:solidFill>
                            <a:srgbClr val="C00000"/>
                          </a:solidFill>
                          <a:latin typeface="+mn-lt"/>
                          <a:ea typeface="+mn-ea"/>
                          <a:cs typeface="+mn-ea"/>
                          <a:sym typeface="+mn-lt"/>
                        </a:rPr>
                        <a:t>HR=0.82</a:t>
                      </a:r>
                      <a:endParaRPr lang="en-US" altLang="zh-CN" sz="1000" b="1" i="1" kern="1200" dirty="0">
                        <a:solidFill>
                          <a:srgbClr val="C00000"/>
                        </a:solidFill>
                        <a:latin typeface="+mn-lt"/>
                        <a:ea typeface="+mn-ea"/>
                        <a:cs typeface="+mn-ea"/>
                        <a:sym typeface="+mn-lt"/>
                      </a:endParaRPr>
                    </a:p>
                    <a:p>
                      <a:pPr marL="0" indent="6350" algn="ctr" rtl="0" eaLnBrk="0">
                        <a:lnSpc>
                          <a:spcPct val="100000"/>
                        </a:lnSpc>
                        <a:spcBef>
                          <a:spcPts val="0"/>
                        </a:spcBef>
                      </a:pPr>
                      <a:r>
                        <a:rPr lang="en-US" altLang="zh-CN" sz="1000" b="1" i="1" kern="1200" dirty="0">
                          <a:solidFill>
                            <a:srgbClr val="C00000"/>
                          </a:solidFill>
                          <a:latin typeface="+mn-lt"/>
                          <a:ea typeface="+mn-ea"/>
                          <a:cs typeface="+mn-ea"/>
                          <a:sym typeface="+mn-lt"/>
                        </a:rPr>
                        <a:t>P=0.039</a:t>
                      </a:r>
                      <a:endParaRPr sz="1000" b="1" i="1"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7%</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tx2">
                          <a:lumMod val="10000"/>
                          <a:lumOff val="90000"/>
                        </a:schemeClr>
                      </a:solidFill>
                      <a:prstDash val="solid"/>
                      <a:round/>
                      <a:headEnd type="none" w="med" len="med"/>
                      <a:tailEnd type="none" w="med" len="med"/>
                    </a:lnB>
                    <a:solidFill>
                      <a:schemeClr val="bg1"/>
                    </a:solidFill>
                  </a:tcPr>
                </a:tc>
                <a:tc rowSpan="2">
                  <a:txBody>
                    <a:bodyPr/>
                    <a:lstStyle/>
                    <a:p>
                      <a:pPr marL="0" algn="ctr" rtl="0" eaLnBrk="0">
                        <a:lnSpc>
                          <a:spcPct val="120000"/>
                        </a:lnSpc>
                        <a:spcBef>
                          <a:spcPts val="0"/>
                        </a:spcBef>
                      </a:pPr>
                      <a:r>
                        <a:rPr lang="zh-CN" altLang="en-US" sz="1000" b="1" i="1" kern="1200" dirty="0">
                          <a:solidFill>
                            <a:srgbClr val="C00000"/>
                          </a:solidFill>
                          <a:latin typeface="+mn-lt"/>
                          <a:ea typeface="+mn-ea"/>
                          <a:cs typeface="+mn-ea"/>
                          <a:sym typeface="+mn-lt"/>
                        </a:rPr>
                        <a:t>远处</a:t>
                      </a:r>
                      <a:r>
                        <a:rPr lang="en-US" altLang="zh-CN" sz="1000" b="1" i="1" kern="1200" dirty="0">
                          <a:solidFill>
                            <a:srgbClr val="C00000"/>
                          </a:solidFill>
                          <a:latin typeface="+mn-lt"/>
                          <a:ea typeface="+mn-ea"/>
                          <a:cs typeface="+mn-ea"/>
                          <a:sym typeface="+mn-lt"/>
                        </a:rPr>
                        <a:t>PFS</a:t>
                      </a:r>
                      <a:endParaRPr lang="en-US" altLang="zh-CN" sz="1000" b="1" i="1" kern="1200" dirty="0">
                        <a:solidFill>
                          <a:srgbClr val="C00000"/>
                        </a:solidFill>
                        <a:latin typeface="+mn-lt"/>
                        <a:ea typeface="+mn-ea"/>
                        <a:cs typeface="+mn-ea"/>
                        <a:sym typeface="+mn-lt"/>
                      </a:endParaRPr>
                    </a:p>
                    <a:p>
                      <a:pPr marL="0" algn="ctr" rtl="0" eaLnBrk="0">
                        <a:lnSpc>
                          <a:spcPct val="120000"/>
                        </a:lnSpc>
                        <a:spcBef>
                          <a:spcPts val="0"/>
                        </a:spcBef>
                      </a:pPr>
                      <a:r>
                        <a:rPr lang="en-US" sz="1000" b="1" i="1" kern="1200" dirty="0">
                          <a:solidFill>
                            <a:srgbClr val="C00000"/>
                          </a:solidFill>
                          <a:latin typeface="+mn-lt"/>
                          <a:ea typeface="+mn-ea"/>
                          <a:cs typeface="+mn-ea"/>
                          <a:sym typeface="+mn-lt"/>
                        </a:rPr>
                        <a:t>13.9 </a:t>
                      </a:r>
                      <a:r>
                        <a:rPr lang="en-US" altLang="zh-CN" sz="1000" b="1" i="1" kern="1200" dirty="0">
                          <a:solidFill>
                            <a:srgbClr val="C00000"/>
                          </a:solidFill>
                          <a:latin typeface="+mn-lt"/>
                          <a:ea typeface="+mn-ea"/>
                          <a:cs typeface="+mn-ea"/>
                          <a:sym typeface="+mn-lt"/>
                        </a:rPr>
                        <a:t>vs 11.5</a:t>
                      </a:r>
                      <a:endParaRPr lang="en-US" altLang="zh-CN" sz="1000" b="1" i="1" kern="1200" dirty="0">
                        <a:solidFill>
                          <a:srgbClr val="C00000"/>
                        </a:solidFill>
                        <a:latin typeface="+mn-lt"/>
                        <a:ea typeface="+mn-ea"/>
                        <a:cs typeface="+mn-ea"/>
                        <a:sym typeface="+mn-lt"/>
                      </a:endParaRPr>
                    </a:p>
                    <a:p>
                      <a:pPr marL="0" algn="ctr" rtl="0" eaLnBrk="0">
                        <a:lnSpc>
                          <a:spcPct val="120000"/>
                        </a:lnSpc>
                        <a:spcBef>
                          <a:spcPts val="0"/>
                        </a:spcBef>
                      </a:pPr>
                      <a:r>
                        <a:rPr lang="en-US" sz="1000" b="1" i="1" kern="1200" dirty="0">
                          <a:solidFill>
                            <a:srgbClr val="C00000"/>
                          </a:solidFill>
                          <a:latin typeface="+mn-lt"/>
                          <a:ea typeface="+mn-ea"/>
                          <a:cs typeface="+mn-ea"/>
                          <a:sym typeface="+mn-lt"/>
                        </a:rPr>
                        <a:t>P=0.022</a:t>
                      </a:r>
                      <a:endParaRPr sz="1000" b="1" i="1" kern="1200" dirty="0">
                        <a:solidFill>
                          <a:srgbClr val="C00000"/>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r h="309761">
                <a:tc vMerge="1">
                  <a:tcPr marL="0" marR="0" marT="0" marB="0" anchor="ctr">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indent="635" algn="ctr" rtl="0" eaLnBrk="0">
                        <a:lnSpc>
                          <a:spcPct val="100000"/>
                        </a:lnSpc>
                        <a:spcBef>
                          <a:spcPts val="0"/>
                        </a:spcBef>
                      </a:pPr>
                      <a:r>
                        <a:rPr lang="en-US" altLang="zh-CN" sz="1000" kern="0" spc="-10" dirty="0">
                          <a:solidFill>
                            <a:srgbClr val="000000">
                              <a:alpha val="100000"/>
                            </a:srgbClr>
                          </a:solidFill>
                          <a:latin typeface="+mn-lt"/>
                          <a:ea typeface="+mn-ea"/>
                          <a:cs typeface="+mn-ea"/>
                          <a:sym typeface="+mn-lt"/>
                        </a:rPr>
                        <a:t>AG</a:t>
                      </a:r>
                      <a:endParaRPr lang="zh-CN" altLang="en-US" sz="1000" kern="0" spc="-10" dirty="0">
                        <a:solidFill>
                          <a:srgbClr val="000000">
                            <a:alpha val="100000"/>
                          </a:srgbClr>
                        </a:solidFill>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286</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algn="ctr" rtl="0" eaLnBrk="0">
                        <a:lnSpc>
                          <a:spcPct val="100000"/>
                        </a:lnSpc>
                        <a:spcBef>
                          <a:spcPts val="0"/>
                        </a:spcBef>
                      </a:pPr>
                      <a:r>
                        <a:rPr lang="en-US" sz="1000" dirty="0">
                          <a:latin typeface="+mn-lt"/>
                          <a:ea typeface="+mn-ea"/>
                          <a:cs typeface="+mn-ea"/>
                          <a:sym typeface="+mn-lt"/>
                        </a:rPr>
                        <a:t>10%</a:t>
                      </a:r>
                      <a:endParaRPr sz="1000" dirty="0">
                        <a:latin typeface="+mn-lt"/>
                        <a:ea typeface="+mn-ea"/>
                        <a:cs typeface="+mn-ea"/>
                        <a:sym typeface="+mn-lt"/>
                      </a:endParaRPr>
                    </a:p>
                  </a:txBody>
                  <a:tcPr marL="0" marR="0" marT="0" marB="0" anchor="ctr">
                    <a:lnL w="12700" cap="flat" cmpd="sng" algn="ctr">
                      <a:solidFill>
                        <a:schemeClr val="tx2">
                          <a:lumMod val="10000"/>
                          <a:lumOff val="90000"/>
                        </a:schemeClr>
                      </a:solidFill>
                      <a:prstDash val="solid"/>
                      <a:round/>
                      <a:headEnd type="none" w="med" len="med"/>
                      <a:tailEnd type="none" w="med" len="med"/>
                    </a:lnL>
                    <a:lnR w="12700" cap="flat" cmpd="sng" algn="ctr">
                      <a:solidFill>
                        <a:schemeClr val="tx2">
                          <a:lumMod val="10000"/>
                          <a:lumOff val="90000"/>
                        </a:schemeClr>
                      </a:solidFill>
                      <a:prstDash val="solid"/>
                      <a:round/>
                      <a:headEnd type="none" w="med" len="med"/>
                      <a:tailEnd type="none" w="med" len="med"/>
                    </a:lnR>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vMerge="1">
                  <a:tcPr marL="0" marR="0" marT="0" marB="0" anchor="ctr">
                    <a:lnL w="12700" cap="flat" cmpd="sng" algn="ctr">
                      <a:solidFill>
                        <a:schemeClr val="tx2">
                          <a:lumMod val="10000"/>
                          <a:lumOff val="90000"/>
                        </a:schemeClr>
                      </a:solidFill>
                      <a:prstDash val="solid"/>
                      <a:round/>
                      <a:headEnd type="none" w="med" len="med"/>
                      <a:tailEnd type="none" w="med" len="med"/>
                    </a:lnL>
                    <a:lnT w="12700" cap="flat" cmpd="sng" algn="ctr">
                      <a:solidFill>
                        <a:schemeClr val="tx2">
                          <a:lumMod val="10000"/>
                          <a:lumOff val="9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r>
            </a:tbl>
          </a:graphicData>
        </a:graphic>
      </p:graphicFrame>
      <p:sp>
        <p:nvSpPr>
          <p:cNvPr id="10" name="内容占位符 4"/>
          <p:cNvSpPr txBox="1"/>
          <p:nvPr/>
        </p:nvSpPr>
        <p:spPr>
          <a:xfrm>
            <a:off x="142761" y="255470"/>
            <a:ext cx="11592426" cy="461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panose="020B0604020202020204" pitchFamily="34" charset="0"/>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2400" b="1" dirty="0">
                <a:solidFill>
                  <a:schemeClr val="tx1">
                    <a:lumMod val="75000"/>
                    <a:lumOff val="25000"/>
                  </a:schemeClr>
                </a:solidFill>
                <a:latin typeface="+mn-lt"/>
                <a:ea typeface="+mn-ea"/>
                <a:cs typeface="+mn-ea"/>
                <a:sym typeface="+mn-lt"/>
              </a:rPr>
              <a:t>小结：</a:t>
            </a:r>
            <a:endParaRPr lang="zh-CN" altLang="en-US" sz="2400" b="1" dirty="0">
              <a:solidFill>
                <a:schemeClr val="tx1">
                  <a:lumMod val="75000"/>
                  <a:lumOff val="25000"/>
                </a:schemeClr>
              </a:solidFill>
              <a:latin typeface="+mn-lt"/>
              <a:ea typeface="+mn-ea"/>
              <a:cs typeface="+mn-ea"/>
              <a:sym typeface="+mn-lt"/>
            </a:endParaRPr>
          </a:p>
        </p:txBody>
      </p:sp>
      <p:sp>
        <p:nvSpPr>
          <p:cNvPr id="12" name="文本框 11"/>
          <p:cNvSpPr txBox="1"/>
          <p:nvPr/>
        </p:nvSpPr>
        <p:spPr>
          <a:xfrm>
            <a:off x="665763" y="900631"/>
            <a:ext cx="10860473" cy="1750479"/>
          </a:xfrm>
          <a:prstGeom prst="rect">
            <a:avLst/>
          </a:prstGeom>
          <a:noFill/>
        </p:spPr>
        <p:txBody>
          <a:bodyPr wrap="square">
            <a:spAutoFit/>
          </a:bodyPr>
          <a:lstStyle/>
          <a:p>
            <a:pPr>
              <a:lnSpc>
                <a:spcPct val="200000"/>
              </a:lnSpc>
            </a:pPr>
            <a:r>
              <a:rPr lang="en-US" altLang="zh-CN" sz="1400" dirty="0"/>
              <a:t>1</a:t>
            </a:r>
            <a:r>
              <a:rPr lang="zh-CN" altLang="en-US" sz="1400" dirty="0"/>
              <a:t>、</a:t>
            </a:r>
            <a:r>
              <a:rPr lang="en-US" altLang="zh-CN" sz="1400" dirty="0"/>
              <a:t>LAPC</a:t>
            </a:r>
            <a:r>
              <a:rPr lang="zh-CN" altLang="en-US" sz="1400" dirty="0"/>
              <a:t>化疗方案优化：与吉西他滨相比，联合化疗具有近期疗效优势，但</a:t>
            </a:r>
            <a:r>
              <a:rPr lang="en-US" altLang="zh-CN" sz="1400" dirty="0"/>
              <a:t>OS</a:t>
            </a:r>
            <a:r>
              <a:rPr lang="zh-CN" altLang="en-US" sz="1400" dirty="0"/>
              <a:t>相当，仍需根据患者体力状态选择化疗方案及治疗策略</a:t>
            </a:r>
            <a:endParaRPr lang="en-US" altLang="zh-CN" sz="1400" dirty="0"/>
          </a:p>
          <a:p>
            <a:pPr>
              <a:lnSpc>
                <a:spcPct val="200000"/>
              </a:lnSpc>
            </a:pPr>
            <a:r>
              <a:rPr lang="en-US" altLang="zh-CN" sz="1400" dirty="0"/>
              <a:t>2</a:t>
            </a:r>
            <a:r>
              <a:rPr lang="zh-CN" altLang="en-US" sz="1400" dirty="0"/>
              <a:t>、</a:t>
            </a:r>
            <a:r>
              <a:rPr lang="en-US" altLang="zh-CN" sz="1400" dirty="0"/>
              <a:t>LAPC</a:t>
            </a:r>
            <a:r>
              <a:rPr lang="zh-CN" altLang="en-US" sz="1400" dirty="0"/>
              <a:t>化疗联合局部治疗：全身化疗基础上进一步联合放化疗或</a:t>
            </a:r>
            <a:r>
              <a:rPr lang="en-US" altLang="zh-CN" sz="1400" dirty="0"/>
              <a:t>SBRT</a:t>
            </a:r>
            <a:r>
              <a:rPr lang="zh-CN" altLang="en-US" sz="1400" dirty="0"/>
              <a:t>，未能进一步提高</a:t>
            </a:r>
            <a:r>
              <a:rPr lang="en-US" altLang="zh-CN" sz="1400" dirty="0"/>
              <a:t>R0</a:t>
            </a:r>
            <a:r>
              <a:rPr lang="zh-CN" altLang="en-US" sz="1400" dirty="0"/>
              <a:t>切除率、手术转化率或生存期，与既往诱导放化疗、序贯放化疗研究结果相似。</a:t>
            </a:r>
            <a:endParaRPr lang="zh-CN" altLang="en-US" sz="1400" dirty="0"/>
          </a:p>
          <a:p>
            <a:pPr>
              <a:lnSpc>
                <a:spcPct val="200000"/>
              </a:lnSpc>
            </a:pPr>
            <a:r>
              <a:rPr lang="en-US" altLang="zh-CN" sz="1400" dirty="0"/>
              <a:t>3</a:t>
            </a:r>
            <a:r>
              <a:rPr lang="zh-CN" altLang="en-US" sz="1400" dirty="0"/>
              <a:t>、创新疗法肿瘤电场治疗突破</a:t>
            </a:r>
            <a:r>
              <a:rPr lang="en-US" altLang="zh-CN" sz="1400" dirty="0"/>
              <a:t>LAPC</a:t>
            </a:r>
            <a:r>
              <a:rPr lang="zh-CN" altLang="en-US" sz="1400" dirty="0"/>
              <a:t>治疗困局，与化疗相比，取得</a:t>
            </a:r>
            <a:r>
              <a:rPr lang="en-US" altLang="zh-CN" sz="1400" dirty="0"/>
              <a:t>OS</a:t>
            </a:r>
            <a:r>
              <a:rPr lang="zh-CN" altLang="en-US" sz="1400" dirty="0"/>
              <a:t>获益，有望改变局部进展期胰腺癌患者治疗格局。</a:t>
            </a:r>
            <a:endParaRPr lang="zh-CN" altLang="en-US" sz="1400" dirty="0"/>
          </a:p>
        </p:txBody>
      </p:sp>
      <p:grpSp>
        <p:nvGrpSpPr>
          <p:cNvPr id="20" name="组合 19"/>
          <p:cNvGrpSpPr/>
          <p:nvPr/>
        </p:nvGrpSpPr>
        <p:grpSpPr>
          <a:xfrm>
            <a:off x="133513" y="3556688"/>
            <a:ext cx="805482" cy="2493074"/>
            <a:chOff x="133513" y="4146331"/>
            <a:chExt cx="805482" cy="2493074"/>
          </a:xfrm>
        </p:grpSpPr>
        <p:sp>
          <p:nvSpPr>
            <p:cNvPr id="6" name="affirmative-check-mark_2301"/>
            <p:cNvSpPr>
              <a:spLocks noChangeAspect="1"/>
            </p:cNvSpPr>
            <p:nvPr/>
          </p:nvSpPr>
          <p:spPr>
            <a:xfrm>
              <a:off x="306149" y="6110781"/>
              <a:ext cx="468000" cy="467441"/>
            </a:xfrm>
            <a:custGeom>
              <a:avLst/>
              <a:gdLst>
                <a:gd name="connsiteX0" fmla="*/ 449984 w 578419"/>
                <a:gd name="connsiteY0" fmla="*/ 152373 h 577729"/>
                <a:gd name="connsiteX1" fmla="*/ 460750 w 578419"/>
                <a:gd name="connsiteY1" fmla="*/ 157745 h 577729"/>
                <a:gd name="connsiteX2" fmla="*/ 495202 w 578419"/>
                <a:gd name="connsiteY2" fmla="*/ 190697 h 577729"/>
                <a:gd name="connsiteX3" fmla="*/ 495202 w 578419"/>
                <a:gd name="connsiteY3" fmla="*/ 213620 h 577729"/>
                <a:gd name="connsiteX4" fmla="*/ 248298 w 578419"/>
                <a:gd name="connsiteY4" fmla="*/ 460039 h 577729"/>
                <a:gd name="connsiteX5" fmla="*/ 225330 w 578419"/>
                <a:gd name="connsiteY5" fmla="*/ 460039 h 577729"/>
                <a:gd name="connsiteX6" fmla="*/ 219588 w 578419"/>
                <a:gd name="connsiteY6" fmla="*/ 454309 h 577729"/>
                <a:gd name="connsiteX7" fmla="*/ 215282 w 578419"/>
                <a:gd name="connsiteY7" fmla="*/ 450011 h 577729"/>
                <a:gd name="connsiteX8" fmla="*/ 190879 w 578419"/>
                <a:gd name="connsiteY8" fmla="*/ 425655 h 577729"/>
                <a:gd name="connsiteX9" fmla="*/ 84652 w 578419"/>
                <a:gd name="connsiteY9" fmla="*/ 318205 h 577729"/>
                <a:gd name="connsiteX10" fmla="*/ 84652 w 578419"/>
                <a:gd name="connsiteY10" fmla="*/ 295282 h 577729"/>
                <a:gd name="connsiteX11" fmla="*/ 117669 w 578419"/>
                <a:gd name="connsiteY11" fmla="*/ 262330 h 577729"/>
                <a:gd name="connsiteX12" fmla="*/ 140636 w 578419"/>
                <a:gd name="connsiteY12" fmla="*/ 262330 h 577729"/>
                <a:gd name="connsiteX13" fmla="*/ 236814 w 578419"/>
                <a:gd name="connsiteY13" fmla="*/ 358320 h 577729"/>
                <a:gd name="connsiteX14" fmla="*/ 439218 w 578419"/>
                <a:gd name="connsiteY14" fmla="*/ 157745 h 577729"/>
                <a:gd name="connsiteX15" fmla="*/ 449984 w 578419"/>
                <a:gd name="connsiteY15" fmla="*/ 152373 h 577729"/>
                <a:gd name="connsiteX16" fmla="*/ 289927 w 578419"/>
                <a:gd name="connsiteY16" fmla="*/ 45874 h 577729"/>
                <a:gd name="connsiteX17" fmla="*/ 45929 w 578419"/>
                <a:gd name="connsiteY17" fmla="*/ 289581 h 577729"/>
                <a:gd name="connsiteX18" fmla="*/ 289927 w 578419"/>
                <a:gd name="connsiteY18" fmla="*/ 531855 h 577729"/>
                <a:gd name="connsiteX19" fmla="*/ 532490 w 578419"/>
                <a:gd name="connsiteY19" fmla="*/ 289581 h 577729"/>
                <a:gd name="connsiteX20" fmla="*/ 289927 w 578419"/>
                <a:gd name="connsiteY20" fmla="*/ 45874 h 577729"/>
                <a:gd name="connsiteX21" fmla="*/ 289927 w 578419"/>
                <a:gd name="connsiteY21" fmla="*/ 0 h 577729"/>
                <a:gd name="connsiteX22" fmla="*/ 578419 w 578419"/>
                <a:gd name="connsiteY22" fmla="*/ 289581 h 577729"/>
                <a:gd name="connsiteX23" fmla="*/ 289927 w 578419"/>
                <a:gd name="connsiteY23" fmla="*/ 577729 h 577729"/>
                <a:gd name="connsiteX24" fmla="*/ 0 w 578419"/>
                <a:gd name="connsiteY24" fmla="*/ 289581 h 577729"/>
                <a:gd name="connsiteX25" fmla="*/ 289927 w 578419"/>
                <a:gd name="connsiteY25" fmla="*/ 0 h 5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8419" h="577729">
                  <a:moveTo>
                    <a:pt x="449984" y="152373"/>
                  </a:moveTo>
                  <a:cubicBezTo>
                    <a:pt x="453931" y="152373"/>
                    <a:pt x="457879" y="154164"/>
                    <a:pt x="460750" y="157745"/>
                  </a:cubicBezTo>
                  <a:lnTo>
                    <a:pt x="495202" y="190697"/>
                  </a:lnTo>
                  <a:cubicBezTo>
                    <a:pt x="500944" y="196428"/>
                    <a:pt x="500944" y="207889"/>
                    <a:pt x="495202" y="213620"/>
                  </a:cubicBezTo>
                  <a:lnTo>
                    <a:pt x="248298" y="460039"/>
                  </a:lnTo>
                  <a:cubicBezTo>
                    <a:pt x="241121" y="465770"/>
                    <a:pt x="231072" y="465770"/>
                    <a:pt x="225330" y="460039"/>
                  </a:cubicBezTo>
                  <a:lnTo>
                    <a:pt x="219588" y="454309"/>
                  </a:lnTo>
                  <a:lnTo>
                    <a:pt x="215282" y="450011"/>
                  </a:lnTo>
                  <a:lnTo>
                    <a:pt x="190879" y="425655"/>
                  </a:lnTo>
                  <a:lnTo>
                    <a:pt x="84652" y="318205"/>
                  </a:lnTo>
                  <a:cubicBezTo>
                    <a:pt x="77475" y="312474"/>
                    <a:pt x="77475" y="302445"/>
                    <a:pt x="84652" y="295282"/>
                  </a:cubicBezTo>
                  <a:lnTo>
                    <a:pt x="117669" y="262330"/>
                  </a:lnTo>
                  <a:cubicBezTo>
                    <a:pt x="124846" y="256600"/>
                    <a:pt x="134895" y="256600"/>
                    <a:pt x="140636" y="262330"/>
                  </a:cubicBezTo>
                  <a:lnTo>
                    <a:pt x="236814" y="358320"/>
                  </a:lnTo>
                  <a:lnTo>
                    <a:pt x="439218" y="157745"/>
                  </a:lnTo>
                  <a:cubicBezTo>
                    <a:pt x="442089" y="154164"/>
                    <a:pt x="446036" y="152373"/>
                    <a:pt x="449984" y="152373"/>
                  </a:cubicBezTo>
                  <a:close/>
                  <a:moveTo>
                    <a:pt x="289927" y="45874"/>
                  </a:moveTo>
                  <a:cubicBezTo>
                    <a:pt x="155011" y="45874"/>
                    <a:pt x="45929" y="154826"/>
                    <a:pt x="45929" y="289581"/>
                  </a:cubicBezTo>
                  <a:cubicBezTo>
                    <a:pt x="45929" y="422903"/>
                    <a:pt x="155011" y="531855"/>
                    <a:pt x="289927" y="531855"/>
                  </a:cubicBezTo>
                  <a:cubicBezTo>
                    <a:pt x="423408" y="531855"/>
                    <a:pt x="532490" y="422903"/>
                    <a:pt x="532490" y="289581"/>
                  </a:cubicBezTo>
                  <a:cubicBezTo>
                    <a:pt x="532490" y="154826"/>
                    <a:pt x="423408" y="45874"/>
                    <a:pt x="289927" y="45874"/>
                  </a:cubicBezTo>
                  <a:close/>
                  <a:moveTo>
                    <a:pt x="289927" y="0"/>
                  </a:moveTo>
                  <a:cubicBezTo>
                    <a:pt x="449244" y="0"/>
                    <a:pt x="578419" y="129021"/>
                    <a:pt x="578419" y="289581"/>
                  </a:cubicBezTo>
                  <a:cubicBezTo>
                    <a:pt x="578419" y="448708"/>
                    <a:pt x="449244" y="577729"/>
                    <a:pt x="289927" y="577729"/>
                  </a:cubicBezTo>
                  <a:cubicBezTo>
                    <a:pt x="129175" y="577729"/>
                    <a:pt x="0" y="448708"/>
                    <a:pt x="0" y="289581"/>
                  </a:cubicBezTo>
                  <a:cubicBezTo>
                    <a:pt x="0" y="129021"/>
                    <a:pt x="129175" y="0"/>
                    <a:pt x="28992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confont-10889-5203228"/>
            <p:cNvSpPr>
              <a:spLocks noChangeAspect="1"/>
            </p:cNvSpPr>
            <p:nvPr/>
          </p:nvSpPr>
          <p:spPr>
            <a:xfrm>
              <a:off x="303370" y="4146331"/>
              <a:ext cx="470779" cy="470779"/>
            </a:xfrm>
            <a:custGeom>
              <a:avLst/>
              <a:gdLst>
                <a:gd name="T0" fmla="*/ 5827 w 9270"/>
                <a:gd name="T1" fmla="*/ 3018 h 9270"/>
                <a:gd name="T2" fmla="*/ 6126 w 9270"/>
                <a:gd name="T3" fmla="*/ 3142 h 9270"/>
                <a:gd name="T4" fmla="*/ 6252 w 9270"/>
                <a:gd name="T5" fmla="*/ 3440 h 9270"/>
                <a:gd name="T6" fmla="*/ 6126 w 9270"/>
                <a:gd name="T7" fmla="*/ 3740 h 9270"/>
                <a:gd name="T8" fmla="*/ 5231 w 9270"/>
                <a:gd name="T9" fmla="*/ 4635 h 9270"/>
                <a:gd name="T10" fmla="*/ 6126 w 9270"/>
                <a:gd name="T11" fmla="*/ 5527 h 9270"/>
                <a:gd name="T12" fmla="*/ 6252 w 9270"/>
                <a:gd name="T13" fmla="*/ 5823 h 9270"/>
                <a:gd name="T14" fmla="*/ 6126 w 9270"/>
                <a:gd name="T15" fmla="*/ 6122 h 9270"/>
                <a:gd name="T16" fmla="*/ 5827 w 9270"/>
                <a:gd name="T17" fmla="*/ 6246 h 9270"/>
                <a:gd name="T18" fmla="*/ 5530 w 9270"/>
                <a:gd name="T19" fmla="*/ 6123 h 9270"/>
                <a:gd name="T20" fmla="*/ 4635 w 9270"/>
                <a:gd name="T21" fmla="*/ 5231 h 9270"/>
                <a:gd name="T22" fmla="*/ 3743 w 9270"/>
                <a:gd name="T23" fmla="*/ 6123 h 9270"/>
                <a:gd name="T24" fmla="*/ 3443 w 9270"/>
                <a:gd name="T25" fmla="*/ 6246 h 9270"/>
                <a:gd name="T26" fmla="*/ 3145 w 9270"/>
                <a:gd name="T27" fmla="*/ 6123 h 9270"/>
                <a:gd name="T28" fmla="*/ 3022 w 9270"/>
                <a:gd name="T29" fmla="*/ 5827 h 9270"/>
                <a:gd name="T30" fmla="*/ 3143 w 9270"/>
                <a:gd name="T31" fmla="*/ 5527 h 9270"/>
                <a:gd name="T32" fmla="*/ 4039 w 9270"/>
                <a:gd name="T33" fmla="*/ 4635 h 9270"/>
                <a:gd name="T34" fmla="*/ 3143 w 9270"/>
                <a:gd name="T35" fmla="*/ 3740 h 9270"/>
                <a:gd name="T36" fmla="*/ 3022 w 9270"/>
                <a:gd name="T37" fmla="*/ 3444 h 9270"/>
                <a:gd name="T38" fmla="*/ 3145 w 9270"/>
                <a:gd name="T39" fmla="*/ 3144 h 9270"/>
                <a:gd name="T40" fmla="*/ 3443 w 9270"/>
                <a:gd name="T41" fmla="*/ 3019 h 9270"/>
                <a:gd name="T42" fmla="*/ 3743 w 9270"/>
                <a:gd name="T43" fmla="*/ 3144 h 9270"/>
                <a:gd name="T44" fmla="*/ 4635 w 9270"/>
                <a:gd name="T45" fmla="*/ 4039 h 9270"/>
                <a:gd name="T46" fmla="*/ 5530 w 9270"/>
                <a:gd name="T47" fmla="*/ 3144 h 9270"/>
                <a:gd name="T48" fmla="*/ 5827 w 9270"/>
                <a:gd name="T49" fmla="*/ 3019 h 9270"/>
                <a:gd name="T50" fmla="*/ 5827 w 9270"/>
                <a:gd name="T51" fmla="*/ 3018 h 9270"/>
                <a:gd name="T52" fmla="*/ 4635 w 9270"/>
                <a:gd name="T53" fmla="*/ 843 h 9270"/>
                <a:gd name="T54" fmla="*/ 3162 w 9270"/>
                <a:gd name="T55" fmla="*/ 1145 h 9270"/>
                <a:gd name="T56" fmla="*/ 1952 w 9270"/>
                <a:gd name="T57" fmla="*/ 1952 h 9270"/>
                <a:gd name="T58" fmla="*/ 1144 w 9270"/>
                <a:gd name="T59" fmla="*/ 3162 h 9270"/>
                <a:gd name="T60" fmla="*/ 843 w 9270"/>
                <a:gd name="T61" fmla="*/ 4635 h 9270"/>
                <a:gd name="T62" fmla="*/ 1144 w 9270"/>
                <a:gd name="T63" fmla="*/ 6108 h 9270"/>
                <a:gd name="T64" fmla="*/ 1952 w 9270"/>
                <a:gd name="T65" fmla="*/ 7318 h 9270"/>
                <a:gd name="T66" fmla="*/ 3162 w 9270"/>
                <a:gd name="T67" fmla="*/ 8125 h 9270"/>
                <a:gd name="T68" fmla="*/ 4635 w 9270"/>
                <a:gd name="T69" fmla="*/ 8427 h 9270"/>
                <a:gd name="T70" fmla="*/ 6108 w 9270"/>
                <a:gd name="T71" fmla="*/ 8125 h 9270"/>
                <a:gd name="T72" fmla="*/ 7318 w 9270"/>
                <a:gd name="T73" fmla="*/ 7318 h 9270"/>
                <a:gd name="T74" fmla="*/ 8126 w 9270"/>
                <a:gd name="T75" fmla="*/ 6108 h 9270"/>
                <a:gd name="T76" fmla="*/ 8427 w 9270"/>
                <a:gd name="T77" fmla="*/ 4635 h 9270"/>
                <a:gd name="T78" fmla="*/ 8126 w 9270"/>
                <a:gd name="T79" fmla="*/ 3162 h 9270"/>
                <a:gd name="T80" fmla="*/ 7318 w 9270"/>
                <a:gd name="T81" fmla="*/ 1952 h 9270"/>
                <a:gd name="T82" fmla="*/ 6108 w 9270"/>
                <a:gd name="T83" fmla="*/ 1145 h 9270"/>
                <a:gd name="T84" fmla="*/ 4635 w 9270"/>
                <a:gd name="T85" fmla="*/ 843 h 9270"/>
                <a:gd name="T86" fmla="*/ 4635 w 9270"/>
                <a:gd name="T87" fmla="*/ 0 h 9270"/>
                <a:gd name="T88" fmla="*/ 6437 w 9270"/>
                <a:gd name="T89" fmla="*/ 367 h 9270"/>
                <a:gd name="T90" fmla="*/ 7915 w 9270"/>
                <a:gd name="T91" fmla="*/ 1355 h 9270"/>
                <a:gd name="T92" fmla="*/ 8903 w 9270"/>
                <a:gd name="T93" fmla="*/ 2833 h 9270"/>
                <a:gd name="T94" fmla="*/ 9270 w 9270"/>
                <a:gd name="T95" fmla="*/ 4635 h 9270"/>
                <a:gd name="T96" fmla="*/ 8903 w 9270"/>
                <a:gd name="T97" fmla="*/ 6437 h 9270"/>
                <a:gd name="T98" fmla="*/ 7915 w 9270"/>
                <a:gd name="T99" fmla="*/ 7914 h 9270"/>
                <a:gd name="T100" fmla="*/ 6437 w 9270"/>
                <a:gd name="T101" fmla="*/ 8902 h 9270"/>
                <a:gd name="T102" fmla="*/ 4635 w 9270"/>
                <a:gd name="T103" fmla="*/ 9270 h 9270"/>
                <a:gd name="T104" fmla="*/ 2833 w 9270"/>
                <a:gd name="T105" fmla="*/ 8902 h 9270"/>
                <a:gd name="T106" fmla="*/ 1355 w 9270"/>
                <a:gd name="T107" fmla="*/ 7914 h 9270"/>
                <a:gd name="T108" fmla="*/ 367 w 9270"/>
                <a:gd name="T109" fmla="*/ 6437 h 9270"/>
                <a:gd name="T110" fmla="*/ 0 w 9270"/>
                <a:gd name="T111" fmla="*/ 4635 h 9270"/>
                <a:gd name="T112" fmla="*/ 367 w 9270"/>
                <a:gd name="T113" fmla="*/ 2833 h 9270"/>
                <a:gd name="T114" fmla="*/ 1355 w 9270"/>
                <a:gd name="T115" fmla="*/ 1355 h 9270"/>
                <a:gd name="T116" fmla="*/ 2833 w 9270"/>
                <a:gd name="T117" fmla="*/ 367 h 9270"/>
                <a:gd name="T118" fmla="*/ 4635 w 9270"/>
                <a:gd name="T119" fmla="*/ 0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70" h="9270">
                  <a:moveTo>
                    <a:pt x="5827" y="3018"/>
                  </a:moveTo>
                  <a:cubicBezTo>
                    <a:pt x="5943" y="3018"/>
                    <a:pt x="6043" y="3059"/>
                    <a:pt x="6126" y="3142"/>
                  </a:cubicBezTo>
                  <a:cubicBezTo>
                    <a:pt x="6210" y="3225"/>
                    <a:pt x="6252" y="3324"/>
                    <a:pt x="6252" y="3440"/>
                  </a:cubicBezTo>
                  <a:cubicBezTo>
                    <a:pt x="6252" y="3556"/>
                    <a:pt x="6210" y="3657"/>
                    <a:pt x="6126" y="3740"/>
                  </a:cubicBezTo>
                  <a:lnTo>
                    <a:pt x="5231" y="4635"/>
                  </a:lnTo>
                  <a:lnTo>
                    <a:pt x="6126" y="5527"/>
                  </a:lnTo>
                  <a:cubicBezTo>
                    <a:pt x="6210" y="5611"/>
                    <a:pt x="6252" y="5710"/>
                    <a:pt x="6252" y="5823"/>
                  </a:cubicBezTo>
                  <a:cubicBezTo>
                    <a:pt x="6252" y="5939"/>
                    <a:pt x="6210" y="6040"/>
                    <a:pt x="6126" y="6122"/>
                  </a:cubicBezTo>
                  <a:cubicBezTo>
                    <a:pt x="6043" y="6204"/>
                    <a:pt x="5943" y="6246"/>
                    <a:pt x="5827" y="6246"/>
                  </a:cubicBezTo>
                  <a:cubicBezTo>
                    <a:pt x="5710" y="6246"/>
                    <a:pt x="5612" y="6204"/>
                    <a:pt x="5530" y="6123"/>
                  </a:cubicBezTo>
                  <a:lnTo>
                    <a:pt x="4635" y="5231"/>
                  </a:lnTo>
                  <a:lnTo>
                    <a:pt x="3743" y="6123"/>
                  </a:lnTo>
                  <a:cubicBezTo>
                    <a:pt x="3662" y="6204"/>
                    <a:pt x="3562" y="6246"/>
                    <a:pt x="3443" y="6246"/>
                  </a:cubicBezTo>
                  <a:cubicBezTo>
                    <a:pt x="3327" y="6246"/>
                    <a:pt x="3228" y="6204"/>
                    <a:pt x="3145" y="6123"/>
                  </a:cubicBezTo>
                  <a:cubicBezTo>
                    <a:pt x="3063" y="6042"/>
                    <a:pt x="3022" y="5943"/>
                    <a:pt x="3022" y="5827"/>
                  </a:cubicBezTo>
                  <a:cubicBezTo>
                    <a:pt x="3022" y="5709"/>
                    <a:pt x="3062" y="5608"/>
                    <a:pt x="3143" y="5527"/>
                  </a:cubicBezTo>
                  <a:lnTo>
                    <a:pt x="4039" y="4635"/>
                  </a:lnTo>
                  <a:lnTo>
                    <a:pt x="3143" y="3740"/>
                  </a:lnTo>
                  <a:cubicBezTo>
                    <a:pt x="3062" y="3659"/>
                    <a:pt x="3022" y="3560"/>
                    <a:pt x="3022" y="3444"/>
                  </a:cubicBezTo>
                  <a:cubicBezTo>
                    <a:pt x="3022" y="3327"/>
                    <a:pt x="3063" y="3226"/>
                    <a:pt x="3145" y="3144"/>
                  </a:cubicBezTo>
                  <a:cubicBezTo>
                    <a:pt x="3228" y="3060"/>
                    <a:pt x="3327" y="3019"/>
                    <a:pt x="3443" y="3019"/>
                  </a:cubicBezTo>
                  <a:cubicBezTo>
                    <a:pt x="3560" y="3018"/>
                    <a:pt x="3659" y="3060"/>
                    <a:pt x="3743" y="3144"/>
                  </a:cubicBezTo>
                  <a:lnTo>
                    <a:pt x="4635" y="4039"/>
                  </a:lnTo>
                  <a:lnTo>
                    <a:pt x="5530" y="3144"/>
                  </a:lnTo>
                  <a:cubicBezTo>
                    <a:pt x="5614" y="3060"/>
                    <a:pt x="5713" y="3019"/>
                    <a:pt x="5827" y="3019"/>
                  </a:cubicBezTo>
                  <a:lnTo>
                    <a:pt x="5827" y="3018"/>
                  </a:lnTo>
                  <a:close/>
                  <a:moveTo>
                    <a:pt x="4635" y="843"/>
                  </a:moveTo>
                  <a:cubicBezTo>
                    <a:pt x="4121" y="843"/>
                    <a:pt x="3630" y="944"/>
                    <a:pt x="3162" y="1145"/>
                  </a:cubicBezTo>
                  <a:cubicBezTo>
                    <a:pt x="2694" y="1344"/>
                    <a:pt x="2290" y="1615"/>
                    <a:pt x="1952" y="1952"/>
                  </a:cubicBezTo>
                  <a:cubicBezTo>
                    <a:pt x="1614" y="2291"/>
                    <a:pt x="1345" y="2693"/>
                    <a:pt x="1144" y="3162"/>
                  </a:cubicBezTo>
                  <a:cubicBezTo>
                    <a:pt x="943" y="3629"/>
                    <a:pt x="843" y="4121"/>
                    <a:pt x="843" y="4635"/>
                  </a:cubicBezTo>
                  <a:cubicBezTo>
                    <a:pt x="843" y="5147"/>
                    <a:pt x="943" y="5639"/>
                    <a:pt x="1144" y="6108"/>
                  </a:cubicBezTo>
                  <a:cubicBezTo>
                    <a:pt x="1345" y="6577"/>
                    <a:pt x="1614" y="6979"/>
                    <a:pt x="1952" y="7318"/>
                  </a:cubicBezTo>
                  <a:cubicBezTo>
                    <a:pt x="2290" y="7655"/>
                    <a:pt x="2693" y="7924"/>
                    <a:pt x="3162" y="8125"/>
                  </a:cubicBezTo>
                  <a:cubicBezTo>
                    <a:pt x="3631" y="8326"/>
                    <a:pt x="4122" y="8427"/>
                    <a:pt x="4635" y="8427"/>
                  </a:cubicBezTo>
                  <a:cubicBezTo>
                    <a:pt x="5148" y="8427"/>
                    <a:pt x="5639" y="8326"/>
                    <a:pt x="6108" y="8125"/>
                  </a:cubicBezTo>
                  <a:cubicBezTo>
                    <a:pt x="6577" y="7924"/>
                    <a:pt x="6980" y="7655"/>
                    <a:pt x="7318" y="7318"/>
                  </a:cubicBezTo>
                  <a:cubicBezTo>
                    <a:pt x="7656" y="6979"/>
                    <a:pt x="7925" y="6577"/>
                    <a:pt x="8126" y="6108"/>
                  </a:cubicBezTo>
                  <a:cubicBezTo>
                    <a:pt x="8327" y="5639"/>
                    <a:pt x="8427" y="5147"/>
                    <a:pt x="8427" y="4635"/>
                  </a:cubicBezTo>
                  <a:cubicBezTo>
                    <a:pt x="8427" y="4121"/>
                    <a:pt x="8327" y="3630"/>
                    <a:pt x="8126" y="3162"/>
                  </a:cubicBezTo>
                  <a:cubicBezTo>
                    <a:pt x="7925" y="2693"/>
                    <a:pt x="7656" y="2291"/>
                    <a:pt x="7318" y="1952"/>
                  </a:cubicBezTo>
                  <a:cubicBezTo>
                    <a:pt x="6980" y="1615"/>
                    <a:pt x="6576" y="1344"/>
                    <a:pt x="6108" y="1145"/>
                  </a:cubicBezTo>
                  <a:cubicBezTo>
                    <a:pt x="5640" y="944"/>
                    <a:pt x="5149" y="843"/>
                    <a:pt x="4635" y="843"/>
                  </a:cubicBezTo>
                  <a:close/>
                  <a:moveTo>
                    <a:pt x="4635" y="0"/>
                  </a:moveTo>
                  <a:cubicBezTo>
                    <a:pt x="5265" y="0"/>
                    <a:pt x="5866" y="123"/>
                    <a:pt x="6437" y="367"/>
                  </a:cubicBezTo>
                  <a:cubicBezTo>
                    <a:pt x="7009" y="612"/>
                    <a:pt x="7502" y="941"/>
                    <a:pt x="7915" y="1355"/>
                  </a:cubicBezTo>
                  <a:cubicBezTo>
                    <a:pt x="8329" y="1768"/>
                    <a:pt x="8658" y="2261"/>
                    <a:pt x="8903" y="2833"/>
                  </a:cubicBezTo>
                  <a:cubicBezTo>
                    <a:pt x="9148" y="3404"/>
                    <a:pt x="9270" y="4005"/>
                    <a:pt x="9270" y="4635"/>
                  </a:cubicBezTo>
                  <a:cubicBezTo>
                    <a:pt x="9270" y="5265"/>
                    <a:pt x="9148" y="5865"/>
                    <a:pt x="8903" y="6437"/>
                  </a:cubicBezTo>
                  <a:cubicBezTo>
                    <a:pt x="8658" y="7009"/>
                    <a:pt x="8329" y="7501"/>
                    <a:pt x="7915" y="7914"/>
                  </a:cubicBezTo>
                  <a:cubicBezTo>
                    <a:pt x="7502" y="8329"/>
                    <a:pt x="7009" y="8658"/>
                    <a:pt x="6437" y="8902"/>
                  </a:cubicBezTo>
                  <a:cubicBezTo>
                    <a:pt x="5866" y="9146"/>
                    <a:pt x="5265" y="9270"/>
                    <a:pt x="4635" y="9270"/>
                  </a:cubicBezTo>
                  <a:cubicBezTo>
                    <a:pt x="4005" y="9270"/>
                    <a:pt x="3404" y="9146"/>
                    <a:pt x="2833" y="8902"/>
                  </a:cubicBezTo>
                  <a:cubicBezTo>
                    <a:pt x="2261" y="8658"/>
                    <a:pt x="1769" y="8329"/>
                    <a:pt x="1355" y="7914"/>
                  </a:cubicBezTo>
                  <a:cubicBezTo>
                    <a:pt x="941" y="7501"/>
                    <a:pt x="612" y="7009"/>
                    <a:pt x="367" y="6437"/>
                  </a:cubicBezTo>
                  <a:cubicBezTo>
                    <a:pt x="122" y="5865"/>
                    <a:pt x="0" y="5265"/>
                    <a:pt x="0" y="4635"/>
                  </a:cubicBezTo>
                  <a:cubicBezTo>
                    <a:pt x="0" y="4005"/>
                    <a:pt x="122" y="3404"/>
                    <a:pt x="367" y="2833"/>
                  </a:cubicBezTo>
                  <a:cubicBezTo>
                    <a:pt x="612" y="2261"/>
                    <a:pt x="941" y="1768"/>
                    <a:pt x="1355" y="1355"/>
                  </a:cubicBezTo>
                  <a:cubicBezTo>
                    <a:pt x="1769" y="941"/>
                    <a:pt x="2261" y="612"/>
                    <a:pt x="2833" y="367"/>
                  </a:cubicBezTo>
                  <a:cubicBezTo>
                    <a:pt x="3404" y="123"/>
                    <a:pt x="4005" y="0"/>
                    <a:pt x="46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直接连接符 7"/>
            <p:cNvCxnSpPr/>
            <p:nvPr/>
          </p:nvCxnSpPr>
          <p:spPr>
            <a:xfrm>
              <a:off x="138528" y="4740454"/>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cxnSp>
          <p:nvCxnSpPr>
            <p:cNvPr id="9" name="直接连接符 8"/>
            <p:cNvCxnSpPr/>
            <p:nvPr/>
          </p:nvCxnSpPr>
          <p:spPr>
            <a:xfrm>
              <a:off x="146995" y="5457923"/>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cxnSp>
          <p:nvCxnSpPr>
            <p:cNvPr id="11" name="直接连接符 10"/>
            <p:cNvCxnSpPr/>
            <p:nvPr/>
          </p:nvCxnSpPr>
          <p:spPr>
            <a:xfrm>
              <a:off x="142761" y="6042504"/>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cxnSp>
          <p:nvCxnSpPr>
            <p:cNvPr id="13" name="直接连接符 12"/>
            <p:cNvCxnSpPr/>
            <p:nvPr/>
          </p:nvCxnSpPr>
          <p:spPr>
            <a:xfrm>
              <a:off x="133513" y="6639405"/>
              <a:ext cx="792000" cy="0"/>
            </a:xfrm>
            <a:prstGeom prst="line">
              <a:avLst/>
            </a:prstGeom>
            <a:ln>
              <a:solidFill>
                <a:srgbClr val="EDF4FB"/>
              </a:solidFill>
            </a:ln>
          </p:spPr>
          <p:style>
            <a:lnRef idx="2">
              <a:schemeClr val="accent1"/>
            </a:lnRef>
            <a:fillRef idx="0">
              <a:schemeClr val="accent1"/>
            </a:fillRef>
            <a:effectRef idx="1">
              <a:schemeClr val="accent1"/>
            </a:effectRef>
            <a:fontRef idx="minor">
              <a:schemeClr val="tx1"/>
            </a:fontRef>
          </p:style>
        </p:cxnSp>
        <p:sp>
          <p:nvSpPr>
            <p:cNvPr id="18" name="iconfont-10889-5203228"/>
            <p:cNvSpPr>
              <a:spLocks noChangeAspect="1"/>
            </p:cNvSpPr>
            <p:nvPr/>
          </p:nvSpPr>
          <p:spPr>
            <a:xfrm>
              <a:off x="303371" y="5514824"/>
              <a:ext cx="470779" cy="470779"/>
            </a:xfrm>
            <a:custGeom>
              <a:avLst/>
              <a:gdLst>
                <a:gd name="T0" fmla="*/ 5827 w 9270"/>
                <a:gd name="T1" fmla="*/ 3018 h 9270"/>
                <a:gd name="T2" fmla="*/ 6126 w 9270"/>
                <a:gd name="T3" fmla="*/ 3142 h 9270"/>
                <a:gd name="T4" fmla="*/ 6252 w 9270"/>
                <a:gd name="T5" fmla="*/ 3440 h 9270"/>
                <a:gd name="T6" fmla="*/ 6126 w 9270"/>
                <a:gd name="T7" fmla="*/ 3740 h 9270"/>
                <a:gd name="T8" fmla="*/ 5231 w 9270"/>
                <a:gd name="T9" fmla="*/ 4635 h 9270"/>
                <a:gd name="T10" fmla="*/ 6126 w 9270"/>
                <a:gd name="T11" fmla="*/ 5527 h 9270"/>
                <a:gd name="T12" fmla="*/ 6252 w 9270"/>
                <a:gd name="T13" fmla="*/ 5823 h 9270"/>
                <a:gd name="T14" fmla="*/ 6126 w 9270"/>
                <a:gd name="T15" fmla="*/ 6122 h 9270"/>
                <a:gd name="T16" fmla="*/ 5827 w 9270"/>
                <a:gd name="T17" fmla="*/ 6246 h 9270"/>
                <a:gd name="T18" fmla="*/ 5530 w 9270"/>
                <a:gd name="T19" fmla="*/ 6123 h 9270"/>
                <a:gd name="T20" fmla="*/ 4635 w 9270"/>
                <a:gd name="T21" fmla="*/ 5231 h 9270"/>
                <a:gd name="T22" fmla="*/ 3743 w 9270"/>
                <a:gd name="T23" fmla="*/ 6123 h 9270"/>
                <a:gd name="T24" fmla="*/ 3443 w 9270"/>
                <a:gd name="T25" fmla="*/ 6246 h 9270"/>
                <a:gd name="T26" fmla="*/ 3145 w 9270"/>
                <a:gd name="T27" fmla="*/ 6123 h 9270"/>
                <a:gd name="T28" fmla="*/ 3022 w 9270"/>
                <a:gd name="T29" fmla="*/ 5827 h 9270"/>
                <a:gd name="T30" fmla="*/ 3143 w 9270"/>
                <a:gd name="T31" fmla="*/ 5527 h 9270"/>
                <a:gd name="T32" fmla="*/ 4039 w 9270"/>
                <a:gd name="T33" fmla="*/ 4635 h 9270"/>
                <a:gd name="T34" fmla="*/ 3143 w 9270"/>
                <a:gd name="T35" fmla="*/ 3740 h 9270"/>
                <a:gd name="T36" fmla="*/ 3022 w 9270"/>
                <a:gd name="T37" fmla="*/ 3444 h 9270"/>
                <a:gd name="T38" fmla="*/ 3145 w 9270"/>
                <a:gd name="T39" fmla="*/ 3144 h 9270"/>
                <a:gd name="T40" fmla="*/ 3443 w 9270"/>
                <a:gd name="T41" fmla="*/ 3019 h 9270"/>
                <a:gd name="T42" fmla="*/ 3743 w 9270"/>
                <a:gd name="T43" fmla="*/ 3144 h 9270"/>
                <a:gd name="T44" fmla="*/ 4635 w 9270"/>
                <a:gd name="T45" fmla="*/ 4039 h 9270"/>
                <a:gd name="T46" fmla="*/ 5530 w 9270"/>
                <a:gd name="T47" fmla="*/ 3144 h 9270"/>
                <a:gd name="T48" fmla="*/ 5827 w 9270"/>
                <a:gd name="T49" fmla="*/ 3019 h 9270"/>
                <a:gd name="T50" fmla="*/ 5827 w 9270"/>
                <a:gd name="T51" fmla="*/ 3018 h 9270"/>
                <a:gd name="T52" fmla="*/ 4635 w 9270"/>
                <a:gd name="T53" fmla="*/ 843 h 9270"/>
                <a:gd name="T54" fmla="*/ 3162 w 9270"/>
                <a:gd name="T55" fmla="*/ 1145 h 9270"/>
                <a:gd name="T56" fmla="*/ 1952 w 9270"/>
                <a:gd name="T57" fmla="*/ 1952 h 9270"/>
                <a:gd name="T58" fmla="*/ 1144 w 9270"/>
                <a:gd name="T59" fmla="*/ 3162 h 9270"/>
                <a:gd name="T60" fmla="*/ 843 w 9270"/>
                <a:gd name="T61" fmla="*/ 4635 h 9270"/>
                <a:gd name="T62" fmla="*/ 1144 w 9270"/>
                <a:gd name="T63" fmla="*/ 6108 h 9270"/>
                <a:gd name="T64" fmla="*/ 1952 w 9270"/>
                <a:gd name="T65" fmla="*/ 7318 h 9270"/>
                <a:gd name="T66" fmla="*/ 3162 w 9270"/>
                <a:gd name="T67" fmla="*/ 8125 h 9270"/>
                <a:gd name="T68" fmla="*/ 4635 w 9270"/>
                <a:gd name="T69" fmla="*/ 8427 h 9270"/>
                <a:gd name="T70" fmla="*/ 6108 w 9270"/>
                <a:gd name="T71" fmla="*/ 8125 h 9270"/>
                <a:gd name="T72" fmla="*/ 7318 w 9270"/>
                <a:gd name="T73" fmla="*/ 7318 h 9270"/>
                <a:gd name="T74" fmla="*/ 8126 w 9270"/>
                <a:gd name="T75" fmla="*/ 6108 h 9270"/>
                <a:gd name="T76" fmla="*/ 8427 w 9270"/>
                <a:gd name="T77" fmla="*/ 4635 h 9270"/>
                <a:gd name="T78" fmla="*/ 8126 w 9270"/>
                <a:gd name="T79" fmla="*/ 3162 h 9270"/>
                <a:gd name="T80" fmla="*/ 7318 w 9270"/>
                <a:gd name="T81" fmla="*/ 1952 h 9270"/>
                <a:gd name="T82" fmla="*/ 6108 w 9270"/>
                <a:gd name="T83" fmla="*/ 1145 h 9270"/>
                <a:gd name="T84" fmla="*/ 4635 w 9270"/>
                <a:gd name="T85" fmla="*/ 843 h 9270"/>
                <a:gd name="T86" fmla="*/ 4635 w 9270"/>
                <a:gd name="T87" fmla="*/ 0 h 9270"/>
                <a:gd name="T88" fmla="*/ 6437 w 9270"/>
                <a:gd name="T89" fmla="*/ 367 h 9270"/>
                <a:gd name="T90" fmla="*/ 7915 w 9270"/>
                <a:gd name="T91" fmla="*/ 1355 h 9270"/>
                <a:gd name="T92" fmla="*/ 8903 w 9270"/>
                <a:gd name="T93" fmla="*/ 2833 h 9270"/>
                <a:gd name="T94" fmla="*/ 9270 w 9270"/>
                <a:gd name="T95" fmla="*/ 4635 h 9270"/>
                <a:gd name="T96" fmla="*/ 8903 w 9270"/>
                <a:gd name="T97" fmla="*/ 6437 h 9270"/>
                <a:gd name="T98" fmla="*/ 7915 w 9270"/>
                <a:gd name="T99" fmla="*/ 7914 h 9270"/>
                <a:gd name="T100" fmla="*/ 6437 w 9270"/>
                <a:gd name="T101" fmla="*/ 8902 h 9270"/>
                <a:gd name="T102" fmla="*/ 4635 w 9270"/>
                <a:gd name="T103" fmla="*/ 9270 h 9270"/>
                <a:gd name="T104" fmla="*/ 2833 w 9270"/>
                <a:gd name="T105" fmla="*/ 8902 h 9270"/>
                <a:gd name="T106" fmla="*/ 1355 w 9270"/>
                <a:gd name="T107" fmla="*/ 7914 h 9270"/>
                <a:gd name="T108" fmla="*/ 367 w 9270"/>
                <a:gd name="T109" fmla="*/ 6437 h 9270"/>
                <a:gd name="T110" fmla="*/ 0 w 9270"/>
                <a:gd name="T111" fmla="*/ 4635 h 9270"/>
                <a:gd name="T112" fmla="*/ 367 w 9270"/>
                <a:gd name="T113" fmla="*/ 2833 h 9270"/>
                <a:gd name="T114" fmla="*/ 1355 w 9270"/>
                <a:gd name="T115" fmla="*/ 1355 h 9270"/>
                <a:gd name="T116" fmla="*/ 2833 w 9270"/>
                <a:gd name="T117" fmla="*/ 367 h 9270"/>
                <a:gd name="T118" fmla="*/ 4635 w 9270"/>
                <a:gd name="T119" fmla="*/ 0 h 9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70" h="9270">
                  <a:moveTo>
                    <a:pt x="5827" y="3018"/>
                  </a:moveTo>
                  <a:cubicBezTo>
                    <a:pt x="5943" y="3018"/>
                    <a:pt x="6043" y="3059"/>
                    <a:pt x="6126" y="3142"/>
                  </a:cubicBezTo>
                  <a:cubicBezTo>
                    <a:pt x="6210" y="3225"/>
                    <a:pt x="6252" y="3324"/>
                    <a:pt x="6252" y="3440"/>
                  </a:cubicBezTo>
                  <a:cubicBezTo>
                    <a:pt x="6252" y="3556"/>
                    <a:pt x="6210" y="3657"/>
                    <a:pt x="6126" y="3740"/>
                  </a:cubicBezTo>
                  <a:lnTo>
                    <a:pt x="5231" y="4635"/>
                  </a:lnTo>
                  <a:lnTo>
                    <a:pt x="6126" y="5527"/>
                  </a:lnTo>
                  <a:cubicBezTo>
                    <a:pt x="6210" y="5611"/>
                    <a:pt x="6252" y="5710"/>
                    <a:pt x="6252" y="5823"/>
                  </a:cubicBezTo>
                  <a:cubicBezTo>
                    <a:pt x="6252" y="5939"/>
                    <a:pt x="6210" y="6040"/>
                    <a:pt x="6126" y="6122"/>
                  </a:cubicBezTo>
                  <a:cubicBezTo>
                    <a:pt x="6043" y="6204"/>
                    <a:pt x="5943" y="6246"/>
                    <a:pt x="5827" y="6246"/>
                  </a:cubicBezTo>
                  <a:cubicBezTo>
                    <a:pt x="5710" y="6246"/>
                    <a:pt x="5612" y="6204"/>
                    <a:pt x="5530" y="6123"/>
                  </a:cubicBezTo>
                  <a:lnTo>
                    <a:pt x="4635" y="5231"/>
                  </a:lnTo>
                  <a:lnTo>
                    <a:pt x="3743" y="6123"/>
                  </a:lnTo>
                  <a:cubicBezTo>
                    <a:pt x="3662" y="6204"/>
                    <a:pt x="3562" y="6246"/>
                    <a:pt x="3443" y="6246"/>
                  </a:cubicBezTo>
                  <a:cubicBezTo>
                    <a:pt x="3327" y="6246"/>
                    <a:pt x="3228" y="6204"/>
                    <a:pt x="3145" y="6123"/>
                  </a:cubicBezTo>
                  <a:cubicBezTo>
                    <a:pt x="3063" y="6042"/>
                    <a:pt x="3022" y="5943"/>
                    <a:pt x="3022" y="5827"/>
                  </a:cubicBezTo>
                  <a:cubicBezTo>
                    <a:pt x="3022" y="5709"/>
                    <a:pt x="3062" y="5608"/>
                    <a:pt x="3143" y="5527"/>
                  </a:cubicBezTo>
                  <a:lnTo>
                    <a:pt x="4039" y="4635"/>
                  </a:lnTo>
                  <a:lnTo>
                    <a:pt x="3143" y="3740"/>
                  </a:lnTo>
                  <a:cubicBezTo>
                    <a:pt x="3062" y="3659"/>
                    <a:pt x="3022" y="3560"/>
                    <a:pt x="3022" y="3444"/>
                  </a:cubicBezTo>
                  <a:cubicBezTo>
                    <a:pt x="3022" y="3327"/>
                    <a:pt x="3063" y="3226"/>
                    <a:pt x="3145" y="3144"/>
                  </a:cubicBezTo>
                  <a:cubicBezTo>
                    <a:pt x="3228" y="3060"/>
                    <a:pt x="3327" y="3019"/>
                    <a:pt x="3443" y="3019"/>
                  </a:cubicBezTo>
                  <a:cubicBezTo>
                    <a:pt x="3560" y="3018"/>
                    <a:pt x="3659" y="3060"/>
                    <a:pt x="3743" y="3144"/>
                  </a:cubicBezTo>
                  <a:lnTo>
                    <a:pt x="4635" y="4039"/>
                  </a:lnTo>
                  <a:lnTo>
                    <a:pt x="5530" y="3144"/>
                  </a:lnTo>
                  <a:cubicBezTo>
                    <a:pt x="5614" y="3060"/>
                    <a:pt x="5713" y="3019"/>
                    <a:pt x="5827" y="3019"/>
                  </a:cubicBezTo>
                  <a:lnTo>
                    <a:pt x="5827" y="3018"/>
                  </a:lnTo>
                  <a:close/>
                  <a:moveTo>
                    <a:pt x="4635" y="843"/>
                  </a:moveTo>
                  <a:cubicBezTo>
                    <a:pt x="4121" y="843"/>
                    <a:pt x="3630" y="944"/>
                    <a:pt x="3162" y="1145"/>
                  </a:cubicBezTo>
                  <a:cubicBezTo>
                    <a:pt x="2694" y="1344"/>
                    <a:pt x="2290" y="1615"/>
                    <a:pt x="1952" y="1952"/>
                  </a:cubicBezTo>
                  <a:cubicBezTo>
                    <a:pt x="1614" y="2291"/>
                    <a:pt x="1345" y="2693"/>
                    <a:pt x="1144" y="3162"/>
                  </a:cubicBezTo>
                  <a:cubicBezTo>
                    <a:pt x="943" y="3629"/>
                    <a:pt x="843" y="4121"/>
                    <a:pt x="843" y="4635"/>
                  </a:cubicBezTo>
                  <a:cubicBezTo>
                    <a:pt x="843" y="5147"/>
                    <a:pt x="943" y="5639"/>
                    <a:pt x="1144" y="6108"/>
                  </a:cubicBezTo>
                  <a:cubicBezTo>
                    <a:pt x="1345" y="6577"/>
                    <a:pt x="1614" y="6979"/>
                    <a:pt x="1952" y="7318"/>
                  </a:cubicBezTo>
                  <a:cubicBezTo>
                    <a:pt x="2290" y="7655"/>
                    <a:pt x="2693" y="7924"/>
                    <a:pt x="3162" y="8125"/>
                  </a:cubicBezTo>
                  <a:cubicBezTo>
                    <a:pt x="3631" y="8326"/>
                    <a:pt x="4122" y="8427"/>
                    <a:pt x="4635" y="8427"/>
                  </a:cubicBezTo>
                  <a:cubicBezTo>
                    <a:pt x="5148" y="8427"/>
                    <a:pt x="5639" y="8326"/>
                    <a:pt x="6108" y="8125"/>
                  </a:cubicBezTo>
                  <a:cubicBezTo>
                    <a:pt x="6577" y="7924"/>
                    <a:pt x="6980" y="7655"/>
                    <a:pt x="7318" y="7318"/>
                  </a:cubicBezTo>
                  <a:cubicBezTo>
                    <a:pt x="7656" y="6979"/>
                    <a:pt x="7925" y="6577"/>
                    <a:pt x="8126" y="6108"/>
                  </a:cubicBezTo>
                  <a:cubicBezTo>
                    <a:pt x="8327" y="5639"/>
                    <a:pt x="8427" y="5147"/>
                    <a:pt x="8427" y="4635"/>
                  </a:cubicBezTo>
                  <a:cubicBezTo>
                    <a:pt x="8427" y="4121"/>
                    <a:pt x="8327" y="3630"/>
                    <a:pt x="8126" y="3162"/>
                  </a:cubicBezTo>
                  <a:cubicBezTo>
                    <a:pt x="7925" y="2693"/>
                    <a:pt x="7656" y="2291"/>
                    <a:pt x="7318" y="1952"/>
                  </a:cubicBezTo>
                  <a:cubicBezTo>
                    <a:pt x="6980" y="1615"/>
                    <a:pt x="6576" y="1344"/>
                    <a:pt x="6108" y="1145"/>
                  </a:cubicBezTo>
                  <a:cubicBezTo>
                    <a:pt x="5640" y="944"/>
                    <a:pt x="5149" y="843"/>
                    <a:pt x="4635" y="843"/>
                  </a:cubicBezTo>
                  <a:close/>
                  <a:moveTo>
                    <a:pt x="4635" y="0"/>
                  </a:moveTo>
                  <a:cubicBezTo>
                    <a:pt x="5265" y="0"/>
                    <a:pt x="5866" y="123"/>
                    <a:pt x="6437" y="367"/>
                  </a:cubicBezTo>
                  <a:cubicBezTo>
                    <a:pt x="7009" y="612"/>
                    <a:pt x="7502" y="941"/>
                    <a:pt x="7915" y="1355"/>
                  </a:cubicBezTo>
                  <a:cubicBezTo>
                    <a:pt x="8329" y="1768"/>
                    <a:pt x="8658" y="2261"/>
                    <a:pt x="8903" y="2833"/>
                  </a:cubicBezTo>
                  <a:cubicBezTo>
                    <a:pt x="9148" y="3404"/>
                    <a:pt x="9270" y="4005"/>
                    <a:pt x="9270" y="4635"/>
                  </a:cubicBezTo>
                  <a:cubicBezTo>
                    <a:pt x="9270" y="5265"/>
                    <a:pt x="9148" y="5865"/>
                    <a:pt x="8903" y="6437"/>
                  </a:cubicBezTo>
                  <a:cubicBezTo>
                    <a:pt x="8658" y="7009"/>
                    <a:pt x="8329" y="7501"/>
                    <a:pt x="7915" y="7914"/>
                  </a:cubicBezTo>
                  <a:cubicBezTo>
                    <a:pt x="7502" y="8329"/>
                    <a:pt x="7009" y="8658"/>
                    <a:pt x="6437" y="8902"/>
                  </a:cubicBezTo>
                  <a:cubicBezTo>
                    <a:pt x="5866" y="9146"/>
                    <a:pt x="5265" y="9270"/>
                    <a:pt x="4635" y="9270"/>
                  </a:cubicBezTo>
                  <a:cubicBezTo>
                    <a:pt x="4005" y="9270"/>
                    <a:pt x="3404" y="9146"/>
                    <a:pt x="2833" y="8902"/>
                  </a:cubicBezTo>
                  <a:cubicBezTo>
                    <a:pt x="2261" y="8658"/>
                    <a:pt x="1769" y="8329"/>
                    <a:pt x="1355" y="7914"/>
                  </a:cubicBezTo>
                  <a:cubicBezTo>
                    <a:pt x="941" y="7501"/>
                    <a:pt x="612" y="7009"/>
                    <a:pt x="367" y="6437"/>
                  </a:cubicBezTo>
                  <a:cubicBezTo>
                    <a:pt x="122" y="5865"/>
                    <a:pt x="0" y="5265"/>
                    <a:pt x="0" y="4635"/>
                  </a:cubicBezTo>
                  <a:cubicBezTo>
                    <a:pt x="0" y="4005"/>
                    <a:pt x="122" y="3404"/>
                    <a:pt x="367" y="2833"/>
                  </a:cubicBezTo>
                  <a:cubicBezTo>
                    <a:pt x="612" y="2261"/>
                    <a:pt x="941" y="1768"/>
                    <a:pt x="1355" y="1355"/>
                  </a:cubicBezTo>
                  <a:cubicBezTo>
                    <a:pt x="1769" y="941"/>
                    <a:pt x="2261" y="612"/>
                    <a:pt x="2833" y="367"/>
                  </a:cubicBezTo>
                  <a:cubicBezTo>
                    <a:pt x="3404" y="123"/>
                    <a:pt x="4005" y="0"/>
                    <a:pt x="46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ffirmative-check-mark_2301"/>
            <p:cNvSpPr>
              <a:spLocks noChangeAspect="1"/>
            </p:cNvSpPr>
            <p:nvPr/>
          </p:nvSpPr>
          <p:spPr>
            <a:xfrm>
              <a:off x="306149" y="4800107"/>
              <a:ext cx="468000" cy="467441"/>
            </a:xfrm>
            <a:custGeom>
              <a:avLst/>
              <a:gdLst>
                <a:gd name="connsiteX0" fmla="*/ 449984 w 578419"/>
                <a:gd name="connsiteY0" fmla="*/ 152373 h 577729"/>
                <a:gd name="connsiteX1" fmla="*/ 460750 w 578419"/>
                <a:gd name="connsiteY1" fmla="*/ 157745 h 577729"/>
                <a:gd name="connsiteX2" fmla="*/ 495202 w 578419"/>
                <a:gd name="connsiteY2" fmla="*/ 190697 h 577729"/>
                <a:gd name="connsiteX3" fmla="*/ 495202 w 578419"/>
                <a:gd name="connsiteY3" fmla="*/ 213620 h 577729"/>
                <a:gd name="connsiteX4" fmla="*/ 248298 w 578419"/>
                <a:gd name="connsiteY4" fmla="*/ 460039 h 577729"/>
                <a:gd name="connsiteX5" fmla="*/ 225330 w 578419"/>
                <a:gd name="connsiteY5" fmla="*/ 460039 h 577729"/>
                <a:gd name="connsiteX6" fmla="*/ 219588 w 578419"/>
                <a:gd name="connsiteY6" fmla="*/ 454309 h 577729"/>
                <a:gd name="connsiteX7" fmla="*/ 215282 w 578419"/>
                <a:gd name="connsiteY7" fmla="*/ 450011 h 577729"/>
                <a:gd name="connsiteX8" fmla="*/ 190879 w 578419"/>
                <a:gd name="connsiteY8" fmla="*/ 425655 h 577729"/>
                <a:gd name="connsiteX9" fmla="*/ 84652 w 578419"/>
                <a:gd name="connsiteY9" fmla="*/ 318205 h 577729"/>
                <a:gd name="connsiteX10" fmla="*/ 84652 w 578419"/>
                <a:gd name="connsiteY10" fmla="*/ 295282 h 577729"/>
                <a:gd name="connsiteX11" fmla="*/ 117669 w 578419"/>
                <a:gd name="connsiteY11" fmla="*/ 262330 h 577729"/>
                <a:gd name="connsiteX12" fmla="*/ 140636 w 578419"/>
                <a:gd name="connsiteY12" fmla="*/ 262330 h 577729"/>
                <a:gd name="connsiteX13" fmla="*/ 236814 w 578419"/>
                <a:gd name="connsiteY13" fmla="*/ 358320 h 577729"/>
                <a:gd name="connsiteX14" fmla="*/ 439218 w 578419"/>
                <a:gd name="connsiteY14" fmla="*/ 157745 h 577729"/>
                <a:gd name="connsiteX15" fmla="*/ 449984 w 578419"/>
                <a:gd name="connsiteY15" fmla="*/ 152373 h 577729"/>
                <a:gd name="connsiteX16" fmla="*/ 289927 w 578419"/>
                <a:gd name="connsiteY16" fmla="*/ 45874 h 577729"/>
                <a:gd name="connsiteX17" fmla="*/ 45929 w 578419"/>
                <a:gd name="connsiteY17" fmla="*/ 289581 h 577729"/>
                <a:gd name="connsiteX18" fmla="*/ 289927 w 578419"/>
                <a:gd name="connsiteY18" fmla="*/ 531855 h 577729"/>
                <a:gd name="connsiteX19" fmla="*/ 532490 w 578419"/>
                <a:gd name="connsiteY19" fmla="*/ 289581 h 577729"/>
                <a:gd name="connsiteX20" fmla="*/ 289927 w 578419"/>
                <a:gd name="connsiteY20" fmla="*/ 45874 h 577729"/>
                <a:gd name="connsiteX21" fmla="*/ 289927 w 578419"/>
                <a:gd name="connsiteY21" fmla="*/ 0 h 577729"/>
                <a:gd name="connsiteX22" fmla="*/ 578419 w 578419"/>
                <a:gd name="connsiteY22" fmla="*/ 289581 h 577729"/>
                <a:gd name="connsiteX23" fmla="*/ 289927 w 578419"/>
                <a:gd name="connsiteY23" fmla="*/ 577729 h 577729"/>
                <a:gd name="connsiteX24" fmla="*/ 0 w 578419"/>
                <a:gd name="connsiteY24" fmla="*/ 289581 h 577729"/>
                <a:gd name="connsiteX25" fmla="*/ 289927 w 578419"/>
                <a:gd name="connsiteY25" fmla="*/ 0 h 5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8419" h="577729">
                  <a:moveTo>
                    <a:pt x="449984" y="152373"/>
                  </a:moveTo>
                  <a:cubicBezTo>
                    <a:pt x="453931" y="152373"/>
                    <a:pt x="457879" y="154164"/>
                    <a:pt x="460750" y="157745"/>
                  </a:cubicBezTo>
                  <a:lnTo>
                    <a:pt x="495202" y="190697"/>
                  </a:lnTo>
                  <a:cubicBezTo>
                    <a:pt x="500944" y="196428"/>
                    <a:pt x="500944" y="207889"/>
                    <a:pt x="495202" y="213620"/>
                  </a:cubicBezTo>
                  <a:lnTo>
                    <a:pt x="248298" y="460039"/>
                  </a:lnTo>
                  <a:cubicBezTo>
                    <a:pt x="241121" y="465770"/>
                    <a:pt x="231072" y="465770"/>
                    <a:pt x="225330" y="460039"/>
                  </a:cubicBezTo>
                  <a:lnTo>
                    <a:pt x="219588" y="454309"/>
                  </a:lnTo>
                  <a:lnTo>
                    <a:pt x="215282" y="450011"/>
                  </a:lnTo>
                  <a:lnTo>
                    <a:pt x="190879" y="425655"/>
                  </a:lnTo>
                  <a:lnTo>
                    <a:pt x="84652" y="318205"/>
                  </a:lnTo>
                  <a:cubicBezTo>
                    <a:pt x="77475" y="312474"/>
                    <a:pt x="77475" y="302445"/>
                    <a:pt x="84652" y="295282"/>
                  </a:cubicBezTo>
                  <a:lnTo>
                    <a:pt x="117669" y="262330"/>
                  </a:lnTo>
                  <a:cubicBezTo>
                    <a:pt x="124846" y="256600"/>
                    <a:pt x="134895" y="256600"/>
                    <a:pt x="140636" y="262330"/>
                  </a:cubicBezTo>
                  <a:lnTo>
                    <a:pt x="236814" y="358320"/>
                  </a:lnTo>
                  <a:lnTo>
                    <a:pt x="439218" y="157745"/>
                  </a:lnTo>
                  <a:cubicBezTo>
                    <a:pt x="442089" y="154164"/>
                    <a:pt x="446036" y="152373"/>
                    <a:pt x="449984" y="152373"/>
                  </a:cubicBezTo>
                  <a:close/>
                  <a:moveTo>
                    <a:pt x="289927" y="45874"/>
                  </a:moveTo>
                  <a:cubicBezTo>
                    <a:pt x="155011" y="45874"/>
                    <a:pt x="45929" y="154826"/>
                    <a:pt x="45929" y="289581"/>
                  </a:cubicBezTo>
                  <a:cubicBezTo>
                    <a:pt x="45929" y="422903"/>
                    <a:pt x="155011" y="531855"/>
                    <a:pt x="289927" y="531855"/>
                  </a:cubicBezTo>
                  <a:cubicBezTo>
                    <a:pt x="423408" y="531855"/>
                    <a:pt x="532490" y="422903"/>
                    <a:pt x="532490" y="289581"/>
                  </a:cubicBezTo>
                  <a:cubicBezTo>
                    <a:pt x="532490" y="154826"/>
                    <a:pt x="423408" y="45874"/>
                    <a:pt x="289927" y="45874"/>
                  </a:cubicBezTo>
                  <a:close/>
                  <a:moveTo>
                    <a:pt x="289927" y="0"/>
                  </a:moveTo>
                  <a:cubicBezTo>
                    <a:pt x="449244" y="0"/>
                    <a:pt x="578419" y="129021"/>
                    <a:pt x="578419" y="289581"/>
                  </a:cubicBezTo>
                  <a:cubicBezTo>
                    <a:pt x="578419" y="448708"/>
                    <a:pt x="449244" y="577729"/>
                    <a:pt x="289927" y="577729"/>
                  </a:cubicBezTo>
                  <a:cubicBezTo>
                    <a:pt x="129175" y="577729"/>
                    <a:pt x="0" y="448708"/>
                    <a:pt x="0" y="289581"/>
                  </a:cubicBezTo>
                  <a:cubicBezTo>
                    <a:pt x="0" y="129021"/>
                    <a:pt x="129175" y="0"/>
                    <a:pt x="28992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074771" y="3083637"/>
            <a:ext cx="10042458" cy="690726"/>
            <a:chOff x="1074771" y="1058104"/>
            <a:chExt cx="10042458" cy="690726"/>
          </a:xfrm>
        </p:grpSpPr>
        <p:grpSp>
          <p:nvGrpSpPr>
            <p:cNvPr id="38" name="组合 37"/>
            <p:cNvGrpSpPr/>
            <p:nvPr/>
          </p:nvGrpSpPr>
          <p:grpSpPr>
            <a:xfrm>
              <a:off x="1074771" y="1058104"/>
              <a:ext cx="10042458" cy="690726"/>
              <a:chOff x="1594718" y="1801695"/>
              <a:chExt cx="8773964" cy="1152000"/>
            </a:xfrm>
          </p:grpSpPr>
          <p:sp>
            <p:nvSpPr>
              <p:cNvPr id="40" name="矩形: 圆角 39"/>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41" name="组合 40"/>
              <p:cNvGrpSpPr/>
              <p:nvPr/>
            </p:nvGrpSpPr>
            <p:grpSpPr>
              <a:xfrm>
                <a:off x="2052722" y="1801695"/>
                <a:ext cx="8315960" cy="1152000"/>
                <a:chOff x="2460560" y="1629056"/>
                <a:chExt cx="8315960" cy="1152000"/>
              </a:xfrm>
            </p:grpSpPr>
            <p:sp>
              <p:nvSpPr>
                <p:cNvPr id="43" name="任意多边形: 形状 42"/>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1965"/>
                    </a:solidFill>
                    <a:effectLst/>
                    <a:uLnTx/>
                    <a:uFillTx/>
                    <a:cs typeface="+mn-ea"/>
                    <a:sym typeface="+mn-lt"/>
                  </a:endParaRPr>
                </a:p>
              </p:txBody>
            </p:sp>
            <p:sp>
              <p:nvSpPr>
                <p:cNvPr id="44"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42" name="文本框 41"/>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02</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39"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局部晚期胰腺癌：拨开治疗迷雾，跃升疗效新高度</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grpSp>
        <p:nvGrpSpPr>
          <p:cNvPr id="53" name="组合 52"/>
          <p:cNvGrpSpPr/>
          <p:nvPr/>
        </p:nvGrpSpPr>
        <p:grpSpPr>
          <a:xfrm>
            <a:off x="1074771" y="4193684"/>
            <a:ext cx="10042458" cy="690726"/>
            <a:chOff x="1074771" y="1058104"/>
            <a:chExt cx="10042458" cy="690726"/>
          </a:xfrm>
        </p:grpSpPr>
        <p:grpSp>
          <p:nvGrpSpPr>
            <p:cNvPr id="54" name="组合 53"/>
            <p:cNvGrpSpPr/>
            <p:nvPr/>
          </p:nvGrpSpPr>
          <p:grpSpPr>
            <a:xfrm>
              <a:off x="1074771" y="1058104"/>
              <a:ext cx="10042458" cy="690726"/>
              <a:chOff x="1594718" y="1801695"/>
              <a:chExt cx="8773964" cy="1152000"/>
            </a:xfrm>
          </p:grpSpPr>
          <p:sp>
            <p:nvSpPr>
              <p:cNvPr id="56" name="矩形: 圆角 55"/>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57" name="组合 56"/>
              <p:cNvGrpSpPr/>
              <p:nvPr/>
            </p:nvGrpSpPr>
            <p:grpSpPr>
              <a:xfrm>
                <a:off x="2052722" y="1801695"/>
                <a:ext cx="8315960" cy="1152000"/>
                <a:chOff x="2460560" y="1629056"/>
                <a:chExt cx="8315960" cy="1152000"/>
              </a:xfrm>
            </p:grpSpPr>
            <p:sp>
              <p:nvSpPr>
                <p:cNvPr id="59" name="任意多边形: 形状 58"/>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1965"/>
                    </a:solidFill>
                    <a:effectLst/>
                    <a:uLnTx/>
                    <a:uFillTx/>
                    <a:cs typeface="+mn-ea"/>
                    <a:sym typeface="+mn-lt"/>
                  </a:endParaRPr>
                </a:p>
              </p:txBody>
            </p:sp>
            <p:sp>
              <p:nvSpPr>
                <p:cNvPr id="60"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58" name="文本框 57"/>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03</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55"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转移性胰腺癌：从“山穷水尽”到“百药争鸣”，靶向与免疫初见曙光</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5" name="Rectangle 4"/>
          <p:cNvSpPr/>
          <p:nvPr/>
        </p:nvSpPr>
        <p:spPr>
          <a:xfrm>
            <a:off x="68849" y="150471"/>
            <a:ext cx="1041123" cy="4201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lumMod val="75000"/>
                    <a:lumOff val="25000"/>
                  </a:schemeClr>
                </a:solidFill>
                <a:cs typeface="+mn-ea"/>
                <a:sym typeface="+mn-lt"/>
              </a:rPr>
              <a:t>目录</a:t>
            </a:r>
            <a:endParaRPr lang="zh-CN" altLang="en-US" sz="2800" b="1" dirty="0">
              <a:solidFill>
                <a:schemeClr val="tx1">
                  <a:lumMod val="75000"/>
                  <a:lumOff val="25000"/>
                </a:schemeClr>
              </a:solidFill>
              <a:cs typeface="+mn-ea"/>
              <a:sym typeface="+mn-lt"/>
            </a:endParaRPr>
          </a:p>
        </p:txBody>
      </p:sp>
      <p:grpSp>
        <p:nvGrpSpPr>
          <p:cNvPr id="6" name="组合 1"/>
          <p:cNvGrpSpPr/>
          <p:nvPr/>
        </p:nvGrpSpPr>
        <p:grpSpPr>
          <a:xfrm>
            <a:off x="1074771" y="1867643"/>
            <a:ext cx="10042458" cy="690726"/>
            <a:chOff x="1074771" y="1058104"/>
            <a:chExt cx="10042458" cy="690726"/>
          </a:xfrm>
        </p:grpSpPr>
        <p:grpSp>
          <p:nvGrpSpPr>
            <p:cNvPr id="7" name="组合 2"/>
            <p:cNvGrpSpPr/>
            <p:nvPr/>
          </p:nvGrpSpPr>
          <p:grpSpPr>
            <a:xfrm>
              <a:off x="1074771" y="1058104"/>
              <a:ext cx="10042458" cy="690726"/>
              <a:chOff x="1594718" y="1801695"/>
              <a:chExt cx="8773964" cy="1152000"/>
            </a:xfrm>
          </p:grpSpPr>
          <p:sp>
            <p:nvSpPr>
              <p:cNvPr id="10" name="矩形: 圆角 4"/>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11" name="组合 5"/>
              <p:cNvGrpSpPr/>
              <p:nvPr/>
            </p:nvGrpSpPr>
            <p:grpSpPr>
              <a:xfrm>
                <a:off x="2052722" y="1801695"/>
                <a:ext cx="8315960" cy="1152000"/>
                <a:chOff x="2460560" y="1629056"/>
                <a:chExt cx="8315960" cy="1152000"/>
              </a:xfrm>
            </p:grpSpPr>
            <p:sp>
              <p:nvSpPr>
                <p:cNvPr id="13" name="任意多边形: 形状 7"/>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1965"/>
                    </a:solidFill>
                    <a:effectLst/>
                    <a:uLnTx/>
                    <a:uFillTx/>
                    <a:cs typeface="+mn-ea"/>
                    <a:sym typeface="+mn-lt"/>
                  </a:endParaRPr>
                </a:p>
              </p:txBody>
            </p:sp>
            <p:sp>
              <p:nvSpPr>
                <p:cNvPr id="14"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12" name="文本框 6"/>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01</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8"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可切除</a:t>
              </a:r>
              <a:r>
                <a:rPr kumimoji="0" lang="en-US" altLang="zh-CN" sz="2000" b="1" i="0" u="none" strike="noStrike" kern="1200" cap="none" spc="0" normalizeH="0" baseline="0" noProof="0" dirty="0">
                  <a:ln>
                    <a:noFill/>
                  </a:ln>
                  <a:solidFill>
                    <a:schemeClr val="tx1">
                      <a:lumMod val="75000"/>
                      <a:lumOff val="25000"/>
                    </a:schemeClr>
                  </a:solidFill>
                  <a:effectLst/>
                  <a:uLnTx/>
                  <a:uFillTx/>
                  <a:cs typeface="+mn-ea"/>
                  <a:sym typeface="+mn-lt"/>
                </a:rPr>
                <a:t>/</a:t>
              </a: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临界可切除胰腺癌：解锁手术之钥，新辅助治疗的突破与探索</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par>
                                <p:cTn id="8" presetID="9" presetClass="emph" presetSubtype="0" nodeType="withEffect">
                                  <p:stCondLst>
                                    <p:cond delay="0"/>
                                  </p:stCondLst>
                                  <p:childTnLst>
                                    <p:set>
                                      <p:cBhvr>
                                        <p:cTn id="9" dur="indefinite"/>
                                        <p:tgtEl>
                                          <p:spTgt spid="37"/>
                                        </p:tgtEl>
                                        <p:attrNameLst>
                                          <p:attrName>style.opacity</p:attrName>
                                        </p:attrNameLst>
                                      </p:cBhvr>
                                      <p:to>
                                        <p:strVal val="0.5"/>
                                      </p:to>
                                    </p:set>
                                    <p:animEffect filter="image" prLst="opacity: 0.5">
                                      <p:cBhvr rctx="IE">
                                        <p:cTn id="10" dur="indefinite"/>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形状, 箭头&#10;&#10;AI 生成的内容可能不正确。"/>
          <p:cNvPicPr>
            <a:picLocks noChangeAspect="1" noChangeArrowheads="1"/>
          </p:cNvPicPr>
          <p:nvPr/>
        </p:nvPicPr>
        <p:blipFill>
          <a:blip r:embed="rId1">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2">
                    <a14:imgEffect>
                      <a14:brightnessContrast contrast="40000"/>
                    </a14:imgEffect>
                    <a14:imgEffect>
                      <a14:saturation sat="0"/>
                    </a14:imgEffect>
                    <a14:imgEffect>
                      <a14:sharpenSoften amount="25000"/>
                    </a14:imgEffect>
                  </a14:imgLayer>
                </a14:imgProps>
              </a:ext>
            </a:extLst>
          </a:blip>
          <a:srcRect l="14042"/>
          <a:stretch>
            <a:fillRect/>
          </a:stretch>
        </p:blipFill>
        <p:spPr bwMode="auto">
          <a:xfrm>
            <a:off x="241" y="2990190"/>
            <a:ext cx="12191759" cy="2873539"/>
          </a:xfrm>
          <a:prstGeom prst="rect">
            <a:avLst/>
          </a:prstGeom>
          <a:noFill/>
          <a:ln>
            <a:noFill/>
          </a:ln>
        </p:spPr>
      </p:pic>
      <p:sp>
        <p:nvSpPr>
          <p:cNvPr id="2" name="文本占位符 1"/>
          <p:cNvSpPr>
            <a:spLocks noGrp="1"/>
          </p:cNvSpPr>
          <p:nvPr>
            <p:ph type="body" sz="quarter" idx="10"/>
          </p:nvPr>
        </p:nvSpPr>
        <p:spPr>
          <a:xfrm>
            <a:off x="919694" y="386703"/>
            <a:ext cx="10988675" cy="461665"/>
          </a:xfrm>
        </p:spPr>
        <p:txBody>
          <a:bodyPr/>
          <a:lstStyle/>
          <a:p>
            <a:r>
              <a:rPr lang="zh-CN" altLang="en-US" dirty="0">
                <a:solidFill>
                  <a:schemeClr val="tx1">
                    <a:lumMod val="75000"/>
                    <a:lumOff val="25000"/>
                  </a:schemeClr>
                </a:solidFill>
                <a:sym typeface="Arial" panose="020B0604020202020204" pitchFamily="34" charset="0"/>
              </a:rPr>
              <a:t>全身化疗仍为转移性胰腺癌主要治疗手段，疗效有限，</a:t>
            </a:r>
            <a:r>
              <a:rPr lang="en-US" altLang="zh-CN" dirty="0" err="1">
                <a:solidFill>
                  <a:schemeClr val="tx1">
                    <a:lumMod val="75000"/>
                    <a:lumOff val="25000"/>
                  </a:schemeClr>
                </a:solidFill>
                <a:sym typeface="Arial" panose="020B0604020202020204" pitchFamily="34" charset="0"/>
              </a:rPr>
              <a:t>mOS</a:t>
            </a:r>
            <a:r>
              <a:rPr lang="zh-CN" altLang="en-US" dirty="0">
                <a:solidFill>
                  <a:schemeClr val="tx1">
                    <a:lumMod val="75000"/>
                    <a:lumOff val="25000"/>
                  </a:schemeClr>
                </a:solidFill>
                <a:sym typeface="Arial" panose="020B0604020202020204" pitchFamily="34" charset="0"/>
              </a:rPr>
              <a:t>尚未突破一年</a:t>
            </a:r>
            <a:endParaRPr lang="zh-CN" altLang="en-US" dirty="0">
              <a:solidFill>
                <a:schemeClr val="tx1">
                  <a:lumMod val="75000"/>
                  <a:lumOff val="25000"/>
                </a:schemeClr>
              </a:solidFill>
              <a:sym typeface="Arial" panose="020B0604020202020204" pitchFamily="34" charset="0"/>
            </a:endParaRPr>
          </a:p>
        </p:txBody>
      </p:sp>
      <p:sp>
        <p:nvSpPr>
          <p:cNvPr id="15" name="文本框 14"/>
          <p:cNvSpPr txBox="1"/>
          <p:nvPr/>
        </p:nvSpPr>
        <p:spPr>
          <a:xfrm>
            <a:off x="110897" y="6550223"/>
            <a:ext cx="11797472" cy="30777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 Conroy T et al. N Engl J Med. 2011;364(19):1817-1825. 2. Von Hoff DD et al. N Engl J Med. 2013;369(18):1691-1703. 3. Wainberg ZA et al. Lancet. 2023;402(10409):1272-1281. 4. Knox JJ et al. Journal of Clinical Oncology. 2024;42(17 suppl):LBA4004-LBA4004. 5. Cockrum P et al. Future Oncol. 2025;21(2):241-260.</a:t>
            </a:r>
            <a:endParaRPr kumimoji="0" lang="zh-CN" altLang="en-US" sz="7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p:cNvSpPr txBox="1"/>
          <p:nvPr/>
        </p:nvSpPr>
        <p:spPr>
          <a:xfrm>
            <a:off x="110897" y="6339777"/>
            <a:ext cx="10613917" cy="2308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FFX</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FOLFIRINOX</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9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mFFX</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，改良 </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FOLFIRINOX</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mOS</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，中位总生存期；</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OS</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，总生存期</a:t>
            </a:r>
            <a:endPar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iŝḻiḍè"/>
          <p:cNvSpPr txBox="1"/>
          <p:nvPr/>
        </p:nvSpPr>
        <p:spPr>
          <a:xfrm>
            <a:off x="1392885" y="4183903"/>
            <a:ext cx="101371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2011</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ïṣlîdè"/>
          <p:cNvSpPr txBox="1"/>
          <p:nvPr/>
        </p:nvSpPr>
        <p:spPr>
          <a:xfrm>
            <a:off x="3799246" y="4025364"/>
            <a:ext cx="101371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2013</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7" name="直接连接符 6"/>
          <p:cNvCxnSpPr/>
          <p:nvPr/>
        </p:nvCxnSpPr>
        <p:spPr>
          <a:xfrm flipV="1">
            <a:off x="1899743" y="3578324"/>
            <a:ext cx="0" cy="600078"/>
          </a:xfrm>
          <a:prstGeom prst="line">
            <a:avLst/>
          </a:prstGeom>
          <a:noFill/>
          <a:ln w="6350" cap="flat" cmpd="sng" algn="ctr">
            <a:solidFill>
              <a:schemeClr val="bg1">
                <a:lumMod val="50000"/>
              </a:schemeClr>
            </a:solidFill>
            <a:prstDash val="solid"/>
            <a:miter lim="800000"/>
            <a:headEnd type="oval"/>
            <a:tailEnd type="oval"/>
          </a:ln>
          <a:effectLst/>
        </p:spPr>
      </p:cxnSp>
      <p:sp>
        <p:nvSpPr>
          <p:cNvPr id="9" name="iŝḻiḍè"/>
          <p:cNvSpPr txBox="1"/>
          <p:nvPr/>
        </p:nvSpPr>
        <p:spPr>
          <a:xfrm>
            <a:off x="6183632" y="3932939"/>
            <a:ext cx="101371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2024</a:t>
            </a:r>
            <a:endParaRPr kumimoji="0" lang="en-US" altLang="zh-CN" sz="16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0" name="直接连接符 9"/>
          <p:cNvCxnSpPr/>
          <p:nvPr/>
        </p:nvCxnSpPr>
        <p:spPr>
          <a:xfrm flipV="1">
            <a:off x="6606039" y="3332861"/>
            <a:ext cx="0" cy="600078"/>
          </a:xfrm>
          <a:prstGeom prst="line">
            <a:avLst/>
          </a:prstGeom>
          <a:noFill/>
          <a:ln w="6350" cap="flat" cmpd="sng" algn="ctr">
            <a:solidFill>
              <a:schemeClr val="bg1">
                <a:lumMod val="50000"/>
              </a:schemeClr>
            </a:solidFill>
            <a:prstDash val="solid"/>
            <a:miter lim="800000"/>
            <a:headEnd type="oval"/>
            <a:tailEnd type="oval"/>
          </a:ln>
          <a:effectLst/>
        </p:spPr>
      </p:cxnSp>
      <p:sp>
        <p:nvSpPr>
          <p:cNvPr id="11" name="iŝḻiḍè"/>
          <p:cNvSpPr txBox="1"/>
          <p:nvPr/>
        </p:nvSpPr>
        <p:spPr>
          <a:xfrm>
            <a:off x="9470583" y="3356513"/>
            <a:ext cx="101371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2025</a:t>
            </a:r>
            <a:endParaRPr kumimoji="0" lang="en-US" altLang="zh-CN" sz="2400" b="1" i="0" u="none" strike="noStrike" kern="0" cap="none" spc="0" normalizeH="0" baseline="0" noProof="0" dirty="0">
              <a:ln>
                <a:noFill/>
              </a:ln>
              <a:solidFill>
                <a:srgbClr val="0070C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64"/>
          <p:cNvSpPr txBox="1"/>
          <p:nvPr/>
        </p:nvSpPr>
        <p:spPr>
          <a:xfrm>
            <a:off x="412597" y="2363253"/>
            <a:ext cx="3084244" cy="1109848"/>
          </a:xfrm>
          <a:prstGeom prst="rect">
            <a:avLst/>
          </a:prstGeom>
          <a:solidFill>
            <a:srgbClr val="FDF3ED"/>
          </a:solidFill>
          <a:ln>
            <a:noFill/>
          </a:ln>
          <a:effectLst>
            <a:outerShdw blurRad="50800" dist="38100" dir="2700000" algn="tl" rotWithShape="0">
              <a:prstClr val="black">
                <a:alpha val="40000"/>
              </a:prstClr>
            </a:outerShdw>
          </a:effectLst>
        </p:spPr>
        <p:txBody>
          <a:bodyPr wrap="square" lIns="91440" rIns="9144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PRODIGE 4</a:t>
            </a:r>
            <a:r>
              <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a:t>
            </a:r>
            <a:endPar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(Conroy</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等</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随机，</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3</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期</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20000"/>
              </a:lnSpc>
              <a:spcBef>
                <a:spcPct val="0"/>
              </a:spcBef>
              <a:spcAft>
                <a:spcPts val="0"/>
              </a:spcAft>
              <a:buClrTx/>
              <a:buSzTx/>
              <a:buFontTx/>
              <a:buNone/>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FOLFIRINOX vs </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吉西他滨</a:t>
            </a:r>
            <a:endPar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11.1 vs. 6.8m</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(HR 0.57, p&lt;0.001)</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年</a:t>
            </a:r>
            <a:r>
              <a:rPr kumimoji="0" 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率：</a:t>
            </a:r>
            <a:r>
              <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48.4% vs 20.6%</a:t>
            </a:r>
            <a:endPar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64"/>
          <p:cNvSpPr txBox="1"/>
          <p:nvPr/>
        </p:nvSpPr>
        <p:spPr>
          <a:xfrm>
            <a:off x="2957075" y="5039674"/>
            <a:ext cx="3314769" cy="1109848"/>
          </a:xfrm>
          <a:prstGeom prst="rect">
            <a:avLst/>
          </a:prstGeom>
          <a:solidFill>
            <a:srgbClr val="FDF3ED"/>
          </a:solidFill>
          <a:ln>
            <a:noFill/>
          </a:ln>
          <a:effectLst>
            <a:outerShdw blurRad="50800" dist="38100" dir="2700000" algn="tl" rotWithShape="0">
              <a:prstClr val="black">
                <a:alpha val="40000"/>
              </a:prstClr>
            </a:outerShdw>
          </a:effectLst>
        </p:spPr>
        <p:txBody>
          <a:bodyPr wrap="square" lIns="91440" rIns="9144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MPACT</a:t>
            </a:r>
            <a:r>
              <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a:t>
            </a:r>
            <a:endPar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(Von Hoff</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等</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随机，</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3</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期</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20000"/>
              </a:lnSpc>
              <a:spcBef>
                <a:spcPct val="0"/>
              </a:spcBef>
              <a:spcAft>
                <a:spcPts val="0"/>
              </a:spcAft>
              <a:buClrTx/>
              <a:buSzTx/>
              <a:buFontTx/>
              <a:buNone/>
              <a:defRPr/>
            </a:pPr>
            <a:r>
              <a:rPr lang="zh-CN" altLang="en-US"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白蛋白结合型紫杉醇</a:t>
            </a:r>
            <a:r>
              <a:rPr lang="en-US" altLang="zh-CN"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吉西他滨</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vs</a:t>
            </a:r>
            <a:r>
              <a:rPr lang="en-US" altLang="zh-CN"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吉西他滨</a:t>
            </a:r>
            <a:endPar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8.5 vs 6.7m</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(HR 0.72, p&lt;0.001)</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年</a:t>
            </a:r>
            <a:r>
              <a:rPr kumimoji="0" 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率：</a:t>
            </a:r>
            <a:r>
              <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35.0% vs 22.0%</a:t>
            </a:r>
            <a:endPar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TextBox 64"/>
          <p:cNvSpPr txBox="1"/>
          <p:nvPr/>
        </p:nvSpPr>
        <p:spPr>
          <a:xfrm>
            <a:off x="5004188" y="1081951"/>
            <a:ext cx="3506765" cy="1019143"/>
          </a:xfrm>
          <a:prstGeom prst="rect">
            <a:avLst/>
          </a:prstGeom>
          <a:solidFill>
            <a:srgbClr val="FDF3ED"/>
          </a:solidFill>
          <a:ln>
            <a:noFill/>
          </a:ln>
          <a:effectLst>
            <a:outerShdw blurRad="50800" dist="38100" dir="2700000" algn="tl" rotWithShape="0">
              <a:prstClr val="black">
                <a:alpha val="40000"/>
              </a:prstClr>
            </a:outerShdw>
          </a:effectLst>
        </p:spPr>
        <p:txBody>
          <a:bodyPr wrap="square" lIns="91440" rIns="9144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NAPOLI-3</a:t>
            </a:r>
            <a:r>
              <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3</a:t>
            </a:r>
            <a:endPar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(Wainberg</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等</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随机，</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3</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期</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20000"/>
              </a:lnSpc>
              <a:spcBef>
                <a:spcPct val="0"/>
              </a:spcBef>
              <a:spcAft>
                <a:spcPts val="0"/>
              </a:spcAft>
              <a:buClrTx/>
              <a:buSzTx/>
              <a:buFontTx/>
              <a:buNone/>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NALIRIFOX vs. </a:t>
            </a:r>
            <a:r>
              <a:rPr lang="zh-CN" altLang="en-US"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白蛋白结合型紫杉醇</a:t>
            </a:r>
            <a:r>
              <a:rPr lang="en-US" altLang="zh-CN"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吉西他滨</a:t>
            </a:r>
            <a:endPar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11.1 vs. 9.2m</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(HR 0.83, p=0.036)</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年</a:t>
            </a:r>
            <a:r>
              <a:rPr kumimoji="0" 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率：</a:t>
            </a:r>
            <a:r>
              <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45.6% vs 39.5%</a:t>
            </a:r>
            <a:endPar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TextBox 64"/>
          <p:cNvSpPr txBox="1"/>
          <p:nvPr/>
        </p:nvSpPr>
        <p:spPr>
          <a:xfrm>
            <a:off x="5004188" y="2200609"/>
            <a:ext cx="4057744" cy="1132252"/>
          </a:xfrm>
          <a:prstGeom prst="rect">
            <a:avLst/>
          </a:prstGeom>
          <a:solidFill>
            <a:srgbClr val="FDF3ED"/>
          </a:solidFill>
          <a:ln>
            <a:noFill/>
          </a:ln>
          <a:effectLst>
            <a:outerShdw blurRad="50800" dist="38100" dir="2700000" algn="tl" rotWithShape="0">
              <a:prstClr val="black">
                <a:alpha val="40000"/>
              </a:prstClr>
            </a:outerShdw>
          </a:effectLst>
        </p:spPr>
        <p:txBody>
          <a:bodyPr wrap="square" lIns="91440" rIns="9144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PASS-01</a:t>
            </a:r>
            <a:r>
              <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4</a:t>
            </a:r>
            <a:endParaRPr kumimoji="0" lang="en-US" altLang="zh-CN" sz="1200" b="1" i="0" u="none" strike="noStrike" kern="0" cap="none" spc="0" normalizeH="0" baseline="3000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(Knox</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等</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 </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中期，随机，</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a:t>
            </a:r>
            <a:r>
              <a:rPr kumimoji="0" lang="zh-CN" altLang="en-US"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期</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白蛋白结合型紫杉醇</a:t>
            </a:r>
            <a:r>
              <a:rPr lang="en-US" altLang="zh-CN"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200" b="1" kern="0" dirty="0">
                <a:solidFill>
                  <a:srgbClr val="163E64"/>
                </a:solidFill>
                <a:latin typeface="Arial" panose="020B0604020202020204" pitchFamily="34" charset="0"/>
                <a:ea typeface="微软雅黑" panose="020B0503020204020204" pitchFamily="34" charset="-122"/>
                <a:cs typeface="+mn-ea"/>
                <a:sym typeface="Arial" panose="020B0604020202020204" pitchFamily="34" charset="0"/>
              </a:rPr>
              <a:t>吉西他滨 </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vs. </a:t>
            </a:r>
            <a:r>
              <a:rPr kumimoji="0" lang="en-US" altLang="zh-CN" sz="1200" b="1" i="0" u="none" strike="noStrike" kern="0" cap="none" spc="0" normalizeH="0" baseline="0" noProof="0" dirty="0" err="1">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mFOLFIRINOX</a:t>
            </a:r>
            <a:endPar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zh-CN" altLang="en-US" sz="11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排除 </a:t>
            </a:r>
            <a:r>
              <a:rPr kumimoji="0" lang="en-US" altLang="zh-CN" sz="11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gBRCA1/2)</a:t>
            </a:r>
            <a:endParaRPr kumimoji="0" lang="en-US" altLang="zh-CN" sz="11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mOS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t>
            </a: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9.7 vs 8.4 m</a:t>
            </a:r>
            <a:r>
              <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(p=0.04)</a:t>
            </a:r>
            <a:endParaRPr kumimoji="0" lang="en-US" altLang="zh-CN" sz="1100" b="0"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marL="285750" marR="0" lvl="0" indent="-285750" algn="l" defTabSz="914400" rtl="0" eaLnBrk="1" fontAlgn="auto" latinLnBrk="0" hangingPunct="1">
              <a:lnSpc>
                <a:spcPct val="120000"/>
              </a:lnSpc>
              <a:spcBef>
                <a:spcPct val="0"/>
              </a:spcBef>
              <a:spcAft>
                <a:spcPts val="0"/>
              </a:spcAft>
              <a:buClrTx/>
              <a:buSzTx/>
              <a:buFont typeface="Arial" panose="020B0604020202020204" pitchFamily="34" charset="0"/>
              <a:buChar char="•"/>
              <a:defRPr/>
            </a:pPr>
            <a:r>
              <a:rPr kumimoji="0" lang="en-US" altLang="zh-CN"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1</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年</a:t>
            </a:r>
            <a:r>
              <a:rPr kumimoji="0" 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OS</a:t>
            </a:r>
            <a:r>
              <a:rPr kumimoji="0" lang="zh-CN" altLang="en-US" sz="1200" b="1" i="0" u="none" strike="noStrike" kern="0" cap="none" spc="0" normalizeH="0" baseline="0" noProof="0" dirty="0">
                <a:ln>
                  <a:noFill/>
                </a:ln>
                <a:solidFill>
                  <a:srgbClr val="163E64"/>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率：</a:t>
            </a:r>
            <a:r>
              <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N/A</a:t>
            </a:r>
            <a:endParaRPr kumimoji="0" lang="en-US" altLang="zh-CN" sz="1200" b="1" i="0" u="none" strike="noStrike" kern="0" cap="none" spc="0" normalizeH="0" baseline="0" noProof="0" dirty="0">
              <a:ln>
                <a:noFill/>
              </a:ln>
              <a:solidFill>
                <a:srgbClr val="E97132"/>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8" name="直接连接符 7"/>
          <p:cNvCxnSpPr/>
          <p:nvPr/>
        </p:nvCxnSpPr>
        <p:spPr>
          <a:xfrm flipV="1">
            <a:off x="4306104" y="4363439"/>
            <a:ext cx="0" cy="600078"/>
          </a:xfrm>
          <a:prstGeom prst="line">
            <a:avLst/>
          </a:prstGeom>
          <a:noFill/>
          <a:ln w="6350" cap="flat" cmpd="sng" algn="ctr">
            <a:solidFill>
              <a:srgbClr val="664991"/>
            </a:solidFill>
            <a:prstDash val="solid"/>
            <a:miter lim="800000"/>
            <a:headEnd type="oval"/>
            <a:tailEnd type="oval"/>
          </a:ln>
          <a:effectLst/>
        </p:spPr>
      </p:cxnSp>
      <p:sp>
        <p:nvSpPr>
          <p:cNvPr id="20" name="文本框 19"/>
          <p:cNvSpPr txBox="1"/>
          <p:nvPr/>
        </p:nvSpPr>
        <p:spPr>
          <a:xfrm>
            <a:off x="7666899" y="4398781"/>
            <a:ext cx="4425266" cy="1184940"/>
          </a:xfrm>
          <a:prstGeom prst="rect">
            <a:avLst/>
          </a:prstGeom>
          <a:noFill/>
        </p:spPr>
        <p:txBody>
          <a:bodyPr wrap="square">
            <a:spAutoFit/>
          </a:bodyPr>
          <a:lstStyle/>
          <a:p>
            <a:pPr>
              <a:spcAft>
                <a:spcPts val="600"/>
              </a:spcAft>
            </a:pPr>
            <a:r>
              <a:rPr lang="zh-CN" altLang="en-US"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主要研究方向：</a:t>
            </a:r>
            <a:endPar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spcAft>
                <a:spcPts val="600"/>
              </a:spcAft>
              <a:buFont typeface="Arial" panose="020B0604020202020204" pitchFamily="34" charset="0"/>
              <a:buChar char="•"/>
            </a:pPr>
            <a:r>
              <a:rPr lang="zh-CN" altLang="en-US" sz="1400" b="1" dirty="0">
                <a:solidFill>
                  <a:srgbClr val="0070C0"/>
                </a:solidFill>
                <a:latin typeface="微软雅黑" panose="020B0503020204020204" pitchFamily="34" charset="-122"/>
                <a:ea typeface="微软雅黑" panose="020B0503020204020204" pitchFamily="34" charset="-122"/>
              </a:rPr>
              <a:t>化疗：最佳</a:t>
            </a:r>
            <a:r>
              <a:rPr lang="zh-CN" altLang="en-US" sz="1400" dirty="0">
                <a:solidFill>
                  <a:srgbClr val="0070C0"/>
                </a:solidFill>
                <a:latin typeface="微软雅黑" panose="020B0503020204020204" pitchFamily="34" charset="-122"/>
                <a:ea typeface="微软雅黑" panose="020B0503020204020204" pitchFamily="34" charset="-122"/>
              </a:rPr>
              <a:t>一线化疗方案探讨</a:t>
            </a:r>
            <a:endParaRPr lang="en-US" altLang="zh-CN" sz="1400" dirty="0">
              <a:solidFill>
                <a:srgbClr val="0070C0"/>
              </a:solidFill>
              <a:latin typeface="微软雅黑" panose="020B0503020204020204" pitchFamily="34" charset="-122"/>
              <a:ea typeface="微软雅黑" panose="020B0503020204020204" pitchFamily="34" charset="-122"/>
            </a:endParaRPr>
          </a:p>
          <a:p>
            <a:pPr marL="285750" indent="-285750">
              <a:spcAft>
                <a:spcPts val="600"/>
              </a:spcAft>
              <a:buFont typeface="Arial" panose="020B0604020202020204" pitchFamily="34" charset="0"/>
              <a:buChar char="•"/>
            </a:pPr>
            <a:r>
              <a:rPr lang="zh-CN" altLang="en-US" sz="1400" b="1" dirty="0">
                <a:solidFill>
                  <a:srgbClr val="0070C0"/>
                </a:solidFill>
                <a:latin typeface="微软雅黑" panose="020B0503020204020204" pitchFamily="34" charset="-122"/>
                <a:ea typeface="微软雅黑" panose="020B0503020204020204" pitchFamily="34" charset="-122"/>
              </a:rPr>
              <a:t>靶向：</a:t>
            </a:r>
            <a:r>
              <a:rPr lang="en-US" altLang="zh-CN" sz="1400" dirty="0">
                <a:solidFill>
                  <a:srgbClr val="0070C0"/>
                </a:solidFill>
                <a:latin typeface="微软雅黑" panose="020B0503020204020204" pitchFamily="34" charset="-122"/>
                <a:ea typeface="微软雅黑" panose="020B0503020204020204" pitchFamily="34" charset="-122"/>
              </a:rPr>
              <a:t>KRAS</a:t>
            </a:r>
            <a:r>
              <a:rPr lang="zh-CN" altLang="en-US" sz="1400" dirty="0">
                <a:solidFill>
                  <a:srgbClr val="0070C0"/>
                </a:solidFill>
                <a:latin typeface="微软雅黑" panose="020B0503020204020204" pitchFamily="34" charset="-122"/>
                <a:ea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rPr>
              <a:t>CLDN18.2</a:t>
            </a:r>
            <a:r>
              <a:rPr lang="zh-CN" altLang="en-US" sz="1400" dirty="0">
                <a:solidFill>
                  <a:srgbClr val="0070C0"/>
                </a:solidFill>
                <a:latin typeface="微软雅黑" panose="020B0503020204020204" pitchFamily="34" charset="-122"/>
                <a:ea typeface="微软雅黑" panose="020B0503020204020204" pitchFamily="34" charset="-122"/>
              </a:rPr>
              <a:t>等靶向治疗探索</a:t>
            </a:r>
            <a:endParaRPr lang="en-US" altLang="zh-CN" sz="1400" dirty="0">
              <a:solidFill>
                <a:srgbClr val="0070C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b="1" dirty="0">
                <a:solidFill>
                  <a:srgbClr val="0070C0"/>
                </a:solidFill>
                <a:latin typeface="微软雅黑" panose="020B0503020204020204" pitchFamily="34" charset="-122"/>
                <a:ea typeface="微软雅黑" panose="020B0503020204020204" pitchFamily="34" charset="-122"/>
              </a:rPr>
              <a:t>免疫：</a:t>
            </a:r>
            <a:r>
              <a:rPr lang="zh-CN" altLang="en-US" sz="1400" dirty="0">
                <a:solidFill>
                  <a:srgbClr val="0070C0"/>
                </a:solidFill>
                <a:latin typeface="微软雅黑" panose="020B0503020204020204" pitchFamily="34" charset="-122"/>
                <a:ea typeface="微软雅黑" panose="020B0503020204020204" pitchFamily="34" charset="-122"/>
              </a:rPr>
              <a:t>免疫检查点抑制剂、肿瘤疫苗、溶瘤病毒等</a:t>
            </a:r>
            <a:endParaRPr lang="zh-CN" altLang="en-US" sz="1400" dirty="0">
              <a:solidFill>
                <a:srgbClr val="0070C0"/>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V="1">
            <a:off x="10016713" y="3878363"/>
            <a:ext cx="0" cy="600078"/>
          </a:xfrm>
          <a:prstGeom prst="line">
            <a:avLst/>
          </a:prstGeom>
          <a:noFill/>
          <a:ln w="6350" cap="flat" cmpd="sng" algn="ctr">
            <a:solidFill>
              <a:schemeClr val="bg1">
                <a:lumMod val="50000"/>
              </a:schemeClr>
            </a:solidFill>
            <a:prstDash val="solid"/>
            <a:miter lim="800000"/>
            <a:headEnd type="oval"/>
            <a:tailEnd type="oval"/>
          </a:ln>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对角圆角 6"/>
          <p:cNvSpPr/>
          <p:nvPr/>
        </p:nvSpPr>
        <p:spPr>
          <a:xfrm>
            <a:off x="2447636" y="4034837"/>
            <a:ext cx="8123230" cy="1423853"/>
          </a:xfrm>
          <a:prstGeom prst="round2DiagRect">
            <a:avLst/>
          </a:prstGeom>
          <a:solidFill>
            <a:schemeClr val="accent6">
              <a:lumMod val="20000"/>
              <a:lumOff val="80000"/>
            </a:schemeClr>
          </a:solidFill>
          <a:ln w="28575"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reflection blurRad="6350" stA="52000" endA="300" endPos="35000" dir="5400000" sy="-100000" algn="bl" rotWithShape="0"/>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5" name="矩形: 对角圆角 4"/>
          <p:cNvSpPr/>
          <p:nvPr/>
        </p:nvSpPr>
        <p:spPr>
          <a:xfrm>
            <a:off x="2447636" y="1696154"/>
            <a:ext cx="6876104" cy="1516298"/>
          </a:xfrm>
          <a:prstGeom prst="round2DiagRect">
            <a:avLst/>
          </a:prstGeom>
          <a:solidFill>
            <a:schemeClr val="accent1">
              <a:lumMod val="20000"/>
              <a:lumOff val="80000"/>
            </a:schemeClr>
          </a:solidFill>
          <a:ln w="28575" cap="flat" cmpd="sng" algn="ctr">
            <a:solidFill>
              <a:schemeClr val="accent4"/>
            </a:solidFill>
            <a:prstDash val="solid"/>
            <a:round/>
            <a:headEnd type="none" w="med" len="med"/>
            <a:tailEnd type="none" w="med" len="med"/>
          </a:ln>
          <a:effectLst>
            <a:outerShdw blurRad="50800" dist="38100" dir="2700000" algn="tl" rotWithShape="0">
              <a:prstClr val="black">
                <a:alpha val="40000"/>
              </a:prstClr>
            </a:outerShdw>
            <a:reflection blurRad="6350" stA="52000" endA="300" endPos="35000" dir="5400000" sy="-100000" algn="bl" rotWithShape="0"/>
          </a:effectLst>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a:p>
        </p:txBody>
      </p:sp>
      <p:sp>
        <p:nvSpPr>
          <p:cNvPr id="2" name="文本占位符 1"/>
          <p:cNvSpPr>
            <a:spLocks noGrp="1"/>
          </p:cNvSpPr>
          <p:nvPr>
            <p:ph type="body" sz="quarter" idx="10"/>
          </p:nvPr>
        </p:nvSpPr>
        <p:spPr/>
        <p:txBody>
          <a:bodyPr/>
          <a:lstStyle/>
          <a:p>
            <a:pPr>
              <a:spcAft>
                <a:spcPts val="1050"/>
              </a:spcAft>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转移性胰腺癌一线治疗，</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which one is better</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3159628" y="1877222"/>
            <a:ext cx="6054709" cy="115416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一线化疗</a:t>
            </a:r>
            <a:r>
              <a:rPr lang="zh-CN" altLang="en-US"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方案</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优化</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buFont typeface="Arial" panose="020B0604020202020204" pitchFamily="34" charset="0"/>
              <a:buChar char="•"/>
            </a:pP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NAPOLI-3</a:t>
            </a:r>
            <a:r>
              <a:rPr lang="zh-CN" altLang="en-US"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III</a:t>
            </a:r>
            <a:r>
              <a:rPr lang="zh-CN" altLang="en-US"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期）：</a:t>
            </a:r>
            <a:r>
              <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NALIRIFOX vs. AG</a:t>
            </a:r>
            <a:endPar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buFont typeface="Arial" panose="020B0604020202020204" pitchFamily="34" charset="0"/>
              <a:buChar char="•"/>
            </a:pPr>
            <a:r>
              <a:rPr lang="en-US" altLang="zh-CN" sz="14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PASS-01</a:t>
            </a:r>
            <a:r>
              <a:rPr lang="zh-CN" altLang="en-US"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（随机</a:t>
            </a:r>
            <a:r>
              <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II</a:t>
            </a:r>
            <a:r>
              <a:rPr lang="zh-CN" altLang="en-US"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期）：</a:t>
            </a:r>
            <a:r>
              <a:rPr lang="en-US" altLang="zh-CN" sz="1400" dirty="0" err="1">
                <a:solidFill>
                  <a:srgbClr val="0070C0"/>
                </a:solidFill>
                <a:latin typeface="微软雅黑" panose="020B0503020204020204" pitchFamily="34" charset="-122"/>
                <a:ea typeface="微软雅黑" panose="020B0503020204020204" pitchFamily="34" charset="-122"/>
                <a:sym typeface="Arial" panose="020B0604020202020204" pitchFamily="34" charset="0"/>
              </a:rPr>
              <a:t>mFOLFIRINOX</a:t>
            </a:r>
            <a:r>
              <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 vs. AG</a:t>
            </a:r>
            <a:endParaRPr lang="en-US" altLang="zh-CN" sz="14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buFont typeface="Arial" panose="020B0604020202020204" pitchFamily="34" charset="0"/>
              <a:buChar char="•"/>
            </a:pPr>
            <a:r>
              <a:rPr lang="en-US" altLang="zh-CN" sz="1400" b="1" dirty="0">
                <a:solidFill>
                  <a:srgbClr val="0070C0"/>
                </a:solidFill>
                <a:latin typeface="微软雅黑" panose="020B0503020204020204" pitchFamily="34" charset="-122"/>
                <a:ea typeface="微软雅黑" panose="020B0503020204020204" pitchFamily="34" charset="-122"/>
              </a:rPr>
              <a:t>JCOG1611</a:t>
            </a:r>
            <a:r>
              <a:rPr lang="zh-CN" altLang="en-US" sz="1400" dirty="0">
                <a:solidFill>
                  <a:srgbClr val="0070C0"/>
                </a:solidFill>
                <a:latin typeface="微软雅黑" panose="020B0503020204020204" pitchFamily="34" charset="-122"/>
                <a:ea typeface="微软雅黑" panose="020B0503020204020204" pitchFamily="34" charset="-122"/>
              </a:rPr>
              <a:t>（随机</a:t>
            </a:r>
            <a:r>
              <a:rPr lang="en-US" altLang="zh-CN" sz="1400" dirty="0">
                <a:solidFill>
                  <a:srgbClr val="0070C0"/>
                </a:solidFill>
                <a:latin typeface="微软雅黑" panose="020B0503020204020204" pitchFamily="34" charset="-122"/>
                <a:ea typeface="微软雅黑" panose="020B0503020204020204" pitchFamily="34" charset="-122"/>
              </a:rPr>
              <a:t>II/III</a:t>
            </a:r>
            <a:r>
              <a:rPr lang="zh-CN" altLang="en-US" sz="1400" dirty="0">
                <a:solidFill>
                  <a:srgbClr val="0070C0"/>
                </a:solidFill>
                <a:latin typeface="微软雅黑" panose="020B0503020204020204" pitchFamily="34" charset="-122"/>
                <a:ea typeface="微软雅黑" panose="020B0503020204020204" pitchFamily="34" charset="-122"/>
              </a:rPr>
              <a:t>期）：</a:t>
            </a:r>
            <a:r>
              <a:rPr lang="pt-BR" altLang="zh-CN" sz="1400" dirty="0">
                <a:solidFill>
                  <a:srgbClr val="0070C0"/>
                </a:solidFill>
                <a:latin typeface="微软雅黑" panose="020B0503020204020204" pitchFamily="34" charset="-122"/>
                <a:ea typeface="微软雅黑" panose="020B0503020204020204" pitchFamily="34" charset="-122"/>
              </a:rPr>
              <a:t>mFOLFIRINOX</a:t>
            </a:r>
            <a:r>
              <a:rPr lang="zh-CN" altLang="en-US" sz="1400" dirty="0">
                <a:solidFill>
                  <a:srgbClr val="0070C0"/>
                </a:solidFill>
                <a:latin typeface="微软雅黑" panose="020B0503020204020204" pitchFamily="34" charset="-122"/>
                <a:ea typeface="微软雅黑" panose="020B0503020204020204" pitchFamily="34" charset="-122"/>
              </a:rPr>
              <a:t>、</a:t>
            </a:r>
            <a:r>
              <a:rPr lang="pt-BR" altLang="zh-CN" sz="1400" dirty="0">
                <a:solidFill>
                  <a:srgbClr val="0070C0"/>
                </a:solidFill>
                <a:latin typeface="微软雅黑" panose="020B0503020204020204" pitchFamily="34" charset="-122"/>
                <a:ea typeface="微软雅黑" panose="020B0503020204020204" pitchFamily="34" charset="-122"/>
              </a:rPr>
              <a:t>S-IROX </a:t>
            </a:r>
            <a:r>
              <a:rPr lang="en-US" altLang="zh-CN" sz="1400" dirty="0">
                <a:solidFill>
                  <a:srgbClr val="0070C0"/>
                </a:solidFill>
                <a:latin typeface="微软雅黑" panose="020B0503020204020204" pitchFamily="34" charset="-122"/>
                <a:ea typeface="微软雅黑" panose="020B0503020204020204" pitchFamily="34" charset="-122"/>
              </a:rPr>
              <a:t>vs. AG</a:t>
            </a:r>
            <a:endParaRPr lang="pt-BR" altLang="zh-CN" sz="1400" dirty="0">
              <a:solidFill>
                <a:srgbClr val="0070C0"/>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159629" y="4277403"/>
            <a:ext cx="7089690" cy="938719"/>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一线化疗</a:t>
            </a:r>
            <a:r>
              <a:rPr lang="zh-CN" altLang="en-US"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模式</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优化</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buFont typeface="Arial" panose="020B0604020202020204" pitchFamily="34" charset="0"/>
              <a:buChar char="•"/>
            </a:pPr>
            <a:r>
              <a:rPr lang="en-US" altLang="zh-CN" sz="1400" b="1" dirty="0">
                <a:solidFill>
                  <a:srgbClr val="0070C0"/>
                </a:solidFill>
                <a:latin typeface="微软雅黑" panose="020B0503020204020204" pitchFamily="34" charset="-122"/>
                <a:ea typeface="微软雅黑" panose="020B0503020204020204" pitchFamily="34" charset="-122"/>
              </a:rPr>
              <a:t>FUNGEMAX-PRODIGE 61</a:t>
            </a:r>
            <a:r>
              <a:rPr lang="zh-CN" altLang="en-US" sz="1400" dirty="0">
                <a:solidFill>
                  <a:srgbClr val="0070C0"/>
                </a:solidFill>
                <a:latin typeface="微软雅黑" panose="020B0503020204020204" pitchFamily="34" charset="-122"/>
                <a:ea typeface="微软雅黑" panose="020B0503020204020204" pitchFamily="34" charset="-122"/>
              </a:rPr>
              <a:t>（随机</a:t>
            </a:r>
            <a:r>
              <a:rPr lang="en-US" altLang="zh-CN" sz="1400" dirty="0">
                <a:solidFill>
                  <a:srgbClr val="0070C0"/>
                </a:solidFill>
                <a:latin typeface="微软雅黑" panose="020B0503020204020204" pitchFamily="34" charset="-122"/>
                <a:ea typeface="微软雅黑" panose="020B0503020204020204" pitchFamily="34" charset="-122"/>
              </a:rPr>
              <a:t>II</a:t>
            </a:r>
            <a:r>
              <a:rPr lang="zh-CN" altLang="en-US" sz="1400" dirty="0">
                <a:solidFill>
                  <a:srgbClr val="0070C0"/>
                </a:solidFill>
                <a:latin typeface="微软雅黑" panose="020B0503020204020204" pitchFamily="34" charset="-122"/>
                <a:ea typeface="微软雅黑" panose="020B0503020204020204" pitchFamily="34" charset="-122"/>
              </a:rPr>
              <a:t>期）：</a:t>
            </a:r>
            <a:r>
              <a:rPr lang="it-IT" altLang="zh-CN" sz="1400" dirty="0">
                <a:solidFill>
                  <a:srgbClr val="0070C0"/>
                </a:solidFill>
                <a:latin typeface="微软雅黑" panose="020B0503020204020204" pitchFamily="34" charset="-122"/>
                <a:ea typeface="微软雅黑" panose="020B0503020204020204" pitchFamily="34" charset="-122"/>
              </a:rPr>
              <a:t>NAPOLI/AG</a:t>
            </a:r>
            <a:r>
              <a:rPr lang="zh-CN" altLang="it-IT" sz="1400" dirty="0">
                <a:solidFill>
                  <a:srgbClr val="0070C0"/>
                </a:solidFill>
                <a:latin typeface="微软雅黑" panose="020B0503020204020204" pitchFamily="34" charset="-122"/>
                <a:ea typeface="微软雅黑" panose="020B0503020204020204" pitchFamily="34" charset="-122"/>
              </a:rPr>
              <a:t>交替</a:t>
            </a:r>
            <a:r>
              <a:rPr lang="zh-CN" altLang="en-US" sz="1400" dirty="0">
                <a:solidFill>
                  <a:srgbClr val="0070C0"/>
                </a:solidFill>
                <a:latin typeface="微软雅黑" panose="020B0503020204020204" pitchFamily="34" charset="-122"/>
                <a:ea typeface="微软雅黑" panose="020B0503020204020204" pitchFamily="34" charset="-122"/>
              </a:rPr>
              <a:t>序贯、</a:t>
            </a:r>
            <a:r>
              <a:rPr lang="it-IT" altLang="zh-CN" sz="1400" dirty="0">
                <a:solidFill>
                  <a:srgbClr val="0070C0"/>
                </a:solidFill>
                <a:latin typeface="微软雅黑" panose="020B0503020204020204" pitchFamily="34" charset="-122"/>
                <a:ea typeface="微软雅黑" panose="020B0503020204020204" pitchFamily="34" charset="-122"/>
              </a:rPr>
              <a:t>NAPOLI vs AG</a:t>
            </a:r>
            <a:endParaRPr lang="it-IT" altLang="zh-CN" sz="1400" dirty="0">
              <a:solidFill>
                <a:srgbClr val="0070C0"/>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1400" b="1" dirty="0">
                <a:solidFill>
                  <a:srgbClr val="0070C0"/>
                </a:solidFill>
                <a:latin typeface="微软雅黑" panose="020B0503020204020204" pitchFamily="34" charset="-122"/>
                <a:ea typeface="微软雅黑" panose="020B0503020204020204" pitchFamily="34" charset="-122"/>
              </a:rPr>
              <a:t>FOOTPATH</a:t>
            </a:r>
            <a:r>
              <a:rPr lang="zh-CN" altLang="en-US" sz="1400" dirty="0">
                <a:solidFill>
                  <a:srgbClr val="0070C0"/>
                </a:solidFill>
                <a:latin typeface="微软雅黑" panose="020B0503020204020204" pitchFamily="34" charset="-122"/>
                <a:ea typeface="微软雅黑" panose="020B0503020204020204" pitchFamily="34" charset="-122"/>
              </a:rPr>
              <a:t>（随机</a:t>
            </a:r>
            <a:r>
              <a:rPr lang="en-US" altLang="zh-CN" sz="1400" dirty="0">
                <a:solidFill>
                  <a:srgbClr val="0070C0"/>
                </a:solidFill>
                <a:latin typeface="微软雅黑" panose="020B0503020204020204" pitchFamily="34" charset="-122"/>
                <a:ea typeface="微软雅黑" panose="020B0503020204020204" pitchFamily="34" charset="-122"/>
              </a:rPr>
              <a:t>II</a:t>
            </a:r>
            <a:r>
              <a:rPr lang="zh-CN" altLang="en-US" sz="1400" dirty="0">
                <a:solidFill>
                  <a:srgbClr val="0070C0"/>
                </a:solidFill>
                <a:latin typeface="微软雅黑" panose="020B0503020204020204" pitchFamily="34" charset="-122"/>
                <a:ea typeface="微软雅黑" panose="020B0503020204020204" pitchFamily="34" charset="-122"/>
              </a:rPr>
              <a:t>期）： </a:t>
            </a:r>
            <a:r>
              <a:rPr lang="en-US" altLang="zh-CN" sz="1400" dirty="0">
                <a:solidFill>
                  <a:srgbClr val="0070C0"/>
                </a:solidFill>
                <a:latin typeface="微软雅黑" panose="020B0503020204020204" pitchFamily="34" charset="-122"/>
                <a:ea typeface="微软雅黑" panose="020B0503020204020204" pitchFamily="34" charset="-122"/>
              </a:rPr>
              <a:t>NAPOLI-1</a:t>
            </a:r>
            <a:r>
              <a:rPr lang="zh-CN" altLang="en-US" sz="1400" dirty="0">
                <a:solidFill>
                  <a:srgbClr val="0070C0"/>
                </a:solidFill>
                <a:latin typeface="微软雅黑" panose="020B0503020204020204" pitchFamily="34" charset="-122"/>
                <a:ea typeface="微软雅黑" panose="020B0503020204020204" pitchFamily="34" charset="-122"/>
              </a:rPr>
              <a:t>、</a:t>
            </a:r>
            <a:r>
              <a:rPr lang="en-US" altLang="zh-CN" sz="1400" dirty="0">
                <a:solidFill>
                  <a:srgbClr val="0070C0"/>
                </a:solidFill>
                <a:latin typeface="微软雅黑" panose="020B0503020204020204" pitchFamily="34" charset="-122"/>
                <a:ea typeface="微软雅黑" panose="020B0503020204020204" pitchFamily="34" charset="-122"/>
              </a:rPr>
              <a:t>NAPOLI-1/mFOLFOX6</a:t>
            </a:r>
            <a:r>
              <a:rPr lang="zh-CN" altLang="en-US" sz="1400" dirty="0">
                <a:solidFill>
                  <a:srgbClr val="0070C0"/>
                </a:solidFill>
                <a:latin typeface="微软雅黑" panose="020B0503020204020204" pitchFamily="34" charset="-122"/>
                <a:ea typeface="微软雅黑" panose="020B0503020204020204" pitchFamily="34" charset="-122"/>
              </a:rPr>
              <a:t>交替序贯 </a:t>
            </a:r>
            <a:r>
              <a:rPr lang="en-US" altLang="zh-CN" sz="1400" dirty="0">
                <a:solidFill>
                  <a:srgbClr val="0070C0"/>
                </a:solidFill>
                <a:latin typeface="微软雅黑" panose="020B0503020204020204" pitchFamily="34" charset="-122"/>
                <a:ea typeface="微软雅黑" panose="020B0503020204020204" pitchFamily="34" charset="-122"/>
              </a:rPr>
              <a:t>vs AG</a:t>
            </a:r>
            <a:endParaRPr lang="zh-CN" altLang="en-US" sz="1400" dirty="0">
              <a:solidFill>
                <a:srgbClr val="0070C0"/>
              </a:solidFill>
              <a:latin typeface="微软雅黑" panose="020B0503020204020204" pitchFamily="34" charset="-122"/>
              <a:ea typeface="微软雅黑" panose="020B0503020204020204" pitchFamily="34" charset="-122"/>
            </a:endParaRPr>
          </a:p>
        </p:txBody>
      </p:sp>
      <p:sp>
        <p:nvSpPr>
          <p:cNvPr id="4" name="椭圆 3"/>
          <p:cNvSpPr/>
          <p:nvPr/>
        </p:nvSpPr>
        <p:spPr>
          <a:xfrm>
            <a:off x="914399" y="2737199"/>
            <a:ext cx="1816700" cy="18167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b="1" dirty="0"/>
              <a:t>一线化疗</a:t>
            </a:r>
            <a:endParaRPr lang="zh-CN" alt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flipH="1">
            <a:off x="5494991" y="4644028"/>
            <a:ext cx="6461877" cy="1842492"/>
          </a:xfrm>
          <a:prstGeom prst="rect">
            <a:avLst/>
          </a:prstGeom>
          <a:solidFill>
            <a:schemeClr val="bg1"/>
          </a:solidFill>
          <a:ln>
            <a:solidFill>
              <a:schemeClr val="accent1"/>
            </a:solidFill>
          </a:ln>
          <a:effectLst>
            <a:outerShdw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0" y="6611779"/>
            <a:ext cx="3923413" cy="24622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Vincent Chung, et al. 2025 ASCO. Abstract # LBA4175. </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占位符 3"/>
          <p:cNvSpPr>
            <a:spLocks noGrp="1"/>
          </p:cNvSpPr>
          <p:nvPr>
            <p:ph type="body" sz="quarter" idx="10"/>
          </p:nvPr>
        </p:nvSpPr>
        <p:spPr>
          <a:xfrm>
            <a:off x="195240" y="587300"/>
            <a:ext cx="11801520" cy="400110"/>
          </a:xfrm>
        </p:spPr>
        <p:txBody>
          <a:bodyPr/>
          <a:lstStyle/>
          <a:p>
            <a:r>
              <a:rPr lang="en-US" altLang="zh-CN" sz="2000" dirty="0">
                <a:solidFill>
                  <a:srgbClr val="FF0000"/>
                </a:solidFill>
                <a:latin typeface="微软雅黑" panose="020B0503020204020204" pitchFamily="34" charset="-122"/>
                <a:sym typeface="Arial" panose="020B0604020202020204" pitchFamily="34" charset="0"/>
              </a:rPr>
              <a:t>NALIRIFOX</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较</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AG</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可</a:t>
            </a:r>
            <a:r>
              <a:rPr lang="zh-CN" altLang="en-US" sz="2000" dirty="0">
                <a:solidFill>
                  <a:srgbClr val="FF0000"/>
                </a:solidFill>
                <a:latin typeface="微软雅黑" panose="020B0503020204020204" pitchFamily="34" charset="-122"/>
                <a:sym typeface="Arial" panose="020B0604020202020204" pitchFamily="34" charset="0"/>
              </a:rPr>
              <a:t>显著延长</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患者</a:t>
            </a:r>
            <a:r>
              <a:rPr lang="en-US" altLang="zh-CN" sz="2000" dirty="0" err="1">
                <a:solidFill>
                  <a:srgbClr val="FF0000"/>
                </a:solidFill>
                <a:latin typeface="微软雅黑" panose="020B0503020204020204" pitchFamily="34" charset="-122"/>
                <a:sym typeface="Arial" panose="020B0604020202020204" pitchFamily="34" charset="0"/>
              </a:rPr>
              <a:t>mOS</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，其中年轻、低</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CA19-9</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和体能状态良好者更可能从治疗中获益</a:t>
            </a:r>
            <a:endParaRPr lang="zh-CN" altLang="en-US" sz="2000" dirty="0">
              <a:solidFill>
                <a:schemeClr val="tx1">
                  <a:lumMod val="75000"/>
                  <a:lumOff val="25000"/>
                </a:schemeClr>
              </a:solidFill>
              <a:latin typeface="微软雅黑" panose="020B0503020204020204" pitchFamily="34" charset="-122"/>
              <a:sym typeface="Arial" panose="020B0604020202020204" pitchFamily="34" charset="0"/>
            </a:endParaRPr>
          </a:p>
        </p:txBody>
      </p:sp>
      <p:sp>
        <p:nvSpPr>
          <p:cNvPr id="15" name="文本框 14"/>
          <p:cNvSpPr txBox="1"/>
          <p:nvPr/>
        </p:nvSpPr>
        <p:spPr>
          <a:xfrm>
            <a:off x="5737228" y="4795832"/>
            <a:ext cx="5779170" cy="1538883"/>
          </a:xfrm>
          <a:prstGeom prst="rect">
            <a:avLst/>
          </a:prstGeom>
          <a:noFill/>
        </p:spPr>
        <p:txBody>
          <a:bodyPr wrap="square">
            <a:spAutoFit/>
          </a:bodyPr>
          <a:lstStyle/>
          <a:p>
            <a:pPr marR="0" lvl="0" algn="just" defTabSz="914400" rtl="0" eaLnBrk="1" fontAlgn="auto" latinLnBrk="0" hangingPunct="1">
              <a:spcBef>
                <a:spcPts val="0"/>
              </a:spcBef>
              <a:spcAft>
                <a:spcPts val="300"/>
              </a:spcAft>
              <a:buClrTx/>
              <a:buSzTx/>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研究结论：</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284480" marR="0" lvl="0" indent="-284480" algn="just" defTabSz="914400" rtl="0" eaLnBrk="1" fontAlgn="auto" latinLnBrk="0" hangingPunct="1">
              <a:spcBef>
                <a:spcPts val="0"/>
              </a:spcBef>
              <a:spcAft>
                <a:spcPts val="30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相当比例的长期生存者在基线时存在≥</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3</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个转移部位，但其他临床特征良好：</a:t>
            </a:r>
            <a:r>
              <a:rPr kumimoji="0" lang="zh-CN" altLang="en-US"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Arial" panose="020B0604020202020204" pitchFamily="34" charset="0"/>
              </a:rPr>
              <a:t>年轻、胰头或胰尾部位肿瘤较少、体能状态良好且</a:t>
            </a:r>
            <a:r>
              <a:rPr kumimoji="0" lang="en-US" altLang="zh-CN"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Arial" panose="020B0604020202020204" pitchFamily="34" charset="0"/>
              </a:rPr>
              <a:t>CA19-9</a:t>
            </a:r>
            <a:r>
              <a:rPr kumimoji="0" lang="zh-CN" altLang="en-US"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Arial" panose="020B0604020202020204" pitchFamily="34" charset="0"/>
              </a:rPr>
              <a:t>水平较低</a:t>
            </a:r>
            <a:endParaRPr kumimoji="0" lang="en-US" altLang="zh-CN"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284480" marR="0" lvl="0" indent="-284480" algn="just" defTabSz="914400" rtl="0" eaLnBrk="1" fontAlgn="auto" latinLnBrk="0" hangingPunct="1">
              <a:spcBef>
                <a:spcPts val="0"/>
              </a:spcBef>
              <a:spcAft>
                <a:spcPts val="300"/>
              </a:spcAft>
              <a:buClrTx/>
              <a:buSzTx/>
              <a:buFont typeface="Arial" panose="020B0604020202020204" pitchFamily="34" charset="0"/>
              <a:buChar char="•"/>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大多数长期生存者出现了</a:t>
            </a:r>
            <a:r>
              <a:rPr kumimoji="0" lang="zh-CN" altLang="en-US"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剂量调整和</a:t>
            </a:r>
            <a:r>
              <a:rPr kumimoji="0" lang="en-US" altLang="zh-CN"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zh-CN" altLang="en-US" sz="1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rPr>
              <a:t>或治疗延迟</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情况，使得伊立替康脂质体和</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或奥沙利铂的</a:t>
            </a:r>
            <a:r>
              <a:rPr kumimoji="0" lang="zh-CN" altLang="en-US"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Arial" panose="020B0604020202020204" pitchFamily="34" charset="0"/>
              </a:rPr>
              <a:t>暴露时间延长</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，两种药物的</a:t>
            </a:r>
            <a:r>
              <a:rPr kumimoji="0" lang="zh-CN" altLang="en-US" sz="12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Arial" panose="020B0604020202020204" pitchFamily="34" charset="0"/>
              </a:rPr>
              <a:t>累积剂量较高</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，且总</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mOS</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达</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19.5</a:t>
            </a:r>
            <a:r>
              <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个月</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R="0" lvl="0" algn="just" defTabSz="914400" rtl="0" eaLnBrk="1" fontAlgn="auto" latinLnBrk="0" hangingPunct="1">
              <a:spcBef>
                <a:spcPts val="0"/>
              </a:spcBef>
              <a:spcAft>
                <a:spcPts val="300"/>
              </a:spcAft>
              <a:buClrTx/>
              <a:buSzTx/>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rPr>
              <a:t>研究不足：</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284480" marR="0" lvl="0" indent="-284480" algn="just" defTabSz="914400" rtl="0" eaLnBrk="1" fontAlgn="auto" latinLnBrk="0" hangingPunct="1">
              <a:spcBef>
                <a:spcPts val="0"/>
              </a:spcBef>
              <a:spcAft>
                <a:spcPts val="300"/>
              </a:spcAft>
              <a:buClrTx/>
              <a:buSzTx/>
              <a:buFont typeface="Arial" panose="020B0604020202020204" pitchFamily="34" charset="0"/>
              <a:buChar char="•"/>
              <a:defRPr/>
            </a:pPr>
            <a:r>
              <a:rPr kumimoji="0" lang="zh-CN" altLang="en-US" sz="1200" b="1" i="0"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sym typeface="Arial" panose="020B0604020202020204" pitchFamily="34" charset="0"/>
              </a:rPr>
              <a:t>样本量较小（</a:t>
            </a:r>
            <a:r>
              <a:rPr kumimoji="0" lang="en-US" altLang="zh-CN" sz="1200" b="1" i="0"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sym typeface="Arial" panose="020B0604020202020204" pitchFamily="34" charset="0"/>
              </a:rPr>
              <a:t>n=15</a:t>
            </a:r>
            <a:r>
              <a:rPr kumimoji="0" lang="zh-CN" altLang="en-US" sz="1200" b="1" i="0" u="none" strike="noStrike" kern="1200" cap="none" spc="0" normalizeH="0" baseline="0" noProof="0" dirty="0">
                <a:ln>
                  <a:noFill/>
                </a:ln>
                <a:solidFill>
                  <a:prstClr val="black"/>
                </a:solidFill>
                <a:effectLst/>
                <a:highlight>
                  <a:srgbClr val="FFFF00"/>
                </a:highlight>
                <a:uLnTx/>
                <a:uFillTx/>
                <a:latin typeface="微软雅黑" panose="020B0503020204020204" pitchFamily="34" charset="-122"/>
                <a:ea typeface="微软雅黑" panose="020B0503020204020204" pitchFamily="34" charset="-122"/>
                <a:sym typeface="Arial" panose="020B0604020202020204" pitchFamily="34" charset="0"/>
              </a:rPr>
              <a:t>），应谨慎解读</a:t>
            </a:r>
            <a:endParaRPr kumimoji="0" lang="zh-CN" altLang="en-US" sz="1200" b="1" i="0" u="none" strike="noStrike" kern="1200" cap="none" spc="0" normalizeH="0" baseline="0" noProof="0" dirty="0">
              <a:ln>
                <a:noFill/>
              </a:ln>
              <a:solidFill>
                <a:srgbClr val="000000"/>
              </a:solidFill>
              <a:effectLst/>
              <a:highlight>
                <a:srgbClr val="FFFF00"/>
              </a:highlight>
              <a:uLnTx/>
              <a:uFillTx/>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28" name="表格 26"/>
          <p:cNvGraphicFramePr>
            <a:graphicFrameLocks noGrp="1"/>
          </p:cNvGraphicFramePr>
          <p:nvPr/>
        </p:nvGraphicFramePr>
        <p:xfrm>
          <a:off x="5494992" y="2641721"/>
          <a:ext cx="3206174" cy="1524000"/>
        </p:xfrm>
        <a:graphic>
          <a:graphicData uri="http://schemas.openxmlformats.org/drawingml/2006/table">
            <a:tbl>
              <a:tblPr/>
              <a:tblGrid>
                <a:gridCol w="1133158"/>
                <a:gridCol w="1230859"/>
                <a:gridCol w="842157"/>
              </a:tblGrid>
              <a:tr h="116887">
                <a:tc>
                  <a:txBody>
                    <a:bodyPr/>
                    <a:lstStyle/>
                    <a:p>
                      <a:pPr marL="36195">
                        <a:lnSpc>
                          <a:spcPct val="100000"/>
                        </a:lnSpc>
                      </a:pPr>
                      <a:r>
                        <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治疗特征</a:t>
                      </a:r>
                      <a:endPar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156082"/>
                    </a:solidFill>
                  </a:tcPr>
                </a:tc>
                <a:tc>
                  <a:txBody>
                    <a:bodyPr/>
                    <a:lstStyle/>
                    <a:p>
                      <a:pPr algn="ctr">
                        <a:lnSpc>
                          <a:spcPct val="100000"/>
                        </a:lnSpc>
                      </a:pPr>
                      <a:r>
                        <a:rPr lang="en-US" altLang="zh-CN"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OS≥18.0</a:t>
                      </a:r>
                      <a:r>
                        <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个月</a:t>
                      </a:r>
                      <a:r>
                        <a:rPr lang="en-US" altLang="zh-CN"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(n=15)</a:t>
                      </a:r>
                      <a:endPar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156082"/>
                    </a:solidFill>
                  </a:tcPr>
                </a:tc>
                <a:tc>
                  <a:txBody>
                    <a:bodyPr/>
                    <a:lstStyle/>
                    <a:p>
                      <a:pPr algn="ctr">
                        <a:lnSpc>
                          <a:spcPct val="100000"/>
                        </a:lnSpc>
                      </a:pPr>
                      <a:r>
                        <a:rPr 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ITT(n=120)</a:t>
                      </a:r>
                      <a:endParaRPr 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156082"/>
                    </a:solidFill>
                  </a:tcPr>
                </a:tc>
              </a:tr>
              <a:tr h="0">
                <a:tc>
                  <a:txBody>
                    <a:bodyPr/>
                    <a:lstStyle/>
                    <a:p>
                      <a:pPr marL="36195">
                        <a:lnSpc>
                          <a:spcPct val="100000"/>
                        </a:lnSpc>
                      </a:pPr>
                      <a:r>
                        <a:rPr lang="zh-CN" altLang="en-US" sz="1000" b="1" dirty="0">
                          <a:effectLst/>
                          <a:latin typeface="微软雅黑" panose="020B0503020204020204" pitchFamily="34" charset="-122"/>
                          <a:ea typeface="微软雅黑" panose="020B0503020204020204" pitchFamily="34" charset="-122"/>
                          <a:sym typeface="Arial" panose="020B0604020202020204" pitchFamily="34" charset="0"/>
                        </a:rPr>
                        <a:t>伊立替康脂质体</a:t>
                      </a:r>
                      <a:endParaRPr lang="zh-CN" altLang="en-US" sz="1000" b="1"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00000"/>
                        </a:lnSpc>
                      </a:pPr>
                      <a:endParaRPr lang="zh-CN" altLang="en-US" sz="1000" b="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r>
              <a:tr h="116887">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剂量调整，</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n(%)</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00000"/>
                        </a:lnSpc>
                      </a:pPr>
                      <a:r>
                        <a:rPr lang="en-US" altLang="zh-CN"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10(66.7)</a:t>
                      </a:r>
                      <a:endParaRPr lang="zh-CN" altLang="en-US"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63(52.5)</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r>
              <a:tr h="116887">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给药延迟，</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n(%)</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00000"/>
                        </a:lnSpc>
                      </a:pPr>
                      <a:r>
                        <a:rPr lang="en-US" altLang="zh-CN"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13(86.7)</a:t>
                      </a:r>
                      <a:endParaRPr lang="zh-CN" altLang="en-US"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84(70.0)</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r>
              <a:tr h="116887">
                <a:tc>
                  <a:txBody>
                    <a:bodyPr/>
                    <a:lstStyle/>
                    <a:p>
                      <a:pPr marL="36195">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暴露持续时间，周</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r>
              <a:tr h="116887">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中位值</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a:t>
                      </a:r>
                      <a:r>
                        <a:rPr lang="en-US" sz="1000" b="0" dirty="0">
                          <a:effectLst/>
                          <a:latin typeface="微软雅黑" panose="020B0503020204020204" pitchFamily="34" charset="-122"/>
                          <a:ea typeface="微软雅黑" panose="020B0503020204020204" pitchFamily="34" charset="-122"/>
                          <a:sym typeface="Arial" panose="020B0604020202020204" pitchFamily="34" charset="0"/>
                        </a:rPr>
                        <a:t>IQR)</a:t>
                      </a:r>
                      <a:endParaRPr 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00000"/>
                        </a:lnSpc>
                      </a:pPr>
                      <a:r>
                        <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65.1</a:t>
                      </a:r>
                      <a:endPar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solidFill>
                            <a:schemeClr val="tx1"/>
                          </a:solidFill>
                          <a:effectLst/>
                          <a:latin typeface="微软雅黑" panose="020B0503020204020204" pitchFamily="34" charset="-122"/>
                          <a:ea typeface="微软雅黑" panose="020B0503020204020204" pitchFamily="34" charset="-122"/>
                          <a:sym typeface="Arial" panose="020B0604020202020204" pitchFamily="34" charset="0"/>
                        </a:rPr>
                        <a:t>(40.1-89.0)</a:t>
                      </a:r>
                      <a:endParaRPr lang="zh-CN" altLang="en-US" sz="1000" b="0" dirty="0">
                        <a:solidFill>
                          <a:schemeClr val="tx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23.1</a:t>
                      </a:r>
                      <a:endPar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(10.9-44.8)</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r>
              <a:tr h="116887">
                <a:tc>
                  <a:txBody>
                    <a:bodyPr/>
                    <a:lstStyle/>
                    <a:p>
                      <a:pPr marL="36195">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累积剂量，</a:t>
                      </a:r>
                      <a:r>
                        <a:rPr lang="en-US" sz="1000" b="0" dirty="0">
                          <a:effectLst/>
                          <a:latin typeface="微软雅黑" panose="020B0503020204020204" pitchFamily="34" charset="-122"/>
                          <a:ea typeface="微软雅黑" panose="020B0503020204020204" pitchFamily="34" charset="-122"/>
                          <a:sym typeface="Arial" panose="020B0604020202020204" pitchFamily="34" charset="0"/>
                        </a:rPr>
                        <a:t>mg/m²</a:t>
                      </a:r>
                      <a:endParaRPr 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noFill/>
                  </a:tcPr>
                </a:tc>
                <a:tc>
                  <a:txBody>
                    <a:bodyPr/>
                    <a:lstStyle/>
                    <a:p>
                      <a:pPr algn="ctr">
                        <a:lnSpc>
                          <a:spcPct val="100000"/>
                        </a:lnSpc>
                      </a:pPr>
                      <a:endParaRPr lang="zh-CN" altLang="en-US" sz="1000" b="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noFill/>
                  </a:tcPr>
                </a:tc>
              </a:tr>
              <a:tr h="116887">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中位值</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a:t>
                      </a:r>
                      <a:r>
                        <a:rPr lang="en-US" sz="1000" b="0" dirty="0">
                          <a:effectLst/>
                          <a:latin typeface="微软雅黑" panose="020B0503020204020204" pitchFamily="34" charset="-122"/>
                          <a:ea typeface="微软雅黑" panose="020B0503020204020204" pitchFamily="34" charset="-122"/>
                          <a:sym typeface="Arial" panose="020B0604020202020204" pitchFamily="34" charset="0"/>
                        </a:rPr>
                        <a:t>IQR)</a:t>
                      </a:r>
                      <a:endParaRPr 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1229.4</a:t>
                      </a:r>
                      <a:endPar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(821.9-1513.9)</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429.3</a:t>
                      </a:r>
                      <a:endPar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(202.7-860.1)</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r>
            </a:tbl>
          </a:graphicData>
        </a:graphic>
      </p:graphicFrame>
      <p:pic>
        <p:nvPicPr>
          <p:cNvPr id="29" name="图片 28"/>
          <p:cNvPicPr>
            <a:picLocks noChangeAspect="1"/>
          </p:cNvPicPr>
          <p:nvPr/>
        </p:nvPicPr>
        <p:blipFill>
          <a:blip r:embed="rId1"/>
          <a:stretch>
            <a:fillRect/>
          </a:stretch>
        </p:blipFill>
        <p:spPr>
          <a:xfrm>
            <a:off x="449179" y="1096629"/>
            <a:ext cx="4941427" cy="5450792"/>
          </a:xfrm>
          <a:prstGeom prst="rect">
            <a:avLst/>
          </a:prstGeom>
        </p:spPr>
      </p:pic>
      <p:sp>
        <p:nvSpPr>
          <p:cNvPr id="30" name="文本框 19"/>
          <p:cNvSpPr txBox="1"/>
          <p:nvPr/>
        </p:nvSpPr>
        <p:spPr>
          <a:xfrm>
            <a:off x="5494992" y="1121366"/>
            <a:ext cx="6461877" cy="1092607"/>
          </a:xfrm>
          <a:prstGeom prst="rect">
            <a:avLst/>
          </a:prstGeom>
          <a:noFill/>
        </p:spPr>
        <p:txBody>
          <a:bodyPr wrap="square">
            <a:spAutoFit/>
          </a:bodyPr>
          <a:lstStyle/>
          <a:p>
            <a:pPr marL="171450" indent="-171450" algn="just">
              <a:spcAft>
                <a:spcPts val="600"/>
              </a:spcAft>
              <a:buFont typeface="Wingdings" panose="05000000000000000000" pitchFamily="2" charset="2"/>
              <a:buChar char="l"/>
              <a:defRPr/>
            </a:pP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NAPOLI-3</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研究证明，</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NALIRIFOX</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方案优于标准</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方案，可显著延长转移性胰腺癌患者的生存期（</a:t>
            </a:r>
            <a:r>
              <a:rPr lang="en-US" altLang="zh-CN" sz="1200" b="1" dirty="0" err="1">
                <a:solidFill>
                  <a:srgbClr val="0070C0"/>
                </a:solidFill>
                <a:latin typeface="微软雅黑" panose="020B0503020204020204" pitchFamily="34" charset="-122"/>
                <a:ea typeface="微软雅黑" panose="020B0503020204020204" pitchFamily="34" charset="-122"/>
                <a:sym typeface="Arial" panose="020B0604020202020204" pitchFamily="34" charset="0"/>
              </a:rPr>
              <a:t>mOS</a:t>
            </a:r>
            <a:r>
              <a:rPr lang="en-US" altLang="zh-CN"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 11.1 vs 9.2 </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个月</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HR 0.83</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P=0.04</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），且总体安全性可管理。</a:t>
            </a:r>
            <a:endParaRPr lang="en-US" altLang="zh-CN" sz="1200" dirty="0">
              <a:latin typeface="微软雅黑" panose="020B0503020204020204" pitchFamily="34" charset="-122"/>
              <a:ea typeface="微软雅黑" panose="020B0503020204020204" pitchFamily="34" charset="-122"/>
              <a:sym typeface="Arial" panose="020B0604020202020204" pitchFamily="34" charset="0"/>
            </a:endParaRPr>
          </a:p>
          <a:p>
            <a:pPr marL="171450" indent="-171450" algn="just">
              <a:spcAft>
                <a:spcPts val="600"/>
              </a:spcAft>
              <a:buFont typeface="Wingdings" panose="05000000000000000000" pitchFamily="2" charset="2"/>
              <a:buChar char="l"/>
              <a:defRPr/>
            </a:pPr>
            <a:r>
              <a:rPr lang="zh-CN" altLang="en-US" sz="1200" dirty="0">
                <a:latin typeface="微软雅黑" panose="020B0503020204020204" pitchFamily="34" charset="-122"/>
                <a:ea typeface="微软雅黑" panose="020B0503020204020204" pitchFamily="34" charset="-122"/>
                <a:sym typeface="Arial" panose="020B0604020202020204" pitchFamily="34" charset="0"/>
              </a:rPr>
              <a:t>本次报道是对</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NAPOLI-3</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研究中北美地区入组患者的事后分析，评估</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长期生存者（</a:t>
            </a:r>
            <a:r>
              <a:rPr lang="en-US" altLang="zh-CN"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OS</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18</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个月，共</a:t>
            </a:r>
            <a:r>
              <a:rPr lang="en-US" altLang="zh-CN"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15</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例）</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的</a:t>
            </a:r>
            <a:r>
              <a:rPr lang="zh-CN" altLang="en-US" sz="1200" u="sng" dirty="0">
                <a:latin typeface="微软雅黑" panose="020B0503020204020204" pitchFamily="34" charset="-122"/>
                <a:ea typeface="微软雅黑" panose="020B0503020204020204" pitchFamily="34" charset="-122"/>
                <a:sym typeface="Arial" panose="020B0604020202020204" pitchFamily="34" charset="0"/>
              </a:rPr>
              <a:t>基线特征</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和</a:t>
            </a:r>
            <a:r>
              <a:rPr lang="en-US" altLang="zh-CN" sz="1200" u="sng" dirty="0">
                <a:latin typeface="微软雅黑" panose="020B0503020204020204" pitchFamily="34" charset="-122"/>
                <a:ea typeface="微软雅黑" panose="020B0503020204020204" pitchFamily="34" charset="-122"/>
                <a:sym typeface="Arial" panose="020B0604020202020204" pitchFamily="34" charset="0"/>
              </a:rPr>
              <a:t>NALIRIFOX</a:t>
            </a:r>
            <a:r>
              <a:rPr lang="zh-CN" altLang="en-US" sz="1200" u="sng" dirty="0">
                <a:latin typeface="微软雅黑" panose="020B0503020204020204" pitchFamily="34" charset="-122"/>
                <a:ea typeface="微软雅黑" panose="020B0503020204020204" pitchFamily="34" charset="-122"/>
                <a:sym typeface="Arial" panose="020B0604020202020204" pitchFamily="34" charset="0"/>
              </a:rPr>
              <a:t>给药模式</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，以探索哪类患者更能从</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NALIRIFOX</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治疗中获益。</a:t>
            </a:r>
            <a:endParaRPr kumimoji="0" lang="en-US" altLang="zh-CN"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p:cNvSpPr txBox="1"/>
          <p:nvPr/>
        </p:nvSpPr>
        <p:spPr>
          <a:xfrm>
            <a:off x="7650368" y="2364722"/>
            <a:ext cx="2101596" cy="276999"/>
          </a:xfrm>
          <a:prstGeom prst="rect">
            <a:avLst/>
          </a:prstGeom>
          <a:noFill/>
        </p:spPr>
        <p:txBody>
          <a:bodyPr wrap="square">
            <a:spAutoFit/>
          </a:bodyPr>
          <a:lstStyle/>
          <a:p>
            <a:pPr algn="ctr"/>
            <a:r>
              <a:rPr lang="zh-CN" altLang="en-US" sz="12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长期生存者的治疗模式</a:t>
            </a:r>
            <a:endParaRPr lang="zh-CN" altLang="en-US" sz="1200" dirty="0"/>
          </a:p>
        </p:txBody>
      </p:sp>
      <p:sp>
        <p:nvSpPr>
          <p:cNvPr id="6" name="文本框 5"/>
          <p:cNvSpPr txBox="1"/>
          <p:nvPr/>
        </p:nvSpPr>
        <p:spPr>
          <a:xfrm>
            <a:off x="5494992" y="4242631"/>
            <a:ext cx="4941427" cy="276999"/>
          </a:xfrm>
          <a:prstGeom prst="rect">
            <a:avLst/>
          </a:prstGeom>
          <a:noFill/>
        </p:spPr>
        <p:txBody>
          <a:bodyPr wrap="square">
            <a:spAutoFit/>
          </a:bodyPr>
          <a:lstStyle/>
          <a:p>
            <a:pPr>
              <a:spcAft>
                <a:spcPts val="600"/>
              </a:spcAft>
            </a:pPr>
            <a:r>
              <a:rPr lang="zh-CN" altLang="en-US" sz="12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长期生存者的人口统计学特征：</a:t>
            </a:r>
            <a:r>
              <a:rPr lang="zh-CN" altLang="en-US" sz="12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中位年龄较小，为</a:t>
            </a:r>
            <a:r>
              <a:rPr lang="en-US" altLang="zh-CN" sz="12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61.0</a:t>
            </a:r>
            <a:r>
              <a:rPr lang="zh-CN" altLang="en-US" sz="12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岁</a:t>
            </a:r>
            <a:endParaRPr lang="zh-CN" altLang="en-US" sz="1200" dirty="0"/>
          </a:p>
        </p:txBody>
      </p:sp>
      <p:graphicFrame>
        <p:nvGraphicFramePr>
          <p:cNvPr id="7" name="表格 26"/>
          <p:cNvGraphicFramePr>
            <a:graphicFrameLocks noGrp="1"/>
          </p:cNvGraphicFramePr>
          <p:nvPr/>
        </p:nvGraphicFramePr>
        <p:xfrm>
          <a:off x="8770960" y="2641721"/>
          <a:ext cx="3185909" cy="1524000"/>
        </p:xfrm>
        <a:graphic>
          <a:graphicData uri="http://schemas.openxmlformats.org/drawingml/2006/table">
            <a:tbl>
              <a:tblPr/>
              <a:tblGrid>
                <a:gridCol w="1133158"/>
                <a:gridCol w="1199312"/>
                <a:gridCol w="853439"/>
              </a:tblGrid>
              <a:tr h="0">
                <a:tc>
                  <a:txBody>
                    <a:bodyPr/>
                    <a:lstStyle/>
                    <a:p>
                      <a:pPr marL="36195">
                        <a:lnSpc>
                          <a:spcPct val="100000"/>
                        </a:lnSpc>
                      </a:pPr>
                      <a:r>
                        <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治疗特征</a:t>
                      </a:r>
                      <a:endPar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156082"/>
                    </a:solidFill>
                  </a:tcPr>
                </a:tc>
                <a:tc>
                  <a:txBody>
                    <a:bodyPr/>
                    <a:lstStyle/>
                    <a:p>
                      <a:pPr algn="ctr">
                        <a:lnSpc>
                          <a:spcPct val="100000"/>
                        </a:lnSpc>
                      </a:pPr>
                      <a:r>
                        <a:rPr lang="en-US" altLang="zh-CN"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OS≥18.0</a:t>
                      </a:r>
                      <a:r>
                        <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个月</a:t>
                      </a:r>
                      <a:r>
                        <a:rPr lang="en-US" altLang="zh-CN"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(n=15)</a:t>
                      </a:r>
                      <a:endParaRPr lang="zh-CN" alt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156082"/>
                    </a:solidFill>
                  </a:tcPr>
                </a:tc>
                <a:tc>
                  <a:txBody>
                    <a:bodyPr/>
                    <a:lstStyle/>
                    <a:p>
                      <a:pPr algn="ctr">
                        <a:lnSpc>
                          <a:spcPct val="100000"/>
                        </a:lnSpc>
                      </a:pPr>
                      <a:r>
                        <a:rPr 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rPr>
                        <a:t>ITT(n=120)</a:t>
                      </a:r>
                      <a:endParaRPr lang="en-US" sz="1000" b="1" dirty="0">
                        <a:solidFill>
                          <a:schemeClr val="bg1"/>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156082"/>
                    </a:solidFill>
                  </a:tcPr>
                </a:tc>
              </a:tr>
              <a:tr h="0">
                <a:tc>
                  <a:txBody>
                    <a:bodyPr/>
                    <a:lstStyle/>
                    <a:p>
                      <a:pPr marL="36195">
                        <a:lnSpc>
                          <a:spcPct val="100000"/>
                        </a:lnSpc>
                      </a:pPr>
                      <a:r>
                        <a:rPr lang="zh-CN" altLang="en-US" sz="1000" b="1" dirty="0">
                          <a:effectLst/>
                          <a:latin typeface="微软雅黑" panose="020B0503020204020204" pitchFamily="34" charset="-122"/>
                          <a:ea typeface="微软雅黑" panose="020B0503020204020204" pitchFamily="34" charset="-122"/>
                          <a:sym typeface="Arial" panose="020B0604020202020204" pitchFamily="34" charset="0"/>
                        </a:rPr>
                        <a:t>奥沙利铂</a:t>
                      </a:r>
                      <a:endParaRPr lang="zh-CN" altLang="en-US" sz="1000" b="1"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0">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剂量调整，</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n(%)</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r>
                        <a:rPr lang="en-US" altLang="zh-CN"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12(80.0)</a:t>
                      </a:r>
                      <a:endParaRPr lang="zh-CN" altLang="en-US"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72(60.0)</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0">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给药延迟，</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n(%)</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r>
                        <a:rPr lang="en-US" altLang="zh-CN"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12(80.0)</a:t>
                      </a:r>
                      <a:endParaRPr lang="zh-CN" altLang="en-US" sz="1000" b="0"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83(69.2)</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0">
                <a:tc>
                  <a:txBody>
                    <a:bodyPr/>
                    <a:lstStyle/>
                    <a:p>
                      <a:pPr marL="36195">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暴露持续时间，周</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endParaRPr lang="zh-CN" altLang="en-US" sz="1000" b="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0">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中位值</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a:t>
                      </a:r>
                      <a:r>
                        <a:rPr lang="en-US" sz="1000" b="0" dirty="0">
                          <a:effectLst/>
                          <a:latin typeface="微软雅黑" panose="020B0503020204020204" pitchFamily="34" charset="-122"/>
                          <a:ea typeface="微软雅黑" panose="020B0503020204020204" pitchFamily="34" charset="-122"/>
                          <a:sym typeface="Arial" panose="020B0604020202020204" pitchFamily="34" charset="0"/>
                        </a:rPr>
                        <a:t>IQR)</a:t>
                      </a:r>
                      <a:endParaRPr 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r>
                        <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39.9</a:t>
                      </a:r>
                      <a:endPar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(26.6-76.4)</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21.8</a:t>
                      </a:r>
                      <a:endPar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(10.9-37.6)</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0">
                <a:tc>
                  <a:txBody>
                    <a:bodyPr/>
                    <a:lstStyle/>
                    <a:p>
                      <a:pPr marL="36195">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累积剂量，</a:t>
                      </a:r>
                      <a:r>
                        <a:rPr lang="en-US" sz="1000" b="0" dirty="0">
                          <a:effectLst/>
                          <a:latin typeface="微软雅黑" panose="020B0503020204020204" pitchFamily="34" charset="-122"/>
                          <a:ea typeface="微软雅黑" panose="020B0503020204020204" pitchFamily="34" charset="-122"/>
                          <a:sym typeface="Arial" panose="020B0604020202020204" pitchFamily="34" charset="0"/>
                        </a:rPr>
                        <a:t>mg/m²</a:t>
                      </a:r>
                      <a:endParaRPr 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a:lnSpc>
                          <a:spcPct val="100000"/>
                        </a:lnSpc>
                      </a:pP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0">
                <a:tc>
                  <a:txBody>
                    <a:bodyPr/>
                    <a:lstStyle/>
                    <a:p>
                      <a:pPr marL="107950">
                        <a:lnSpc>
                          <a:spcPct val="100000"/>
                        </a:lnSpc>
                      </a:pPr>
                      <a:r>
                        <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rPr>
                        <a:t>中位值</a:t>
                      </a: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a:t>
                      </a:r>
                      <a:r>
                        <a:rPr lang="en-US" sz="1000" b="0" dirty="0">
                          <a:effectLst/>
                          <a:latin typeface="微软雅黑" panose="020B0503020204020204" pitchFamily="34" charset="-122"/>
                          <a:ea typeface="微软雅黑" panose="020B0503020204020204" pitchFamily="34" charset="-122"/>
                          <a:sym typeface="Arial" panose="020B0604020202020204" pitchFamily="34" charset="0"/>
                        </a:rPr>
                        <a:t>IQR)</a:t>
                      </a:r>
                      <a:endParaRPr 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rPr>
                        <a:t>962.3</a:t>
                      </a:r>
                      <a:endParaRPr lang="en-US" altLang="zh-CN" sz="1000" b="1" dirty="0">
                        <a:solidFill>
                          <a:srgbClr val="C00000"/>
                        </a:solidFill>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(655.0-1470.3)</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481.9</a:t>
                      </a:r>
                      <a:endPar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endParaRPr>
                    </a:p>
                    <a:p>
                      <a:pPr algn="ctr">
                        <a:lnSpc>
                          <a:spcPct val="100000"/>
                        </a:lnSpc>
                      </a:pPr>
                      <a:r>
                        <a:rPr lang="en-US" altLang="zh-CN" sz="1000" b="0" dirty="0">
                          <a:effectLst/>
                          <a:latin typeface="微软雅黑" panose="020B0503020204020204" pitchFamily="34" charset="-122"/>
                          <a:ea typeface="微软雅黑" panose="020B0503020204020204" pitchFamily="34" charset="-122"/>
                          <a:sym typeface="Arial" panose="020B0604020202020204" pitchFamily="34" charset="0"/>
                        </a:rPr>
                        <a:t>(242.7-920.9)</a:t>
                      </a:r>
                      <a:endParaRPr lang="zh-CN" altLang="en-US" sz="1000" b="0" dirty="0">
                        <a:effectLst/>
                        <a:latin typeface="微软雅黑" panose="020B0503020204020204" pitchFamily="34" charset="-122"/>
                        <a:ea typeface="微软雅黑" panose="020B0503020204020204" pitchFamily="34" charset="-122"/>
                        <a:sym typeface="Arial" panose="020B0604020202020204" pitchFamily="34" charset="0"/>
                      </a:endParaRPr>
                    </a:p>
                  </a:txBody>
                  <a:tcPr marL="0" marR="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文本框 7"/>
          <p:cNvSpPr txBox="1"/>
          <p:nvPr/>
        </p:nvSpPr>
        <p:spPr>
          <a:xfrm>
            <a:off x="2919892" y="141682"/>
            <a:ext cx="6131168" cy="430887"/>
          </a:xfrm>
          <a:prstGeom prst="rect">
            <a:avLst/>
          </a:prstGeom>
          <a:noFill/>
        </p:spPr>
        <p:txBody>
          <a:bodyPr wrap="square">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2025</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ASCO</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NAPOLI-3</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III</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期研究事后分析</a:t>
            </a:r>
            <a:endPar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文本框 4"/>
          <p:cNvSpPr txBox="1"/>
          <p:nvPr/>
        </p:nvSpPr>
        <p:spPr>
          <a:xfrm>
            <a:off x="150252" y="155933"/>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一线化疗方案优化</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p:txBody>
          <a:bodyPr/>
          <a:lstStyle/>
          <a:p>
            <a:r>
              <a:rPr lang="en-US" altLang="zh-CN" dirty="0">
                <a:cs typeface="+mn-ea"/>
                <a:sym typeface="Arial" panose="020B0604020202020204" pitchFamily="34" charset="0"/>
              </a:rPr>
              <a:t>Knox JJ, et al. J Clin Oncol. 2025 Sep 10:JCO2500436.</a:t>
            </a:r>
            <a:endParaRPr lang="zh-CN" altLang="en-US" dirty="0">
              <a:cs typeface="+mn-ea"/>
              <a:sym typeface="Arial" panose="020B0604020202020204" pitchFamily="34" charset="0"/>
            </a:endParaRPr>
          </a:p>
        </p:txBody>
      </p:sp>
      <p:sp>
        <p:nvSpPr>
          <p:cNvPr id="60" name="内容占位符 59"/>
          <p:cNvSpPr>
            <a:spLocks noGrp="1"/>
          </p:cNvSpPr>
          <p:nvPr>
            <p:ph sz="quarter" idx="14"/>
          </p:nvPr>
        </p:nvSpPr>
        <p:spPr>
          <a:xfrm>
            <a:off x="196494" y="603730"/>
            <a:ext cx="12147473" cy="400110"/>
          </a:xfrm>
        </p:spPr>
        <p:txBody>
          <a:bodyPr/>
          <a:lstStyle/>
          <a:p>
            <a:r>
              <a:rPr lang="zh-CN" altLang="en-US" sz="2000" dirty="0">
                <a:solidFill>
                  <a:schemeClr val="tx1">
                    <a:lumMod val="75000"/>
                    <a:lumOff val="25000"/>
                  </a:schemeClr>
                </a:solidFill>
                <a:latin typeface="微软雅黑" panose="020B0503020204020204" pitchFamily="34" charset="-122"/>
                <a:cs typeface="+mn-ea"/>
                <a:sym typeface="Arial" panose="020B0604020202020204" pitchFamily="34" charset="0"/>
              </a:rPr>
              <a:t>一线</a:t>
            </a:r>
            <a:r>
              <a:rPr lang="en-US" altLang="zh-CN" sz="2000" dirty="0">
                <a:solidFill>
                  <a:srgbClr val="FF0000"/>
                </a:solidFill>
                <a:latin typeface="微软雅黑" panose="020B0503020204020204" pitchFamily="34" charset="-122"/>
                <a:cs typeface="+mn-ea"/>
                <a:sym typeface="Arial" panose="020B0604020202020204" pitchFamily="34" charset="0"/>
              </a:rPr>
              <a:t>AG</a:t>
            </a:r>
            <a:r>
              <a:rPr lang="zh-CN" altLang="en-US" sz="2000" dirty="0">
                <a:solidFill>
                  <a:schemeClr val="tx1">
                    <a:lumMod val="75000"/>
                    <a:lumOff val="25000"/>
                  </a:schemeClr>
                </a:solidFill>
                <a:latin typeface="微软雅黑" panose="020B0503020204020204" pitchFamily="34" charset="-122"/>
                <a:cs typeface="+mn-ea"/>
                <a:sym typeface="Arial" panose="020B0604020202020204" pitchFamily="34" charset="0"/>
              </a:rPr>
              <a:t> </a:t>
            </a:r>
            <a:r>
              <a:rPr lang="en-US" altLang="zh-CN" sz="2000" dirty="0" err="1">
                <a:solidFill>
                  <a:schemeClr val="tx1">
                    <a:lumMod val="75000"/>
                    <a:lumOff val="25000"/>
                  </a:schemeClr>
                </a:solidFill>
                <a:latin typeface="微软雅黑" panose="020B0503020204020204" pitchFamily="34" charset="-122"/>
                <a:cs typeface="+mn-ea"/>
                <a:sym typeface="Arial" panose="020B0604020202020204" pitchFamily="34" charset="0"/>
              </a:rPr>
              <a:t>mPFS</a:t>
            </a:r>
            <a:r>
              <a:rPr lang="zh-CN" altLang="en-US" sz="2000" dirty="0">
                <a:solidFill>
                  <a:schemeClr val="tx1">
                    <a:lumMod val="75000"/>
                    <a:lumOff val="25000"/>
                  </a:schemeClr>
                </a:solidFill>
                <a:latin typeface="微软雅黑" panose="020B0503020204020204" pitchFamily="34" charset="-122"/>
                <a:cs typeface="+mn-ea"/>
                <a:sym typeface="Arial" panose="020B0604020202020204" pitchFamily="34" charset="0"/>
              </a:rPr>
              <a:t>与</a:t>
            </a:r>
            <a:r>
              <a:rPr lang="en-US" altLang="zh-CN" sz="2000" dirty="0" err="1">
                <a:solidFill>
                  <a:schemeClr val="tx1">
                    <a:lumMod val="75000"/>
                    <a:lumOff val="25000"/>
                  </a:schemeClr>
                </a:solidFill>
                <a:latin typeface="微软雅黑" panose="020B0503020204020204" pitchFamily="34" charset="-122"/>
                <a:cs typeface="+mn-ea"/>
                <a:sym typeface="Arial" panose="020B0604020202020204" pitchFamily="34" charset="0"/>
              </a:rPr>
              <a:t>mFOLFIRINOX</a:t>
            </a:r>
            <a:r>
              <a:rPr lang="en-US" altLang="zh-CN" sz="2000" dirty="0">
                <a:solidFill>
                  <a:schemeClr val="tx1">
                    <a:lumMod val="75000"/>
                    <a:lumOff val="25000"/>
                  </a:schemeClr>
                </a:solidFill>
                <a:latin typeface="微软雅黑" panose="020B0503020204020204" pitchFamily="34" charset="-122"/>
                <a:cs typeface="+mn-ea"/>
                <a:sym typeface="Arial" panose="020B0604020202020204" pitchFamily="34" charset="0"/>
              </a:rPr>
              <a:t> </a:t>
            </a:r>
            <a:r>
              <a:rPr lang="zh-CN" altLang="en-US" sz="2000" dirty="0">
                <a:solidFill>
                  <a:schemeClr val="tx1">
                    <a:lumMod val="75000"/>
                    <a:lumOff val="25000"/>
                  </a:schemeClr>
                </a:solidFill>
                <a:latin typeface="微软雅黑" panose="020B0503020204020204" pitchFamily="34" charset="-122"/>
                <a:cs typeface="+mn-ea"/>
                <a:sym typeface="Arial" panose="020B0604020202020204" pitchFamily="34" charset="0"/>
              </a:rPr>
              <a:t>相当</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a:t>
            </a:r>
            <a:r>
              <a:rPr lang="en-US" altLang="zh-CN"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5.3</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 </a:t>
            </a:r>
            <a:r>
              <a:rPr lang="en-US" altLang="zh-CN"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vs. 4.0</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月），</a:t>
            </a:r>
            <a:r>
              <a:rPr lang="en-US" altLang="zh-CN" sz="2000" dirty="0" err="1">
                <a:solidFill>
                  <a:schemeClr val="tx1">
                    <a:lumMod val="75000"/>
                    <a:lumOff val="25000"/>
                  </a:schemeClr>
                </a:solidFill>
                <a:latin typeface="微软雅黑" panose="020B0503020204020204" pitchFamily="34" charset="-122"/>
                <a:cs typeface="+mn-ea"/>
                <a:sym typeface="Arial" panose="020B0604020202020204" pitchFamily="34" charset="0"/>
              </a:rPr>
              <a:t>mOS</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a:t>
            </a:r>
            <a:r>
              <a:rPr lang="en-US" altLang="zh-CN"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9.7 vs. 8.5</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月）</a:t>
            </a:r>
            <a:r>
              <a:rPr lang="zh-CN" altLang="en-US" sz="2000" dirty="0">
                <a:solidFill>
                  <a:srgbClr val="FF0000"/>
                </a:solidFill>
                <a:latin typeface="微软雅黑" panose="020B0503020204020204" pitchFamily="34" charset="-122"/>
                <a:cs typeface="+mn-ea"/>
                <a:sym typeface="Arial" panose="020B0604020202020204" pitchFamily="34" charset="0"/>
              </a:rPr>
              <a:t>更优</a:t>
            </a:r>
            <a:r>
              <a:rPr lang="zh-CN" altLang="en-US" sz="2000" dirty="0">
                <a:solidFill>
                  <a:schemeClr val="tx1">
                    <a:lumMod val="75000"/>
                    <a:lumOff val="25000"/>
                  </a:schemeClr>
                </a:solidFill>
                <a:latin typeface="微软雅黑" panose="020B0503020204020204" pitchFamily="34" charset="-122"/>
                <a:cs typeface="+mn-ea"/>
                <a:sym typeface="Arial" panose="020B0604020202020204" pitchFamily="34" charset="0"/>
              </a:rPr>
              <a:t>，</a:t>
            </a:r>
            <a:r>
              <a:rPr lang="en-US" altLang="zh-CN" sz="2000" dirty="0">
                <a:solidFill>
                  <a:schemeClr val="tx1">
                    <a:lumMod val="75000"/>
                    <a:lumOff val="25000"/>
                  </a:schemeClr>
                </a:solidFill>
                <a:latin typeface="微软雅黑" panose="020B0503020204020204" pitchFamily="34" charset="-122"/>
                <a:cs typeface="+mn-ea"/>
                <a:sym typeface="Arial" panose="020B0604020202020204" pitchFamily="34" charset="0"/>
              </a:rPr>
              <a:t>SAE</a:t>
            </a:r>
            <a:r>
              <a:rPr lang="zh-CN" altLang="en-US" sz="2000" dirty="0">
                <a:solidFill>
                  <a:schemeClr val="tx1">
                    <a:lumMod val="75000"/>
                    <a:lumOff val="25000"/>
                  </a:schemeClr>
                </a:solidFill>
                <a:latin typeface="微软雅黑" panose="020B0503020204020204" pitchFamily="34" charset="-122"/>
                <a:cs typeface="+mn-ea"/>
                <a:sym typeface="Arial" panose="020B0604020202020204" pitchFamily="34" charset="0"/>
              </a:rPr>
              <a:t>发生率更低</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a:t>
            </a:r>
            <a:r>
              <a:rPr lang="en-US" altLang="zh-CN"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7% vs. 20%</a:t>
            </a:r>
            <a:r>
              <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rPr>
              <a:t>）</a:t>
            </a:r>
            <a:endParaRPr lang="zh-CN" altLang="en-US" sz="2000" baseline="-25000" dirty="0">
              <a:solidFill>
                <a:schemeClr val="tx1">
                  <a:lumMod val="75000"/>
                  <a:lumOff val="25000"/>
                </a:schemeClr>
              </a:solidFill>
              <a:latin typeface="微软雅黑" panose="020B0503020204020204" pitchFamily="34" charset="-122"/>
              <a:cs typeface="+mn-ea"/>
              <a:sym typeface="Arial" panose="020B0604020202020204" pitchFamily="34" charset="0"/>
            </a:endParaRPr>
          </a:p>
        </p:txBody>
      </p:sp>
      <p:sp>
        <p:nvSpPr>
          <p:cNvPr id="8" name="矩形: 圆角 88"/>
          <p:cNvSpPr/>
          <p:nvPr/>
        </p:nvSpPr>
        <p:spPr bwMode="auto">
          <a:xfrm>
            <a:off x="120680" y="4977010"/>
            <a:ext cx="11067353" cy="1362681"/>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6" name="文本框 5"/>
          <p:cNvSpPr txBox="1"/>
          <p:nvPr/>
        </p:nvSpPr>
        <p:spPr>
          <a:xfrm>
            <a:off x="158660" y="6360877"/>
            <a:ext cx="9988235" cy="215444"/>
          </a:xfrm>
          <a:prstGeom prst="rect">
            <a:avLst/>
          </a:prstGeom>
          <a:noFill/>
        </p:spPr>
        <p:txBody>
          <a:bodyPr wrap="square">
            <a:spAutoFit/>
          </a:bodyPr>
          <a:lstStyle/>
          <a:p>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FOLFIRINOX</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：亚叶酸、氟尿嘧啶、伊立替康、奥沙利铂；</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mFFX</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：改良</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FOLFIRINOX</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OS</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：总生存期；</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PFS</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：无进展生存期；</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GnP</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：吉西他滨</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白蛋白结合型紫杉醇；</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HR</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：风险比；</a:t>
            </a:r>
            <a:r>
              <a:rPr lang="en-US" altLang="zh-CN"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ITT</a:t>
            </a:r>
            <a:r>
              <a:rPr lang="zh-CN" altLang="en-US" sz="80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rPr>
              <a:t>：意向治疗</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p:cNvSpPr txBox="1"/>
          <p:nvPr/>
        </p:nvSpPr>
        <p:spPr>
          <a:xfrm>
            <a:off x="196494" y="5058156"/>
            <a:ext cx="4573280" cy="1181542"/>
          </a:xfrm>
          <a:prstGeom prst="rect">
            <a:avLst/>
          </a:prstGeom>
          <a:noFill/>
        </p:spPr>
        <p:txBody>
          <a:bodyPr wrap="square">
            <a:spAutoFit/>
          </a:bodyPr>
          <a:lstStyle/>
          <a:p>
            <a:pPr>
              <a:lnSpc>
                <a:spcPct val="120000"/>
              </a:lnSpc>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转录组分析</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indent="-285750">
              <a:lnSpc>
                <a:spcPct val="120000"/>
              </a:lnSpc>
              <a:buFont typeface="Arial" panose="020B0604020202020204" pitchFamily="34" charset="0"/>
              <a:buChar char="•"/>
              <a:defRPr/>
            </a:pP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经典型：</a:t>
            </a:r>
            <a:r>
              <a:rPr lang="en-US" altLang="zh-CN" sz="1200" b="1" i="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mFOLFIRINOX</a:t>
            </a:r>
            <a:r>
              <a:rPr lang="zh-CN" altLang="en-US"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的</a:t>
            </a:r>
            <a:r>
              <a:rPr lang="en-US" altLang="zh-CN" sz="1200" b="1" i="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mPFS</a:t>
            </a:r>
            <a:r>
              <a:rPr lang="zh-CN" altLang="en-US"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与</a:t>
            </a:r>
            <a:r>
              <a:rPr lang="en-US" altLang="zh-CN"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AG</a:t>
            </a:r>
            <a:r>
              <a:rPr lang="zh-CN" altLang="en-US" sz="1200" b="1" i="0" u="none" strike="noStrike" dirty="0">
                <a:solidFill>
                  <a:srgbClr val="0F1115"/>
                </a:solidFill>
                <a:effectLst/>
                <a:latin typeface="微软雅黑" panose="020B0503020204020204" pitchFamily="34" charset="-122"/>
                <a:ea typeface="微软雅黑" panose="020B0503020204020204" pitchFamily="34" charset="-122"/>
              </a:rPr>
              <a:t>相近</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6.3</a:t>
            </a:r>
            <a:r>
              <a:rPr lang="zh-CN" altLang="en-US" sz="1200" dirty="0">
                <a:solidFill>
                  <a:srgbClr val="0F1115"/>
                </a:solidFill>
                <a:latin typeface="微软雅黑" panose="020B0503020204020204" pitchFamily="34" charset="-122"/>
                <a:ea typeface="微软雅黑" panose="020B0503020204020204" pitchFamily="34" charset="-122"/>
              </a:rPr>
              <a:t> </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vs 5.4</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月，</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P=0.36</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a:t>
            </a:r>
            <a:r>
              <a:rPr lang="zh-CN" altLang="en-US" sz="1200" b="1" i="0" u="none" strike="noStrike" dirty="0">
                <a:solidFill>
                  <a:srgbClr val="0F1115"/>
                </a:solidFill>
                <a:effectLst/>
                <a:latin typeface="微软雅黑" panose="020B0503020204020204" pitchFamily="34" charset="-122"/>
                <a:ea typeface="微软雅黑" panose="020B0503020204020204" pitchFamily="34" charset="-122"/>
              </a:rPr>
              <a:t>但</a:t>
            </a:r>
            <a:r>
              <a:rPr lang="en-US" altLang="zh-CN" sz="1200" b="1" i="0" u="none" strike="noStrike" dirty="0">
                <a:solidFill>
                  <a:srgbClr val="FF0000"/>
                </a:solidFill>
                <a:effectLst/>
                <a:latin typeface="微软雅黑" panose="020B0503020204020204" pitchFamily="34" charset="-122"/>
                <a:ea typeface="微软雅黑" panose="020B0503020204020204" pitchFamily="34" charset="-122"/>
              </a:rPr>
              <a:t>OS</a:t>
            </a:r>
            <a:r>
              <a:rPr lang="zh-CN" altLang="en-US" sz="1200" b="1" i="0" u="none" strike="noStrike" dirty="0">
                <a:solidFill>
                  <a:srgbClr val="FF0000"/>
                </a:solidFill>
                <a:effectLst/>
                <a:latin typeface="微软雅黑" panose="020B0503020204020204" pitchFamily="34" charset="-122"/>
                <a:ea typeface="微软雅黑" panose="020B0503020204020204" pitchFamily="34" charset="-122"/>
              </a:rPr>
              <a:t>显著短于</a:t>
            </a:r>
            <a:r>
              <a:rPr lang="en-US" altLang="zh-CN" sz="1200" b="1" i="0" u="none" strike="noStrike" dirty="0">
                <a:solidFill>
                  <a:srgbClr val="FF0000"/>
                </a:solidFill>
                <a:effectLst/>
                <a:latin typeface="微软雅黑" panose="020B0503020204020204" pitchFamily="34" charset="-122"/>
                <a:ea typeface="微软雅黑" panose="020B0503020204020204" pitchFamily="34" charset="-122"/>
              </a:rPr>
              <a:t>AG</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 </a:t>
            </a:r>
            <a:r>
              <a:rPr lang="en-US" altLang="zh-CN" sz="1200" b="0" i="0" u="none" strike="noStrike" dirty="0">
                <a:solidFill>
                  <a:srgbClr val="FF0000"/>
                </a:solidFill>
                <a:effectLst/>
                <a:latin typeface="微软雅黑" panose="020B0503020204020204" pitchFamily="34" charset="-122"/>
                <a:ea typeface="微软雅黑" panose="020B0503020204020204" pitchFamily="34" charset="-122"/>
              </a:rPr>
              <a:t>9.7 vs.13.9</a:t>
            </a:r>
            <a:r>
              <a:rPr lang="zh-CN" altLang="en-US" sz="1200" b="0" i="0" u="none" strike="noStrike" dirty="0">
                <a:solidFill>
                  <a:srgbClr val="FF0000"/>
                </a:solidFill>
                <a:effectLst/>
                <a:latin typeface="微软雅黑" panose="020B0503020204020204" pitchFamily="34" charset="-122"/>
                <a:ea typeface="微软雅黑" panose="020B0503020204020204" pitchFamily="34" charset="-122"/>
              </a:rPr>
              <a:t>月，</a:t>
            </a:r>
            <a:r>
              <a:rPr lang="en-US" altLang="zh-CN" sz="1200" b="0" i="0" u="none" strike="noStrike" dirty="0">
                <a:solidFill>
                  <a:srgbClr val="FF0000"/>
                </a:solidFill>
                <a:effectLst/>
                <a:latin typeface="微软雅黑" panose="020B0503020204020204" pitchFamily="34" charset="-122"/>
                <a:ea typeface="微软雅黑" panose="020B0503020204020204" pitchFamily="34" charset="-122"/>
              </a:rPr>
              <a:t>P=0.047</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 </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a:t>
            </a:r>
            <a:endParaRPr lang="en-US" altLang="zh-CN" sz="1200" b="0" i="0" u="none" strike="noStrike" dirty="0">
              <a:solidFill>
                <a:srgbClr val="0F1115"/>
              </a:solidFill>
              <a:effectLst/>
              <a:latin typeface="微软雅黑" panose="020B0503020204020204" pitchFamily="34" charset="-122"/>
              <a:ea typeface="微软雅黑" panose="020B0503020204020204" pitchFamily="34" charset="-122"/>
            </a:endParaRPr>
          </a:p>
          <a:p>
            <a:pPr marL="285750" indent="-285750">
              <a:lnSpc>
                <a:spcPct val="120000"/>
              </a:lnSpc>
              <a:buFont typeface="Arial" panose="020B0604020202020204" pitchFamily="34" charset="0"/>
              <a:buChar char="•"/>
              <a:defRPr/>
            </a:pP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基底样亚型：</a:t>
            </a:r>
            <a:r>
              <a:rPr lang="en-US" altLang="zh-CN" sz="1200" b="1" i="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mFOLFIRINOX</a:t>
            </a:r>
            <a:r>
              <a:rPr lang="zh-CN" altLang="en-US"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的</a:t>
            </a:r>
            <a:r>
              <a:rPr lang="en-US" altLang="zh-CN" sz="1200" b="1" i="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mPFS</a:t>
            </a:r>
            <a:r>
              <a:rPr lang="zh-CN" altLang="en-US" sz="1200" dirty="0">
                <a:solidFill>
                  <a:srgbClr val="0F1115"/>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3.0</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 </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vs. 5.5</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月</a:t>
            </a:r>
            <a:r>
              <a:rPr lang="zh-CN" altLang="en-US" sz="1200" dirty="0">
                <a:solidFill>
                  <a:srgbClr val="0F1115"/>
                </a:solidFill>
                <a:latin typeface="微软雅黑" panose="020B0503020204020204" pitchFamily="34" charset="-122"/>
                <a:ea typeface="微软雅黑" panose="020B0503020204020204" pitchFamily="34" charset="-122"/>
              </a:rPr>
              <a:t>，</a:t>
            </a:r>
            <a:r>
              <a:rPr lang="en-US" altLang="zh-CN" sz="1200" b="0" i="0" u="none" strike="noStrike" dirty="0">
                <a:solidFill>
                  <a:srgbClr val="0F1115"/>
                </a:solidFill>
                <a:effectLst/>
                <a:latin typeface="微软雅黑" panose="020B0503020204020204" pitchFamily="34" charset="-122"/>
                <a:ea typeface="微软雅黑" panose="020B0503020204020204" pitchFamily="34" charset="-122"/>
              </a:rPr>
              <a:t>P=0.17</a:t>
            </a:r>
            <a:r>
              <a:rPr lang="zh-CN" altLang="en-US" sz="1200" b="0" i="0" u="none" strike="noStrike" dirty="0">
                <a:solidFill>
                  <a:srgbClr val="0F1115"/>
                </a:solidFill>
                <a:effectLst/>
                <a:latin typeface="微软雅黑" panose="020B0503020204020204" pitchFamily="34" charset="-122"/>
                <a:ea typeface="微软雅黑" panose="020B0503020204020204" pitchFamily="34" charset="-122"/>
              </a:rPr>
              <a:t>）</a:t>
            </a:r>
            <a:r>
              <a:rPr lang="zh-CN" altLang="en-US" sz="1200" b="1"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及 </a:t>
            </a:r>
            <a:r>
              <a:rPr lang="en-US" altLang="zh-CN" sz="1200" b="1" i="0" u="none" strike="noStrike" dirty="0" err="1">
                <a:solidFill>
                  <a:schemeClr val="tx1">
                    <a:lumMod val="85000"/>
                    <a:lumOff val="15000"/>
                  </a:schemeClr>
                </a:solidFill>
                <a:effectLst/>
                <a:latin typeface="微软雅黑" panose="020B0503020204020204" pitchFamily="34" charset="-122"/>
                <a:ea typeface="微软雅黑" panose="020B0503020204020204" pitchFamily="34" charset="-122"/>
              </a:rPr>
              <a:t>mOS</a:t>
            </a:r>
            <a:r>
              <a:rPr lang="zh-CN" altLang="en-US" sz="1200" b="1"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均数值上短于</a:t>
            </a:r>
            <a:r>
              <a:rPr lang="en-US" altLang="zh-CN" sz="1200" b="1"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AG</a:t>
            </a:r>
            <a:r>
              <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7.5</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 vs. </a:t>
            </a:r>
            <a:r>
              <a:rPr lang="en-US" altLang="zh-CN"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8.9</a:t>
            </a:r>
            <a:r>
              <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月，</a:t>
            </a:r>
            <a:r>
              <a:rPr lang="en-US" altLang="zh-CN"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P=0.75</a:t>
            </a:r>
            <a:r>
              <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a:t>
            </a:r>
            <a:endParaRPr kumimoji="0" lang="en-US" altLang="zh-CN" sz="1200" b="1"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4355970" y="76669"/>
            <a:ext cx="3086230" cy="430887"/>
          </a:xfrm>
          <a:prstGeom prst="rect">
            <a:avLst/>
          </a:prstGeom>
          <a:noFill/>
        </p:spPr>
        <p:txBody>
          <a:bodyPr wrap="square">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PASS-01</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II</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期研究</a:t>
            </a:r>
            <a:endPar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5" name="组合 54"/>
          <p:cNvGrpSpPr/>
          <p:nvPr/>
        </p:nvGrpSpPr>
        <p:grpSpPr>
          <a:xfrm>
            <a:off x="66708" y="1198614"/>
            <a:ext cx="5639858" cy="3647989"/>
            <a:chOff x="505063" y="2856356"/>
            <a:chExt cx="5639858" cy="3647989"/>
          </a:xfrm>
        </p:grpSpPr>
        <p:grpSp>
          <p:nvGrpSpPr>
            <p:cNvPr id="43" name="组合 42"/>
            <p:cNvGrpSpPr/>
            <p:nvPr/>
          </p:nvGrpSpPr>
          <p:grpSpPr>
            <a:xfrm>
              <a:off x="505063" y="3097809"/>
              <a:ext cx="5297783" cy="3406536"/>
              <a:chOff x="505063" y="3097809"/>
              <a:chExt cx="5297783" cy="3406536"/>
            </a:xfrm>
          </p:grpSpPr>
          <p:grpSp>
            <p:nvGrpSpPr>
              <p:cNvPr id="15" name="组合 14"/>
              <p:cNvGrpSpPr/>
              <p:nvPr/>
            </p:nvGrpSpPr>
            <p:grpSpPr>
              <a:xfrm>
                <a:off x="578950" y="3097809"/>
                <a:ext cx="5223896" cy="3359537"/>
                <a:chOff x="578950" y="3097809"/>
                <a:chExt cx="5223896" cy="3359537"/>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8950" y="3097809"/>
                  <a:ext cx="5223896" cy="3359537"/>
                </a:xfrm>
                <a:prstGeom prst="rect">
                  <a:avLst/>
                </a:prstGeom>
              </p:spPr>
            </p:pic>
            <p:grpSp>
              <p:nvGrpSpPr>
                <p:cNvPr id="14" name="组合 13"/>
                <p:cNvGrpSpPr/>
                <p:nvPr/>
              </p:nvGrpSpPr>
              <p:grpSpPr>
                <a:xfrm>
                  <a:off x="1425205" y="5276669"/>
                  <a:ext cx="1306098" cy="392271"/>
                  <a:chOff x="1425205" y="5276669"/>
                  <a:chExt cx="1306098" cy="392271"/>
                </a:xfrm>
              </p:grpSpPr>
              <p:cxnSp>
                <p:nvCxnSpPr>
                  <p:cNvPr id="46" name="直接连接符 45"/>
                  <p:cNvCxnSpPr/>
                  <p:nvPr/>
                </p:nvCxnSpPr>
                <p:spPr>
                  <a:xfrm>
                    <a:off x="1425205" y="5385497"/>
                    <a:ext cx="267486" cy="0"/>
                  </a:xfrm>
                  <a:prstGeom prst="line">
                    <a:avLst/>
                  </a:prstGeom>
                  <a:ln w="28575">
                    <a:solidFill>
                      <a:srgbClr val="382285"/>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425205" y="5589493"/>
                    <a:ext cx="267486" cy="0"/>
                  </a:xfrm>
                  <a:prstGeom prst="line">
                    <a:avLst/>
                  </a:prstGeom>
                  <a:ln w="28575">
                    <a:solidFill>
                      <a:srgbClr val="BC2227"/>
                    </a:solidFill>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1692691" y="5276669"/>
                    <a:ext cx="1038612" cy="215444"/>
                  </a:xfrm>
                  <a:prstGeom prst="rect">
                    <a:avLst/>
                  </a:prstGeom>
                  <a:noFill/>
                </p:spPr>
                <p:txBody>
                  <a:bodyPr wrap="square">
                    <a:spAutoFit/>
                  </a:bodyPr>
                  <a:lstStyle/>
                  <a:p>
                    <a:r>
                      <a:rPr lang="en-US" altLang="zh-CN" sz="800" b="1" dirty="0">
                        <a:latin typeface="Arial" panose="020B0604020202020204" pitchFamily="34" charset="0"/>
                        <a:ea typeface="微软雅黑" panose="020B0503020204020204" pitchFamily="34" charset="-122"/>
                        <a:cs typeface="+mn-ea"/>
                        <a:sym typeface="Arial" panose="020B0604020202020204" pitchFamily="34" charset="0"/>
                      </a:rPr>
                      <a:t>GnP</a:t>
                    </a:r>
                    <a:r>
                      <a:rPr lang="zh-CN" altLang="en-US" sz="800" b="1"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文本框 48"/>
                  <p:cNvSpPr txBox="1"/>
                  <p:nvPr/>
                </p:nvSpPr>
                <p:spPr>
                  <a:xfrm>
                    <a:off x="1692691" y="5453496"/>
                    <a:ext cx="1038612" cy="215444"/>
                  </a:xfrm>
                  <a:prstGeom prst="rect">
                    <a:avLst/>
                  </a:prstGeom>
                  <a:noFill/>
                </p:spPr>
                <p:txBody>
                  <a:bodyPr wrap="square">
                    <a:spAutoFit/>
                  </a:bodyPr>
                  <a:lstStyle/>
                  <a:p>
                    <a:r>
                      <a:rPr lang="en-US" altLang="zh-CN" sz="800" b="1" dirty="0" err="1">
                        <a:latin typeface="Arial" panose="020B0604020202020204" pitchFamily="34" charset="0"/>
                        <a:ea typeface="微软雅黑" panose="020B0503020204020204" pitchFamily="34" charset="-122"/>
                        <a:cs typeface="+mn-ea"/>
                        <a:sym typeface="Arial" panose="020B0604020202020204" pitchFamily="34" charset="0"/>
                      </a:rPr>
                      <a:t>mFFX</a:t>
                    </a:r>
                    <a:r>
                      <a:rPr lang="zh-CN" altLang="en-US" sz="800" b="1"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b="1"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54" name="文本框 53"/>
              <p:cNvSpPr txBox="1"/>
              <p:nvPr/>
            </p:nvSpPr>
            <p:spPr>
              <a:xfrm>
                <a:off x="506613" y="6002038"/>
                <a:ext cx="891888" cy="215444"/>
              </a:xfrm>
              <a:prstGeom prst="rect">
                <a:avLst/>
              </a:prstGeom>
              <a:solidFill>
                <a:srgbClr val="FFFFFF"/>
              </a:solidFill>
            </p:spPr>
            <p:txBody>
              <a:bodyPr wrap="square" rtlCol="0">
                <a:spAutoFit/>
              </a:bodyPr>
              <a:lstStyle/>
              <a:p>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风险患者数</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文本框 55"/>
              <p:cNvSpPr txBox="1"/>
              <p:nvPr/>
            </p:nvSpPr>
            <p:spPr>
              <a:xfrm>
                <a:off x="2377337" y="5904841"/>
                <a:ext cx="2313196" cy="215444"/>
              </a:xfrm>
              <a:prstGeom prst="rect">
                <a:avLst/>
              </a:prstGeom>
              <a:solidFill>
                <a:srgbClr val="FFFFFF"/>
              </a:solidFill>
            </p:spPr>
            <p:txBody>
              <a:bodyPr wrap="square" rtlCol="0">
                <a:spAutoFit/>
              </a:bodyPr>
              <a:lstStyle/>
              <a:p>
                <a:pPr algn="ct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自随机分配以来的时间</a:t>
                </a: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597015" y="6232396"/>
                <a:ext cx="711085" cy="221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505063" y="6163683"/>
                <a:ext cx="681525" cy="215444"/>
              </a:xfrm>
              <a:prstGeom prst="rect">
                <a:avLst/>
              </a:prstGeom>
              <a:noFill/>
            </p:spPr>
            <p:txBody>
              <a:bodyPr wrap="square" rtlCol="0">
                <a:spAutoFit/>
              </a:bodyPr>
              <a:lstStyle/>
              <a:p>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GnP</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505953" y="6288901"/>
                <a:ext cx="910072" cy="215444"/>
              </a:xfrm>
              <a:prstGeom prst="rect">
                <a:avLst/>
              </a:prstGeom>
              <a:noFill/>
            </p:spPr>
            <p:txBody>
              <a:bodyPr wrap="square" rtlCol="0">
                <a:spAutoFit/>
              </a:bodyPr>
              <a:lstStyle/>
              <a:p>
                <a:r>
                  <a:rPr lang="en-US" altLang="zh-CN" sz="800" dirty="0" err="1">
                    <a:latin typeface="Arial" panose="020B0604020202020204" pitchFamily="34" charset="0"/>
                    <a:ea typeface="微软雅黑" panose="020B0503020204020204" pitchFamily="34" charset="-122"/>
                    <a:cs typeface="+mn-ea"/>
                    <a:sym typeface="Arial" panose="020B0604020202020204" pitchFamily="34" charset="0"/>
                  </a:rPr>
                  <a:t>mFFX</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文本框 17"/>
              <p:cNvSpPr txBox="1"/>
              <p:nvPr/>
            </p:nvSpPr>
            <p:spPr>
              <a:xfrm>
                <a:off x="5264476" y="3976640"/>
                <a:ext cx="449162" cy="215444"/>
              </a:xfrm>
              <a:prstGeom prst="rect">
                <a:avLst/>
              </a:prstGeom>
              <a:noFill/>
            </p:spPr>
            <p:txBody>
              <a:bodyPr wrap="none" rtlCol="0">
                <a:spAutoFit/>
              </a:bodyPr>
              <a:lstStyle/>
              <a:p>
                <a:r>
                  <a:rPr lang="en-US" altLang="zh-CN" sz="8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8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删失</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nvSpPr>
            <p:spPr>
              <a:xfrm>
                <a:off x="845825" y="3327605"/>
                <a:ext cx="221698" cy="2431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rot="16200000">
                <a:off x="217670" y="4289372"/>
                <a:ext cx="1436834" cy="276999"/>
              </a:xfrm>
              <a:prstGeom prst="rect">
                <a:avLst/>
              </a:prstGeom>
              <a:solidFill>
                <a:srgbClr val="FFFFFF"/>
              </a:solidFill>
            </p:spPr>
            <p:txBody>
              <a:bodyPr wrap="square" rtlCol="0">
                <a:spAutoFit/>
              </a:bodyPr>
              <a:lstStyle/>
              <a:p>
                <a:pPr algn="ctr"/>
                <a:r>
                  <a:rPr lang="en-US" altLang="zh-CN" sz="1200" dirty="0">
                    <a:latin typeface="Arial" panose="020B0604020202020204" pitchFamily="34" charset="0"/>
                    <a:ea typeface="微软雅黑" panose="020B0503020204020204" pitchFamily="34" charset="-122"/>
                    <a:cs typeface="+mn-ea"/>
                    <a:sym typeface="Arial" panose="020B0604020202020204" pitchFamily="34" charset="0"/>
                  </a:rPr>
                  <a:t>PFS(%)</a:t>
                </a:r>
                <a:endParaRPr lang="zh-CN" altLang="en-US" sz="12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文本框 32"/>
            <p:cNvSpPr txBox="1"/>
            <p:nvPr/>
          </p:nvSpPr>
          <p:spPr>
            <a:xfrm>
              <a:off x="4056355" y="4192061"/>
              <a:ext cx="1907464" cy="396583"/>
            </a:xfrm>
            <a:prstGeom prst="rect">
              <a:avLst/>
            </a:prstGeom>
            <a:noFill/>
          </p:spPr>
          <p:txBody>
            <a:bodyPr wrap="square">
              <a:spAutoFit/>
            </a:bodyPr>
            <a:lstStyle/>
            <a:p>
              <a:pPr lvl="1">
                <a:lnSpc>
                  <a:spcPct val="120000"/>
                </a:lnSpc>
              </a:pPr>
              <a:r>
                <a:rPr lang="en-US" altLang="zh-CN" sz="18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Arial" panose="020B0604020202020204" pitchFamily="34" charset="0"/>
                </a:rPr>
                <a:t>P=0.069</a:t>
              </a:r>
              <a:endParaRPr lang="en-US" altLang="zh-CN" sz="18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5" name="文本框 34"/>
            <p:cNvSpPr txBox="1"/>
            <p:nvPr/>
          </p:nvSpPr>
          <p:spPr>
            <a:xfrm>
              <a:off x="2161553" y="2856356"/>
              <a:ext cx="2614393" cy="369332"/>
            </a:xfrm>
            <a:prstGeom prst="rect">
              <a:avLst/>
            </a:prstGeom>
            <a:noFill/>
          </p:spPr>
          <p:txBody>
            <a:bodyPr wrap="square">
              <a:spAutoFit/>
            </a:bodyPr>
            <a:lstStyle/>
            <a:p>
              <a:r>
                <a:rPr lang="zh-CN" altLang="en-US" sz="18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主要终点：</a:t>
              </a:r>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ITT</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800" b="1"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mPFS</a:t>
              </a:r>
              <a:endParaRPr lang="zh-CN" altLang="en-US" dirty="0">
                <a:solidFill>
                  <a:schemeClr val="tx1">
                    <a:lumMod val="75000"/>
                    <a:lumOff val="25000"/>
                  </a:schemeClr>
                </a:solidFill>
              </a:endParaRPr>
            </a:p>
          </p:txBody>
        </p:sp>
        <p:sp>
          <p:nvSpPr>
            <p:cNvPr id="38" name="文本框 37"/>
            <p:cNvSpPr txBox="1"/>
            <p:nvPr/>
          </p:nvSpPr>
          <p:spPr>
            <a:xfrm>
              <a:off x="2919554" y="4481327"/>
              <a:ext cx="1307970" cy="338554"/>
            </a:xfrm>
            <a:prstGeom prst="rect">
              <a:avLst/>
            </a:prstGeom>
            <a:noFill/>
          </p:spPr>
          <p:txBody>
            <a:bodyPr wrap="square">
              <a:spAutoFit/>
            </a:bodyPr>
            <a:lstStyle/>
            <a:p>
              <a:r>
                <a:rPr lang="en-US" altLang="zh-CN"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AG</a:t>
              </a:r>
              <a:r>
                <a:rPr lang="zh-CN" altLang="en-US"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5.3</a:t>
              </a:r>
              <a:r>
                <a:rPr lang="zh-CN" altLang="en-US"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月</a:t>
              </a:r>
              <a:endParaRPr lang="zh-CN" altLang="en-US" sz="1600" dirty="0">
                <a:solidFill>
                  <a:srgbClr val="0070C0"/>
                </a:solidFill>
              </a:endParaRPr>
            </a:p>
          </p:txBody>
        </p:sp>
        <p:sp>
          <p:nvSpPr>
            <p:cNvPr id="40" name="文本框 39"/>
            <p:cNvSpPr txBox="1"/>
            <p:nvPr/>
          </p:nvSpPr>
          <p:spPr>
            <a:xfrm>
              <a:off x="3272069" y="5458964"/>
              <a:ext cx="2872852" cy="338554"/>
            </a:xfrm>
            <a:prstGeom prst="rect">
              <a:avLst/>
            </a:prstGeom>
            <a:noFill/>
          </p:spPr>
          <p:txBody>
            <a:bodyPr wrap="square">
              <a:spAutoFit/>
            </a:bodyPr>
            <a:lstStyle/>
            <a:p>
              <a:r>
                <a:rPr lang="en-US" altLang="zh-CN" sz="1600" b="1" dirty="0" err="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mFOLFIRINOX</a:t>
              </a:r>
              <a:r>
                <a:rPr lang="zh-CN" altLang="en-US" sz="16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6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4.0</a:t>
              </a:r>
              <a:r>
                <a:rPr lang="zh-CN" altLang="en-US" sz="16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月</a:t>
              </a:r>
              <a:endParaRPr lang="zh-CN" altLang="en-US" sz="1600" dirty="0">
                <a:solidFill>
                  <a:srgbClr val="FF0000"/>
                </a:solidFill>
              </a:endParaRPr>
            </a:p>
          </p:txBody>
        </p:sp>
      </p:grpSp>
      <p:grpSp>
        <p:nvGrpSpPr>
          <p:cNvPr id="57" name="组合 56"/>
          <p:cNvGrpSpPr/>
          <p:nvPr/>
        </p:nvGrpSpPr>
        <p:grpSpPr>
          <a:xfrm>
            <a:off x="5929469" y="1114913"/>
            <a:ext cx="5517730" cy="3681316"/>
            <a:chOff x="5876684" y="2837943"/>
            <a:chExt cx="5517730" cy="3681316"/>
          </a:xfrm>
        </p:grpSpPr>
        <p:grpSp>
          <p:nvGrpSpPr>
            <p:cNvPr id="44" name="组合 43"/>
            <p:cNvGrpSpPr/>
            <p:nvPr/>
          </p:nvGrpSpPr>
          <p:grpSpPr>
            <a:xfrm>
              <a:off x="5876684" y="3097809"/>
              <a:ext cx="5517730" cy="3421450"/>
              <a:chOff x="5876684" y="3097809"/>
              <a:chExt cx="5517730" cy="342145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431" y="3097809"/>
                <a:ext cx="5417983" cy="3405589"/>
              </a:xfrm>
              <a:prstGeom prst="rect">
                <a:avLst/>
              </a:prstGeom>
            </p:spPr>
          </p:pic>
          <p:sp>
            <p:nvSpPr>
              <p:cNvPr id="52" name="文本框 51"/>
              <p:cNvSpPr txBox="1"/>
              <p:nvPr/>
            </p:nvSpPr>
            <p:spPr>
              <a:xfrm rot="16200000">
                <a:off x="5557487" y="4398957"/>
                <a:ext cx="1436834" cy="276999"/>
              </a:xfrm>
              <a:prstGeom prst="rect">
                <a:avLst/>
              </a:prstGeom>
              <a:solidFill>
                <a:srgbClr val="FFFFFF"/>
              </a:solidFill>
            </p:spPr>
            <p:txBody>
              <a:bodyPr wrap="square" rtlCol="0">
                <a:spAutoFit/>
              </a:bodyPr>
              <a:lstStyle/>
              <a:p>
                <a:pPr algn="ctr"/>
                <a:r>
                  <a:rPr lang="en-US" altLang="zh-CN" sz="1200" dirty="0">
                    <a:latin typeface="Arial" panose="020B0604020202020204" pitchFamily="34" charset="0"/>
                    <a:ea typeface="微软雅黑" panose="020B0503020204020204" pitchFamily="34" charset="-122"/>
                    <a:cs typeface="+mn-ea"/>
                    <a:sym typeface="Arial" panose="020B0604020202020204" pitchFamily="34" charset="0"/>
                  </a:rPr>
                  <a:t>OS(%)</a:t>
                </a:r>
                <a:endParaRPr lang="zh-CN" altLang="en-US" sz="12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5878234" y="6016952"/>
                <a:ext cx="891888" cy="215444"/>
              </a:xfrm>
              <a:prstGeom prst="rect">
                <a:avLst/>
              </a:prstGeom>
              <a:solidFill>
                <a:srgbClr val="FFFFFF"/>
              </a:solidFill>
            </p:spPr>
            <p:txBody>
              <a:bodyPr wrap="square" rtlCol="0">
                <a:spAutoFit/>
              </a:bodyPr>
              <a:lstStyle/>
              <a:p>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风险患者数</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28"/>
              <p:cNvSpPr/>
              <p:nvPr/>
            </p:nvSpPr>
            <p:spPr>
              <a:xfrm>
                <a:off x="5968636" y="6247310"/>
                <a:ext cx="711085" cy="221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876684" y="6178597"/>
                <a:ext cx="681525" cy="215444"/>
              </a:xfrm>
              <a:prstGeom prst="rect">
                <a:avLst/>
              </a:prstGeom>
              <a:noFill/>
            </p:spPr>
            <p:txBody>
              <a:bodyPr wrap="square" rtlCol="0">
                <a:spAutoFit/>
              </a:bodyPr>
              <a:lstStyle/>
              <a:p>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GnP</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文本框 30"/>
              <p:cNvSpPr txBox="1"/>
              <p:nvPr/>
            </p:nvSpPr>
            <p:spPr>
              <a:xfrm>
                <a:off x="5877574" y="6303815"/>
                <a:ext cx="910072" cy="215444"/>
              </a:xfrm>
              <a:prstGeom prst="rect">
                <a:avLst/>
              </a:prstGeom>
              <a:noFill/>
            </p:spPr>
            <p:txBody>
              <a:bodyPr wrap="square" rtlCol="0">
                <a:spAutoFit/>
              </a:bodyPr>
              <a:lstStyle/>
              <a:p>
                <a:r>
                  <a:rPr lang="en-US" altLang="zh-CN" sz="800" dirty="0" err="1">
                    <a:latin typeface="Arial" panose="020B0604020202020204" pitchFamily="34" charset="0"/>
                    <a:ea typeface="微软雅黑" panose="020B0503020204020204" pitchFamily="34" charset="-122"/>
                    <a:cs typeface="+mn-ea"/>
                    <a:sym typeface="Arial" panose="020B0604020202020204" pitchFamily="34" charset="0"/>
                  </a:rPr>
                  <a:t>mFFX</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6" name="组合 35"/>
              <p:cNvGrpSpPr/>
              <p:nvPr/>
            </p:nvGrpSpPr>
            <p:grpSpPr>
              <a:xfrm>
                <a:off x="7006963" y="5276669"/>
                <a:ext cx="1306098" cy="392271"/>
                <a:chOff x="7006963" y="5276669"/>
                <a:chExt cx="1306098" cy="392271"/>
              </a:xfrm>
            </p:grpSpPr>
            <p:cxnSp>
              <p:nvCxnSpPr>
                <p:cNvPr id="21" name="直接连接符 20"/>
                <p:cNvCxnSpPr/>
                <p:nvPr/>
              </p:nvCxnSpPr>
              <p:spPr>
                <a:xfrm>
                  <a:off x="7006963" y="5385497"/>
                  <a:ext cx="267486" cy="0"/>
                </a:xfrm>
                <a:prstGeom prst="line">
                  <a:avLst/>
                </a:prstGeom>
                <a:ln w="28575">
                  <a:solidFill>
                    <a:srgbClr val="382285"/>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006963" y="5589493"/>
                  <a:ext cx="267486" cy="0"/>
                </a:xfrm>
                <a:prstGeom prst="line">
                  <a:avLst/>
                </a:prstGeom>
                <a:ln w="28575">
                  <a:solidFill>
                    <a:srgbClr val="BC2227"/>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274449" y="5276669"/>
                  <a:ext cx="1038612" cy="215444"/>
                </a:xfrm>
                <a:prstGeom prst="rect">
                  <a:avLst/>
                </a:prstGeom>
                <a:noFill/>
              </p:spPr>
              <p:txBody>
                <a:bodyPr wrap="square">
                  <a:spAutoFit/>
                </a:bodyPr>
                <a:lstStyle/>
                <a:p>
                  <a:r>
                    <a:rPr lang="en-US" altLang="zh-CN" sz="800" b="1" dirty="0">
                      <a:latin typeface="Arial" panose="020B0604020202020204" pitchFamily="34" charset="0"/>
                      <a:ea typeface="微软雅黑" panose="020B0503020204020204" pitchFamily="34" charset="-122"/>
                      <a:cs typeface="+mn-ea"/>
                      <a:sym typeface="Arial" panose="020B0604020202020204" pitchFamily="34" charset="0"/>
                    </a:rPr>
                    <a:t>GnP</a:t>
                  </a:r>
                  <a:r>
                    <a:rPr lang="zh-CN" altLang="en-US" sz="800" b="1"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7274449" y="5453496"/>
                  <a:ext cx="1038612" cy="215444"/>
                </a:xfrm>
                <a:prstGeom prst="rect">
                  <a:avLst/>
                </a:prstGeom>
                <a:noFill/>
              </p:spPr>
              <p:txBody>
                <a:bodyPr wrap="square">
                  <a:spAutoFit/>
                </a:bodyPr>
                <a:lstStyle/>
                <a:p>
                  <a:r>
                    <a:rPr lang="en-US" altLang="zh-CN" sz="800" b="1" dirty="0" err="1">
                      <a:latin typeface="Arial" panose="020B0604020202020204" pitchFamily="34" charset="0"/>
                      <a:ea typeface="微软雅黑" panose="020B0503020204020204" pitchFamily="34" charset="-122"/>
                      <a:cs typeface="+mn-ea"/>
                      <a:sym typeface="Arial" panose="020B0604020202020204" pitchFamily="34" charset="0"/>
                    </a:rPr>
                    <a:t>mFFX</a:t>
                  </a:r>
                  <a:r>
                    <a:rPr lang="zh-CN" altLang="en-US" sz="800" b="1" dirty="0">
                      <a:latin typeface="Arial" panose="020B0604020202020204" pitchFamily="34" charset="0"/>
                      <a:ea typeface="微软雅黑" panose="020B0503020204020204" pitchFamily="34" charset="-122"/>
                      <a:cs typeface="+mn-ea"/>
                      <a:sym typeface="Arial" panose="020B0604020202020204" pitchFamily="34" charset="0"/>
                    </a:rPr>
                    <a:t>治疗</a:t>
                  </a:r>
                  <a:endParaRPr lang="zh-CN" altLang="en-US" sz="800" b="1"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7" name="文本框 26"/>
              <p:cNvSpPr txBox="1"/>
              <p:nvPr/>
            </p:nvSpPr>
            <p:spPr>
              <a:xfrm>
                <a:off x="10897013" y="4017805"/>
                <a:ext cx="449162" cy="215444"/>
              </a:xfrm>
              <a:prstGeom prst="rect">
                <a:avLst/>
              </a:prstGeom>
              <a:noFill/>
            </p:spPr>
            <p:txBody>
              <a:bodyPr wrap="none" rtlCol="0">
                <a:spAutoFit/>
              </a:bodyPr>
              <a:lstStyle/>
              <a:p>
                <a:r>
                  <a:rPr lang="en-US" altLang="zh-CN" sz="8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8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删失</a:t>
                </a:r>
                <a:endParaRPr lang="zh-CN" alt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31"/>
              <p:cNvSpPr txBox="1"/>
              <p:nvPr/>
            </p:nvSpPr>
            <p:spPr>
              <a:xfrm>
                <a:off x="7815022" y="5894316"/>
                <a:ext cx="2313196" cy="215444"/>
              </a:xfrm>
              <a:prstGeom prst="rect">
                <a:avLst/>
              </a:prstGeom>
              <a:solidFill>
                <a:srgbClr val="FFFFFF"/>
              </a:solidFill>
            </p:spPr>
            <p:txBody>
              <a:bodyPr wrap="square" rtlCol="0">
                <a:spAutoFit/>
              </a:bodyPr>
              <a:lstStyle/>
              <a:p>
                <a:pPr algn="ct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自随机分配以来的时间</a:t>
                </a: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1" name="文本框 40"/>
            <p:cNvSpPr txBox="1"/>
            <p:nvPr/>
          </p:nvSpPr>
          <p:spPr>
            <a:xfrm>
              <a:off x="8313061" y="2837943"/>
              <a:ext cx="2614393" cy="369332"/>
            </a:xfrm>
            <a:prstGeom prst="rect">
              <a:avLst/>
            </a:prstGeom>
            <a:noFill/>
          </p:spPr>
          <p:txBody>
            <a:bodyPr wrap="square">
              <a:spAutoFit/>
            </a:bodyPr>
            <a:lstStyle/>
            <a:p>
              <a:r>
                <a:rPr lang="en-US" altLang="zh-CN"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ITT</a:t>
              </a: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800" b="1"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mOS</a:t>
              </a:r>
              <a:endParaRPr lang="zh-CN" altLang="en-US" dirty="0">
                <a:solidFill>
                  <a:schemeClr val="tx1">
                    <a:lumMod val="75000"/>
                    <a:lumOff val="25000"/>
                  </a:schemeClr>
                </a:solidFill>
              </a:endParaRPr>
            </a:p>
          </p:txBody>
        </p:sp>
        <p:sp>
          <p:nvSpPr>
            <p:cNvPr id="42" name="文本框 41"/>
            <p:cNvSpPr txBox="1"/>
            <p:nvPr/>
          </p:nvSpPr>
          <p:spPr>
            <a:xfrm>
              <a:off x="9466680" y="4102944"/>
              <a:ext cx="1907464" cy="396583"/>
            </a:xfrm>
            <a:prstGeom prst="rect">
              <a:avLst/>
            </a:prstGeom>
            <a:noFill/>
          </p:spPr>
          <p:txBody>
            <a:bodyPr wrap="square">
              <a:spAutoFit/>
            </a:bodyPr>
            <a:lstStyle/>
            <a:p>
              <a:pPr lvl="1">
                <a:lnSpc>
                  <a:spcPct val="120000"/>
                </a:lnSpc>
              </a:pPr>
              <a:r>
                <a:rPr lang="en-US" altLang="zh-CN" sz="18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Arial" panose="020B0604020202020204" pitchFamily="34" charset="0"/>
                </a:rPr>
                <a:t>P=0.017</a:t>
              </a:r>
              <a:endParaRPr lang="en-US" altLang="zh-CN" sz="18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0" name="文本框 49"/>
            <p:cNvSpPr txBox="1"/>
            <p:nvPr/>
          </p:nvSpPr>
          <p:spPr>
            <a:xfrm>
              <a:off x="8618461" y="4341731"/>
              <a:ext cx="1307970" cy="338554"/>
            </a:xfrm>
            <a:prstGeom prst="rect">
              <a:avLst/>
            </a:prstGeom>
            <a:noFill/>
          </p:spPr>
          <p:txBody>
            <a:bodyPr wrap="square">
              <a:spAutoFit/>
            </a:bodyPr>
            <a:lstStyle/>
            <a:p>
              <a:r>
                <a:rPr lang="en-US" altLang="zh-CN"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AG</a:t>
              </a:r>
              <a:r>
                <a:rPr lang="zh-CN" altLang="en-US"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9.7</a:t>
              </a:r>
              <a:r>
                <a:rPr lang="zh-CN" altLang="en-US" sz="16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月</a:t>
              </a:r>
              <a:endParaRPr lang="zh-CN" altLang="en-US" sz="1600" dirty="0">
                <a:solidFill>
                  <a:srgbClr val="0070C0"/>
                </a:solidFill>
              </a:endParaRPr>
            </a:p>
          </p:txBody>
        </p:sp>
        <p:sp>
          <p:nvSpPr>
            <p:cNvPr id="53" name="文本框 52"/>
            <p:cNvSpPr txBox="1"/>
            <p:nvPr/>
          </p:nvSpPr>
          <p:spPr>
            <a:xfrm>
              <a:off x="6558209" y="4973227"/>
              <a:ext cx="2872852" cy="338554"/>
            </a:xfrm>
            <a:prstGeom prst="rect">
              <a:avLst/>
            </a:prstGeom>
            <a:noFill/>
          </p:spPr>
          <p:txBody>
            <a:bodyPr wrap="square">
              <a:spAutoFit/>
            </a:bodyPr>
            <a:lstStyle/>
            <a:p>
              <a:r>
                <a:rPr lang="en-US" altLang="zh-CN" sz="1600" b="1" dirty="0" err="1">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mFOLFIRINOX</a:t>
              </a:r>
              <a:r>
                <a:rPr lang="zh-CN" altLang="en-US" sz="16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6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8.5</a:t>
              </a:r>
              <a:r>
                <a:rPr lang="zh-CN" altLang="en-US" sz="1600" b="1" dirty="0">
                  <a:solidFill>
                    <a:srgbClr val="FF0000"/>
                  </a:solidFill>
                  <a:latin typeface="微软雅黑" panose="020B0503020204020204" pitchFamily="34" charset="-122"/>
                  <a:ea typeface="微软雅黑" panose="020B0503020204020204" pitchFamily="34" charset="-122"/>
                  <a:cs typeface="+mn-ea"/>
                  <a:sym typeface="Arial" panose="020B0604020202020204" pitchFamily="34" charset="0"/>
                </a:rPr>
                <a:t>月</a:t>
              </a:r>
              <a:endParaRPr lang="zh-CN" altLang="en-US" sz="1600" dirty="0">
                <a:solidFill>
                  <a:srgbClr val="FF0000"/>
                </a:solidFill>
              </a:endParaRPr>
            </a:p>
          </p:txBody>
        </p:sp>
      </p:grpSp>
      <p:graphicFrame>
        <p:nvGraphicFramePr>
          <p:cNvPr id="45" name="表格 44"/>
          <p:cNvGraphicFramePr>
            <a:graphicFrameLocks noGrp="1"/>
          </p:cNvGraphicFramePr>
          <p:nvPr/>
        </p:nvGraphicFramePr>
        <p:xfrm>
          <a:off x="2137367" y="1701690"/>
          <a:ext cx="3074801" cy="671981"/>
        </p:xfrm>
        <a:graphic>
          <a:graphicData uri="http://schemas.openxmlformats.org/drawingml/2006/table">
            <a:tbl>
              <a:tblPr firstRow="1" bandRow="1">
                <a:tableStyleId>{5C22544A-7EE6-4342-B048-85BDC9FD1C3A}</a:tableStyleId>
              </a:tblPr>
              <a:tblGrid>
                <a:gridCol w="1469768"/>
                <a:gridCol w="791919"/>
                <a:gridCol w="813114"/>
              </a:tblGrid>
              <a:tr h="189535">
                <a:tc>
                  <a:txBody>
                    <a:bodyPr/>
                    <a:lstStyle/>
                    <a:p>
                      <a:pPr algn="l" rtl="0" fontAlgn="ctr">
                        <a:buNone/>
                      </a:pPr>
                      <a:r>
                        <a:rPr lang="zh-CN" altLang="en-US" sz="800" b="1" i="0" u="none" strike="noStrike" dirty="0">
                          <a:solidFill>
                            <a:srgbClr val="FFFFFF"/>
                          </a:solidFill>
                          <a:effectLst/>
                          <a:latin typeface="Arial" panose="020B0604020202020204" pitchFamily="34" charset="0"/>
                          <a:ea typeface="微软雅黑" panose="020B0503020204020204" pitchFamily="34" charset="-122"/>
                          <a:sym typeface="Arial" panose="020B0604020202020204" pitchFamily="34" charset="0"/>
                        </a:rPr>
                        <a:t>治疗</a:t>
                      </a:r>
                      <a:endParaRPr lang="zh-CN" altLang="en-US" sz="800" b="1" i="0" u="none" strike="noStrike" dirty="0">
                        <a:solidFill>
                          <a:srgbClr val="FFFFFF"/>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rtl="0" fontAlgn="ctr">
                        <a:buNone/>
                      </a:pPr>
                      <a:r>
                        <a:rPr 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GnP</a:t>
                      </a:r>
                      <a:r>
                        <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治疗</a:t>
                      </a:r>
                      <a:endPar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rtl="0" fontAlgn="ctr">
                        <a:buNone/>
                      </a:pPr>
                      <a:r>
                        <a:rPr lang="en-US" sz="800" b="1" i="0" u="none" strike="noStrike" dirty="0" err="1">
                          <a:solidFill>
                            <a:schemeClr val="bg1"/>
                          </a:solidFill>
                          <a:effectLst/>
                          <a:latin typeface="Arial" panose="020B0604020202020204" pitchFamily="34" charset="0"/>
                          <a:ea typeface="微软雅黑" panose="020B0503020204020204" pitchFamily="34" charset="-122"/>
                          <a:sym typeface="Arial" panose="020B0604020202020204" pitchFamily="34" charset="0"/>
                        </a:rPr>
                        <a:t>mFFX</a:t>
                      </a:r>
                      <a:r>
                        <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治疗</a:t>
                      </a:r>
                      <a:endPar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r>
              <a:tr h="119020">
                <a:tc>
                  <a:txBody>
                    <a:bodyPr/>
                    <a:lstStyle/>
                    <a:p>
                      <a:pPr algn="l" rtl="0" fontAlgn="ctr">
                        <a:buNone/>
                      </a:pPr>
                      <a:r>
                        <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事件数</a:t>
                      </a:r>
                      <a:r>
                        <a:rPr lang="en-US" altLang="zh-CN"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总计</a:t>
                      </a:r>
                      <a:endPar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71/80</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72/80</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225906">
                <a:tc>
                  <a:txBody>
                    <a:bodyPr/>
                    <a:lstStyle/>
                    <a:p>
                      <a:pPr algn="l" rtl="0" fontAlgn="ctr">
                        <a:buNone/>
                      </a:pPr>
                      <a:r>
                        <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中位值</a:t>
                      </a:r>
                      <a:r>
                        <a:rPr lang="en-US" altLang="zh-CN"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(95% </a:t>
                      </a:r>
                      <a:r>
                        <a:rPr 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CI)</a:t>
                      </a:r>
                      <a:endParaRPr 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5.3</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(3.9-6.7)</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4.0</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(3.1-6.1)</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0">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altLang="zh-CN" sz="800" b="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HR(95%Cl),Log-</a:t>
                      </a:r>
                      <a:r>
                        <a:rPr lang="en-US" altLang="zh-CN" sz="800" b="0" dirty="0" err="1">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rankP</a:t>
                      </a:r>
                      <a:r>
                        <a:rPr lang="zh-CN" altLang="en-US" sz="800" b="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值</a:t>
                      </a:r>
                      <a:endParaRPr lang="zh-CN" altLang="en-US" sz="800" b="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endParaRPr>
                    </a:p>
                  </a:txBody>
                  <a:tcPr marL="6350" marR="635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rtl="0"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1.37(0.97-1.92),0.0688</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51" name="表格 50"/>
          <p:cNvGraphicFramePr>
            <a:graphicFrameLocks noGrp="1"/>
          </p:cNvGraphicFramePr>
          <p:nvPr/>
        </p:nvGraphicFramePr>
        <p:xfrm>
          <a:off x="8309699" y="1668629"/>
          <a:ext cx="3074801" cy="666407"/>
        </p:xfrm>
        <a:graphic>
          <a:graphicData uri="http://schemas.openxmlformats.org/drawingml/2006/table">
            <a:tbl>
              <a:tblPr firstRow="1" bandRow="1">
                <a:tableStyleId>{5C22544A-7EE6-4342-B048-85BDC9FD1C3A}</a:tableStyleId>
              </a:tblPr>
              <a:tblGrid>
                <a:gridCol w="1469768"/>
                <a:gridCol w="791919"/>
                <a:gridCol w="813114"/>
              </a:tblGrid>
              <a:tr h="180461">
                <a:tc>
                  <a:txBody>
                    <a:bodyPr/>
                    <a:lstStyle/>
                    <a:p>
                      <a:pPr algn="l" rtl="0" fontAlgn="ctr">
                        <a:buNone/>
                      </a:pPr>
                      <a:r>
                        <a:rPr lang="zh-CN" altLang="en-US" sz="800" b="1" i="0" u="none" strike="noStrike" dirty="0">
                          <a:solidFill>
                            <a:srgbClr val="FFFFFF"/>
                          </a:solidFill>
                          <a:effectLst/>
                          <a:latin typeface="Arial" panose="020B0604020202020204" pitchFamily="34" charset="0"/>
                          <a:ea typeface="微软雅黑" panose="020B0503020204020204" pitchFamily="34" charset="-122"/>
                          <a:sym typeface="Arial" panose="020B0604020202020204" pitchFamily="34" charset="0"/>
                        </a:rPr>
                        <a:t>治疗</a:t>
                      </a:r>
                      <a:endParaRPr lang="zh-CN" altLang="en-US" sz="800" b="1" i="0" u="none" strike="noStrike" dirty="0">
                        <a:solidFill>
                          <a:srgbClr val="FFFFFF"/>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rtl="0" fontAlgn="ctr">
                        <a:buNone/>
                      </a:pPr>
                      <a:r>
                        <a:rPr 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GnP</a:t>
                      </a:r>
                      <a:r>
                        <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治疗</a:t>
                      </a:r>
                      <a:endPar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rtl="0" fontAlgn="ctr">
                        <a:buNone/>
                      </a:pPr>
                      <a:r>
                        <a:rPr lang="en-US" sz="800" b="1" i="0" u="none" strike="noStrike" dirty="0" err="1">
                          <a:solidFill>
                            <a:schemeClr val="bg1"/>
                          </a:solidFill>
                          <a:effectLst/>
                          <a:latin typeface="Arial" panose="020B0604020202020204" pitchFamily="34" charset="0"/>
                          <a:ea typeface="微软雅黑" panose="020B0503020204020204" pitchFamily="34" charset="-122"/>
                          <a:sym typeface="Arial" panose="020B0604020202020204" pitchFamily="34" charset="0"/>
                        </a:rPr>
                        <a:t>mFFX</a:t>
                      </a:r>
                      <a:r>
                        <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治疗</a:t>
                      </a:r>
                      <a:endParaRPr lang="zh-CN" altLang="en-US" sz="800" b="1" i="0" u="none" strike="noStrike" dirty="0">
                        <a:solidFill>
                          <a:schemeClr val="bg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r>
              <a:tr h="135428">
                <a:tc>
                  <a:txBody>
                    <a:bodyPr/>
                    <a:lstStyle/>
                    <a:p>
                      <a:pPr algn="l" rtl="0" fontAlgn="ctr">
                        <a:buNone/>
                      </a:pPr>
                      <a:r>
                        <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事件数</a:t>
                      </a:r>
                      <a:r>
                        <a:rPr lang="en-US" altLang="zh-CN"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总计</a:t>
                      </a:r>
                      <a:endPar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53/80</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rPr>
                        <a:t>63/80</a:t>
                      </a:r>
                      <a:endParaRPr lang="en-US" altLang="zh-CN" sz="800" b="0" i="0" u="none" strike="noStrike">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215090">
                <a:tc>
                  <a:txBody>
                    <a:bodyPr/>
                    <a:lstStyle/>
                    <a:p>
                      <a:pPr algn="l" rtl="0" fontAlgn="ctr">
                        <a:buNone/>
                      </a:pPr>
                      <a:r>
                        <a:rPr lang="zh-CN" alt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中位值</a:t>
                      </a:r>
                      <a:r>
                        <a:rPr lang="en-US" altLang="zh-CN"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(95% </a:t>
                      </a:r>
                      <a:r>
                        <a:rPr 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rPr>
                        <a:t>CI)</a:t>
                      </a:r>
                      <a:endParaRPr lang="en-US" sz="800" b="0" i="0" u="none" strike="noStrike" dirty="0">
                        <a:solidFill>
                          <a:schemeClr val="tx1"/>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9.7</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(7.9-16.5)</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ctr">
                        <a:buNone/>
                      </a:pP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8.5</a:t>
                      </a: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(7.6-10.4)</a:t>
                      </a:r>
                      <a:endPar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35428">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altLang="zh-CN" sz="800" b="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HR(95%Cl),Log-</a:t>
                      </a:r>
                      <a:r>
                        <a:rPr lang="en-US" altLang="zh-CN" sz="800" b="0" dirty="0" err="1">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rankP</a:t>
                      </a:r>
                      <a:r>
                        <a:rPr lang="zh-CN" altLang="en-US" sz="800" b="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rPr>
                        <a:t>值</a:t>
                      </a:r>
                      <a:endParaRPr lang="zh-CN" altLang="en-US" sz="800" b="0" dirty="0">
                        <a:solidFill>
                          <a:srgbClr val="000000"/>
                        </a:solidFill>
                        <a:effectLst/>
                        <a:latin typeface="Arial" panose="020B0604020202020204" pitchFamily="34" charset="0"/>
                        <a:ea typeface="微软雅黑" panose="020B0503020204020204" pitchFamily="34" charset="-122"/>
                        <a:cs typeface="+mn-ea"/>
                        <a:sym typeface="Arial" panose="020B0604020202020204" pitchFamily="34" charset="0"/>
                      </a:endParaRPr>
                    </a:p>
                  </a:txBody>
                  <a:tcPr marL="6350" marR="635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rtl="0" fontAlgn="ctr">
                        <a:buNone/>
                      </a:pPr>
                      <a:r>
                        <a:rPr lang="en-US" altLang="zh-CN" sz="800" b="0"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1.57(1.08-2.28),</a:t>
                      </a:r>
                      <a:r>
                        <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rPr>
                        <a:t>0.0170</a:t>
                      </a:r>
                      <a:endParaRPr lang="en-US" altLang="zh-CN" sz="800" b="1" i="0" u="none" strike="noStrike" dirty="0">
                        <a:solidFill>
                          <a:srgbClr val="000000"/>
                        </a:solidFill>
                        <a:effectLst/>
                        <a:latin typeface="Arial" panose="020B0604020202020204" pitchFamily="34" charset="0"/>
                        <a:ea typeface="微软雅黑" panose="020B0503020204020204" pitchFamily="34" charset="-122"/>
                        <a:sym typeface="Arial" panose="020B0604020202020204" pitchFamily="34" charset="0"/>
                      </a:endParaRPr>
                    </a:p>
                  </a:txBody>
                  <a:tcPr marL="6350" marR="6350" marT="6350" marB="0" anchor="ctr">
                    <a:lnL w="12700" cmpd="sng">
                      <a:noFill/>
                    </a:lnL>
                    <a:lnR w="12700" cmpd="sng">
                      <a:noFill/>
                    </a:lnR>
                    <a:lnT w="12700" cmpd="sng">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7" name="文本框 6"/>
          <p:cNvSpPr txBox="1"/>
          <p:nvPr/>
        </p:nvSpPr>
        <p:spPr>
          <a:xfrm>
            <a:off x="150252" y="155933"/>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一线化疗方案优化</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16" name="文本框 15"/>
          <p:cNvSpPr txBox="1"/>
          <p:nvPr/>
        </p:nvSpPr>
        <p:spPr>
          <a:xfrm>
            <a:off x="138420" y="1003840"/>
            <a:ext cx="2089033" cy="400110"/>
          </a:xfrm>
          <a:prstGeom prst="rect">
            <a:avLst/>
          </a:prstGeom>
          <a:noFill/>
        </p:spPr>
        <p:txBody>
          <a:bodyPr wrap="none" rtlCol="0">
            <a:spAutoFit/>
          </a:bodyPr>
          <a:lstStyle/>
          <a:p>
            <a:r>
              <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除外</a:t>
            </a:r>
            <a:r>
              <a:rPr lang="en-US" altLang="zh-CN" sz="1000" dirty="0">
                <a:solidFill>
                  <a:schemeClr val="tx1">
                    <a:lumMod val="75000"/>
                    <a:lumOff val="25000"/>
                  </a:schemeClr>
                </a:solidFill>
                <a:effectLst/>
                <a:latin typeface="微软雅黑" panose="020B0503020204020204" pitchFamily="34" charset="-122"/>
                <a:ea typeface="微软雅黑" panose="020B0503020204020204" pitchFamily="34" charset="-122"/>
              </a:rPr>
              <a:t>BRCA/PALB2</a:t>
            </a: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胚系致病突变</a:t>
            </a:r>
            <a:r>
              <a:rPr lang="en-US" altLang="zh-CN" sz="1000" dirty="0">
                <a:solidFill>
                  <a:schemeClr val="tx1">
                    <a:lumMod val="75000"/>
                    <a:lumOff val="25000"/>
                  </a:schemeClr>
                </a:solidFill>
                <a:effectLst/>
                <a:latin typeface="微软雅黑" panose="020B0503020204020204" pitchFamily="34" charset="-122"/>
                <a:ea typeface="微软雅黑" panose="020B0503020204020204" pitchFamily="34" charset="-122"/>
              </a:rPr>
              <a:t> </a:t>
            </a:r>
            <a:endParaRPr lang="en-US" altLang="zh-CN" sz="100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endParaRPr kumimoji="1" lang="zh-CN" altLang="en-US"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5076000" y="5010096"/>
            <a:ext cx="6188529" cy="1200329"/>
          </a:xfrm>
          <a:prstGeom prst="rect">
            <a:avLst/>
          </a:prstGeom>
          <a:noFill/>
        </p:spPr>
        <p:txBody>
          <a:bodyPr wrap="square">
            <a:spAutoFit/>
          </a:bodyPr>
          <a:lstStyle/>
          <a:p>
            <a:r>
              <a:rPr lang="zh-CN" altLang="en-US"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安全性 ：</a:t>
            </a:r>
            <a:endParaRPr lang="en-US" altLang="zh-CN"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a:p>
            <a:pPr marL="171450" indent="-171450">
              <a:buFont typeface="Arial" panose="020B0604020202020204" pitchFamily="34" charset="0"/>
              <a:buChar char="•"/>
            </a:pP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TRAEs</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需住院治疗：</a:t>
            </a:r>
            <a:r>
              <a:rPr lang="en-US" altLang="zh-CN"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200" b="1" i="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mFOLFIRINOX</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 vs. </a:t>
            </a:r>
            <a:r>
              <a:rPr lang="en-US" altLang="zh-CN"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AG</a:t>
            </a:r>
            <a:r>
              <a:rPr lang="zh-CN" altLang="en-US" sz="1200" b="1"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b="1" i="0" dirty="0">
                <a:solidFill>
                  <a:srgbClr val="FF0000"/>
                </a:solidFill>
                <a:effectLst/>
                <a:latin typeface="微软雅黑" panose="020B0503020204020204" pitchFamily="34" charset="-122"/>
                <a:ea typeface="微软雅黑" panose="020B0503020204020204" pitchFamily="34" charset="-122"/>
                <a:cs typeface="+mn-ea"/>
                <a:sym typeface="Arial" panose="020B0604020202020204" pitchFamily="34" charset="0"/>
              </a:rPr>
              <a:t>20%</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14/71</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vs. </a:t>
            </a:r>
            <a:r>
              <a:rPr lang="en-US" altLang="zh-CN" sz="1200" b="1" dirty="0">
                <a:solidFill>
                  <a:srgbClr val="0070C0"/>
                </a:solidFill>
                <a:latin typeface="微软雅黑" panose="020B0503020204020204" pitchFamily="34" charset="-122"/>
                <a:ea typeface="微软雅黑" panose="020B0503020204020204" pitchFamily="34" charset="-122"/>
                <a:cs typeface="+mn-ea"/>
                <a:sym typeface="Arial" panose="020B0604020202020204" pitchFamily="34" charset="0"/>
              </a:rPr>
              <a:t>7%</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5/69</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171450" indent="-171450">
              <a:buFont typeface="Arial" panose="020B0604020202020204" pitchFamily="34" charset="0"/>
              <a:buChar char="•"/>
            </a:pPr>
            <a:r>
              <a:rPr lang="en-US" altLang="zh-CN" sz="1200" b="0" i="0" dirty="0" err="1">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mFOLFIRINOX</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SEA</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7 </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例胃肠道并发症、</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3 </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例发热性中性粒细胞减少，肺炎、急性肾衰竭、肺栓塞和小脑梗死各</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1</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a:t>
            </a:r>
            <a:endPar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a:p>
            <a:pPr marL="171450" indent="-171450">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AG</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SAE</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2 </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例严重乏力，恶心、蜂窝织炎和急性肾衰竭各</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1</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a:t>
            </a:r>
            <a:endPar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a:p>
            <a:pPr marL="171450" indent="-171450">
              <a:buFont typeface="Arial" panose="020B0604020202020204" pitchFamily="34" charset="0"/>
              <a:buChar char="•"/>
            </a:pP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另有</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1</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例患者（</a:t>
            </a:r>
            <a:r>
              <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0.6%</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rPr>
              <a:t>因经皮研究活检后出现腹痛而需留院观察一夜</a:t>
            </a:r>
            <a:endParaRPr lang="en-US" altLang="zh-CN" sz="1200" b="0" i="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1" y="6519446"/>
            <a:ext cx="9196251" cy="461665"/>
          </a:xfrm>
        </p:spPr>
        <p:txBody>
          <a:bodyPr/>
          <a:lstStyle/>
          <a:p>
            <a:r>
              <a:rPr lang="en-US" altLang="zh-CN" dirty="0"/>
              <a:t>Akihiro </a:t>
            </a:r>
            <a:r>
              <a:rPr lang="en-US" altLang="zh-CN" dirty="0" err="1"/>
              <a:t>Ohba</a:t>
            </a:r>
            <a:r>
              <a:rPr lang="en-US" altLang="zh-CN" dirty="0"/>
              <a:t> et al. Modified Fluorouracil, Leucovorin, Irinotecan, and Oxaliplatin or S-1, Irinotecan, and Oxaliplatin Versus Nab-Paclitaxel + Gemcitabine in Metastatic or Recurrent Pancreatic Cancer (GENERATE, JCOG1611): A Randomized, Open-Label, Phase II/III Trial. JCO 0, JCO.24.00936.DOI:10.1200/JCO.24.00936</a:t>
            </a:r>
            <a:endParaRPr lang="zh-CN" altLang="en-US" dirty="0"/>
          </a:p>
        </p:txBody>
      </p:sp>
      <p:sp>
        <p:nvSpPr>
          <p:cNvPr id="3" name="内容占位符 2"/>
          <p:cNvSpPr>
            <a:spLocks noGrp="1"/>
          </p:cNvSpPr>
          <p:nvPr>
            <p:ph sz="quarter" idx="14"/>
          </p:nvPr>
        </p:nvSpPr>
        <p:spPr>
          <a:xfrm>
            <a:off x="150252" y="596766"/>
            <a:ext cx="11896554" cy="400110"/>
          </a:xfrm>
        </p:spPr>
        <p:txBody>
          <a:bodyPr/>
          <a:lstStyle/>
          <a:p>
            <a:r>
              <a:rPr lang="en-US" altLang="zh-CN" sz="2000" dirty="0" err="1">
                <a:solidFill>
                  <a:schemeClr val="tx1">
                    <a:lumMod val="75000"/>
                    <a:lumOff val="25000"/>
                  </a:schemeClr>
                </a:solidFill>
                <a:latin typeface="微软雅黑" panose="020B0503020204020204" pitchFamily="34" charset="-122"/>
              </a:rPr>
              <a:t>mFOLFIRINOX</a:t>
            </a:r>
            <a:r>
              <a:rPr lang="zh-CN" altLang="en-US" sz="2000" dirty="0">
                <a:solidFill>
                  <a:schemeClr val="tx1">
                    <a:lumMod val="75000"/>
                    <a:lumOff val="25000"/>
                  </a:schemeClr>
                </a:solidFill>
                <a:latin typeface="微软雅黑" panose="020B0503020204020204" pitchFamily="34" charset="-122"/>
              </a:rPr>
              <a:t>、</a:t>
            </a:r>
            <a:r>
              <a:rPr lang="en-US" altLang="zh-CN" sz="2000" dirty="0">
                <a:solidFill>
                  <a:schemeClr val="tx1">
                    <a:lumMod val="75000"/>
                    <a:lumOff val="25000"/>
                  </a:schemeClr>
                </a:solidFill>
                <a:latin typeface="微软雅黑" panose="020B0503020204020204" pitchFamily="34" charset="-122"/>
              </a:rPr>
              <a:t>S-IROX</a:t>
            </a:r>
            <a:r>
              <a:rPr lang="zh-CN" altLang="en-US" sz="2000" dirty="0">
                <a:solidFill>
                  <a:schemeClr val="tx1">
                    <a:lumMod val="75000"/>
                    <a:lumOff val="25000"/>
                  </a:schemeClr>
                </a:solidFill>
                <a:latin typeface="微软雅黑" panose="020B0503020204020204" pitchFamily="34" charset="-122"/>
              </a:rPr>
              <a:t> </a:t>
            </a:r>
            <a:r>
              <a:rPr lang="en-US" altLang="zh-CN" sz="2000" dirty="0">
                <a:solidFill>
                  <a:schemeClr val="tx1">
                    <a:lumMod val="75000"/>
                    <a:lumOff val="25000"/>
                  </a:schemeClr>
                </a:solidFill>
                <a:latin typeface="微软雅黑" panose="020B0503020204020204" pitchFamily="34" charset="-122"/>
              </a:rPr>
              <a:t>OS</a:t>
            </a:r>
            <a:r>
              <a:rPr lang="zh-CN" altLang="en-US" sz="2000" dirty="0">
                <a:solidFill>
                  <a:schemeClr val="tx1">
                    <a:lumMod val="75000"/>
                    <a:lumOff val="25000"/>
                  </a:schemeClr>
                </a:solidFill>
                <a:latin typeface="微软雅黑" panose="020B0503020204020204" pitchFamily="34" charset="-122"/>
              </a:rPr>
              <a:t>均不优于</a:t>
            </a:r>
            <a:r>
              <a:rPr lang="en-US" altLang="zh-CN" sz="2000" dirty="0">
                <a:solidFill>
                  <a:schemeClr val="tx1">
                    <a:lumMod val="75000"/>
                    <a:lumOff val="25000"/>
                  </a:schemeClr>
                </a:solidFill>
                <a:latin typeface="微软雅黑" panose="020B0503020204020204" pitchFamily="34" charset="-122"/>
              </a:rPr>
              <a:t>AG</a:t>
            </a:r>
            <a:r>
              <a:rPr lang="zh-CN" altLang="en-US" sz="2000" dirty="0">
                <a:solidFill>
                  <a:schemeClr val="tx1">
                    <a:lumMod val="75000"/>
                    <a:lumOff val="25000"/>
                  </a:schemeClr>
                </a:solidFill>
                <a:latin typeface="微软雅黑" panose="020B0503020204020204" pitchFamily="34" charset="-122"/>
              </a:rPr>
              <a:t>（</a:t>
            </a:r>
            <a:r>
              <a:rPr lang="en-US" altLang="zh-CN" sz="2000" dirty="0">
                <a:solidFill>
                  <a:schemeClr val="tx1">
                    <a:lumMod val="75000"/>
                    <a:lumOff val="25000"/>
                  </a:schemeClr>
                </a:solidFill>
                <a:latin typeface="微软雅黑" panose="020B0503020204020204" pitchFamily="34" charset="-122"/>
              </a:rPr>
              <a:t>13.6</a:t>
            </a:r>
            <a:r>
              <a:rPr lang="zh-CN" altLang="en-US" sz="2000" dirty="0">
                <a:solidFill>
                  <a:schemeClr val="tx1">
                    <a:lumMod val="75000"/>
                    <a:lumOff val="25000"/>
                  </a:schemeClr>
                </a:solidFill>
                <a:latin typeface="微软雅黑" panose="020B0503020204020204" pitchFamily="34" charset="-122"/>
              </a:rPr>
              <a:t> </a:t>
            </a:r>
            <a:r>
              <a:rPr lang="en-US" altLang="zh-CN" sz="2000" dirty="0">
                <a:solidFill>
                  <a:schemeClr val="tx1">
                    <a:lumMod val="75000"/>
                    <a:lumOff val="25000"/>
                  </a:schemeClr>
                </a:solidFill>
                <a:latin typeface="微软雅黑" panose="020B0503020204020204" pitchFamily="34" charset="-122"/>
              </a:rPr>
              <a:t>vs. 14 vs. 17</a:t>
            </a:r>
            <a:r>
              <a:rPr lang="zh-CN" altLang="en-US" sz="2000" dirty="0">
                <a:solidFill>
                  <a:schemeClr val="tx1">
                    <a:lumMod val="75000"/>
                    <a:lumOff val="25000"/>
                  </a:schemeClr>
                </a:solidFill>
                <a:latin typeface="微软雅黑" panose="020B0503020204020204" pitchFamily="34" charset="-122"/>
              </a:rPr>
              <a:t>月），虽骨髓毒性略低，但胃肠毒性高</a:t>
            </a:r>
            <a:endParaRPr lang="zh-CN" altLang="en-US" sz="2000" dirty="0">
              <a:solidFill>
                <a:schemeClr val="tx1">
                  <a:lumMod val="75000"/>
                  <a:lumOff val="25000"/>
                </a:schemeClr>
              </a:solidFill>
            </a:endParaRPr>
          </a:p>
        </p:txBody>
      </p:sp>
      <p:pic>
        <p:nvPicPr>
          <p:cNvPr id="5" name="图片 4"/>
          <p:cNvPicPr>
            <a:picLocks noChangeAspect="1"/>
          </p:cNvPicPr>
          <p:nvPr/>
        </p:nvPicPr>
        <p:blipFill>
          <a:blip r:embed="rId1"/>
          <a:stretch>
            <a:fillRect/>
          </a:stretch>
        </p:blipFill>
        <p:spPr>
          <a:xfrm>
            <a:off x="374468" y="1240744"/>
            <a:ext cx="6813796" cy="3120703"/>
          </a:xfrm>
          <a:prstGeom prst="rect">
            <a:avLst/>
          </a:prstGeom>
        </p:spPr>
      </p:pic>
      <p:sp>
        <p:nvSpPr>
          <p:cNvPr id="10" name="文本框 9"/>
          <p:cNvSpPr txBox="1"/>
          <p:nvPr/>
        </p:nvSpPr>
        <p:spPr>
          <a:xfrm>
            <a:off x="2943497" y="3987259"/>
            <a:ext cx="4113434"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主要终点：</a:t>
            </a:r>
            <a:r>
              <a:rPr lang="en-US" altLang="zh-CN" sz="1400" dirty="0">
                <a:latin typeface="微软雅黑" panose="020B0503020204020204" pitchFamily="34" charset="-122"/>
                <a:ea typeface="微软雅黑" panose="020B0503020204020204" pitchFamily="34" charset="-122"/>
              </a:rPr>
              <a:t>S-IROX</a:t>
            </a:r>
            <a:r>
              <a:rPr lang="zh-CN" altLang="en-US" sz="1400" dirty="0">
                <a:latin typeface="微软雅黑" panose="020B0503020204020204" pitchFamily="34" charset="-122"/>
                <a:ea typeface="微软雅黑" panose="020B0503020204020204" pitchFamily="34" charset="-122"/>
              </a:rPr>
              <a:t>组</a:t>
            </a:r>
            <a:r>
              <a:rPr lang="en-US" altLang="zh-CN" sz="1400" dirty="0">
                <a:latin typeface="微软雅黑" panose="020B0503020204020204" pitchFamily="34" charset="-122"/>
                <a:ea typeface="微软雅黑" panose="020B0503020204020204" pitchFamily="34" charset="-122"/>
              </a:rPr>
              <a:t>ORR</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II</a:t>
            </a:r>
            <a:r>
              <a:rPr lang="zh-CN" altLang="en-US" sz="1400" dirty="0">
                <a:latin typeface="微软雅黑" panose="020B0503020204020204" pitchFamily="34" charset="-122"/>
                <a:ea typeface="微软雅黑" panose="020B0503020204020204" pitchFamily="34" charset="-122"/>
              </a:rPr>
              <a:t>期），</a:t>
            </a:r>
            <a:r>
              <a:rPr lang="en-US" altLang="zh-CN" sz="1400" dirty="0">
                <a:latin typeface="微软雅黑" panose="020B0503020204020204" pitchFamily="34" charset="-122"/>
                <a:ea typeface="微软雅黑" panose="020B0503020204020204" pitchFamily="34" charset="-122"/>
              </a:rPr>
              <a:t>OS</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III</a:t>
            </a:r>
            <a:r>
              <a:rPr lang="zh-CN" altLang="en-US" sz="1400" dirty="0">
                <a:latin typeface="微软雅黑" panose="020B0503020204020204" pitchFamily="34" charset="-122"/>
                <a:ea typeface="微软雅黑" panose="020B0503020204020204" pitchFamily="34" charset="-122"/>
              </a:rPr>
              <a:t>期）</a:t>
            </a:r>
            <a:endParaRPr lang="zh-CN" altLang="en-US" sz="1400"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2"/>
          <a:stretch>
            <a:fillRect/>
          </a:stretch>
        </p:blipFill>
        <p:spPr>
          <a:xfrm>
            <a:off x="7345291" y="1227489"/>
            <a:ext cx="4472241" cy="1123838"/>
          </a:xfrm>
          <a:prstGeom prst="rect">
            <a:avLst/>
          </a:prstGeom>
        </p:spPr>
      </p:pic>
      <p:pic>
        <p:nvPicPr>
          <p:cNvPr id="19" name="图片 18"/>
          <p:cNvPicPr>
            <a:picLocks noChangeAspect="1"/>
          </p:cNvPicPr>
          <p:nvPr/>
        </p:nvPicPr>
        <p:blipFill>
          <a:blip r:embed="rId3"/>
          <a:stretch>
            <a:fillRect/>
          </a:stretch>
        </p:blipFill>
        <p:spPr>
          <a:xfrm>
            <a:off x="7345291" y="2386743"/>
            <a:ext cx="4472241" cy="1050659"/>
          </a:xfrm>
          <a:prstGeom prst="rect">
            <a:avLst/>
          </a:prstGeom>
        </p:spPr>
      </p:pic>
      <p:pic>
        <p:nvPicPr>
          <p:cNvPr id="21" name="图片 20"/>
          <p:cNvPicPr>
            <a:picLocks noChangeAspect="1"/>
          </p:cNvPicPr>
          <p:nvPr/>
        </p:nvPicPr>
        <p:blipFill>
          <a:blip r:embed="rId4"/>
          <a:stretch>
            <a:fillRect/>
          </a:stretch>
        </p:blipFill>
        <p:spPr>
          <a:xfrm>
            <a:off x="374469" y="4702110"/>
            <a:ext cx="6813796" cy="1729656"/>
          </a:xfrm>
          <a:prstGeom prst="rect">
            <a:avLst/>
          </a:prstGeom>
        </p:spPr>
      </p:pic>
      <p:sp>
        <p:nvSpPr>
          <p:cNvPr id="22" name="文本框 21"/>
          <p:cNvSpPr txBox="1"/>
          <p:nvPr/>
        </p:nvSpPr>
        <p:spPr>
          <a:xfrm>
            <a:off x="374468" y="4432191"/>
            <a:ext cx="3126377" cy="307777"/>
          </a:xfrm>
          <a:prstGeom prst="rect">
            <a:avLst/>
          </a:prstGeom>
          <a:noFill/>
        </p:spPr>
        <p:txBody>
          <a:bodyPr wrap="square">
            <a:spAutoFit/>
          </a:bodyPr>
          <a:lstStyle/>
          <a:p>
            <a:pPr marL="285750" indent="-285750">
              <a:buFont typeface="Wingdings" panose="05000000000000000000" pitchFamily="2" charset="2"/>
              <a:buChar char="l"/>
            </a:pPr>
            <a:r>
              <a:rPr lang="en-US" altLang="zh-CN" sz="1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III</a:t>
            </a: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期研究的</a:t>
            </a:r>
            <a:r>
              <a:rPr lang="en-US" altLang="zh-CN" sz="1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ORR</a:t>
            </a:r>
            <a:r>
              <a:rPr lang="zh-CN" altLang="en-US" sz="1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和</a:t>
            </a:r>
            <a:r>
              <a:rPr lang="en-US" altLang="zh-CN" sz="1400" b="1"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DCR</a:t>
            </a:r>
            <a:endParaRPr lang="zh-CN" altLang="en-US" sz="1400" b="1" dirty="0">
              <a:solidFill>
                <a:schemeClr val="tx1">
                  <a:lumMod val="75000"/>
                  <a:lumOff val="25000"/>
                </a:schemeClr>
              </a:solidFill>
              <a:latin typeface="Arial" panose="020B0604020202020204" pitchFamily="34" charset="0"/>
              <a:ea typeface="微软雅黑" panose="020B0503020204020204" pitchFamily="34" charset="-122"/>
              <a:cs typeface="+mn-ea"/>
            </a:endParaRPr>
          </a:p>
        </p:txBody>
      </p:sp>
      <p:sp>
        <p:nvSpPr>
          <p:cNvPr id="23" name="矩形 22"/>
          <p:cNvSpPr/>
          <p:nvPr/>
        </p:nvSpPr>
        <p:spPr>
          <a:xfrm>
            <a:off x="374468" y="4929051"/>
            <a:ext cx="6813796" cy="1741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7389839" y="3525082"/>
            <a:ext cx="4472241" cy="1169551"/>
          </a:xfrm>
          <a:prstGeom prst="rect">
            <a:avLst/>
          </a:prstGeom>
          <a:noFill/>
        </p:spPr>
        <p:txBody>
          <a:bodyPr wrap="square">
            <a:spAutoFit/>
          </a:bodyPr>
          <a:lstStyle/>
          <a:p>
            <a:pPr>
              <a:spcAft>
                <a:spcPts val="300"/>
              </a:spcAft>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安全性：</a:t>
            </a:r>
            <a:r>
              <a:rPr lang="en-US" altLang="zh-CN" sz="1200" b="1" dirty="0">
                <a:solidFill>
                  <a:srgbClr val="FF0000"/>
                </a:solidFill>
                <a:latin typeface="微软雅黑" panose="020B0503020204020204" pitchFamily="34" charset="-122"/>
                <a:ea typeface="微软雅黑" panose="020B0503020204020204" pitchFamily="34" charset="-122"/>
              </a:rPr>
              <a:t>AG</a:t>
            </a:r>
            <a:r>
              <a:rPr lang="zh-CN" altLang="en-US" sz="1200" b="1" dirty="0">
                <a:solidFill>
                  <a:srgbClr val="FF0000"/>
                </a:solidFill>
                <a:latin typeface="微软雅黑" panose="020B0503020204020204" pitchFamily="34" charset="-122"/>
                <a:ea typeface="微软雅黑" panose="020B0503020204020204" pitchFamily="34" charset="-122"/>
              </a:rPr>
              <a:t> </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vs.</a:t>
            </a:r>
            <a:r>
              <a:rPr lang="en-US" altLang="zh-CN" sz="1200" b="1" dirty="0">
                <a:latin typeface="微软雅黑" panose="020B0503020204020204" pitchFamily="34" charset="-122"/>
                <a:ea typeface="微软雅黑" panose="020B0503020204020204" pitchFamily="34" charset="-122"/>
              </a:rPr>
              <a:t> </a:t>
            </a:r>
            <a:r>
              <a:rPr lang="en-US" altLang="zh-CN" sz="1200" b="1" dirty="0" err="1">
                <a:solidFill>
                  <a:srgbClr val="0070C0"/>
                </a:solidFill>
                <a:latin typeface="微软雅黑" panose="020B0503020204020204" pitchFamily="34" charset="-122"/>
                <a:ea typeface="微软雅黑" panose="020B0503020204020204" pitchFamily="34" charset="-122"/>
              </a:rPr>
              <a:t>mFOLFIRINOX</a:t>
            </a:r>
            <a:r>
              <a:rPr lang="en-US" altLang="zh-CN" sz="1200" b="1" dirty="0">
                <a:solidFill>
                  <a:srgbClr val="0070C0"/>
                </a:solidFill>
                <a:latin typeface="微软雅黑" panose="020B0503020204020204" pitchFamily="34" charset="-122"/>
                <a:ea typeface="微软雅黑" panose="020B0503020204020204" pitchFamily="34" charset="-122"/>
              </a:rPr>
              <a:t> </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vs. </a:t>
            </a:r>
            <a:r>
              <a:rPr lang="en-US" altLang="zh-CN" sz="1200" b="1" dirty="0">
                <a:solidFill>
                  <a:srgbClr val="00B050"/>
                </a:solidFill>
                <a:latin typeface="微软雅黑" panose="020B0503020204020204" pitchFamily="34" charset="-122"/>
                <a:ea typeface="微软雅黑" panose="020B0503020204020204" pitchFamily="34" charset="-122"/>
              </a:rPr>
              <a:t>S-IROX</a:t>
            </a:r>
            <a:endParaRPr lang="en-US" altLang="zh-CN" sz="1200" b="1" dirty="0">
              <a:solidFill>
                <a:srgbClr val="00B050"/>
              </a:solidFill>
              <a:latin typeface="微软雅黑" panose="020B0503020204020204" pitchFamily="34" charset="-122"/>
              <a:ea typeface="微软雅黑" panose="020B0503020204020204" pitchFamily="34" charset="-122"/>
            </a:endParaRPr>
          </a:p>
          <a:p>
            <a:pPr marL="171450" indent="-171450">
              <a:spcAft>
                <a:spcPts val="300"/>
              </a:spcAft>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级中性粒细胞减少：</a:t>
            </a:r>
            <a:r>
              <a:rPr lang="en-US" altLang="zh-CN" sz="1200" b="1" dirty="0">
                <a:solidFill>
                  <a:srgbClr val="FF0000"/>
                </a:solidFill>
                <a:latin typeface="微软雅黑" panose="020B0503020204020204" pitchFamily="34" charset="-122"/>
                <a:ea typeface="微软雅黑" panose="020B0503020204020204" pitchFamily="34" charset="-122"/>
              </a:rPr>
              <a:t>60.3%</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vs. </a:t>
            </a:r>
            <a:r>
              <a:rPr lang="en-US" altLang="zh-CN" sz="1200" b="1" dirty="0">
                <a:solidFill>
                  <a:srgbClr val="0070C0"/>
                </a:solidFill>
                <a:latin typeface="微软雅黑" panose="020B0503020204020204" pitchFamily="34" charset="-122"/>
                <a:ea typeface="微软雅黑" panose="020B0503020204020204" pitchFamily="34" charset="-122"/>
              </a:rPr>
              <a:t>51.5%</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 vs. </a:t>
            </a:r>
            <a:r>
              <a:rPr lang="en-US" altLang="zh-CN" sz="1200" b="1" dirty="0">
                <a:solidFill>
                  <a:srgbClr val="00B050"/>
                </a:solidFill>
                <a:latin typeface="微软雅黑" panose="020B0503020204020204" pitchFamily="34" charset="-122"/>
                <a:ea typeface="微软雅黑" panose="020B0503020204020204" pitchFamily="34" charset="-122"/>
              </a:rPr>
              <a:t>38.7%</a:t>
            </a:r>
            <a:endParaRPr lang="en-US" altLang="zh-CN" sz="1200" b="1" dirty="0">
              <a:solidFill>
                <a:srgbClr val="00B050"/>
              </a:solidFill>
              <a:latin typeface="微软雅黑" panose="020B0503020204020204" pitchFamily="34" charset="-122"/>
              <a:ea typeface="微软雅黑" panose="020B0503020204020204" pitchFamily="34" charset="-122"/>
            </a:endParaRPr>
          </a:p>
          <a:p>
            <a:pPr marL="171450" indent="-171450">
              <a:spcAft>
                <a:spcPts val="300"/>
              </a:spcAft>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级厌食：</a:t>
            </a:r>
            <a:r>
              <a:rPr lang="en-US" altLang="zh-CN" sz="1200" b="1" dirty="0">
                <a:solidFill>
                  <a:srgbClr val="FF0000"/>
                </a:solidFill>
                <a:latin typeface="微软雅黑" panose="020B0503020204020204" pitchFamily="34" charset="-122"/>
                <a:ea typeface="微软雅黑" panose="020B0503020204020204" pitchFamily="34" charset="-122"/>
              </a:rPr>
              <a:t>5.2%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vs. </a:t>
            </a:r>
            <a:r>
              <a:rPr lang="en-US" altLang="zh-CN" sz="1200" b="1" dirty="0">
                <a:solidFill>
                  <a:srgbClr val="0070C0"/>
                </a:solidFill>
                <a:latin typeface="微软雅黑" panose="020B0503020204020204" pitchFamily="34" charset="-122"/>
                <a:ea typeface="微软雅黑" panose="020B0503020204020204" pitchFamily="34" charset="-122"/>
              </a:rPr>
              <a:t>22.8%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vs</a:t>
            </a:r>
            <a:r>
              <a:rPr lang="en-US" altLang="zh-CN" sz="1200" b="1" dirty="0">
                <a:solidFill>
                  <a:srgbClr val="00B050"/>
                </a:solidFill>
                <a:latin typeface="微软雅黑" panose="020B0503020204020204" pitchFamily="34" charset="-122"/>
                <a:ea typeface="微软雅黑" panose="020B0503020204020204" pitchFamily="34" charset="-122"/>
              </a:rPr>
              <a:t>. 27.6%</a:t>
            </a:r>
            <a:endParaRPr lang="en-US" altLang="zh-CN" sz="1200" b="1" dirty="0">
              <a:solidFill>
                <a:srgbClr val="00B050"/>
              </a:solidFill>
              <a:latin typeface="微软雅黑" panose="020B0503020204020204" pitchFamily="34" charset="-122"/>
              <a:ea typeface="微软雅黑" panose="020B0503020204020204" pitchFamily="34" charset="-122"/>
            </a:endParaRPr>
          </a:p>
          <a:p>
            <a:pPr marL="171450" indent="-171450">
              <a:spcAft>
                <a:spcPts val="300"/>
              </a:spcAft>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级腹泻：</a:t>
            </a:r>
            <a:r>
              <a:rPr lang="en-US" altLang="zh-CN" sz="1200" b="1" dirty="0">
                <a:solidFill>
                  <a:srgbClr val="FF0000"/>
                </a:solidFill>
                <a:latin typeface="微软雅黑" panose="020B0503020204020204" pitchFamily="34" charset="-122"/>
                <a:ea typeface="微软雅黑" panose="020B0503020204020204" pitchFamily="34" charset="-122"/>
              </a:rPr>
              <a:t>1.1%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vs</a:t>
            </a:r>
            <a:r>
              <a:rPr lang="en-US" altLang="zh-CN" sz="1200" b="1" dirty="0">
                <a:solidFill>
                  <a:srgbClr val="0070C0"/>
                </a:solidFill>
                <a:latin typeface="微软雅黑" panose="020B0503020204020204" pitchFamily="34" charset="-122"/>
                <a:ea typeface="微软雅黑" panose="020B0503020204020204" pitchFamily="34" charset="-122"/>
              </a:rPr>
              <a:t>. 8.8%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vs. </a:t>
            </a:r>
            <a:r>
              <a:rPr lang="en-US" altLang="zh-CN" sz="1200" b="1" dirty="0">
                <a:solidFill>
                  <a:srgbClr val="00B050"/>
                </a:solidFill>
                <a:latin typeface="微软雅黑" panose="020B0503020204020204" pitchFamily="34" charset="-122"/>
                <a:ea typeface="微软雅黑" panose="020B0503020204020204" pitchFamily="34" charset="-122"/>
              </a:rPr>
              <a:t>23.0%</a:t>
            </a:r>
            <a:endParaRPr lang="en-US" altLang="zh-CN" sz="1200" b="1" dirty="0">
              <a:solidFill>
                <a:srgbClr val="00B050"/>
              </a:solidFill>
              <a:latin typeface="微软雅黑" panose="020B0503020204020204" pitchFamily="34" charset="-122"/>
              <a:ea typeface="微软雅黑" panose="020B0503020204020204" pitchFamily="34" charset="-122"/>
            </a:endParaRPr>
          </a:p>
          <a:p>
            <a:pPr marL="171450" indent="-171450">
              <a:spcAft>
                <a:spcPts val="300"/>
              </a:spcAft>
              <a:buFont typeface="Arial" panose="020B0604020202020204" pitchFamily="34" charset="0"/>
              <a:buChar cha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仅</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例</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S-IROX</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组患者（</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0.2%</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）发生治疗相关死亡。</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059394" y="1321386"/>
            <a:ext cx="579509" cy="307777"/>
          </a:xfrm>
          <a:prstGeom prst="rect">
            <a:avLst/>
          </a:prstGeom>
          <a:noFill/>
        </p:spPr>
        <p:txBody>
          <a:bodyPr wrap="square">
            <a:spAutoFit/>
          </a:bodyPr>
          <a:lstStyle/>
          <a:p>
            <a:r>
              <a:rPr lang="en-US" altLang="zh-CN" sz="1400" b="1" dirty="0">
                <a:latin typeface="Arial" panose="020B0604020202020204" pitchFamily="34" charset="0"/>
                <a:ea typeface="微软雅黑" panose="020B0503020204020204" pitchFamily="34" charset="-122"/>
                <a:cs typeface="+mn-ea"/>
                <a:sym typeface="Arial" panose="020B0604020202020204" pitchFamily="34" charset="0"/>
              </a:rPr>
              <a:t>OS</a:t>
            </a:r>
            <a:endParaRPr lang="zh-CN" altLang="en-US" sz="1400" b="1" dirty="0">
              <a:latin typeface="Arial" panose="020B0604020202020204" pitchFamily="34" charset="0"/>
              <a:ea typeface="微软雅黑" panose="020B0503020204020204" pitchFamily="34" charset="-122"/>
              <a:cs typeface="+mn-ea"/>
            </a:endParaRPr>
          </a:p>
        </p:txBody>
      </p:sp>
      <p:sp>
        <p:nvSpPr>
          <p:cNvPr id="28" name="文本框 27"/>
          <p:cNvSpPr txBox="1"/>
          <p:nvPr/>
        </p:nvSpPr>
        <p:spPr>
          <a:xfrm>
            <a:off x="8059394" y="2422071"/>
            <a:ext cx="579509" cy="307777"/>
          </a:xfrm>
          <a:prstGeom prst="rect">
            <a:avLst/>
          </a:prstGeom>
          <a:noFill/>
        </p:spPr>
        <p:txBody>
          <a:bodyPr wrap="square">
            <a:spAutoFit/>
          </a:bodyPr>
          <a:lstStyle/>
          <a:p>
            <a:r>
              <a:rPr lang="en-US" altLang="zh-CN" sz="1400" b="1" dirty="0">
                <a:latin typeface="Arial" panose="020B0604020202020204" pitchFamily="34" charset="0"/>
                <a:ea typeface="微软雅黑" panose="020B0503020204020204" pitchFamily="34" charset="-122"/>
                <a:cs typeface="+mn-ea"/>
                <a:sym typeface="Arial" panose="020B0604020202020204" pitchFamily="34" charset="0"/>
              </a:rPr>
              <a:t>PFS</a:t>
            </a:r>
            <a:endParaRPr lang="zh-CN" altLang="en-US" sz="1400" b="1" dirty="0">
              <a:latin typeface="Arial" panose="020B0604020202020204" pitchFamily="34" charset="0"/>
              <a:ea typeface="微软雅黑" panose="020B0503020204020204" pitchFamily="34" charset="-122"/>
              <a:cs typeface="+mn-ea"/>
            </a:endParaRPr>
          </a:p>
        </p:txBody>
      </p:sp>
      <p:grpSp>
        <p:nvGrpSpPr>
          <p:cNvPr id="29" name="Group 101"/>
          <p:cNvGrpSpPr/>
          <p:nvPr/>
        </p:nvGrpSpPr>
        <p:grpSpPr>
          <a:xfrm>
            <a:off x="7480663" y="5084242"/>
            <a:ext cx="4297681" cy="1293716"/>
            <a:chOff x="6884101" y="5872650"/>
            <a:chExt cx="3250450" cy="3584602"/>
          </a:xfrm>
        </p:grpSpPr>
        <p:sp>
          <p:nvSpPr>
            <p:cNvPr id="30" name="矩形 3"/>
            <p:cNvSpPr/>
            <p:nvPr/>
          </p:nvSpPr>
          <p:spPr>
            <a:xfrm flipH="1">
              <a:off x="6884101" y="5872650"/>
              <a:ext cx="3250450" cy="3584602"/>
            </a:xfrm>
            <a:prstGeom prst="rect">
              <a:avLst/>
            </a:prstGeom>
            <a:solidFill>
              <a:schemeClr val="tx2">
                <a:lumMod val="10000"/>
                <a:lumOff val="90000"/>
              </a:schemeClr>
            </a:solidFill>
            <a:ln>
              <a:solidFill>
                <a:schemeClr val="accent1"/>
              </a:solidFill>
            </a:ln>
            <a:effectLst>
              <a:outerShdw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1" name="文本框 30"/>
            <p:cNvSpPr txBox="1"/>
            <p:nvPr/>
          </p:nvSpPr>
          <p:spPr>
            <a:xfrm>
              <a:off x="6934752" y="6287136"/>
              <a:ext cx="3149147" cy="2515704"/>
            </a:xfrm>
            <a:prstGeom prst="rect">
              <a:avLst/>
            </a:prstGeom>
            <a:noFill/>
          </p:spPr>
          <p:txBody>
            <a:bodyPr wrap="square">
              <a:spAutoFit/>
            </a:bodyPr>
            <a:lstStyle/>
            <a:p>
              <a:pPr algn="just">
                <a:spcAft>
                  <a:spcPts val="300"/>
                </a:spcAft>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结论：</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171450" indent="-171450" algn="just">
                <a:spcAft>
                  <a:spcPts val="300"/>
                </a:spcAft>
                <a:buFont typeface="Arial" panose="020B0604020202020204" pitchFamily="34" charset="0"/>
                <a:buChar char="•"/>
                <a:defRPr/>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在转移性或复发性胰腺癌一线治疗中，</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mFOLFIRINOX</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S-IROX</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的</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OS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均不优于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，且前两者胃肠道毒性更显著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171450" indent="-171450" algn="just">
                <a:spcAft>
                  <a:spcPts val="300"/>
                </a:spcAft>
                <a:buFont typeface="Arial" panose="020B0604020202020204" pitchFamily="34" charset="0"/>
                <a:buChar char="•"/>
                <a:defRP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仍为体能状态良好患者的优选方案</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文本框 5"/>
          <p:cNvSpPr txBox="1"/>
          <p:nvPr/>
        </p:nvSpPr>
        <p:spPr>
          <a:xfrm>
            <a:off x="4199431" y="82161"/>
            <a:ext cx="4728669" cy="430887"/>
          </a:xfrm>
          <a:prstGeom prst="rect">
            <a:avLst/>
          </a:prstGeom>
          <a:noFill/>
        </p:spPr>
        <p:txBody>
          <a:bodyPr wrap="square">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rPr>
              <a:t>JCOG1611</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研究</a:t>
            </a:r>
            <a:endPar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0252" y="155933"/>
            <a:ext cx="3272284"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一线化疗方案优化</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0518" y="6669557"/>
            <a:ext cx="3923413" cy="20005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Julien </a:t>
            </a:r>
            <a:r>
              <a:rPr kumimoji="0" lang="en-US" altLang="zh-CN" sz="7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Taieb</a:t>
            </a:r>
            <a:r>
              <a:rPr kumimoji="0" lang="en-US" altLang="zh-CN" sz="7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 et al. 2025 ASCO. Abstract # 4184. </a:t>
            </a:r>
            <a:endParaRPr kumimoji="0" lang="zh-CN" altLang="en-US" sz="7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 name="文本占位符 2"/>
          <p:cNvSpPr>
            <a:spLocks noGrp="1"/>
          </p:cNvSpPr>
          <p:nvPr>
            <p:ph type="body" sz="quarter" idx="10"/>
          </p:nvPr>
        </p:nvSpPr>
        <p:spPr>
          <a:xfrm>
            <a:off x="1806181" y="187202"/>
            <a:ext cx="9960632" cy="707886"/>
          </a:xfrm>
        </p:spPr>
        <p:txBody>
          <a:bodyPr/>
          <a:lstStyle/>
          <a:p>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与</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AG</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相比，</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NAPOLI</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 → </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mFOLFOX6</a:t>
            </a:r>
            <a:r>
              <a:rPr lang="zh-CN" altLang="en-US" sz="2000" dirty="0">
                <a:solidFill>
                  <a:srgbClr val="FF0000"/>
                </a:solidFill>
                <a:latin typeface="微软雅黑" panose="020B0503020204020204" pitchFamily="34" charset="-122"/>
                <a:sym typeface="Arial" panose="020B0604020202020204" pitchFamily="34" charset="0"/>
              </a:rPr>
              <a:t>显著延长</a:t>
            </a:r>
            <a:r>
              <a:rPr lang="en-US" altLang="zh-CN" sz="2000" dirty="0">
                <a:solidFill>
                  <a:srgbClr val="FF0000"/>
                </a:solidFill>
                <a:latin typeface="微软雅黑" panose="020B0503020204020204" pitchFamily="34" charset="-122"/>
                <a:sym typeface="Arial" panose="020B0604020202020204" pitchFamily="34" charset="0"/>
              </a:rPr>
              <a:t>PFS</a:t>
            </a:r>
            <a:r>
              <a:rPr lang="zh-CN" altLang="en-US" sz="2000" baseline="-250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000" baseline="-25000" dirty="0">
                <a:solidFill>
                  <a:schemeClr val="tx1">
                    <a:lumMod val="75000"/>
                    <a:lumOff val="25000"/>
                  </a:schemeClr>
                </a:solidFill>
                <a:latin typeface="微软雅黑" panose="020B0503020204020204" pitchFamily="34" charset="-122"/>
                <a:sym typeface="Arial" panose="020B0604020202020204" pitchFamily="34" charset="0"/>
              </a:rPr>
              <a:t>6.2 vs. 4.6</a:t>
            </a:r>
            <a:r>
              <a:rPr lang="zh-CN" altLang="en-US" sz="2000" baseline="-25000" dirty="0">
                <a:solidFill>
                  <a:schemeClr val="tx1">
                    <a:lumMod val="75000"/>
                    <a:lumOff val="25000"/>
                  </a:schemeClr>
                </a:solidFill>
                <a:latin typeface="微软雅黑" panose="020B0503020204020204" pitchFamily="34" charset="-122"/>
                <a:sym typeface="Arial" panose="020B0604020202020204" pitchFamily="34" charset="0"/>
              </a:rPr>
              <a:t>月，达终点）</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OS</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无差异</a:t>
            </a:r>
            <a:endParaRPr lang="en-US" altLang="zh-CN" sz="2000" dirty="0">
              <a:solidFill>
                <a:schemeClr val="tx1">
                  <a:lumMod val="75000"/>
                  <a:lumOff val="25000"/>
                </a:schemeClr>
              </a:solidFill>
              <a:latin typeface="微软雅黑" panose="020B0503020204020204" pitchFamily="34" charset="-122"/>
              <a:sym typeface="Arial" panose="020B0604020202020204" pitchFamily="34" charset="0"/>
            </a:endParaRPr>
          </a:p>
          <a:p>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与</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AG</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相比，</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AG</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NAPOLI</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 </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PFS</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有</a:t>
            </a:r>
            <a:r>
              <a:rPr lang="zh-CN" altLang="en-US" sz="2000" dirty="0">
                <a:solidFill>
                  <a:srgbClr val="FF0000"/>
                </a:solidFill>
                <a:latin typeface="微软雅黑" panose="020B0503020204020204" pitchFamily="34" charset="-122"/>
                <a:sym typeface="Arial" panose="020B0604020202020204" pitchFamily="34" charset="0"/>
              </a:rPr>
              <a:t>获益趋势</a:t>
            </a:r>
            <a:r>
              <a:rPr lang="zh-CN" altLang="en-US" sz="2000" baseline="-250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000" baseline="-25000" dirty="0">
                <a:solidFill>
                  <a:schemeClr val="tx1">
                    <a:lumMod val="75000"/>
                    <a:lumOff val="25000"/>
                  </a:schemeClr>
                </a:solidFill>
                <a:latin typeface="微软雅黑" panose="020B0503020204020204" pitchFamily="34" charset="-122"/>
                <a:sym typeface="Arial" panose="020B0604020202020204" pitchFamily="34" charset="0"/>
              </a:rPr>
              <a:t>6.2</a:t>
            </a:r>
            <a:r>
              <a:rPr lang="zh-CN" altLang="en-US" sz="2000" baseline="-25000" dirty="0">
                <a:solidFill>
                  <a:schemeClr val="tx1">
                    <a:lumMod val="75000"/>
                    <a:lumOff val="25000"/>
                  </a:schemeClr>
                </a:solidFill>
                <a:latin typeface="微软雅黑" panose="020B0503020204020204" pitchFamily="34" charset="-122"/>
                <a:sym typeface="Arial" panose="020B0604020202020204" pitchFamily="34" charset="0"/>
              </a:rPr>
              <a:t> </a:t>
            </a:r>
            <a:r>
              <a:rPr lang="en-US" altLang="zh-CN" sz="2000" baseline="-25000" dirty="0">
                <a:solidFill>
                  <a:schemeClr val="tx1">
                    <a:lumMod val="75000"/>
                    <a:lumOff val="25000"/>
                  </a:schemeClr>
                </a:solidFill>
                <a:latin typeface="微软雅黑" panose="020B0503020204020204" pitchFamily="34" charset="-122"/>
                <a:sym typeface="Arial" panose="020B0604020202020204" pitchFamily="34" charset="0"/>
              </a:rPr>
              <a:t>vs. 3.7</a:t>
            </a:r>
            <a:r>
              <a:rPr lang="zh-CN" altLang="en-US" sz="2000" baseline="-25000" dirty="0">
                <a:solidFill>
                  <a:schemeClr val="tx1">
                    <a:lumMod val="75000"/>
                    <a:lumOff val="25000"/>
                  </a:schemeClr>
                </a:solidFill>
                <a:latin typeface="微软雅黑" panose="020B0503020204020204" pitchFamily="34" charset="-122"/>
                <a:sym typeface="Arial" panose="020B0604020202020204" pitchFamily="34" charset="0"/>
              </a:rPr>
              <a:t>月，未达终点）</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000" dirty="0">
                <a:solidFill>
                  <a:schemeClr val="tx1">
                    <a:lumMod val="75000"/>
                    <a:lumOff val="25000"/>
                  </a:schemeClr>
                </a:solidFill>
                <a:latin typeface="微软雅黑" panose="020B0503020204020204" pitchFamily="34" charset="-122"/>
                <a:sym typeface="Arial" panose="020B0604020202020204" pitchFamily="34" charset="0"/>
              </a:rPr>
              <a:t>OS</a:t>
            </a:r>
            <a:r>
              <a:rPr lang="zh-CN" altLang="en-US" sz="2000" dirty="0">
                <a:solidFill>
                  <a:schemeClr val="tx1">
                    <a:lumMod val="75000"/>
                    <a:lumOff val="25000"/>
                  </a:schemeClr>
                </a:solidFill>
                <a:latin typeface="微软雅黑" panose="020B0503020204020204" pitchFamily="34" charset="-122"/>
                <a:sym typeface="Arial" panose="020B0604020202020204" pitchFamily="34" charset="0"/>
              </a:rPr>
              <a:t>无差异</a:t>
            </a:r>
            <a:endParaRPr lang="en-US" altLang="zh-CN" sz="2000" dirty="0">
              <a:solidFill>
                <a:schemeClr val="tx1">
                  <a:lumMod val="75000"/>
                  <a:lumOff val="25000"/>
                </a:schemeClr>
              </a:solidFill>
              <a:latin typeface="微软雅黑" panose="020B0503020204020204" pitchFamily="34" charset="-122"/>
              <a:sym typeface="Arial" panose="020B0604020202020204" pitchFamily="34" charset="0"/>
            </a:endParaRPr>
          </a:p>
        </p:txBody>
      </p:sp>
      <p:sp>
        <p:nvSpPr>
          <p:cNvPr id="11" name="文本框 10"/>
          <p:cNvSpPr txBox="1"/>
          <p:nvPr/>
        </p:nvSpPr>
        <p:spPr>
          <a:xfrm>
            <a:off x="6378973" y="1008524"/>
            <a:ext cx="4638731" cy="276999"/>
          </a:xfrm>
          <a:prstGeom prst="rect">
            <a:avLst/>
          </a:prstGeom>
          <a:noFill/>
        </p:spPr>
        <p:txBody>
          <a:bodyPr wrap="square">
            <a:spAutoFit/>
          </a:bodyPr>
          <a:lstStyle/>
          <a:p>
            <a:pPr algn="ctr">
              <a:defRPr/>
            </a:pPr>
            <a:r>
              <a:rPr lang="en-US" altLang="zh-CN"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FUNGEMAX-PRODIGE 61</a:t>
            </a:r>
            <a:r>
              <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Arial" panose="020B0604020202020204" pitchFamily="34" charset="0"/>
              </a:rPr>
              <a:t>研究设计：</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随机、</a:t>
            </a:r>
            <a:r>
              <a:rPr lang="en-US" altLang="zh-CN"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II</a:t>
            </a:r>
            <a:r>
              <a:rPr lang="zh-CN" altLang="en-US" sz="1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rPr>
              <a:t>期、对照研究</a:t>
            </a:r>
            <a:endParaRPr kumimoji="0" lang="zh-CN" altLang="en-US" sz="1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8" name="组合 67"/>
          <p:cNvGrpSpPr/>
          <p:nvPr/>
        </p:nvGrpSpPr>
        <p:grpSpPr>
          <a:xfrm>
            <a:off x="6346776" y="1503269"/>
            <a:ext cx="4527747" cy="1621259"/>
            <a:chOff x="-5614374" y="3559374"/>
            <a:chExt cx="5105702" cy="1489501"/>
          </a:xfrm>
        </p:grpSpPr>
        <p:cxnSp>
          <p:nvCxnSpPr>
            <p:cNvPr id="6" name="直接连接符 30"/>
            <p:cNvCxnSpPr/>
            <p:nvPr/>
          </p:nvCxnSpPr>
          <p:spPr>
            <a:xfrm>
              <a:off x="-3306160" y="3831785"/>
              <a:ext cx="673384" cy="0"/>
            </a:xfrm>
            <a:prstGeom prst="line">
              <a:avLst/>
            </a:prstGeom>
            <a:noFill/>
            <a:ln w="19050" cap="flat" cmpd="sng" algn="ctr">
              <a:solidFill>
                <a:sysClr val="windowText" lastClr="000000"/>
              </a:solidFill>
              <a:prstDash val="solid"/>
              <a:miter lim="800000"/>
            </a:ln>
            <a:effectLst/>
          </p:spPr>
        </p:cxnSp>
        <p:sp>
          <p:nvSpPr>
            <p:cNvPr id="56" name="Rounded Rectangle 72"/>
            <p:cNvSpPr/>
            <p:nvPr/>
          </p:nvSpPr>
          <p:spPr>
            <a:xfrm>
              <a:off x="-5547145" y="4819796"/>
              <a:ext cx="5036532" cy="229079"/>
            </a:xfrm>
            <a:prstGeom prst="round2SameRect">
              <a:avLst/>
            </a:prstGeom>
            <a:solidFill>
              <a:srgbClr val="156082"/>
            </a:solidFill>
            <a:ln w="19050">
              <a:solidFill>
                <a:srgbClr val="156082"/>
              </a:solidFill>
            </a:ln>
            <a:effectLst/>
            <a:scene3d>
              <a:camera prst="orthographicFront"/>
              <a:lightRig rig="threePt" dir="t"/>
            </a:scene3d>
            <a:sp3d>
              <a:contourClr>
                <a:schemeClr val="tx1"/>
              </a:contourClr>
            </a:sp3d>
          </p:spPr>
          <p:style>
            <a:lnRef idx="1">
              <a:schemeClr val="accent4"/>
            </a:lnRef>
            <a:fillRef idx="3">
              <a:schemeClr val="accent4"/>
            </a:fillRef>
            <a:effectRef idx="2">
              <a:schemeClr val="accent4"/>
            </a:effectRef>
            <a:fontRef idx="minor">
              <a:schemeClr val="lt1"/>
            </a:fontRef>
          </p:style>
          <p:txBody>
            <a:bodyPr wrap="square" lIns="36000" tIns="71981" rIns="36000" bIns="71981" rtlCol="0" anchor="ctr">
              <a:noAutofit/>
            </a:bodyPr>
            <a:lstStyle/>
            <a:p>
              <a:pPr lvl="0" algn="ctr" defTabSz="914400">
                <a:lnSpc>
                  <a:spcPct val="90000"/>
                </a:lnSpc>
                <a:defRPr/>
              </a:pPr>
              <a:r>
                <a:rPr kumimoji="0" lang="zh-CN" altLang="en-US" sz="105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主要终点：</a:t>
              </a:r>
              <a:r>
                <a:rPr kumimoji="0" lang="en-US" altLang="zh-CN" sz="105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6</a:t>
              </a:r>
              <a:r>
                <a:rPr lang="zh-CN" altLang="en-US" sz="1050" kern="600" spc="1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个月无进展生存</a:t>
              </a:r>
              <a:r>
                <a:rPr lang="en-US" altLang="zh-CN" sz="1050" kern="600" spc="1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(PFS)</a:t>
              </a:r>
              <a:r>
                <a:rPr lang="zh-CN" altLang="en-US" sz="1050" kern="600" spc="1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率</a:t>
              </a:r>
              <a:r>
                <a:rPr lang="en-US" altLang="zh-CN" sz="1050" kern="600" spc="1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en-US" altLang="en-US" sz="105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12" name="组合 51"/>
            <p:cNvGrpSpPr/>
            <p:nvPr/>
          </p:nvGrpSpPr>
          <p:grpSpPr>
            <a:xfrm>
              <a:off x="-5565460" y="3559374"/>
              <a:ext cx="2515449" cy="764038"/>
              <a:chOff x="1533029" y="1195861"/>
              <a:chExt cx="3522405" cy="1908050"/>
            </a:xfrm>
            <a:solidFill>
              <a:sysClr val="window" lastClr="FFFFFF">
                <a:lumMod val="85000"/>
              </a:sysClr>
            </a:solidFill>
          </p:grpSpPr>
          <p:sp>
            <p:nvSpPr>
              <p:cNvPr id="30" name="矩形 3"/>
              <p:cNvSpPr/>
              <p:nvPr/>
            </p:nvSpPr>
            <p:spPr>
              <a:xfrm>
                <a:off x="1533029" y="1195861"/>
                <a:ext cx="3522405" cy="1908050"/>
              </a:xfrm>
              <a:prstGeom prst="rect">
                <a:avLst/>
              </a:prstGeom>
              <a:grpFill/>
              <a:ln w="12700" cap="flat" cmpd="sng" algn="ctr">
                <a:solidFill>
                  <a:srgbClr val="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srgbClr val="595454"/>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文本框 8"/>
              <p:cNvSpPr txBox="1"/>
              <p:nvPr/>
            </p:nvSpPr>
            <p:spPr>
              <a:xfrm>
                <a:off x="1624185" y="1379162"/>
                <a:ext cx="3042875" cy="1694768"/>
              </a:xfrm>
              <a:prstGeom prst="rect">
                <a:avLst/>
              </a:prstGeom>
              <a:noFill/>
            </p:spPr>
            <p:txBody>
              <a:bodyPr wrap="square" rtlCol="0" anchor="ctr">
                <a:spAutoFit/>
              </a:bodyPr>
              <a:lstStyle/>
              <a:p>
                <a:pPr marL="0" marR="0" lvl="0" indent="0" algn="ctr" defTabSz="914400" eaLnBrk="1" fontAlgn="auto" latinLnBrk="0" hangingPunct="1">
                  <a:spcBef>
                    <a:spcPts val="600"/>
                  </a:spcBef>
                  <a:spcAft>
                    <a:spcPts val="0"/>
                  </a:spcAft>
                  <a:buClrTx/>
                  <a:buSzTx/>
                  <a:buFontTx/>
                  <a:buNone/>
                  <a:defRPr/>
                </a:pPr>
                <a:r>
                  <a:rPr lang="zh-CN" altLang="en-US" sz="1050" b="1" u="sng"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纳入标准</a:t>
                </a:r>
                <a:endParaRPr kumimoji="0" lang="en-US" altLang="zh-CN" sz="1050" b="1" i="0" u="sng"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285750" marR="0" lvl="0" indent="-285750" defTabSz="914400" eaLnBrk="1" fontAlgn="auto" latinLnBrk="0" hangingPunct="1">
                  <a:spcBef>
                    <a:spcPts val="0"/>
                  </a:spcBef>
                  <a:spcAft>
                    <a:spcPts val="0"/>
                  </a:spcAft>
                  <a:buClrTx/>
                  <a:buSzTx/>
                  <a:buFont typeface="Arial" panose="020B0604020202020204" pitchFamily="34" charset="0"/>
                  <a:buChar char="•"/>
                  <a:defRPr/>
                </a:pPr>
                <a:r>
                  <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未接受过化疗</a:t>
                </a:r>
                <a:r>
                  <a:rPr lang="zh-CN" altLang="en-US"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的</a:t>
                </a:r>
                <a:r>
                  <a:rPr kumimoji="0" lang="en-US" altLang="zh-CN" sz="1050" b="0" i="0" u="none" strike="noStrike" kern="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mPDAC</a:t>
                </a:r>
                <a:endParaRPr lang="en-US" altLang="zh-CN"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marR="0" lvl="0" indent="-285750" defTabSz="914400" eaLnBrk="1" fontAlgn="auto" latinLnBrk="0" hangingPunct="1">
                  <a:spcBef>
                    <a:spcPts val="0"/>
                  </a:spcBef>
                  <a:spcAft>
                    <a:spcPts val="0"/>
                  </a:spcAft>
                  <a:buClrTx/>
                  <a:buSzTx/>
                  <a:buFont typeface="Arial" panose="020B0604020202020204" pitchFamily="34" charset="0"/>
                  <a:buChar char="•"/>
                  <a:defRPr/>
                </a:pPr>
                <a:r>
                  <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胆红素水平</a:t>
                </a:r>
                <a:r>
                  <a:rPr kumimoji="0" lang="en-US" altLang="zh-CN"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&lt;1.5 ULN</a:t>
                </a:r>
                <a:endParaRPr lang="en-US" altLang="zh-CN"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marR="0" lvl="0" indent="-285750" defTabSz="914400" eaLnBrk="1" fontAlgn="auto" latinLnBrk="0" hangingPunct="1">
                  <a:spcBef>
                    <a:spcPts val="0"/>
                  </a:spcBef>
                  <a:spcAft>
                    <a:spcPts val="0"/>
                  </a:spcAft>
                  <a:buClrTx/>
                  <a:buSzTx/>
                  <a:buFont typeface="Arial" panose="020B0604020202020204" pitchFamily="34" charset="0"/>
                  <a:buChar char="•"/>
                  <a:defRPr/>
                </a:pPr>
                <a:r>
                  <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体能状态</a:t>
                </a:r>
                <a:r>
                  <a:rPr kumimoji="0" lang="en-US" altLang="zh-CN"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(PS)0-1</a:t>
                </a:r>
                <a:endPar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14" name="组合 17"/>
            <p:cNvGrpSpPr/>
            <p:nvPr/>
          </p:nvGrpSpPr>
          <p:grpSpPr>
            <a:xfrm>
              <a:off x="-2746942" y="3831785"/>
              <a:ext cx="308056" cy="764037"/>
              <a:chOff x="3494735" y="3158330"/>
              <a:chExt cx="285399" cy="1575792"/>
            </a:xfrm>
          </p:grpSpPr>
          <p:cxnSp>
            <p:nvCxnSpPr>
              <p:cNvPr id="27" name="直接箭头连接符 25"/>
              <p:cNvCxnSpPr/>
              <p:nvPr/>
            </p:nvCxnSpPr>
            <p:spPr>
              <a:xfrm>
                <a:off x="3494735" y="3158330"/>
                <a:ext cx="285399" cy="0"/>
              </a:xfrm>
              <a:prstGeom prst="straightConnector1">
                <a:avLst/>
              </a:prstGeom>
              <a:noFill/>
              <a:ln w="19050" cap="flat" cmpd="sng" algn="ctr">
                <a:solidFill>
                  <a:sysClr val="windowText" lastClr="000000"/>
                </a:solidFill>
                <a:prstDash val="solid"/>
                <a:miter lim="800000"/>
                <a:tailEnd type="triangle"/>
              </a:ln>
              <a:effectLst/>
            </p:spPr>
          </p:cxnSp>
          <p:cxnSp>
            <p:nvCxnSpPr>
              <p:cNvPr id="28" name="直接箭头连接符 26"/>
              <p:cNvCxnSpPr/>
              <p:nvPr/>
            </p:nvCxnSpPr>
            <p:spPr>
              <a:xfrm>
                <a:off x="3494735" y="4734122"/>
                <a:ext cx="285399" cy="0"/>
              </a:xfrm>
              <a:prstGeom prst="straightConnector1">
                <a:avLst/>
              </a:prstGeom>
              <a:noFill/>
              <a:ln w="19050" cap="flat" cmpd="sng" algn="ctr">
                <a:solidFill>
                  <a:sysClr val="windowText" lastClr="000000"/>
                </a:solidFill>
                <a:prstDash val="solid"/>
                <a:miter lim="800000"/>
                <a:tailEnd type="triangle"/>
              </a:ln>
              <a:effectLst/>
            </p:spPr>
          </p:cxnSp>
          <p:cxnSp>
            <p:nvCxnSpPr>
              <p:cNvPr id="29" name="直接连接符 27"/>
              <p:cNvCxnSpPr/>
              <p:nvPr/>
            </p:nvCxnSpPr>
            <p:spPr>
              <a:xfrm>
                <a:off x="3494735" y="3158330"/>
                <a:ext cx="0" cy="1575792"/>
              </a:xfrm>
              <a:prstGeom prst="line">
                <a:avLst/>
              </a:prstGeom>
              <a:noFill/>
              <a:ln w="19050" cap="flat" cmpd="sng" algn="ctr">
                <a:solidFill>
                  <a:sysClr val="windowText" lastClr="000000"/>
                </a:solidFill>
                <a:prstDash val="solid"/>
                <a:miter lim="800000"/>
              </a:ln>
              <a:effectLst/>
            </p:spPr>
          </p:cxnSp>
        </p:grpSp>
        <p:grpSp>
          <p:nvGrpSpPr>
            <p:cNvPr id="15" name="组合 28"/>
            <p:cNvGrpSpPr/>
            <p:nvPr/>
          </p:nvGrpSpPr>
          <p:grpSpPr>
            <a:xfrm>
              <a:off x="-2933839" y="3697195"/>
              <a:ext cx="331394" cy="276448"/>
              <a:chOff x="3229924" y="2291534"/>
              <a:chExt cx="284162" cy="221391"/>
            </a:xfrm>
          </p:grpSpPr>
          <p:sp>
            <p:nvSpPr>
              <p:cNvPr id="25" name="椭圆 31"/>
              <p:cNvSpPr/>
              <p:nvPr/>
            </p:nvSpPr>
            <p:spPr>
              <a:xfrm>
                <a:off x="3229924" y="2291534"/>
                <a:ext cx="284162" cy="221391"/>
              </a:xfrm>
              <a:prstGeom prst="ellipse">
                <a:avLst/>
              </a:prstGeom>
              <a:solidFill>
                <a:sysClr val="window" lastClr="FFFFFF">
                  <a:lumMod val="7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文本框 32"/>
              <p:cNvSpPr txBox="1"/>
              <p:nvPr/>
            </p:nvSpPr>
            <p:spPr>
              <a:xfrm>
                <a:off x="3273541" y="2325374"/>
                <a:ext cx="197056" cy="169836"/>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900" b="1" i="0" u="none" strike="noStrike" kern="0" cap="none" spc="0" normalizeH="0" baseline="0" noProof="0" dirty="0">
                    <a:ln>
                      <a:noFill/>
                    </a:ln>
                    <a:solidFill>
                      <a:srgbClr val="333333"/>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R</a:t>
                </a:r>
                <a:endParaRPr kumimoji="0" lang="en-US" altLang="zh-CN" sz="900" b="1" i="0" u="none" strike="noStrike" kern="0" cap="none" spc="0" normalizeH="0" baseline="0" noProof="0" dirty="0">
                  <a:ln>
                    <a:noFill/>
                  </a:ln>
                  <a:solidFill>
                    <a:srgbClr val="333333"/>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8" name="矩形 37"/>
            <p:cNvSpPr/>
            <p:nvPr/>
          </p:nvSpPr>
          <p:spPr>
            <a:xfrm>
              <a:off x="-2441933" y="3565186"/>
              <a:ext cx="1933261" cy="452786"/>
            </a:xfrm>
            <a:prstGeom prst="rect">
              <a:avLst/>
            </a:prstGeom>
            <a:solidFill>
              <a:srgbClr val="156082"/>
            </a:solidFill>
            <a:ln w="28575" cap="flat" cmpd="sng" algn="ctr">
              <a:noFill/>
              <a:prstDash val="solid"/>
              <a:miter lim="800000"/>
            </a:ln>
            <a:effectLst/>
          </p:spPr>
          <p:txBody>
            <a:bodyPr rtlCol="0" anchor="ctr"/>
            <a:lstStyle/>
            <a:p>
              <a:pPr lvl="0" algn="ctr">
                <a:defRPr/>
              </a:pPr>
              <a:r>
                <a:rPr lang="en-US" altLang="zh-CN"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A</a:t>
              </a:r>
              <a:r>
                <a:rPr lang="zh-CN" altLang="en-US"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组</a:t>
              </a:r>
              <a:endParaRPr lang="en-US" altLang="zh-CN"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lvl="0" algn="ctr">
                <a:defRPr/>
              </a:pPr>
              <a:r>
                <a:rPr kumimoji="0" lang="en-US" altLang="zh-CN"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AG</a:t>
              </a:r>
              <a:r>
                <a:rPr lang="zh-CN" altLang="en-US"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方案</a:t>
              </a:r>
              <a:r>
                <a:rPr kumimoji="0" lang="en-US" altLang="zh-CN"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a:t>
              </a:r>
              <a:r>
                <a:rPr kumimoji="0" lang="zh-CN" altLang="en-US"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个月，</a:t>
              </a:r>
              <a:endParaRPr kumimoji="0" lang="en-US" altLang="zh-CN"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a:p>
              <a:pPr lvl="0" algn="ctr">
                <a:defRPr/>
              </a:pPr>
              <a:r>
                <a:rPr kumimoji="0" lang="zh-CN" altLang="en-US"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交替</a:t>
              </a:r>
              <a:r>
                <a:rPr kumimoji="0" lang="en-US" altLang="zh-CN"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NAPOLI</a:t>
              </a:r>
              <a:r>
                <a:rPr lang="zh-CN" altLang="en-US"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方案</a:t>
              </a:r>
              <a:r>
                <a:rPr kumimoji="0" lang="en-US" altLang="zh-CN"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2</a:t>
              </a:r>
              <a:r>
                <a:rPr kumimoji="0" lang="zh-CN" altLang="en-US"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个月</a:t>
              </a:r>
              <a:endParaRPr lang="zh-CN" altLang="en-US"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矩形 37"/>
            <p:cNvSpPr/>
            <p:nvPr/>
          </p:nvSpPr>
          <p:spPr>
            <a:xfrm>
              <a:off x="-2443870" y="4054744"/>
              <a:ext cx="1933261" cy="322333"/>
            </a:xfrm>
            <a:prstGeom prst="rect">
              <a:avLst/>
            </a:prstGeom>
            <a:solidFill>
              <a:srgbClr val="2F5596"/>
            </a:solidFill>
            <a:ln w="28575" cap="flat" cmpd="sng" algn="ctr">
              <a:noFill/>
              <a:prstDash val="solid"/>
              <a:miter lim="800000"/>
            </a:ln>
            <a:effectLst/>
          </p:spPr>
          <p:txBody>
            <a:bodyPr rtlCol="0" anchor="ctr"/>
            <a:lstStyle/>
            <a:p>
              <a:pPr lvl="0" algn="ctr">
                <a:defRPr/>
              </a:pPr>
              <a:r>
                <a:rPr lang="en-US" altLang="zh-CN"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B</a:t>
              </a:r>
              <a:r>
                <a:rPr lang="zh-CN" altLang="en-US"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组</a:t>
              </a:r>
              <a:endParaRPr lang="en-US" altLang="zh-CN"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lvl="0" algn="ctr">
                <a:defRPr/>
              </a:pPr>
              <a:r>
                <a:rPr kumimoji="0" lang="zh-CN" altLang="en-US"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仅</a:t>
              </a:r>
              <a:r>
                <a:rPr kumimoji="0" lang="en-US" altLang="zh-CN"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NAPOLI</a:t>
              </a:r>
              <a:r>
                <a:rPr kumimoji="0" lang="zh-CN" altLang="en-US"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方案</a:t>
              </a:r>
              <a:endParaRPr lang="zh-CN" altLang="en-US"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矩形 37"/>
            <p:cNvSpPr/>
            <p:nvPr/>
          </p:nvSpPr>
          <p:spPr>
            <a:xfrm>
              <a:off x="-2443870" y="4427381"/>
              <a:ext cx="1933261" cy="322333"/>
            </a:xfrm>
            <a:prstGeom prst="rect">
              <a:avLst/>
            </a:prstGeom>
            <a:solidFill>
              <a:srgbClr val="6191C9"/>
            </a:solidFill>
            <a:ln w="28575" cap="flat" cmpd="sng" algn="ctr">
              <a:noFill/>
              <a:prstDash val="solid"/>
              <a:miter lim="800000"/>
            </a:ln>
            <a:effectLst/>
          </p:spPr>
          <p:txBody>
            <a:bodyPr rtlCol="0" anchor="ctr"/>
            <a:lstStyle/>
            <a:p>
              <a:pPr lvl="0" algn="ctr">
                <a:defRPr/>
              </a:pPr>
              <a:r>
                <a:rPr lang="en-US" altLang="zh-CN"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C</a:t>
              </a:r>
              <a:r>
                <a:rPr lang="zh-CN" altLang="en-US"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组</a:t>
              </a:r>
              <a:endParaRPr lang="en-US" altLang="zh-CN" sz="900" b="1"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lvl="0" algn="ctr">
                <a:defRPr/>
              </a:pPr>
              <a:r>
                <a:rPr lang="zh-CN" altLang="en-US"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仅</a:t>
              </a:r>
              <a:r>
                <a:rPr lang="en-US" altLang="zh-CN"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AG</a:t>
              </a:r>
              <a:r>
                <a:rPr kumimoji="0" lang="zh-CN" altLang="en-US" sz="90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方案</a:t>
              </a:r>
              <a:endParaRPr lang="zh-CN" altLang="en-US" sz="900" kern="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文本框 63"/>
            <p:cNvSpPr txBox="1"/>
            <p:nvPr/>
          </p:nvSpPr>
          <p:spPr>
            <a:xfrm>
              <a:off x="-5614374" y="4372852"/>
              <a:ext cx="2703429" cy="311040"/>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MPACT</a:t>
              </a:r>
              <a:r>
                <a:rPr lang="zh-CN" altLang="en-US"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方案：吉西他滨</a:t>
              </a:r>
              <a:r>
                <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白蛋白紫杉醇（</a:t>
              </a:r>
              <a:r>
                <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AG</a:t>
              </a:r>
              <a:r>
                <a:rPr lang="zh-CN" altLang="en-US"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r>
                <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NAPOLI</a:t>
              </a:r>
              <a:r>
                <a:rPr lang="zh-CN" altLang="en-US"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方案：伊立替康脂质体</a:t>
              </a:r>
              <a:r>
                <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亚叶酸</a:t>
              </a:r>
              <a:r>
                <a:rPr lang="en-US" altLang="zh-CN"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/5-FU</a:t>
              </a:r>
              <a:endParaRPr lang="zh-CN" altLang="en-US" sz="8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grpSp>
        <p:nvGrpSpPr>
          <p:cNvPr id="102" name="Group 101"/>
          <p:cNvGrpSpPr/>
          <p:nvPr/>
        </p:nvGrpSpPr>
        <p:grpSpPr>
          <a:xfrm>
            <a:off x="6136409" y="5744405"/>
            <a:ext cx="5387839" cy="821457"/>
            <a:chOff x="6884101" y="5872650"/>
            <a:chExt cx="3250450" cy="3584602"/>
          </a:xfrm>
        </p:grpSpPr>
        <p:sp>
          <p:nvSpPr>
            <p:cNvPr id="105" name="矩形 3"/>
            <p:cNvSpPr/>
            <p:nvPr/>
          </p:nvSpPr>
          <p:spPr>
            <a:xfrm flipH="1">
              <a:off x="6884101" y="5872650"/>
              <a:ext cx="3250450" cy="3584602"/>
            </a:xfrm>
            <a:prstGeom prst="rect">
              <a:avLst/>
            </a:prstGeom>
            <a:solidFill>
              <a:schemeClr val="tx2">
                <a:lumMod val="10000"/>
                <a:lumOff val="90000"/>
              </a:schemeClr>
            </a:solidFill>
            <a:ln>
              <a:solidFill>
                <a:schemeClr val="accent1"/>
              </a:solidFill>
            </a:ln>
            <a:effectLst>
              <a:outerShdw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061" name="文本框 2060"/>
            <p:cNvSpPr txBox="1"/>
            <p:nvPr/>
          </p:nvSpPr>
          <p:spPr>
            <a:xfrm>
              <a:off x="6934916" y="5941623"/>
              <a:ext cx="3149147" cy="3469173"/>
            </a:xfrm>
            <a:prstGeom prst="rect">
              <a:avLst/>
            </a:prstGeom>
            <a:noFill/>
          </p:spPr>
          <p:txBody>
            <a:bodyPr wrap="square">
              <a:spAutoFit/>
            </a:bodyPr>
            <a:lstStyle/>
            <a:p>
              <a:pPr algn="just">
                <a:defRPr/>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结论：</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与</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方案相比，</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NAPOLI/AG</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交替序贯</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或</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NAPOLI</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化疗均不优于标准</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治疗</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，但</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NAPOLI/AG</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交替治疗方案是可行且可耐受的，并且与更高的</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ORR</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12</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PFS</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率和</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24</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OS</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率相关，同时神经病变发生率更低，可考虑用于不适合接受</a:t>
              </a:r>
              <a:r>
                <a:rPr lang="en-US" altLang="zh-CN"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FOLFIRINOX</a:t>
              </a:r>
              <a:r>
                <a:rPr lang="zh-CN" altLang="en-US" sz="12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治疗的患者。</a:t>
              </a:r>
              <a:endPar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9" name="TextBox 8"/>
          <p:cNvSpPr txBox="1"/>
          <p:nvPr/>
        </p:nvSpPr>
        <p:spPr>
          <a:xfrm>
            <a:off x="8617682" y="1354152"/>
            <a:ext cx="592933" cy="253916"/>
          </a:xfrm>
          <a:prstGeom prst="rect">
            <a:avLst/>
          </a:prstGeom>
          <a:noFill/>
        </p:spPr>
        <p:txBody>
          <a:bodyPr wrap="square">
            <a:spAutoFit/>
          </a:bodyPr>
          <a:lstStyle/>
          <a:p>
            <a:r>
              <a:rPr lang="en-US" altLang="zh-CN" sz="1050" dirty="0">
                <a:solidFill>
                  <a:prstClr val="black"/>
                </a:solidFill>
                <a:latin typeface="Arial" panose="020B0604020202020204" pitchFamily="34" charset="0"/>
                <a:ea typeface="微软雅黑" panose="020B0503020204020204" pitchFamily="34" charset="-122"/>
                <a:sym typeface="Arial" panose="020B0604020202020204" pitchFamily="34" charset="0"/>
              </a:rPr>
              <a:t>N=288</a:t>
            </a:r>
            <a:endParaRPr lang="zh-CN" altLang="en-US" sz="1050" dirty="0"/>
          </a:p>
        </p:txBody>
      </p:sp>
      <p:pic>
        <p:nvPicPr>
          <p:cNvPr id="4" name="图片 3"/>
          <p:cNvPicPr>
            <a:picLocks noChangeAspect="1"/>
          </p:cNvPicPr>
          <p:nvPr/>
        </p:nvPicPr>
        <p:blipFill>
          <a:blip r:embed="rId1"/>
          <a:stretch>
            <a:fillRect/>
          </a:stretch>
        </p:blipFill>
        <p:spPr>
          <a:xfrm>
            <a:off x="6408116" y="3248956"/>
            <a:ext cx="4466407" cy="2456664"/>
          </a:xfrm>
          <a:prstGeom prst="rect">
            <a:avLst/>
          </a:prstGeom>
        </p:spPr>
      </p:pic>
      <p:pic>
        <p:nvPicPr>
          <p:cNvPr id="5" name="图片 4"/>
          <p:cNvPicPr>
            <a:picLocks noChangeAspect="1"/>
          </p:cNvPicPr>
          <p:nvPr/>
        </p:nvPicPr>
        <p:blipFill>
          <a:blip r:embed="rId2"/>
          <a:stretch>
            <a:fillRect/>
          </a:stretch>
        </p:blipFill>
        <p:spPr>
          <a:xfrm>
            <a:off x="614833" y="1294056"/>
            <a:ext cx="5139737" cy="1802782"/>
          </a:xfrm>
          <a:prstGeom prst="rect">
            <a:avLst/>
          </a:prstGeom>
        </p:spPr>
      </p:pic>
      <p:sp>
        <p:nvSpPr>
          <p:cNvPr id="7" name="文本框 6"/>
          <p:cNvSpPr txBox="1"/>
          <p:nvPr/>
        </p:nvSpPr>
        <p:spPr>
          <a:xfrm>
            <a:off x="614832" y="1008524"/>
            <a:ext cx="5139737" cy="276999"/>
          </a:xfrm>
          <a:prstGeom prst="rect">
            <a:avLst/>
          </a:prstGeom>
          <a:noFill/>
        </p:spPr>
        <p:txBody>
          <a:bodyPr wrap="square">
            <a:spAutoFit/>
          </a:bodyPr>
          <a:lstStyle>
            <a:defPPr>
              <a:defRPr lang="zh-CN"/>
            </a:defPPr>
            <a:lvl1pPr>
              <a:defRPr sz="1400" b="1">
                <a:solidFill>
                  <a:srgbClr val="1C6494"/>
                </a:solidFill>
              </a:defRPr>
            </a:lvl1pPr>
          </a:lstStyle>
          <a:p>
            <a:pPr algn="ctr"/>
            <a:r>
              <a:rPr lang="en-US" altLang="zh-CN" sz="1200" dirty="0">
                <a:solidFill>
                  <a:srgbClr val="0070C0"/>
                </a:solidFill>
                <a:latin typeface="微软雅黑" panose="020B0503020204020204" pitchFamily="34" charset="-122"/>
                <a:ea typeface="微软雅黑" panose="020B0503020204020204" pitchFamily="34" charset="-122"/>
                <a:sym typeface="+mn-lt"/>
              </a:rPr>
              <a:t>FOOTPATH</a:t>
            </a:r>
            <a:r>
              <a:rPr lang="zh-CN" altLang="en-US" sz="1200" dirty="0">
                <a:solidFill>
                  <a:srgbClr val="0070C0"/>
                </a:solidFill>
                <a:latin typeface="微软雅黑" panose="020B0503020204020204" pitchFamily="34" charset="-122"/>
                <a:ea typeface="微软雅黑" panose="020B0503020204020204" pitchFamily="34" charset="-122"/>
                <a:sym typeface="+mn-lt"/>
              </a:rPr>
              <a:t>研究设计：开放标签、随机对照、</a:t>
            </a:r>
            <a:r>
              <a:rPr lang="en-US" altLang="zh-CN" sz="1200" dirty="0">
                <a:solidFill>
                  <a:srgbClr val="0070C0"/>
                </a:solidFill>
                <a:latin typeface="微软雅黑" panose="020B0503020204020204" pitchFamily="34" charset="-122"/>
                <a:ea typeface="微软雅黑" panose="020B0503020204020204" pitchFamily="34" charset="-122"/>
                <a:sym typeface="+mn-lt"/>
              </a:rPr>
              <a:t>Ⅱ</a:t>
            </a:r>
            <a:r>
              <a:rPr lang="zh-CN" altLang="en-US" sz="1200" dirty="0">
                <a:solidFill>
                  <a:srgbClr val="0070C0"/>
                </a:solidFill>
                <a:latin typeface="微软雅黑" panose="020B0503020204020204" pitchFamily="34" charset="-122"/>
                <a:ea typeface="微软雅黑" panose="020B0503020204020204" pitchFamily="34" charset="-122"/>
                <a:sym typeface="+mn-lt"/>
              </a:rPr>
              <a:t>期</a:t>
            </a:r>
            <a:endParaRPr lang="zh-CN" altLang="en-US" sz="1200" dirty="0">
              <a:solidFill>
                <a:srgbClr val="0070C0"/>
              </a:solidFill>
              <a:latin typeface="微软雅黑" panose="020B0503020204020204" pitchFamily="34" charset="-122"/>
              <a:ea typeface="微软雅黑" panose="020B0503020204020204" pitchFamily="34" charset="-122"/>
            </a:endParaRPr>
          </a:p>
        </p:txBody>
      </p:sp>
      <p:grpSp>
        <p:nvGrpSpPr>
          <p:cNvPr id="45" name="Group 101"/>
          <p:cNvGrpSpPr/>
          <p:nvPr/>
        </p:nvGrpSpPr>
        <p:grpSpPr>
          <a:xfrm>
            <a:off x="614832" y="5739354"/>
            <a:ext cx="5139738" cy="1015663"/>
            <a:chOff x="6884101" y="5802392"/>
            <a:chExt cx="3250450" cy="4919576"/>
          </a:xfrm>
        </p:grpSpPr>
        <p:sp>
          <p:nvSpPr>
            <p:cNvPr id="46" name="矩形 3"/>
            <p:cNvSpPr/>
            <p:nvPr/>
          </p:nvSpPr>
          <p:spPr>
            <a:xfrm flipH="1">
              <a:off x="6884101" y="5872650"/>
              <a:ext cx="3250450" cy="3818684"/>
            </a:xfrm>
            <a:prstGeom prst="rect">
              <a:avLst/>
            </a:prstGeom>
            <a:solidFill>
              <a:schemeClr val="tx2">
                <a:lumMod val="10000"/>
                <a:lumOff val="90000"/>
              </a:schemeClr>
            </a:solidFill>
            <a:ln>
              <a:solidFill>
                <a:schemeClr val="accent1"/>
              </a:solidFill>
            </a:ln>
            <a:effectLst>
              <a:outerShdw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buClrTx/>
                <a:buSzTx/>
                <a:buFontTx/>
                <a:buNone/>
                <a:defRPr/>
              </a:pPr>
              <a:endPar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7" name="文本框 46"/>
            <p:cNvSpPr txBox="1"/>
            <p:nvPr/>
          </p:nvSpPr>
          <p:spPr>
            <a:xfrm>
              <a:off x="6934751" y="5802392"/>
              <a:ext cx="3149147" cy="4919576"/>
            </a:xfrm>
            <a:prstGeom prst="rect">
              <a:avLst/>
            </a:prstGeom>
            <a:noFill/>
          </p:spPr>
          <p:txBody>
            <a:bodyPr wrap="square">
              <a:spAutoFit/>
            </a:bodyPr>
            <a:lstStyle/>
            <a:p>
              <a:pPr algn="just">
                <a:defRPr/>
              </a:pP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结论：</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与</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方案相比，</a:t>
              </a: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NAPOLI-1/mFOLFOX6</a:t>
              </a:r>
              <a:r>
                <a:rPr lang="zh-CN" altLang="en-US" sz="1200" b="1" dirty="0">
                  <a:latin typeface="微软雅黑" panose="020B0503020204020204" pitchFamily="34" charset="-122"/>
                  <a:ea typeface="微软雅黑" panose="020B0503020204020204" pitchFamily="34" charset="-122"/>
                  <a:sym typeface="Arial" panose="020B0604020202020204" pitchFamily="34" charset="0"/>
                </a:rPr>
                <a:t>交替</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可显著延长</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PFS</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OS</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获益未达统计学差异；</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NAPOLI-1</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与</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AG</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相比，未显著延长</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PFS</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和</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OS</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；交替序贯使用</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NAPOLI</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方案和</a:t>
              </a:r>
              <a:r>
                <a:rPr lang="en-US" altLang="zh-CN" sz="1200" dirty="0">
                  <a:latin typeface="微软雅黑" panose="020B0503020204020204" pitchFamily="34" charset="-122"/>
                  <a:ea typeface="微软雅黑" panose="020B0503020204020204" pitchFamily="34" charset="-122"/>
                  <a:sym typeface="Arial" panose="020B0604020202020204" pitchFamily="34" charset="0"/>
                </a:rPr>
                <a:t>mFOLFOX6</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可能是治疗初治</a:t>
              </a:r>
              <a:r>
                <a:rPr lang="en-US" altLang="zh-CN" sz="1200" dirty="0" err="1">
                  <a:latin typeface="微软雅黑" panose="020B0503020204020204" pitchFamily="34" charset="-122"/>
                  <a:ea typeface="微软雅黑" panose="020B0503020204020204" pitchFamily="34" charset="-122"/>
                  <a:sym typeface="Arial" panose="020B0604020202020204" pitchFamily="34" charset="0"/>
                </a:rPr>
                <a:t>mPDAC</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的有效选择</a:t>
              </a:r>
              <a:endParaRPr lang="zh-CN" altLang="en-US" sz="1200" dirty="0">
                <a:latin typeface="微软雅黑" panose="020B0503020204020204" pitchFamily="34" charset="-122"/>
                <a:ea typeface="微软雅黑" panose="020B0503020204020204" pitchFamily="34" charset="-122"/>
                <a:sym typeface="Arial" panose="020B0604020202020204" pitchFamily="34" charset="0"/>
              </a:endParaRPr>
            </a:p>
            <a:p>
              <a:pPr algn="just">
                <a:defRPr/>
              </a:pPr>
              <a:endPar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48" name="图片 47"/>
          <p:cNvPicPr>
            <a:picLocks noChangeAspect="1"/>
          </p:cNvPicPr>
          <p:nvPr/>
        </p:nvPicPr>
        <p:blipFill>
          <a:blip r:embed="rId3"/>
          <a:stretch>
            <a:fillRect/>
          </a:stretch>
        </p:blipFill>
        <p:spPr>
          <a:xfrm>
            <a:off x="697426" y="3090463"/>
            <a:ext cx="4974547" cy="2677003"/>
          </a:xfrm>
          <a:prstGeom prst="rect">
            <a:avLst/>
          </a:prstGeom>
        </p:spPr>
      </p:pic>
      <p:sp>
        <p:nvSpPr>
          <p:cNvPr id="49" name="文本占位符 1"/>
          <p:cNvSpPr txBox="1"/>
          <p:nvPr/>
        </p:nvSpPr>
        <p:spPr>
          <a:xfrm>
            <a:off x="2220686" y="6648263"/>
            <a:ext cx="5076000" cy="209737"/>
          </a:xfrm>
          <a:prstGeom prst="rect">
            <a:avLst/>
          </a:prstGeom>
        </p:spPr>
        <p:txBody>
          <a:bodyPr vert="horz" lIns="91440" tIns="45720" rIns="91440" bIns="45720" rtlCol="0" anchor="ctr">
            <a:spAutoFit/>
          </a:bodyPr>
          <a:lstStyle>
            <a:lvl1pPr marL="0" indent="0" algn="l" defTabSz="914400" rtl="0" eaLnBrk="1" latinLnBrk="0" hangingPunct="1">
              <a:lnSpc>
                <a:spcPct val="100000"/>
              </a:lnSpc>
              <a:spcBef>
                <a:spcPts val="0"/>
              </a:spcBef>
              <a:buFont typeface="Arial" panose="020B0604020202020204" pitchFamily="34" charset="0"/>
              <a:buNone/>
              <a:defRPr sz="900" kern="1200" baseline="0">
                <a:solidFill>
                  <a:schemeClr val="tx1"/>
                </a:solidFill>
                <a:latin typeface="Arial" panose="020B0604020202020204" pitchFamily="34" charset="0"/>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zh-CN" sz="700" dirty="0">
                <a:cs typeface="+mn-ea"/>
                <a:sym typeface="Arial" panose="020B0604020202020204" pitchFamily="34" charset="0"/>
              </a:rPr>
              <a:t>Christoph Benedikt Westphalen, et al. 2025 ESMO. Abstract 2221P.</a:t>
            </a:r>
            <a:endParaRPr lang="es-ES" altLang="zh-CN" sz="700" dirty="0">
              <a:cs typeface="+mn-ea"/>
              <a:sym typeface="Arial" panose="020B0604020202020204" pitchFamily="34" charset="0"/>
            </a:endParaRPr>
          </a:p>
        </p:txBody>
      </p:sp>
      <p:sp>
        <p:nvSpPr>
          <p:cNvPr id="8" name="文本框 7"/>
          <p:cNvSpPr txBox="1"/>
          <p:nvPr/>
        </p:nvSpPr>
        <p:spPr>
          <a:xfrm>
            <a:off x="150252" y="155933"/>
            <a:ext cx="2638242"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一线化疗模式优化</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01662" y="872220"/>
            <a:ext cx="10988675" cy="1670073"/>
          </a:xfrm>
          <a:prstGeom prst="rect">
            <a:avLst/>
          </a:prstGeom>
          <a:noFill/>
        </p:spPr>
        <p:txBody>
          <a:bodyPr wrap="square">
            <a:spAutoFit/>
          </a:bodyPr>
          <a:lstStyle/>
          <a:p>
            <a:pPr>
              <a:lnSpc>
                <a:spcPct val="150000"/>
              </a:lnSpc>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小结：</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NALIRIFOX</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一线治疗转移性胰腺癌疗效显著，为体能状态良好患者的首选方案之一。</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AG</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400" b="1" dirty="0" err="1">
                <a:solidFill>
                  <a:schemeClr val="tx1">
                    <a:lumMod val="75000"/>
                    <a:lumOff val="25000"/>
                  </a:schemeClr>
                </a:solidFill>
                <a:latin typeface="微软雅黑" panose="020B0503020204020204" pitchFamily="34" charset="-122"/>
                <a:ea typeface="微软雅黑" panose="020B0503020204020204" pitchFamily="34" charset="-122"/>
              </a:rPr>
              <a:t>mFOLFIRINOX</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方案仍为转移性胰腺癌一线主要化疗方案，但相较于</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AG</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方案，</a:t>
            </a:r>
            <a:r>
              <a:rPr lang="en-US" altLang="zh-CN" sz="1400" b="1" dirty="0" err="1">
                <a:solidFill>
                  <a:schemeClr val="tx1">
                    <a:lumMod val="75000"/>
                    <a:lumOff val="25000"/>
                  </a:schemeClr>
                </a:solidFill>
                <a:latin typeface="微软雅黑" panose="020B0503020204020204" pitchFamily="34" charset="-122"/>
                <a:ea typeface="微软雅黑" panose="020B0503020204020204" pitchFamily="34" charset="-122"/>
              </a:rPr>
              <a:t>mFOLFIRINOX</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方案未能进一步提升疗效。</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序贯化疗策略，不同研究间存在疗效差异，需进一步探索。</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研究方向：优化联合用药方案、探索新治疗模式、识别优势人群。</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b="20992"/>
          <a:stretch>
            <a:fillRect/>
          </a:stretch>
        </p:blipFill>
        <p:spPr>
          <a:xfrm>
            <a:off x="601662" y="2584807"/>
            <a:ext cx="10988675" cy="3815526"/>
          </a:xfrm>
          <a:prstGeom prst="rect">
            <a:avLst/>
          </a:prstGeom>
        </p:spPr>
      </p:pic>
      <p:sp>
        <p:nvSpPr>
          <p:cNvPr id="7" name="文本占位符 1"/>
          <p:cNvSpPr>
            <a:spLocks noGrp="1"/>
          </p:cNvSpPr>
          <p:nvPr>
            <p:ph type="body" sz="quarter" idx="10"/>
          </p:nvPr>
        </p:nvSpPr>
        <p:spPr>
          <a:xfrm>
            <a:off x="387461" y="314470"/>
            <a:ext cx="10988675" cy="461665"/>
          </a:xfrm>
        </p:spPr>
        <p:txBody>
          <a:bodyPr/>
          <a:lstStyle/>
          <a:p>
            <a:pPr>
              <a:spcAft>
                <a:spcPts val="1050"/>
              </a:spcAft>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转移性胰腺癌一线治疗，</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which one is better</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spcAft>
                <a:spcPts val="1050"/>
              </a:spcAft>
            </a:pPr>
            <a:r>
              <a:rPr lang="zh-CN" altLang="en-US" dirty="0">
                <a:solidFill>
                  <a:schemeClr val="tx1">
                    <a:lumMod val="85000"/>
                    <a:lumOff val="15000"/>
                  </a:schemeClr>
                </a:solidFill>
                <a:latin typeface="PingFang SC"/>
              </a:rPr>
              <a:t>靶向治疗在转移性胰腺癌中的探索</a:t>
            </a:r>
            <a:endParaRPr lang="zh-CN" altLang="en-US" dirty="0">
              <a:solidFill>
                <a:schemeClr val="tx1">
                  <a:lumMod val="85000"/>
                  <a:lumOff val="15000"/>
                </a:schemeClr>
              </a:solidFill>
              <a:latin typeface="PingFang SC"/>
            </a:endParaRPr>
          </a:p>
        </p:txBody>
      </p:sp>
      <p:graphicFrame>
        <p:nvGraphicFramePr>
          <p:cNvPr id="9" name="表格 8"/>
          <p:cNvGraphicFramePr>
            <a:graphicFrameLocks noGrp="1"/>
          </p:cNvGraphicFramePr>
          <p:nvPr/>
        </p:nvGraphicFramePr>
        <p:xfrm>
          <a:off x="5691976" y="1746250"/>
          <a:ext cx="6150802" cy="4737690"/>
        </p:xfrm>
        <a:graphic>
          <a:graphicData uri="http://schemas.openxmlformats.org/drawingml/2006/table">
            <a:tbl>
              <a:tblPr firstRow="1" bandRow="1">
                <a:tableStyleId>{F2DE63D5-997A-4646-A377-4702673A728D}</a:tableStyleId>
              </a:tblPr>
              <a:tblGrid>
                <a:gridCol w="1001840"/>
                <a:gridCol w="1121347"/>
                <a:gridCol w="773430"/>
                <a:gridCol w="686118"/>
                <a:gridCol w="1723199"/>
                <a:gridCol w="844868"/>
              </a:tblGrid>
              <a:tr h="473769">
                <a:tc>
                  <a:txBody>
                    <a:bodyPr/>
                    <a:lstStyle/>
                    <a:p>
                      <a:pPr algn="ctr"/>
                      <a:r>
                        <a:rPr lang="zh-CN" altLang="en-US" sz="1200" b="1" dirty="0">
                          <a:latin typeface="微软雅黑" panose="020B0503020204020204" pitchFamily="34" charset="-122"/>
                          <a:ea typeface="微软雅黑" panose="020B0503020204020204" pitchFamily="34" charset="-122"/>
                        </a:rPr>
                        <a:t>新药</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b="1" dirty="0">
                          <a:latin typeface="微软雅黑" panose="020B0503020204020204" pitchFamily="34" charset="-122"/>
                          <a:ea typeface="微软雅黑" panose="020B0503020204020204" pitchFamily="34" charset="-122"/>
                        </a:rPr>
                        <a:t>治疗靶点</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分期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治疗线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治疗方案</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latin typeface="微软雅黑" panose="020B0503020204020204" pitchFamily="34" charset="-122"/>
                          <a:ea typeface="微软雅黑" panose="020B0503020204020204" pitchFamily="34" charset="-122"/>
                        </a:rPr>
                        <a:t>III</a:t>
                      </a:r>
                      <a:r>
                        <a:rPr lang="zh-CN" altLang="en-US" sz="1200" dirty="0">
                          <a:latin typeface="微软雅黑" panose="020B0503020204020204" pitchFamily="34" charset="-122"/>
                          <a:ea typeface="微软雅黑" panose="020B0503020204020204" pitchFamily="34" charset="-122"/>
                        </a:rPr>
                        <a:t>期研究</a:t>
                      </a:r>
                      <a:endParaRPr lang="zh-CN" altLang="en-US" sz="1200"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HRS-4642</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0" dirty="0">
                          <a:latin typeface="微软雅黑" panose="020B0503020204020204" pitchFamily="34" charset="-122"/>
                          <a:ea typeface="微软雅黑" panose="020B0503020204020204" pitchFamily="34" charset="-122"/>
                        </a:rPr>
                        <a:t>KRAS G12D</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Ib/II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一线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HRS-4642</a:t>
                      </a:r>
                      <a:r>
                        <a:rPr lang="zh-CN" altLang="en-US" sz="1200" dirty="0">
                          <a:latin typeface="微软雅黑" panose="020B0503020204020204" pitchFamily="34" charset="-122"/>
                          <a:ea typeface="微软雅黑" panose="020B0503020204020204" pitchFamily="34" charset="-122"/>
                        </a:rPr>
                        <a:t>联合</a:t>
                      </a:r>
                      <a:r>
                        <a:rPr lang="en-US" altLang="zh-CN" sz="1200" dirty="0">
                          <a:latin typeface="微软雅黑" panose="020B0503020204020204" pitchFamily="34" charset="-122"/>
                          <a:ea typeface="微软雅黑" panose="020B0503020204020204" pitchFamily="34" charset="-122"/>
                        </a:rPr>
                        <a:t>AG</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ongoing</a:t>
                      </a:r>
                      <a:endParaRPr lang="zh-CN" altLang="en-US" sz="1200"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en-US" altLang="zh-CN" sz="1200" b="1" dirty="0">
                          <a:latin typeface="微软雅黑" panose="020B0503020204020204" pitchFamily="34" charset="-122"/>
                          <a:ea typeface="微软雅黑" panose="020B0503020204020204" pitchFamily="34" charset="-122"/>
                          <a:sym typeface="Arial" panose="020B0604020202020204" pitchFamily="34" charset="0"/>
                        </a:rPr>
                        <a:t>GFH375</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KRAS G12D</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I/II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后线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sym typeface="Arial" panose="020B0604020202020204" pitchFamily="34" charset="0"/>
                        </a:rPr>
                        <a:t>GFH375</a:t>
                      </a:r>
                      <a:r>
                        <a:rPr lang="zh-CN" altLang="en-US" sz="1200" dirty="0">
                          <a:latin typeface="微软雅黑" panose="020B0503020204020204" pitchFamily="34" charset="-122"/>
                          <a:ea typeface="微软雅黑" panose="020B0503020204020204" pitchFamily="34" charset="-122"/>
                          <a:sym typeface="Arial" panose="020B0604020202020204" pitchFamily="34" charset="0"/>
                        </a:rPr>
                        <a:t>单药</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ongoing</a:t>
                      </a:r>
                      <a:endParaRPr lang="zh-CN" altLang="en-US" sz="1200" b="1"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en-US" altLang="zh-CN" sz="1200" b="1" dirty="0">
                          <a:latin typeface="微软雅黑" panose="020B0503020204020204" pitchFamily="34" charset="-122"/>
                          <a:ea typeface="微软雅黑" panose="020B0503020204020204" pitchFamily="34" charset="-122"/>
                        </a:rPr>
                        <a:t>FG-M108</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CLDN 18.2</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I/II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一线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FG-M108</a:t>
                      </a:r>
                      <a:r>
                        <a:rPr lang="zh-CN" altLang="en-US" sz="1200" dirty="0">
                          <a:latin typeface="微软雅黑" panose="020B0503020204020204" pitchFamily="34" charset="-122"/>
                          <a:ea typeface="微软雅黑" panose="020B0503020204020204" pitchFamily="34" charset="-122"/>
                        </a:rPr>
                        <a:t>联合</a:t>
                      </a:r>
                      <a:r>
                        <a:rPr lang="en-US" altLang="zh-CN" sz="1200" dirty="0">
                          <a:latin typeface="微软雅黑" panose="020B0503020204020204" pitchFamily="34" charset="-122"/>
                          <a:ea typeface="微软雅黑" panose="020B0503020204020204" pitchFamily="34" charset="-122"/>
                        </a:rPr>
                        <a:t>AG</a:t>
                      </a:r>
                      <a:endParaRPr lang="en-US" altLang="zh-CN"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en-US" altLang="zh-CN" sz="1200" b="1" dirty="0">
                          <a:latin typeface="微软雅黑" panose="020B0503020204020204" pitchFamily="34" charset="-122"/>
                          <a:ea typeface="微软雅黑" panose="020B0503020204020204" pitchFamily="34" charset="-122"/>
                        </a:rPr>
                        <a:t>IBI343</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CLDN 18.2</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后线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IBI343</a:t>
                      </a:r>
                      <a:r>
                        <a:rPr lang="zh-CN" altLang="en-US" sz="1200" dirty="0">
                          <a:latin typeface="微软雅黑" panose="020B0503020204020204" pitchFamily="34" charset="-122"/>
                          <a:ea typeface="微软雅黑" panose="020B0503020204020204" pitchFamily="34" charset="-122"/>
                        </a:rPr>
                        <a:t>单药</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ongoing</a:t>
                      </a:r>
                      <a:endParaRPr lang="zh-CN" altLang="en-US" sz="1200"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zh-CN" altLang="en-US" sz="1200" b="1" dirty="0">
                          <a:latin typeface="微软雅黑" panose="020B0503020204020204" pitchFamily="34" charset="-122"/>
                          <a:ea typeface="微软雅黑" panose="020B0503020204020204" pitchFamily="34" charset="-122"/>
                        </a:rPr>
                        <a:t>佐妥昔单抗</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0" dirty="0">
                          <a:latin typeface="微软雅黑" panose="020B0503020204020204" pitchFamily="34" charset="-122"/>
                          <a:ea typeface="微软雅黑" panose="020B0503020204020204" pitchFamily="34" charset="-122"/>
                        </a:rPr>
                        <a:t>CLDN 18.2</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II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一线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latin typeface="微软雅黑" panose="020B0503020204020204" pitchFamily="34" charset="-122"/>
                          <a:ea typeface="微软雅黑" panose="020B0503020204020204" pitchFamily="34" charset="-122"/>
                        </a:rPr>
                        <a:t>佐妥昔单抗</a:t>
                      </a:r>
                      <a:r>
                        <a:rPr lang="en-US" altLang="zh-CN" sz="1200" b="0" dirty="0">
                          <a:latin typeface="微软雅黑" panose="020B0503020204020204" pitchFamily="34" charset="-122"/>
                          <a:ea typeface="微软雅黑" panose="020B0503020204020204" pitchFamily="34" charset="-122"/>
                        </a:rPr>
                        <a:t>+AG</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en-US" altLang="zh-CN" sz="1200" b="1" dirty="0">
                          <a:latin typeface="微软雅黑" panose="020B0503020204020204" pitchFamily="34" charset="-122"/>
                          <a:ea typeface="微软雅黑" panose="020B0503020204020204" pitchFamily="34" charset="-122"/>
                        </a:rPr>
                        <a:t>elraglusib</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GSK-3</a:t>
                      </a:r>
                      <a:r>
                        <a:rPr lang="el-GR" altLang="zh-CN" sz="1200" b="0" dirty="0">
                          <a:latin typeface="微软雅黑" panose="020B0503020204020204" pitchFamily="34" charset="-122"/>
                          <a:ea typeface="微软雅黑" panose="020B0503020204020204" pitchFamily="34" charset="-122"/>
                        </a:rPr>
                        <a:t>β</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随机</a:t>
                      </a:r>
                      <a:r>
                        <a:rPr lang="en-US" altLang="zh-CN" sz="1200" dirty="0">
                          <a:latin typeface="微软雅黑" panose="020B0503020204020204" pitchFamily="34" charset="-122"/>
                          <a:ea typeface="微软雅黑" panose="020B0503020204020204" pitchFamily="34" charset="-122"/>
                        </a:rPr>
                        <a:t>II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一线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err="1">
                          <a:latin typeface="微软雅黑" panose="020B0503020204020204" pitchFamily="34" charset="-122"/>
                          <a:ea typeface="微软雅黑" panose="020B0503020204020204" pitchFamily="34" charset="-122"/>
                        </a:rPr>
                        <a:t>Elraglusib+AG</a:t>
                      </a:r>
                      <a:r>
                        <a:rPr lang="en-US" altLang="zh-CN" sz="1200" dirty="0">
                          <a:latin typeface="微软雅黑" panose="020B0503020204020204" pitchFamily="34" charset="-122"/>
                          <a:ea typeface="微软雅黑" panose="020B0503020204020204" pitchFamily="34" charset="-122"/>
                        </a:rPr>
                        <a:t> vs AG</a:t>
                      </a:r>
                      <a:endParaRPr lang="en-US" altLang="zh-CN"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anchor="ctr"/>
                </a:tc>
              </a:tr>
              <a:tr h="473769">
                <a:tc>
                  <a:txBody>
                    <a:bodyPr/>
                    <a:lstStyle/>
                    <a:p>
                      <a:pPr algn="ctr"/>
                      <a:r>
                        <a:rPr lang="en-US" altLang="zh-CN" sz="1200" b="1" dirty="0" err="1">
                          <a:latin typeface="微软雅黑" panose="020B0503020204020204" pitchFamily="34" charset="-122"/>
                          <a:ea typeface="微软雅黑" panose="020B0503020204020204" pitchFamily="34" charset="-122"/>
                        </a:rPr>
                        <a:t>Temab</a:t>
                      </a:r>
                      <a:r>
                        <a:rPr lang="en-US" altLang="zh-CN" sz="1200" b="1" dirty="0">
                          <a:latin typeface="微软雅黑" panose="020B0503020204020204" pitchFamily="34" charset="-122"/>
                          <a:ea typeface="微软雅黑" panose="020B0503020204020204" pitchFamily="34" charset="-122"/>
                        </a:rPr>
                        <a:t>-A</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C-MET</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latin typeface="微软雅黑" panose="020B0503020204020204" pitchFamily="34" charset="-122"/>
                          <a:ea typeface="微软雅黑" panose="020B0503020204020204" pitchFamily="34" charset="-122"/>
                        </a:rPr>
                        <a:t>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后线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err="1">
                          <a:latin typeface="微软雅黑" panose="020B0503020204020204" pitchFamily="34" charset="-122"/>
                          <a:ea typeface="微软雅黑" panose="020B0503020204020204" pitchFamily="34" charset="-122"/>
                        </a:rPr>
                        <a:t>Temab</a:t>
                      </a:r>
                      <a:r>
                        <a:rPr lang="en-US" altLang="zh-CN" sz="1200" dirty="0">
                          <a:latin typeface="微软雅黑" panose="020B0503020204020204" pitchFamily="34" charset="-122"/>
                          <a:ea typeface="微软雅黑" panose="020B0503020204020204" pitchFamily="34" charset="-122"/>
                        </a:rPr>
                        <a:t>-A</a:t>
                      </a:r>
                      <a:r>
                        <a:rPr lang="zh-CN" altLang="en-US" sz="1200" dirty="0">
                          <a:latin typeface="微软雅黑" panose="020B0503020204020204" pitchFamily="34" charset="-122"/>
                          <a:ea typeface="微软雅黑" panose="020B0503020204020204" pitchFamily="34" charset="-122"/>
                        </a:rPr>
                        <a:t>单药</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a:txBody>
                  <a:tcPr anchor="ctr"/>
                </a:tc>
              </a:tr>
              <a:tr h="47376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panose="020B0503020204020204" pitchFamily="34" charset="-122"/>
                          <a:ea typeface="微软雅黑" panose="020B0503020204020204" pitchFamily="34" charset="-122"/>
                        </a:rPr>
                        <a:t>MRG004A</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TF</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latin typeface="微软雅黑" panose="020B0503020204020204" pitchFamily="34" charset="-122"/>
                          <a:ea typeface="微软雅黑" panose="020B0503020204020204" pitchFamily="34" charset="-122"/>
                        </a:rPr>
                        <a:t>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后线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MRG004A</a:t>
                      </a:r>
                      <a:r>
                        <a:rPr lang="zh-CN" altLang="en-US" sz="1200" dirty="0">
                          <a:latin typeface="微软雅黑" panose="020B0503020204020204" pitchFamily="34" charset="-122"/>
                          <a:ea typeface="微软雅黑" panose="020B0503020204020204" pitchFamily="34" charset="-122"/>
                        </a:rPr>
                        <a:t>单药</a:t>
                      </a:r>
                      <a:endParaRPr lang="en-US" altLang="zh-CN"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anchor="ctr"/>
                </a:tc>
              </a:tr>
              <a:tr h="47376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1" dirty="0">
                          <a:latin typeface="微软雅黑" panose="020B0503020204020204" pitchFamily="34" charset="-122"/>
                          <a:ea typeface="微软雅黑" panose="020B0503020204020204" pitchFamily="34" charset="-122"/>
                        </a:rPr>
                        <a:t>EBC-129</a:t>
                      </a:r>
                      <a:endParaRPr lang="zh-CN" altLang="en-US" sz="1200" b="1"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b="0" dirty="0">
                          <a:latin typeface="微软雅黑" panose="020B0503020204020204" pitchFamily="34" charset="-122"/>
                          <a:ea typeface="微软雅黑" panose="020B0503020204020204" pitchFamily="34" charset="-122"/>
                        </a:rPr>
                        <a:t>CEACAM5/6</a:t>
                      </a:r>
                      <a:endParaRPr lang="zh-CN" altLang="en-US" sz="1200" b="0" dirty="0">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latin typeface="微软雅黑" panose="020B0503020204020204" pitchFamily="34" charset="-122"/>
                          <a:ea typeface="微软雅黑" panose="020B0503020204020204" pitchFamily="34" charset="-122"/>
                        </a:rPr>
                        <a:t>I</a:t>
                      </a:r>
                      <a:r>
                        <a:rPr lang="zh-CN" altLang="en-US" sz="1200" dirty="0">
                          <a:latin typeface="微软雅黑" panose="020B0503020204020204" pitchFamily="34" charset="-122"/>
                          <a:ea typeface="微软雅黑" panose="020B0503020204020204" pitchFamily="34" charset="-122"/>
                        </a:rPr>
                        <a:t>期</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zh-CN" altLang="en-US" sz="1200" dirty="0">
                          <a:latin typeface="微软雅黑" panose="020B0503020204020204" pitchFamily="34" charset="-122"/>
                          <a:ea typeface="微软雅黑" panose="020B0503020204020204" pitchFamily="34" charset="-122"/>
                        </a:rPr>
                        <a:t>后线</a:t>
                      </a:r>
                      <a:endParaRPr lang="zh-CN" altLang="en-US"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EBC-129</a:t>
                      </a:r>
                      <a:r>
                        <a:rPr lang="zh-CN" altLang="en-US" sz="1200" dirty="0">
                          <a:latin typeface="微软雅黑" panose="020B0503020204020204" pitchFamily="34" charset="-122"/>
                          <a:ea typeface="微软雅黑" panose="020B0503020204020204" pitchFamily="34" charset="-122"/>
                        </a:rPr>
                        <a:t>单药</a:t>
                      </a:r>
                      <a:endParaRPr lang="en-US" altLang="zh-CN" sz="12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a:txBody>
                  <a:tcPr anchor="ctr"/>
                </a:tc>
              </a:tr>
            </a:tbl>
          </a:graphicData>
        </a:graphic>
      </p:graphicFrame>
      <p:pic>
        <p:nvPicPr>
          <p:cNvPr id="1026" name="Picture 2" descr="Fig. 4"/>
          <p:cNvPicPr>
            <a:picLocks noChangeAspect="1" noChangeArrowheads="1"/>
          </p:cNvPicPr>
          <p:nvPr/>
        </p:nvPicPr>
        <p:blipFill rotWithShape="1">
          <a:blip r:embed="rId1">
            <a:extLst>
              <a:ext uri="{28A0092B-C50C-407E-A947-70E740481C1C}">
                <a14:useLocalDpi xmlns:a14="http://schemas.microsoft.com/office/drawing/2010/main" val="0"/>
              </a:ext>
            </a:extLst>
          </a:blip>
          <a:srcRect l="39020" t="7401" r="630" b="2841"/>
          <a:stretch>
            <a:fillRect/>
          </a:stretch>
        </p:blipFill>
        <p:spPr bwMode="auto">
          <a:xfrm>
            <a:off x="470347" y="942372"/>
            <a:ext cx="4927820" cy="577664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5691976" y="804107"/>
            <a:ext cx="6150802" cy="700576"/>
          </a:xfrm>
          <a:prstGeom prst="rect">
            <a:avLst/>
          </a:prstGeom>
          <a:noFill/>
        </p:spPr>
        <p:txBody>
          <a:bodyPr wrap="square">
            <a:spAutoFit/>
          </a:bodyPr>
          <a:lstStyle/>
          <a:p>
            <a:pPr>
              <a:lnSpc>
                <a:spcPct val="150000"/>
              </a:lnSpc>
              <a:spcAft>
                <a:spcPts val="300"/>
              </a:spcAft>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     胰腺癌新兴靶点中，以</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KRAS G12D</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抑制剂及</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rPr>
              <a:t>CLDN18.2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靶向药研发热度最高，临床进展最快，其他多数靶点仍处于早期探索阶段。</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组合 113"/>
          <p:cNvGrpSpPr/>
          <p:nvPr/>
        </p:nvGrpSpPr>
        <p:grpSpPr>
          <a:xfrm>
            <a:off x="8673475" y="1649917"/>
            <a:ext cx="1567055" cy="977191"/>
            <a:chOff x="8751371" y="1452342"/>
            <a:chExt cx="1567055" cy="977191"/>
          </a:xfrm>
        </p:grpSpPr>
        <p:sp>
          <p:nvSpPr>
            <p:cNvPr id="107" name="圆角矩形 34"/>
            <p:cNvSpPr/>
            <p:nvPr/>
          </p:nvSpPr>
          <p:spPr>
            <a:xfrm>
              <a:off x="8797252" y="1484400"/>
              <a:ext cx="1521174" cy="913074"/>
            </a:xfrm>
            <a:prstGeom prst="roundRect">
              <a:avLst>
                <a:gd name="adj" fmla="val 11735"/>
              </a:avLst>
            </a:prstGeom>
            <a:solidFill>
              <a:srgbClr val="F2F2F2"/>
            </a:solidFill>
            <a:ln w="19050">
              <a:noFill/>
            </a:ln>
            <a:effectLst>
              <a:outerShdw blurRad="50800" dist="38100" dir="2700000" algn="tl"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72" name="TextBox 71"/>
            <p:cNvSpPr txBox="1"/>
            <p:nvPr/>
          </p:nvSpPr>
          <p:spPr>
            <a:xfrm>
              <a:off x="8751371" y="1452342"/>
              <a:ext cx="1567055" cy="977191"/>
            </a:xfrm>
            <a:prstGeom prst="rect">
              <a:avLst/>
            </a:prstGeom>
            <a:noFill/>
          </p:spPr>
          <p:txBody>
            <a:bodyPr wrap="square">
              <a:spAutoFit/>
            </a:bodyPr>
            <a:lstStyle/>
            <a:p>
              <a:pPr marL="0" marR="0" lvl="0" indent="0" algn="ctr" defTabSz="914400" rtl="0" eaLnBrk="0" fontAlgn="auto" latinLnBrk="0" hangingPunct="1">
                <a:lnSpc>
                  <a:spcPct val="100000"/>
                </a:lnSpc>
                <a:spcBef>
                  <a:spcPts val="0"/>
                </a:spcBef>
                <a:spcAft>
                  <a:spcPts val="300"/>
                </a:spcAft>
                <a:buClrTx/>
                <a:buSzTx/>
                <a:buFontTx/>
                <a:buNone/>
                <a:defRPr/>
              </a:pPr>
              <a:r>
                <a:rPr kumimoji="0" lang="en-US" altLang="zh-CN" sz="1100" b="1" i="0" u="none" strike="noStrike" kern="0" cap="none" spc="0" normalizeH="0" baseline="0" noProof="0" dirty="0">
                  <a:ln>
                    <a:noFill/>
                  </a:ln>
                  <a:solidFill>
                    <a:srgbClr val="000000">
                      <a:alpha val="100000"/>
                    </a:srgbClr>
                  </a:solidFill>
                  <a:effectLst/>
                  <a:uLnTx/>
                  <a:uFillTx/>
                  <a:cs typeface="+mn-ea"/>
                  <a:sym typeface="+mn-lt"/>
                </a:rPr>
                <a:t>N064A</a:t>
              </a:r>
              <a:r>
                <a:rPr kumimoji="0" lang="zh-CN" altLang="en-US" sz="1100" b="1" i="0" u="none" strike="noStrike" kern="0" cap="none" spc="-10" normalizeH="0" baseline="0" noProof="0" dirty="0">
                  <a:ln>
                    <a:noFill/>
                  </a:ln>
                  <a:solidFill>
                    <a:srgbClr val="000000">
                      <a:alpha val="100000"/>
                    </a:srgbClr>
                  </a:solidFill>
                  <a:effectLst/>
                  <a:uLnTx/>
                  <a:uFillTx/>
                  <a:cs typeface="+mn-ea"/>
                  <a:sym typeface="+mn-lt"/>
                </a:rPr>
                <a:t>研究</a:t>
              </a:r>
              <a:endParaRPr kumimoji="0" lang="en-US" altLang="zh-CN" sz="1100" b="1" i="0" u="none" strike="noStrike" kern="0" cap="none" spc="-10" normalizeH="0" baseline="0" noProof="0" dirty="0">
                <a:ln>
                  <a:noFill/>
                </a:ln>
                <a:solidFill>
                  <a:srgbClr val="000000">
                    <a:alpha val="100000"/>
                  </a:srgbClr>
                </a:solidFill>
                <a:effectLst/>
                <a:uLnTx/>
                <a:uFillTx/>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kumimoji="0" lang="zh-CN" altLang="en-US" sz="1100" b="1" i="0" u="none" strike="noStrike" kern="0" cap="none" spc="-10" normalizeH="0" baseline="0" noProof="0" dirty="0">
                  <a:ln>
                    <a:noFill/>
                  </a:ln>
                  <a:solidFill>
                    <a:srgbClr val="000000">
                      <a:alpha val="100000"/>
                    </a:srgbClr>
                  </a:solidFill>
                  <a:effectLst/>
                  <a:uLnTx/>
                  <a:uFillTx/>
                  <a:cs typeface="+mn-ea"/>
                  <a:sym typeface="+mn-lt"/>
                </a:rPr>
                <a:t>帕</a:t>
              </a:r>
              <a:r>
                <a:rPr kumimoji="0" lang="zh-CN" altLang="en-US" sz="1100" b="1" i="0" u="none" strike="noStrike" kern="0" cap="none" spc="0" normalizeH="0" baseline="0" noProof="0" dirty="0">
                  <a:ln>
                    <a:noFill/>
                  </a:ln>
                  <a:solidFill>
                    <a:srgbClr val="000000">
                      <a:alpha val="100000"/>
                    </a:srgbClr>
                  </a:solidFill>
                  <a:effectLst/>
                  <a:uLnTx/>
                  <a:uFillTx/>
                  <a:cs typeface="+mn-ea"/>
                  <a:sym typeface="+mn-lt"/>
                </a:rPr>
                <a:t>尼单抗</a:t>
              </a:r>
              <a:r>
                <a:rPr kumimoji="0" lang="en-US" altLang="zh-CN" sz="1100" b="0" i="0" u="none" strike="noStrike" kern="0" cap="none" spc="0" normalizeH="0" baseline="0" noProof="0" dirty="0">
                  <a:ln>
                    <a:noFill/>
                  </a:ln>
                  <a:solidFill>
                    <a:srgbClr val="000000">
                      <a:alpha val="100000"/>
                    </a:srgbClr>
                  </a:solidFill>
                  <a:effectLst/>
                  <a:uLnTx/>
                  <a:uFillTx/>
                  <a:cs typeface="+mn-ea"/>
                  <a:sym typeface="+mn-lt"/>
                </a:rPr>
                <a:t>+</a:t>
              </a:r>
              <a:r>
                <a:rPr kumimoji="0" lang="zh-CN" altLang="en-US" sz="1100" b="0" i="0" u="none" strike="noStrike" kern="0" cap="none" spc="0" normalizeH="0" baseline="0" noProof="0" dirty="0">
                  <a:ln>
                    <a:noFill/>
                  </a:ln>
                  <a:solidFill>
                    <a:srgbClr val="000000">
                      <a:alpha val="100000"/>
                    </a:srgbClr>
                  </a:solidFill>
                  <a:effectLst/>
                  <a:uLnTx/>
                  <a:uFillTx/>
                  <a:cs typeface="+mn-ea"/>
                  <a:sym typeface="+mn-lt"/>
                </a:rPr>
                <a:t>化疗</a:t>
              </a:r>
              <a:r>
                <a:rPr kumimoji="0" lang="en-US" altLang="zh-CN" sz="1100" b="0" i="0" u="none" strike="noStrike" kern="0" cap="none" spc="0" normalizeH="0" baseline="0" noProof="0" dirty="0">
                  <a:ln>
                    <a:noFill/>
                  </a:ln>
                  <a:solidFill>
                    <a:srgbClr val="000000">
                      <a:alpha val="100000"/>
                    </a:srgbClr>
                  </a:solidFill>
                  <a:effectLst/>
                  <a:uLnTx/>
                  <a:uFillTx/>
                  <a:cs typeface="+mn-ea"/>
                  <a:sym typeface="+mn-lt"/>
                </a:rPr>
                <a:t>+</a:t>
              </a:r>
              <a:r>
                <a:rPr kumimoji="0" lang="zh-CN" altLang="en-US" sz="1100" b="0" i="0" u="none" strike="noStrike" kern="0" cap="none" spc="0" normalizeH="0" baseline="0" noProof="0" dirty="0">
                  <a:ln>
                    <a:noFill/>
                  </a:ln>
                  <a:solidFill>
                    <a:srgbClr val="000000">
                      <a:alpha val="100000"/>
                    </a:srgbClr>
                  </a:solidFill>
                  <a:effectLst/>
                  <a:uLnTx/>
                  <a:uFillTx/>
                  <a:cs typeface="+mn-ea"/>
                  <a:sym typeface="+mn-lt"/>
                </a:rPr>
                <a:t>放疗</a:t>
              </a:r>
              <a:endParaRPr kumimoji="0" lang="en-US" altLang="zh-CN" sz="1100" b="0" i="0" u="none" strike="noStrike" kern="0" cap="none" spc="0" normalizeH="0" baseline="0" noProof="0" dirty="0">
                <a:ln>
                  <a:noFill/>
                </a:ln>
                <a:solidFill>
                  <a:srgbClr val="000000">
                    <a:alpha val="100000"/>
                  </a:srgbClr>
                </a:solidFill>
                <a:effectLst/>
                <a:uLnTx/>
                <a:uFillTx/>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mOS</a:t>
              </a:r>
              <a:r>
                <a:rPr kumimoji="0" lang="zh-CN" altLang="en-US" sz="1100" b="0" i="0" u="none" strike="noStrike" kern="0" cap="none" spc="100" normalizeH="0" baseline="0" noProof="0" dirty="0">
                  <a:ln>
                    <a:noFill/>
                  </a:ln>
                  <a:solidFill>
                    <a:srgbClr val="000000">
                      <a:alpha val="100000"/>
                    </a:srgbClr>
                  </a:solidFill>
                  <a:effectLst/>
                  <a:uLnTx/>
                  <a:uFillTx/>
                  <a:cs typeface="+mn-ea"/>
                  <a:sym typeface="+mn-lt"/>
                </a:rPr>
                <a:t> </a:t>
              </a: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1</a:t>
              </a:r>
              <a:r>
                <a:rPr kumimoji="0" lang="en-US" altLang="zh-CN" sz="1100" b="0" i="0" u="none" strike="noStrike" kern="0" cap="none" spc="-20" normalizeH="0" baseline="0" noProof="0" dirty="0">
                  <a:ln>
                    <a:noFill/>
                  </a:ln>
                  <a:solidFill>
                    <a:srgbClr val="000000">
                      <a:alpha val="100000"/>
                    </a:srgbClr>
                  </a:solidFill>
                  <a:effectLst/>
                  <a:uLnTx/>
                  <a:uFillTx/>
                  <a:cs typeface="+mn-ea"/>
                  <a:sym typeface="+mn-lt"/>
                </a:rPr>
                <a:t>2m</a:t>
              </a:r>
              <a:r>
                <a:rPr kumimoji="0" lang="zh-CN" altLang="en-US" sz="1100" b="0" i="0" u="none" strike="noStrike" kern="0" cap="none" spc="-140" normalizeH="0" baseline="0" noProof="0" dirty="0">
                  <a:ln>
                    <a:noFill/>
                  </a:ln>
                  <a:solidFill>
                    <a:srgbClr val="000000">
                      <a:alpha val="100000"/>
                    </a:srgbClr>
                  </a:solidFill>
                  <a:effectLst/>
                  <a:uLnTx/>
                  <a:uFillTx/>
                  <a:cs typeface="+mn-ea"/>
                  <a:sym typeface="+mn-lt"/>
                </a:rPr>
                <a:t> </a:t>
              </a:r>
              <a:r>
                <a:rPr kumimoji="0" lang="zh-CN" altLang="en-US" sz="1100" b="0" i="0" u="none" strike="noStrike" kern="0" cap="none" spc="-20" normalizeH="0" baseline="0" noProof="0" dirty="0">
                  <a:ln>
                    <a:noFill/>
                  </a:ln>
                  <a:solidFill>
                    <a:srgbClr val="000000">
                      <a:alpha val="100000"/>
                    </a:srgbClr>
                  </a:solidFill>
                  <a:effectLst/>
                  <a:uLnTx/>
                  <a:uFillTx/>
                  <a:cs typeface="+mn-ea"/>
                  <a:sym typeface="+mn-lt"/>
                </a:rPr>
                <a:t>，</a:t>
              </a:r>
              <a:r>
                <a:rPr kumimoji="0" lang="zh-CN" altLang="en-US" sz="1100" b="0" i="0" u="none" strike="noStrike" kern="0" cap="none" spc="10" normalizeH="0" baseline="0" noProof="0" dirty="0">
                  <a:ln>
                    <a:noFill/>
                  </a:ln>
                  <a:solidFill>
                    <a:srgbClr val="000000">
                      <a:alpha val="100000"/>
                    </a:srgbClr>
                  </a:solidFill>
                  <a:effectLst/>
                  <a:uLnTx/>
                  <a:uFillTx/>
                  <a:cs typeface="+mn-ea"/>
                  <a:sym typeface="+mn-lt"/>
                </a:rPr>
                <a:t>毒性强</a:t>
              </a:r>
              <a:r>
                <a:rPr kumimoji="0" lang="zh-CN" altLang="en-US" sz="1100" b="0" i="0" u="none" strike="noStrike" kern="0" cap="none" spc="0" normalizeH="0" baseline="0" noProof="0" dirty="0">
                  <a:ln>
                    <a:noFill/>
                  </a:ln>
                  <a:solidFill>
                    <a:srgbClr val="000000">
                      <a:alpha val="100000"/>
                    </a:srgbClr>
                  </a:solidFill>
                  <a:effectLst/>
                  <a:uLnTx/>
                  <a:uFillTx/>
                  <a:cs typeface="+mn-ea"/>
                  <a:sym typeface="+mn-lt"/>
                </a:rPr>
                <a:t>，未达到终点</a:t>
              </a:r>
              <a:r>
                <a:rPr kumimoji="0" lang="zh-CN" altLang="en-US" sz="1100" b="0" i="0" u="none" strike="noStrike" kern="0" cap="none" spc="50" normalizeH="0" baseline="0" noProof="0" dirty="0">
                  <a:ln>
                    <a:noFill/>
                  </a:ln>
                  <a:solidFill>
                    <a:srgbClr val="000000">
                      <a:alpha val="100000"/>
                    </a:srgbClr>
                  </a:solidFill>
                  <a:effectLst/>
                  <a:uLnTx/>
                  <a:uFillTx/>
                  <a:cs typeface="+mn-ea"/>
                  <a:sym typeface="+mn-lt"/>
                </a:rPr>
                <a:t>。不建议进一步研究</a:t>
              </a:r>
              <a:endParaRPr kumimoji="0" lang="zh-CN" altLang="en-US" sz="1100" b="0" i="0" u="none" strike="noStrike" kern="1200" cap="none" spc="0" normalizeH="0" baseline="0" noProof="0" dirty="0">
                <a:ln>
                  <a:noFill/>
                </a:ln>
                <a:solidFill>
                  <a:prstClr val="black"/>
                </a:solidFill>
                <a:effectLst/>
                <a:uLnTx/>
                <a:uFillTx/>
                <a:cs typeface="+mn-ea"/>
                <a:sym typeface="+mn-lt"/>
              </a:endParaRPr>
            </a:p>
          </p:txBody>
        </p:sp>
      </p:grpSp>
      <p:sp>
        <p:nvSpPr>
          <p:cNvPr id="102" name="乘号 276"/>
          <p:cNvSpPr/>
          <p:nvPr/>
        </p:nvSpPr>
        <p:spPr>
          <a:xfrm>
            <a:off x="8722002" y="1510186"/>
            <a:ext cx="386491" cy="372289"/>
          </a:xfrm>
          <a:prstGeom prst="mathMultiply">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lumMod val="75000"/>
                </a:prstClr>
              </a:solidFill>
              <a:effectLst/>
              <a:uLnTx/>
              <a:uFillTx/>
              <a:cs typeface="+mn-ea"/>
              <a:sym typeface="+mn-lt"/>
            </a:endParaRPr>
          </a:p>
        </p:txBody>
      </p:sp>
      <p:cxnSp>
        <p:nvCxnSpPr>
          <p:cNvPr id="23" name="Google Shape;629;p12"/>
          <p:cNvCxnSpPr/>
          <p:nvPr/>
        </p:nvCxnSpPr>
        <p:spPr>
          <a:xfrm>
            <a:off x="10155544" y="2366507"/>
            <a:ext cx="0" cy="874564"/>
          </a:xfrm>
          <a:prstGeom prst="straightConnector1">
            <a:avLst/>
          </a:prstGeom>
          <a:noFill/>
          <a:ln w="9525" cap="flat" cmpd="sng">
            <a:solidFill>
              <a:srgbClr val="595959"/>
            </a:solidFill>
            <a:prstDash val="dash"/>
            <a:miter lim="800000"/>
            <a:headEnd type="oval" w="med" len="med"/>
            <a:tailEnd type="none" w="sm" len="sm"/>
          </a:ln>
        </p:spPr>
      </p:cxnSp>
      <p:sp>
        <p:nvSpPr>
          <p:cNvPr id="1028" name="单圆角矩形 3"/>
          <p:cNvSpPr/>
          <p:nvPr/>
        </p:nvSpPr>
        <p:spPr>
          <a:xfrm>
            <a:off x="114611" y="837426"/>
            <a:ext cx="11870857" cy="538105"/>
          </a:xfrm>
          <a:prstGeom prst="round1Rect">
            <a:avLst>
              <a:gd name="adj" fmla="val 50000"/>
            </a:avLst>
          </a:prstGeom>
          <a:solidFill>
            <a:schemeClr val="bg1"/>
          </a:solidFill>
          <a:ln w="12700" cap="flat" cmpd="sng" algn="ctr">
            <a:solidFill>
              <a:srgbClr val="A6CAEC"/>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defRPr/>
            </a:pPr>
            <a:endParaRPr kumimoji="0" lang="zh-CN" altLang="en-US" sz="2135" b="0" i="0" u="none" strike="noStrike" kern="0" cap="none" spc="0" normalizeH="0" baseline="0" noProof="0" dirty="0">
              <a:ln>
                <a:noFill/>
              </a:ln>
              <a:solidFill>
                <a:prstClr val="white"/>
              </a:solidFill>
              <a:effectLst/>
              <a:uLnTx/>
              <a:uFillTx/>
              <a:cs typeface="+mn-ea"/>
              <a:sym typeface="+mn-lt"/>
            </a:endParaRPr>
          </a:p>
        </p:txBody>
      </p:sp>
      <p:grpSp>
        <p:nvGrpSpPr>
          <p:cNvPr id="4" name="Group 3"/>
          <p:cNvGrpSpPr/>
          <p:nvPr/>
        </p:nvGrpSpPr>
        <p:grpSpPr>
          <a:xfrm>
            <a:off x="8729" y="3815334"/>
            <a:ext cx="12192000" cy="692962"/>
            <a:chOff x="146805" y="2720051"/>
            <a:chExt cx="12469251" cy="435344"/>
          </a:xfrm>
          <a:effectLst>
            <a:outerShdw blurRad="50800" dist="38100" algn="l" rotWithShape="0">
              <a:prstClr val="black">
                <a:alpha val="40000"/>
              </a:prstClr>
            </a:outerShdw>
          </a:effectLst>
        </p:grpSpPr>
        <p:sp>
          <p:nvSpPr>
            <p:cNvPr id="3" name="Arrow: Right 2"/>
            <p:cNvSpPr/>
            <p:nvPr/>
          </p:nvSpPr>
          <p:spPr>
            <a:xfrm>
              <a:off x="146805" y="2773431"/>
              <a:ext cx="12339249" cy="381964"/>
            </a:xfrm>
            <a:prstGeom prs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cs typeface="+mn-ea"/>
                <a:sym typeface="+mn-lt"/>
              </a:endParaRPr>
            </a:p>
          </p:txBody>
        </p:sp>
        <p:sp>
          <p:nvSpPr>
            <p:cNvPr id="2" name="Arrow: Right 1"/>
            <p:cNvSpPr/>
            <p:nvPr/>
          </p:nvSpPr>
          <p:spPr>
            <a:xfrm>
              <a:off x="146806" y="2720051"/>
              <a:ext cx="12469250" cy="381964"/>
            </a:xfrm>
            <a:prstGeom prst="rightArrow">
              <a:avLst>
                <a:gd name="adj1" fmla="val 50000"/>
                <a:gd name="adj2" fmla="val 56684"/>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dirty="0">
                <a:ln>
                  <a:noFill/>
                </a:ln>
                <a:solidFill>
                  <a:prstClr val="white"/>
                </a:solidFill>
                <a:effectLst/>
                <a:uLnTx/>
                <a:uFillTx/>
                <a:cs typeface="+mn-ea"/>
                <a:sym typeface="+mn-lt"/>
              </a:endParaRPr>
            </a:p>
          </p:txBody>
        </p:sp>
      </p:grpSp>
      <p:grpSp>
        <p:nvGrpSpPr>
          <p:cNvPr id="9" name="iṡľïḋè"/>
          <p:cNvGrpSpPr/>
          <p:nvPr/>
        </p:nvGrpSpPr>
        <p:grpSpPr bwMode="auto">
          <a:xfrm>
            <a:off x="27979" y="4004347"/>
            <a:ext cx="11930131" cy="224593"/>
            <a:chOff x="1248255" y="3537992"/>
            <a:chExt cx="11124531" cy="214288"/>
          </a:xfrm>
          <a:solidFill>
            <a:schemeClr val="bg2"/>
          </a:solidFill>
        </p:grpSpPr>
        <p:sp>
          <p:nvSpPr>
            <p:cNvPr id="30" name="íṡḷïḍè"/>
            <p:cNvSpPr/>
            <p:nvPr>
              <p:custDataLst>
                <p:tags r:id="rId1"/>
              </p:custDataLst>
            </p:nvPr>
          </p:nvSpPr>
          <p:spPr>
            <a:xfrm>
              <a:off x="1506891" y="3622083"/>
              <a:ext cx="10616924" cy="43621"/>
            </a:xfrm>
            <a:prstGeom prst="rect">
              <a:avLst/>
            </a:prstGeom>
            <a:grp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dirty="0">
                <a:ln>
                  <a:noFill/>
                </a:ln>
                <a:solidFill>
                  <a:srgbClr val="FFFFFF"/>
                </a:solidFill>
                <a:effectLst/>
                <a:uLnTx/>
                <a:uFillTx/>
                <a:cs typeface="+mn-ea"/>
                <a:sym typeface="+mn-lt"/>
              </a:endParaRPr>
            </a:p>
          </p:txBody>
        </p:sp>
        <p:sp>
          <p:nvSpPr>
            <p:cNvPr id="48" name="iŝlîḑe"/>
            <p:cNvSpPr/>
            <p:nvPr>
              <p:custDataLst>
                <p:tags r:id="rId2"/>
              </p:custDataLst>
            </p:nvPr>
          </p:nvSpPr>
          <p:spPr>
            <a:xfrm rot="2700000">
              <a:off x="1248103" y="3538144"/>
              <a:ext cx="209828" cy="209524"/>
            </a:xfrm>
            <a:prstGeom prst="teardrop">
              <a:avLst/>
            </a:prstGeom>
            <a:grp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a:ln>
                  <a:noFill/>
                </a:ln>
                <a:solidFill>
                  <a:srgbClr val="FFFFFF"/>
                </a:solidFill>
                <a:effectLst/>
                <a:uLnTx/>
                <a:uFillTx/>
                <a:cs typeface="+mn-ea"/>
                <a:sym typeface="+mn-lt"/>
              </a:endParaRPr>
            </a:p>
          </p:txBody>
        </p:sp>
        <p:sp>
          <p:nvSpPr>
            <p:cNvPr id="52" name="ïṥḷïde"/>
            <p:cNvSpPr/>
            <p:nvPr>
              <p:custDataLst>
                <p:tags r:id="rId3"/>
              </p:custDataLst>
            </p:nvPr>
          </p:nvSpPr>
          <p:spPr>
            <a:xfrm rot="18900000" flipH="1">
              <a:off x="12162958" y="3542756"/>
              <a:ext cx="209828" cy="209524"/>
            </a:xfrm>
            <a:prstGeom prst="teardrop">
              <a:avLst/>
            </a:prstGeom>
            <a:grp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400" b="0" i="0" u="none" strike="noStrike" kern="0" cap="none" spc="0" normalizeH="0" baseline="0" noProof="0" dirty="0">
                <a:ln>
                  <a:noFill/>
                </a:ln>
                <a:solidFill>
                  <a:srgbClr val="FFFFFF"/>
                </a:solidFill>
                <a:effectLst/>
                <a:uLnTx/>
                <a:uFillTx/>
                <a:cs typeface="+mn-ea"/>
                <a:sym typeface="+mn-lt"/>
              </a:endParaRPr>
            </a:p>
          </p:txBody>
        </p:sp>
      </p:grpSp>
      <p:sp>
        <p:nvSpPr>
          <p:cNvPr id="109" name="圆角矩形 34"/>
          <p:cNvSpPr/>
          <p:nvPr/>
        </p:nvSpPr>
        <p:spPr>
          <a:xfrm>
            <a:off x="10331180" y="2345768"/>
            <a:ext cx="1773635"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zh-CN" sz="1000" dirty="0">
              <a:solidFill>
                <a:prstClr val="white"/>
              </a:solidFill>
              <a:cs typeface="+mn-ea"/>
              <a:sym typeface="+mn-lt"/>
            </a:endParaRPr>
          </a:p>
        </p:txBody>
      </p:sp>
      <p:cxnSp>
        <p:nvCxnSpPr>
          <p:cNvPr id="112" name="Google Shape;629;p12"/>
          <p:cNvCxnSpPr/>
          <p:nvPr/>
        </p:nvCxnSpPr>
        <p:spPr>
          <a:xfrm>
            <a:off x="11083817" y="3179839"/>
            <a:ext cx="0" cy="874564"/>
          </a:xfrm>
          <a:prstGeom prst="straightConnector1">
            <a:avLst/>
          </a:prstGeom>
          <a:noFill/>
          <a:ln w="9525" cap="flat" cmpd="sng">
            <a:solidFill>
              <a:srgbClr val="C00000"/>
            </a:solidFill>
            <a:prstDash val="dash"/>
            <a:miter lim="800000"/>
            <a:headEnd type="oval" w="med" len="med"/>
            <a:tailEnd type="none" w="sm" len="sm"/>
          </a:ln>
        </p:spPr>
      </p:cxnSp>
      <p:sp>
        <p:nvSpPr>
          <p:cNvPr id="100" name="圆角矩形 34"/>
          <p:cNvSpPr/>
          <p:nvPr/>
        </p:nvSpPr>
        <p:spPr>
          <a:xfrm>
            <a:off x="10197393" y="4898639"/>
            <a:ext cx="1552824"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68" name="TextBox 67"/>
          <p:cNvSpPr txBox="1"/>
          <p:nvPr/>
        </p:nvSpPr>
        <p:spPr>
          <a:xfrm>
            <a:off x="10155544" y="4892838"/>
            <a:ext cx="1636522" cy="924677"/>
          </a:xfrm>
          <a:prstGeom prst="rect">
            <a:avLst/>
          </a:prstGeom>
          <a:noFill/>
        </p:spPr>
        <p:txBody>
          <a:bodyPr wrap="square">
            <a:spAutoFit/>
          </a:bodyPr>
          <a:lstStyle>
            <a:defPPr>
              <a:defRPr lang="zh-CN"/>
            </a:defPPr>
            <a:lvl1pPr algn="ctr" eaLnBrk="0">
              <a:lnSpc>
                <a:spcPct val="120000"/>
              </a:lnSpc>
              <a:spcAft>
                <a:spcPts val="300"/>
              </a:spcAft>
              <a:defRPr sz="1100" b="1" kern="0">
                <a:solidFill>
                  <a:srgbClr val="000000">
                    <a:alpha val="100000"/>
                  </a:srgbClr>
                </a:solidFill>
                <a:latin typeface="Arial" panose="020B0604020202020204" pitchFamily="34" charset="0"/>
                <a:ea typeface="微软雅黑" panose="020B0503020204020204" pitchFamily="34" charset="-122"/>
                <a:cs typeface="Arial" panose="020B0604020202020204"/>
              </a:defRPr>
            </a:lvl1pPr>
          </a:lstStyle>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1" i="0" u="none" strike="noStrike" kern="0" cap="none" spc="0" normalizeH="0" baseline="0" noProof="0" dirty="0">
                <a:ln>
                  <a:noFill/>
                </a:ln>
                <a:solidFill>
                  <a:srgbClr val="000000">
                    <a:alpha val="100000"/>
                  </a:srgbClr>
                </a:solidFill>
                <a:effectLst/>
                <a:uLnTx/>
                <a:uFillTx/>
                <a:latin typeface="+mn-lt"/>
                <a:ea typeface="+mn-ea"/>
                <a:cs typeface="+mn-ea"/>
                <a:sym typeface="+mn-lt"/>
              </a:rPr>
              <a:t>NAPOLI 3</a:t>
            </a:r>
            <a:r>
              <a:rPr kumimoji="0" lang="zh-CN" altLang="en-US" sz="1100" b="1" i="0" u="none" strike="noStrike" kern="0" cap="none" spc="0" normalizeH="0" baseline="0" noProof="0" dirty="0">
                <a:ln>
                  <a:noFill/>
                </a:ln>
                <a:solidFill>
                  <a:srgbClr val="000000">
                    <a:alpha val="100000"/>
                  </a:srgbClr>
                </a:solidFill>
                <a:effectLst/>
                <a:uLnTx/>
                <a:uFillTx/>
                <a:latin typeface="+mn-lt"/>
                <a:ea typeface="+mn-ea"/>
                <a:cs typeface="+mn-ea"/>
                <a:sym typeface="+mn-lt"/>
              </a:rPr>
              <a:t>研究</a:t>
            </a:r>
            <a:endParaRPr kumimoji="0" lang="en-US" altLang="zh-CN" sz="1100" b="1" i="0" u="none" strike="noStrike" kern="0" cap="none" spc="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0" normalizeH="0" baseline="0" noProof="0" dirty="0">
                <a:ln>
                  <a:noFill/>
                </a:ln>
                <a:solidFill>
                  <a:srgbClr val="000000">
                    <a:alpha val="100000"/>
                  </a:srgbClr>
                </a:solidFill>
                <a:effectLst/>
                <a:uLnTx/>
                <a:uFillTx/>
                <a:latin typeface="+mn-lt"/>
                <a:ea typeface="+mn-ea"/>
                <a:cs typeface="+mn-ea"/>
                <a:sym typeface="+mn-lt"/>
              </a:rPr>
              <a:t>NALIRIFOX vs AG </a:t>
            </a:r>
            <a:endParaRPr kumimoji="0" lang="en-US" altLang="zh-CN" sz="1100" b="0" i="0" u="none" strike="noStrike" kern="0" cap="none" spc="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0" normalizeH="0" baseline="0" noProof="0" dirty="0">
                <a:ln>
                  <a:noFill/>
                </a:ln>
                <a:solidFill>
                  <a:srgbClr val="000000">
                    <a:alpha val="100000"/>
                  </a:srgbClr>
                </a:solidFill>
                <a:effectLst/>
                <a:uLnTx/>
                <a:uFillTx/>
                <a:latin typeface="+mn-lt"/>
                <a:ea typeface="+mn-ea"/>
                <a:cs typeface="+mn-ea"/>
                <a:sym typeface="+mn-lt"/>
              </a:rPr>
              <a:t>mOS </a:t>
            </a:r>
            <a:r>
              <a:rPr kumimoji="0" lang="zh-CN" altLang="en-US" sz="1100" b="0" i="0" u="none" strike="noStrike" kern="0" cap="none" spc="0" normalizeH="0" baseline="0" noProof="0" dirty="0">
                <a:ln>
                  <a:noFill/>
                </a:ln>
                <a:solidFill>
                  <a:srgbClr val="000000">
                    <a:alpha val="100000"/>
                  </a:srgbClr>
                </a:solidFill>
                <a:effectLst/>
                <a:uLnTx/>
                <a:uFillTx/>
                <a:latin typeface="+mn-lt"/>
                <a:ea typeface="+mn-ea"/>
                <a:cs typeface="+mn-ea"/>
                <a:sym typeface="+mn-lt"/>
              </a:rPr>
              <a:t>：</a:t>
            </a:r>
            <a:r>
              <a:rPr kumimoji="0" lang="en-US" altLang="zh-CN" sz="1100" b="0" i="0" u="none" strike="noStrike" kern="0" cap="none" spc="0" normalizeH="0" baseline="0" noProof="0" dirty="0">
                <a:ln>
                  <a:noFill/>
                </a:ln>
                <a:solidFill>
                  <a:srgbClr val="000000">
                    <a:alpha val="100000"/>
                  </a:srgbClr>
                </a:solidFill>
                <a:effectLst/>
                <a:uLnTx/>
                <a:uFillTx/>
                <a:latin typeface="+mn-lt"/>
                <a:ea typeface="+mn-ea"/>
                <a:cs typeface="+mn-ea"/>
                <a:sym typeface="+mn-lt"/>
              </a:rPr>
              <a:t>11.1m vs 9.2m</a:t>
            </a:r>
            <a:r>
              <a:rPr kumimoji="0" lang="zh-CN" altLang="en-US" sz="1100" b="0" i="0" u="none" strike="noStrike" kern="0" cap="none" spc="0" normalizeH="0" baseline="0" noProof="0" dirty="0">
                <a:ln>
                  <a:noFill/>
                </a:ln>
                <a:solidFill>
                  <a:srgbClr val="000000">
                    <a:alpha val="100000"/>
                  </a:srgbClr>
                </a:solidFill>
                <a:effectLst/>
                <a:uLnTx/>
                <a:uFillTx/>
                <a:latin typeface="+mn-lt"/>
                <a:ea typeface="+mn-ea"/>
                <a:cs typeface="+mn-ea"/>
                <a:sym typeface="+mn-lt"/>
              </a:rPr>
              <a:t>，</a:t>
            </a:r>
            <a:r>
              <a:rPr kumimoji="0" lang="en-US" altLang="zh-CN" sz="1100" b="0" i="0" u="none" strike="noStrike" kern="0" cap="none" spc="0" normalizeH="0" baseline="0" noProof="0" dirty="0">
                <a:ln>
                  <a:noFill/>
                </a:ln>
                <a:solidFill>
                  <a:srgbClr val="000000">
                    <a:alpha val="100000"/>
                  </a:srgbClr>
                </a:solidFill>
                <a:effectLst/>
                <a:uLnTx/>
                <a:uFillTx/>
                <a:latin typeface="+mn-lt"/>
                <a:ea typeface="+mn-ea"/>
                <a:cs typeface="+mn-ea"/>
                <a:sym typeface="+mn-lt"/>
              </a:rPr>
              <a:t>P&lt;0.05</a:t>
            </a:r>
            <a:endParaRPr kumimoji="0" lang="en-US" altLang="zh-CN" sz="1100" b="0" i="0" u="none" strike="noStrike" kern="0" cap="none" spc="0" normalizeH="0" baseline="0" noProof="0" dirty="0">
              <a:ln>
                <a:noFill/>
              </a:ln>
              <a:solidFill>
                <a:srgbClr val="000000">
                  <a:alpha val="100000"/>
                </a:srgbClr>
              </a:solidFill>
              <a:effectLst/>
              <a:uLnTx/>
              <a:uFillTx/>
              <a:latin typeface="+mn-lt"/>
              <a:ea typeface="+mn-ea"/>
              <a:cs typeface="+mn-ea"/>
              <a:sym typeface="+mn-lt"/>
            </a:endParaRPr>
          </a:p>
        </p:txBody>
      </p:sp>
      <p:sp>
        <p:nvSpPr>
          <p:cNvPr id="104" name="圆角矩形 34"/>
          <p:cNvSpPr/>
          <p:nvPr/>
        </p:nvSpPr>
        <p:spPr>
          <a:xfrm>
            <a:off x="6438657" y="2363474"/>
            <a:ext cx="2133017" cy="1026937"/>
          </a:xfrm>
          <a:prstGeom prst="roundRect">
            <a:avLst>
              <a:gd name="adj" fmla="val 11735"/>
            </a:avLst>
          </a:prstGeom>
          <a:solidFill>
            <a:srgbClr val="F2F2F2"/>
          </a:solidFill>
          <a:ln w="19050">
            <a:noFill/>
          </a:ln>
          <a:effectLst>
            <a:outerShdw blurRad="50800" dist="38100" dir="2700000" algn="tl"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60" name="TextBox 59"/>
          <p:cNvSpPr txBox="1"/>
          <p:nvPr/>
        </p:nvSpPr>
        <p:spPr>
          <a:xfrm>
            <a:off x="6446985" y="2306017"/>
            <a:ext cx="2116360" cy="1141851"/>
          </a:xfrm>
          <a:prstGeom prst="rect">
            <a:avLst/>
          </a:prstGeom>
          <a:noFill/>
        </p:spPr>
        <p:txBody>
          <a:bodyPr wrap="square">
            <a:spAutoFit/>
          </a:bodyPr>
          <a:lstStyle>
            <a:defPPr>
              <a:defRPr lang="zh-CN"/>
            </a:defPPr>
            <a:lvl1pPr indent="35560" algn="ctr" eaLnBrk="0">
              <a:lnSpc>
                <a:spcPct val="120000"/>
              </a:lnSpc>
              <a:defRPr sz="1100" b="1" kern="0">
                <a:latin typeface="Arial" panose="020B0604020202020204" pitchFamily="34" charset="0"/>
                <a:ea typeface="微软雅黑" panose="020B0503020204020204" pitchFamily="34" charset="-122"/>
                <a:cs typeface="Arial" panose="020B0604020202020204"/>
              </a:defRPr>
            </a:lvl1pPr>
          </a:lstStyle>
          <a:p>
            <a:pPr marL="0" marR="0" lvl="0" indent="35560" algn="ctr" defTabSz="914400" rtl="0" eaLnBrk="0" fontAlgn="auto" latinLnBrk="0" hangingPunct="1">
              <a:lnSpc>
                <a:spcPct val="120000"/>
              </a:lnSpc>
              <a:spcBef>
                <a:spcPts val="0"/>
              </a:spcBef>
              <a:spcAft>
                <a:spcPts val="0"/>
              </a:spcAft>
              <a:buClrTx/>
              <a:buSzTx/>
              <a:buFontTx/>
              <a:buNone/>
              <a:defRPr/>
            </a:pPr>
            <a:r>
              <a:rPr kumimoji="0" lang="en-US" altLang="zh-CN" sz="1100" b="1" i="0" u="none" strike="noStrike" kern="0" cap="none" spc="0" normalizeH="0" baseline="0" noProof="0" dirty="0">
                <a:ln>
                  <a:noFill/>
                </a:ln>
                <a:solidFill>
                  <a:prstClr val="black"/>
                </a:solidFill>
                <a:effectLst/>
                <a:uLnTx/>
                <a:uFillTx/>
                <a:latin typeface="+mn-lt"/>
                <a:ea typeface="+mn-ea"/>
                <a:cs typeface="+mn-ea"/>
                <a:sym typeface="+mn-lt"/>
              </a:rPr>
              <a:t>N064B</a:t>
            </a:r>
            <a:r>
              <a:rPr kumimoji="0" lang="zh-CN" altLang="en-US" sz="1100" b="1" i="0" u="none" strike="noStrike" kern="0" cap="none" spc="0" normalizeH="0" baseline="0" noProof="0" dirty="0">
                <a:ln>
                  <a:noFill/>
                </a:ln>
                <a:solidFill>
                  <a:prstClr val="black"/>
                </a:solidFill>
                <a:effectLst/>
                <a:uLnTx/>
                <a:uFillTx/>
                <a:latin typeface="+mn-lt"/>
                <a:ea typeface="+mn-ea"/>
                <a:cs typeface="+mn-ea"/>
                <a:sym typeface="+mn-lt"/>
              </a:rPr>
              <a:t>研究</a:t>
            </a:r>
            <a:endParaRPr kumimoji="0" lang="en-US" altLang="zh-CN" sz="1100" b="1" i="0" u="none" strike="noStrike" kern="0" cap="none" spc="0" normalizeH="0" baseline="0" noProof="0" dirty="0">
              <a:ln>
                <a:noFill/>
              </a:ln>
              <a:solidFill>
                <a:prstClr val="black"/>
              </a:solidFill>
              <a:effectLst/>
              <a:uLnTx/>
              <a:uFillTx/>
              <a:latin typeface="+mn-lt"/>
              <a:ea typeface="+mn-ea"/>
              <a:cs typeface="+mn-ea"/>
              <a:sym typeface="+mn-lt"/>
            </a:endParaRPr>
          </a:p>
          <a:p>
            <a:pPr marL="0" marR="0" lvl="0" indent="35560" algn="ctr" defTabSz="914400" rtl="0" eaLnBrk="0"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black"/>
                </a:solidFill>
                <a:effectLst/>
                <a:uLnTx/>
                <a:uFillTx/>
                <a:latin typeface="+mn-lt"/>
                <a:ea typeface="+mn-ea"/>
                <a:cs typeface="+mn-ea"/>
                <a:sym typeface="+mn-lt"/>
              </a:rPr>
              <a:t>GEM+</a:t>
            </a:r>
            <a:r>
              <a:rPr kumimoji="0" lang="zh-CN" altLang="en-US" sz="1100" b="0" i="0" u="none" strike="noStrike" kern="0" cap="none" spc="0" normalizeH="0" baseline="0" noProof="0" dirty="0">
                <a:ln>
                  <a:noFill/>
                </a:ln>
                <a:solidFill>
                  <a:prstClr val="black"/>
                </a:solidFill>
                <a:effectLst/>
                <a:uLnTx/>
                <a:uFillTx/>
                <a:latin typeface="+mn-lt"/>
                <a:ea typeface="+mn-ea"/>
                <a:cs typeface="+mn-ea"/>
                <a:sym typeface="+mn-lt"/>
              </a:rPr>
              <a:t>厄洛替尼</a:t>
            </a:r>
            <a:r>
              <a:rPr kumimoji="0" lang="en-US" altLang="zh-CN" sz="1100" b="0" i="0" u="none" strike="noStrike" kern="0" cap="none" spc="0" normalizeH="0" baseline="0" noProof="0" dirty="0">
                <a:ln>
                  <a:noFill/>
                </a:ln>
                <a:solidFill>
                  <a:prstClr val="black"/>
                </a:solidFill>
                <a:effectLst/>
                <a:uLnTx/>
                <a:uFillTx/>
                <a:latin typeface="+mn-lt"/>
                <a:ea typeface="+mn-ea"/>
                <a:cs typeface="+mn-ea"/>
                <a:sym typeface="+mn-lt"/>
              </a:rPr>
              <a:t>+</a:t>
            </a:r>
            <a:r>
              <a:rPr kumimoji="0" lang="zh-CN" altLang="en-US" sz="1100" b="1" i="0" u="none" strike="noStrike" kern="0" cap="none" spc="0" normalizeH="0" baseline="0" noProof="0" dirty="0">
                <a:ln>
                  <a:noFill/>
                </a:ln>
                <a:solidFill>
                  <a:prstClr val="black"/>
                </a:solidFill>
                <a:effectLst/>
                <a:uLnTx/>
                <a:uFillTx/>
                <a:latin typeface="+mn-lt"/>
                <a:ea typeface="+mn-ea"/>
                <a:cs typeface="+mn-ea"/>
                <a:sym typeface="+mn-lt"/>
              </a:rPr>
              <a:t>帕尼单抗</a:t>
            </a:r>
            <a:r>
              <a:rPr kumimoji="0" lang="zh-CN" altLang="en-US" sz="1100" b="0" i="0" u="none" strike="noStrike" kern="0" cap="none" spc="0" normalizeH="0" baseline="0" noProof="0" dirty="0">
                <a:ln>
                  <a:noFill/>
                </a:ln>
                <a:solidFill>
                  <a:prstClr val="black"/>
                </a:solidFill>
                <a:effectLst/>
                <a:uLnTx/>
                <a:uFillTx/>
                <a:latin typeface="+mn-lt"/>
                <a:ea typeface="+mn-ea"/>
                <a:cs typeface="+mn-ea"/>
                <a:sym typeface="+mn-lt"/>
              </a:rPr>
              <a:t> </a:t>
            </a:r>
            <a:r>
              <a:rPr kumimoji="0" lang="en-US" altLang="zh-CN" sz="1100" b="0" i="0" u="none" strike="noStrike" kern="0" cap="none" spc="0" normalizeH="0" baseline="0" noProof="0" dirty="0">
                <a:ln>
                  <a:noFill/>
                </a:ln>
                <a:solidFill>
                  <a:prstClr val="black"/>
                </a:solidFill>
                <a:effectLst/>
                <a:uLnTx/>
                <a:uFillTx/>
                <a:latin typeface="+mn-lt"/>
                <a:ea typeface="+mn-ea"/>
                <a:cs typeface="+mn-ea"/>
                <a:sym typeface="+mn-lt"/>
              </a:rPr>
              <a:t>vs GEM+</a:t>
            </a:r>
            <a:r>
              <a:rPr kumimoji="0" lang="zh-CN" altLang="en-US" sz="1100" b="0" i="0" u="none" strike="noStrike" kern="0" cap="none" spc="0" normalizeH="0" baseline="0" noProof="0" dirty="0">
                <a:ln>
                  <a:noFill/>
                </a:ln>
                <a:solidFill>
                  <a:prstClr val="black"/>
                </a:solidFill>
                <a:effectLst/>
                <a:uLnTx/>
                <a:uFillTx/>
                <a:latin typeface="+mn-lt"/>
                <a:ea typeface="+mn-ea"/>
                <a:cs typeface="+mn-ea"/>
                <a:sym typeface="+mn-lt"/>
              </a:rPr>
              <a:t>厄洛替尼</a:t>
            </a:r>
            <a:endParaRPr kumimoji="0" lang="en-US" altLang="zh-CN" sz="1100" b="0" i="0" u="none" strike="noStrike" kern="0" cap="none" spc="0" normalizeH="0" baseline="0" noProof="0" dirty="0">
              <a:ln>
                <a:noFill/>
              </a:ln>
              <a:solidFill>
                <a:prstClr val="black"/>
              </a:solidFill>
              <a:effectLst/>
              <a:uLnTx/>
              <a:uFillTx/>
              <a:latin typeface="+mn-lt"/>
              <a:ea typeface="+mn-ea"/>
              <a:cs typeface="+mn-ea"/>
              <a:sym typeface="+mn-lt"/>
            </a:endParaRPr>
          </a:p>
          <a:p>
            <a:pPr marL="0" marR="0" lvl="0" indent="35560" algn="ctr" defTabSz="914400" rtl="0" eaLnBrk="0"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black"/>
                </a:solidFill>
                <a:effectLst/>
                <a:uLnTx/>
                <a:uFillTx/>
                <a:latin typeface="+mn-lt"/>
                <a:ea typeface="+mn-ea"/>
                <a:cs typeface="+mn-ea"/>
                <a:sym typeface="+mn-lt"/>
              </a:rPr>
              <a:t>mOS 4.2m vs 8.3m</a:t>
            </a:r>
            <a:r>
              <a:rPr kumimoji="0" lang="zh-CN" altLang="en-US" sz="1100" b="0" i="0" u="none" strike="noStrike" kern="0" cap="none" spc="0" normalizeH="0" baseline="0" noProof="0" dirty="0">
                <a:ln>
                  <a:noFill/>
                </a:ln>
                <a:solidFill>
                  <a:prstClr val="black"/>
                </a:solidFill>
                <a:effectLst/>
                <a:uLnTx/>
                <a:uFillTx/>
                <a:latin typeface="+mn-lt"/>
                <a:ea typeface="+mn-ea"/>
                <a:cs typeface="+mn-ea"/>
                <a:sym typeface="+mn-lt"/>
              </a:rPr>
              <a:t> ，</a:t>
            </a:r>
            <a:r>
              <a:rPr kumimoji="0" lang="en-US" altLang="zh-CN" sz="1100" b="0" i="0" u="none" strike="noStrike" kern="0" cap="none" spc="0" normalizeH="0" baseline="0" noProof="0" dirty="0">
                <a:ln>
                  <a:noFill/>
                </a:ln>
                <a:solidFill>
                  <a:prstClr val="black"/>
                </a:solidFill>
                <a:effectLst/>
                <a:uLnTx/>
                <a:uFillTx/>
                <a:latin typeface="+mn-lt"/>
                <a:ea typeface="+mn-ea"/>
                <a:cs typeface="+mn-ea"/>
                <a:sym typeface="+mn-lt"/>
              </a:rPr>
              <a:t>P=0.1792</a:t>
            </a:r>
            <a:r>
              <a:rPr kumimoji="0" lang="zh-CN" altLang="en-US" sz="1100" b="0" i="0" u="none" strike="noStrike" kern="0" cap="none" spc="0" normalizeH="0" baseline="0" noProof="0" dirty="0">
                <a:ln>
                  <a:noFill/>
                </a:ln>
                <a:solidFill>
                  <a:prstClr val="black"/>
                </a:solidFill>
                <a:effectLst/>
                <a:uLnTx/>
                <a:uFillTx/>
                <a:latin typeface="+mn-lt"/>
                <a:ea typeface="+mn-ea"/>
                <a:cs typeface="+mn-ea"/>
                <a:sym typeface="+mn-lt"/>
              </a:rPr>
              <a:t>，毒性增加。不推荐双靶联合</a:t>
            </a:r>
            <a:endParaRPr kumimoji="0" lang="zh-CN" altLang="en-US" sz="1100" b="0" i="0" u="none" strike="noStrike" kern="0" cap="none" spc="0" normalizeH="0" baseline="0" noProof="0" dirty="0">
              <a:ln>
                <a:noFill/>
              </a:ln>
              <a:solidFill>
                <a:prstClr val="black"/>
              </a:solidFill>
              <a:effectLst/>
              <a:uLnTx/>
              <a:uFillTx/>
              <a:latin typeface="+mn-lt"/>
              <a:ea typeface="+mn-ea"/>
              <a:cs typeface="+mn-ea"/>
              <a:sym typeface="+mn-lt"/>
            </a:endParaRPr>
          </a:p>
        </p:txBody>
      </p:sp>
      <p:sp>
        <p:nvSpPr>
          <p:cNvPr id="96" name="乘号 276"/>
          <p:cNvSpPr/>
          <p:nvPr/>
        </p:nvSpPr>
        <p:spPr>
          <a:xfrm>
            <a:off x="6306023" y="2217953"/>
            <a:ext cx="386491" cy="372289"/>
          </a:xfrm>
          <a:prstGeom prst="mathMultiply">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lumMod val="75000"/>
                </a:prstClr>
              </a:solidFill>
              <a:effectLst/>
              <a:uLnTx/>
              <a:uFillTx/>
              <a:cs typeface="+mn-ea"/>
              <a:sym typeface="+mn-lt"/>
            </a:endParaRPr>
          </a:p>
        </p:txBody>
      </p:sp>
      <p:cxnSp>
        <p:nvCxnSpPr>
          <p:cNvPr id="105" name="Google Shape;629;p12"/>
          <p:cNvCxnSpPr/>
          <p:nvPr/>
        </p:nvCxnSpPr>
        <p:spPr>
          <a:xfrm>
            <a:off x="8490563" y="3200444"/>
            <a:ext cx="0" cy="874564"/>
          </a:xfrm>
          <a:prstGeom prst="straightConnector1">
            <a:avLst/>
          </a:prstGeom>
          <a:noFill/>
          <a:ln w="9525" cap="flat" cmpd="sng">
            <a:solidFill>
              <a:srgbClr val="595959"/>
            </a:solidFill>
            <a:prstDash val="dash"/>
            <a:miter lim="800000"/>
            <a:headEnd type="oval" w="med" len="med"/>
            <a:tailEnd type="none" w="sm" len="sm"/>
          </a:ln>
        </p:spPr>
      </p:cxnSp>
      <p:cxnSp>
        <p:nvCxnSpPr>
          <p:cNvPr id="103" name="Google Shape;629;p12"/>
          <p:cNvCxnSpPr/>
          <p:nvPr/>
        </p:nvCxnSpPr>
        <p:spPr>
          <a:xfrm flipV="1">
            <a:off x="11524084" y="4145385"/>
            <a:ext cx="0" cy="833577"/>
          </a:xfrm>
          <a:prstGeom prst="straightConnector1">
            <a:avLst/>
          </a:prstGeom>
          <a:noFill/>
          <a:ln w="9525" cap="flat" cmpd="sng">
            <a:solidFill>
              <a:srgbClr val="595959"/>
            </a:solidFill>
            <a:prstDash val="dash"/>
            <a:miter lim="800000"/>
            <a:headEnd type="oval" w="med" len="med"/>
            <a:tailEnd type="none" w="sm" len="sm"/>
          </a:ln>
        </p:spPr>
      </p:cxnSp>
      <p:sp>
        <p:nvSpPr>
          <p:cNvPr id="89" name="圆角矩形 34"/>
          <p:cNvSpPr/>
          <p:nvPr/>
        </p:nvSpPr>
        <p:spPr>
          <a:xfrm>
            <a:off x="6894485" y="5621147"/>
            <a:ext cx="1950608"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43" name="TextBox 42"/>
          <p:cNvSpPr txBox="1"/>
          <p:nvPr/>
        </p:nvSpPr>
        <p:spPr>
          <a:xfrm>
            <a:off x="6819976" y="5614769"/>
            <a:ext cx="2099627" cy="925831"/>
          </a:xfrm>
          <a:prstGeom prst="rect">
            <a:avLst/>
          </a:prstGeom>
          <a:noFill/>
        </p:spPr>
        <p:txBody>
          <a:bodyPr wrap="square">
            <a:spAutoFit/>
          </a:bodyPr>
          <a:lstStyle/>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1" i="0" u="none" strike="noStrike" kern="0" cap="none" spc="0" normalizeH="0" baseline="0" noProof="0" dirty="0">
                <a:ln>
                  <a:noFill/>
                </a:ln>
                <a:solidFill>
                  <a:srgbClr val="000000">
                    <a:alpha val="100000"/>
                  </a:srgbClr>
                </a:solidFill>
                <a:effectLst/>
                <a:uLnTx/>
                <a:uFillTx/>
                <a:cs typeface="+mn-ea"/>
                <a:sym typeface="+mn-lt"/>
              </a:rPr>
              <a:t>GEST</a:t>
            </a:r>
            <a:r>
              <a:rPr kumimoji="0" lang="zh-CN" altLang="en-US" sz="1100" b="1" i="0" u="none" strike="noStrike" kern="0" cap="none" spc="0" normalizeH="0" baseline="0" noProof="0" dirty="0">
                <a:ln>
                  <a:noFill/>
                </a:ln>
                <a:solidFill>
                  <a:srgbClr val="000000">
                    <a:alpha val="100000"/>
                  </a:srgbClr>
                </a:solidFill>
                <a:effectLst/>
                <a:uLnTx/>
                <a:uFillTx/>
                <a:cs typeface="+mn-ea"/>
                <a:sym typeface="+mn-lt"/>
              </a:rPr>
              <a:t>研究</a:t>
            </a:r>
            <a:endParaRPr kumimoji="0" lang="en-US" altLang="zh-CN" sz="1100" b="0" i="0" u="none" strike="noStrike" kern="0" cap="none" spc="-10" normalizeH="0" baseline="0" noProof="0" dirty="0">
              <a:ln>
                <a:noFill/>
              </a:ln>
              <a:solidFill>
                <a:srgbClr val="000000">
                  <a:alpha val="100000"/>
                </a:srgbClr>
              </a:solidFill>
              <a:effectLst/>
              <a:uLnTx/>
              <a:uFillTx/>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GEM</a:t>
            </a:r>
            <a:r>
              <a:rPr kumimoji="0" lang="en-US" altLang="zh-CN" sz="1100" b="0" i="0" u="none" strike="noStrike" kern="0" cap="none" spc="0" normalizeH="0" baseline="0" noProof="0" dirty="0">
                <a:ln>
                  <a:noFill/>
                </a:ln>
                <a:solidFill>
                  <a:srgbClr val="000000">
                    <a:alpha val="100000"/>
                  </a:srgbClr>
                </a:solidFill>
                <a:effectLst/>
                <a:uLnTx/>
                <a:uFillTx/>
                <a:cs typeface="+mn-ea"/>
                <a:sym typeface="+mn-lt"/>
              </a:rPr>
              <a:t> vs S-1 vs</a:t>
            </a:r>
            <a:r>
              <a:rPr kumimoji="0" lang="en-US" altLang="zh-CN" sz="1100" b="0" i="0" u="none" strike="noStrike" kern="0" cap="none" spc="60" normalizeH="0" baseline="0" noProof="0" dirty="0">
                <a:ln>
                  <a:noFill/>
                </a:ln>
                <a:solidFill>
                  <a:srgbClr val="000000">
                    <a:alpha val="100000"/>
                  </a:srgbClr>
                </a:solidFill>
                <a:effectLst/>
                <a:uLnTx/>
                <a:uFillTx/>
                <a:cs typeface="+mn-ea"/>
                <a:sym typeface="+mn-lt"/>
              </a:rPr>
              <a:t> </a:t>
            </a: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GS</a:t>
            </a:r>
            <a:endParaRPr kumimoji="0" lang="en-US" altLang="zh-CN" sz="1100" b="0" i="0" u="none" strike="noStrike" kern="0" cap="none" spc="-10" normalizeH="0" baseline="0" noProof="0" dirty="0">
              <a:ln>
                <a:noFill/>
              </a:ln>
              <a:solidFill>
                <a:srgbClr val="000000">
                  <a:alpha val="100000"/>
                </a:srgbClr>
              </a:solidFill>
              <a:effectLst/>
              <a:uLnTx/>
              <a:uFillTx/>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mOS</a:t>
            </a:r>
            <a:r>
              <a:rPr kumimoji="0" lang="zh-CN" altLang="en-US" sz="1100" b="0" i="0" u="none" strike="noStrike" kern="0" cap="none" spc="-10" normalizeH="0" baseline="0" noProof="0" dirty="0">
                <a:ln>
                  <a:noFill/>
                </a:ln>
                <a:solidFill>
                  <a:srgbClr val="000000">
                    <a:alpha val="100000"/>
                  </a:srgbClr>
                </a:solidFill>
                <a:effectLst/>
                <a:uLnTx/>
                <a:uFillTx/>
                <a:cs typeface="+mn-ea"/>
                <a:sym typeface="+mn-lt"/>
              </a:rPr>
              <a:t>：</a:t>
            </a: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8.8m vs 9.7m vs</a:t>
            </a:r>
            <a:r>
              <a:rPr kumimoji="0" lang="en-US" altLang="zh-CN" sz="1100" b="0" i="0" u="none" strike="noStrike" kern="0" cap="none" spc="120" normalizeH="0" baseline="0" noProof="0" dirty="0">
                <a:ln>
                  <a:noFill/>
                </a:ln>
                <a:solidFill>
                  <a:srgbClr val="000000">
                    <a:alpha val="100000"/>
                  </a:srgbClr>
                </a:solidFill>
                <a:effectLst/>
                <a:uLnTx/>
                <a:uFillTx/>
                <a:cs typeface="+mn-ea"/>
                <a:sym typeface="+mn-lt"/>
              </a:rPr>
              <a:t> </a:t>
            </a: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10.1m</a:t>
            </a:r>
            <a:endParaRPr kumimoji="0" lang="en-US" altLang="zh-CN" sz="1100" b="0" i="0" u="none" strike="noStrike" kern="0" cap="none" spc="-20" normalizeH="0" baseline="0" noProof="0" dirty="0">
              <a:ln>
                <a:noFill/>
              </a:ln>
              <a:solidFill>
                <a:srgbClr val="000000">
                  <a:alpha val="100000"/>
                </a:srgbClr>
              </a:solidFill>
              <a:effectLst/>
              <a:uLnTx/>
              <a:uFillTx/>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S-1</a:t>
            </a:r>
            <a:r>
              <a:rPr kumimoji="0" lang="zh-CN" altLang="en-US" sz="1100" b="0" i="0" u="none" strike="noStrike" kern="0" cap="none" spc="-10" normalizeH="0" baseline="0" noProof="0" dirty="0">
                <a:ln>
                  <a:noFill/>
                </a:ln>
                <a:solidFill>
                  <a:srgbClr val="000000">
                    <a:alpha val="100000"/>
                  </a:srgbClr>
                </a:solidFill>
                <a:effectLst/>
                <a:uLnTx/>
                <a:uFillTx/>
                <a:cs typeface="+mn-ea"/>
                <a:sym typeface="+mn-lt"/>
              </a:rPr>
              <a:t>非劣于</a:t>
            </a: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GEM</a:t>
            </a:r>
            <a:endParaRPr kumimoji="0" lang="en-US" altLang="zh-CN" sz="1100" b="0" i="0" u="none" strike="noStrike" kern="1200" cap="none" spc="0" normalizeH="0" baseline="0" noProof="0" dirty="0">
              <a:ln>
                <a:noFill/>
              </a:ln>
              <a:solidFill>
                <a:prstClr val="black"/>
              </a:solidFill>
              <a:effectLst/>
              <a:uLnTx/>
              <a:uFillTx/>
              <a:cs typeface="+mn-ea"/>
              <a:sym typeface="+mn-lt"/>
            </a:endParaRPr>
          </a:p>
        </p:txBody>
      </p:sp>
      <p:cxnSp>
        <p:nvCxnSpPr>
          <p:cNvPr id="90" name="Google Shape;629;p12"/>
          <p:cNvCxnSpPr/>
          <p:nvPr/>
        </p:nvCxnSpPr>
        <p:spPr>
          <a:xfrm flipV="1">
            <a:off x="7148952" y="4262866"/>
            <a:ext cx="0" cy="1493397"/>
          </a:xfrm>
          <a:prstGeom prst="straightConnector1">
            <a:avLst/>
          </a:prstGeom>
          <a:noFill/>
          <a:ln w="9525" cap="flat" cmpd="sng">
            <a:solidFill>
              <a:srgbClr val="595959"/>
            </a:solidFill>
            <a:prstDash val="dash"/>
            <a:miter lim="800000"/>
            <a:headEnd type="oval" w="med" len="med"/>
            <a:tailEnd type="none" w="sm" len="sm"/>
          </a:ln>
        </p:spPr>
      </p:cxnSp>
      <p:sp>
        <p:nvSpPr>
          <p:cNvPr id="86" name="圆角矩形 34"/>
          <p:cNvSpPr/>
          <p:nvPr/>
        </p:nvSpPr>
        <p:spPr>
          <a:xfrm>
            <a:off x="4975913" y="4836186"/>
            <a:ext cx="1438374"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51" name="TextBox 50"/>
          <p:cNvSpPr txBox="1"/>
          <p:nvPr/>
        </p:nvSpPr>
        <p:spPr>
          <a:xfrm>
            <a:off x="4863598" y="4849621"/>
            <a:ext cx="1663005" cy="886205"/>
          </a:xfrm>
          <a:prstGeom prst="rect">
            <a:avLst/>
          </a:prstGeom>
          <a:noFill/>
        </p:spPr>
        <p:txBody>
          <a:bodyPr wrap="square" anchor="ctr" anchorCtr="0">
            <a:spAutoFit/>
          </a:bodyPr>
          <a:lstStyle>
            <a:defPPr>
              <a:defRPr lang="zh-CN"/>
            </a:defPPr>
            <a:lvl1pPr algn="ctr" eaLnBrk="0">
              <a:lnSpc>
                <a:spcPct val="120000"/>
              </a:lnSpc>
              <a:spcAft>
                <a:spcPts val="300"/>
              </a:spcAft>
              <a:defRPr sz="1100" kern="0" spc="-10">
                <a:solidFill>
                  <a:srgbClr val="000000">
                    <a:alpha val="100000"/>
                  </a:srgbClr>
                </a:solidFill>
                <a:latin typeface="Arial" panose="020B0604020202020204" pitchFamily="34" charset="0"/>
                <a:ea typeface="微软雅黑" panose="020B0503020204020204" pitchFamily="34" charset="-122"/>
                <a:cs typeface="Arial" panose="020B0604020202020204"/>
              </a:defRPr>
            </a:lvl1pPr>
          </a:lstStyle>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1" i="0" u="none" strike="noStrike" kern="0" cap="none" spc="-10" normalizeH="0" baseline="0" noProof="0" dirty="0">
                <a:ln>
                  <a:noFill/>
                </a:ln>
                <a:solidFill>
                  <a:srgbClr val="000000">
                    <a:alpha val="100000"/>
                  </a:srgbClr>
                </a:solidFill>
                <a:effectLst/>
                <a:uLnTx/>
                <a:uFillTx/>
                <a:latin typeface="+mn-lt"/>
                <a:ea typeface="+mn-ea"/>
                <a:cs typeface="+mn-ea"/>
                <a:sym typeface="+mn-lt"/>
              </a:rPr>
              <a:t>ACCORD11</a:t>
            </a:r>
            <a:r>
              <a:rPr kumimoji="0" lang="zh-CN" altLang="en-US" sz="1100" b="1" i="0" u="none" strike="noStrike" kern="0" cap="none" spc="-10" normalizeH="0" baseline="0" noProof="0" dirty="0">
                <a:ln>
                  <a:noFill/>
                </a:ln>
                <a:solidFill>
                  <a:srgbClr val="000000">
                    <a:alpha val="100000"/>
                  </a:srgbClr>
                </a:solidFill>
                <a:effectLst/>
                <a:uLnTx/>
                <a:uFillTx/>
                <a:latin typeface="+mn-lt"/>
                <a:ea typeface="+mn-ea"/>
                <a:cs typeface="+mn-ea"/>
                <a:sym typeface="+mn-lt"/>
              </a:rPr>
              <a:t>研究</a:t>
            </a:r>
            <a:r>
              <a:rPr kumimoji="0" lang="pt-BR"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FOLFIRINOX vs GEM</a:t>
            </a:r>
            <a:endPar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pt-BR"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mOS 11.1m vs 6.8m</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a:t>
            </a:r>
            <a:r>
              <a:rPr kumimoji="0" lang="pt-BR"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P&lt;0.001</a:t>
            </a:r>
            <a:endParaRPr kumimoji="0" lang="pt-BR"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p:txBody>
      </p:sp>
      <p:cxnSp>
        <p:nvCxnSpPr>
          <p:cNvPr id="87" name="Google Shape;629;p12"/>
          <p:cNvCxnSpPr/>
          <p:nvPr/>
        </p:nvCxnSpPr>
        <p:spPr>
          <a:xfrm flipV="1">
            <a:off x="6292307" y="4145385"/>
            <a:ext cx="0" cy="833577"/>
          </a:xfrm>
          <a:prstGeom prst="straightConnector1">
            <a:avLst/>
          </a:prstGeom>
          <a:noFill/>
          <a:ln w="9525" cap="flat" cmpd="sng">
            <a:solidFill>
              <a:srgbClr val="595959"/>
            </a:solidFill>
            <a:prstDash val="dash"/>
            <a:miter lim="800000"/>
            <a:headEnd type="oval" w="med" len="med"/>
            <a:tailEnd type="none" w="sm" len="sm"/>
          </a:ln>
        </p:spPr>
      </p:cxnSp>
      <p:sp>
        <p:nvSpPr>
          <p:cNvPr id="82" name="圆角矩形 34"/>
          <p:cNvSpPr/>
          <p:nvPr/>
        </p:nvSpPr>
        <p:spPr>
          <a:xfrm>
            <a:off x="4204760" y="2382181"/>
            <a:ext cx="1773023" cy="913074"/>
          </a:xfrm>
          <a:prstGeom prst="roundRect">
            <a:avLst>
              <a:gd name="adj" fmla="val 11735"/>
            </a:avLst>
          </a:prstGeom>
          <a:solidFill>
            <a:srgbClr val="F2F2F2"/>
          </a:solidFill>
          <a:ln w="19050">
            <a:noFill/>
          </a:ln>
          <a:effectLst>
            <a:outerShdw blurRad="50800" dist="38100" dir="2700000" algn="tl"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39" name="TextBox 38"/>
          <p:cNvSpPr txBox="1"/>
          <p:nvPr/>
        </p:nvSpPr>
        <p:spPr>
          <a:xfrm>
            <a:off x="4131038" y="2395039"/>
            <a:ext cx="1920467" cy="887359"/>
          </a:xfrm>
          <a:prstGeom prst="rect">
            <a:avLst/>
          </a:prstGeom>
          <a:noFill/>
        </p:spPr>
        <p:txBody>
          <a:bodyPr wrap="square">
            <a:spAutoFit/>
          </a:bodyPr>
          <a:lstStyle/>
          <a:p>
            <a:pPr marL="0" marR="0" lvl="0" indent="35560" algn="ctr" defTabSz="914400" rtl="0" eaLnBrk="0" fontAlgn="auto" latinLnBrk="0" hangingPunct="1">
              <a:lnSpc>
                <a:spcPct val="120000"/>
              </a:lnSpc>
              <a:spcBef>
                <a:spcPts val="0"/>
              </a:spcBef>
              <a:spcAft>
                <a:spcPts val="0"/>
              </a:spcAft>
              <a:buClrTx/>
              <a:buSzTx/>
              <a:buFontTx/>
              <a:buNone/>
              <a:defRPr/>
            </a:pPr>
            <a:r>
              <a:rPr kumimoji="0" lang="en-US" altLang="zh-CN" sz="1100" b="1" i="0" u="none" strike="noStrike" kern="0" cap="none" spc="0" normalizeH="0" baseline="0" noProof="0" dirty="0">
                <a:ln>
                  <a:noFill/>
                </a:ln>
                <a:solidFill>
                  <a:prstClr val="black"/>
                </a:solidFill>
                <a:effectLst/>
                <a:uLnTx/>
                <a:uFillTx/>
                <a:cs typeface="+mn-ea"/>
                <a:sym typeface="+mn-lt"/>
              </a:rPr>
              <a:t>S0</a:t>
            </a:r>
            <a:r>
              <a:rPr kumimoji="0" lang="en-US" altLang="zh-CN" sz="1100" b="1" i="0" u="none" strike="noStrike" kern="0" cap="none" spc="-10" normalizeH="0" baseline="0" noProof="0" dirty="0">
                <a:ln>
                  <a:noFill/>
                </a:ln>
                <a:solidFill>
                  <a:prstClr val="black"/>
                </a:solidFill>
                <a:effectLst/>
                <a:uLnTx/>
                <a:uFillTx/>
                <a:cs typeface="+mn-ea"/>
                <a:sym typeface="+mn-lt"/>
              </a:rPr>
              <a:t>205</a:t>
            </a:r>
            <a:r>
              <a:rPr kumimoji="0" lang="zh-CN" altLang="en-US" sz="1100" b="1" i="0" u="none" strike="noStrike" kern="0" cap="none" spc="-10" normalizeH="0" baseline="0" noProof="0" dirty="0">
                <a:ln>
                  <a:noFill/>
                </a:ln>
                <a:solidFill>
                  <a:prstClr val="black"/>
                </a:solidFill>
                <a:effectLst/>
                <a:uLnTx/>
                <a:uFillTx/>
                <a:cs typeface="+mn-ea"/>
                <a:sym typeface="+mn-lt"/>
              </a:rPr>
              <a:t>研究</a:t>
            </a:r>
            <a:endParaRPr kumimoji="0" lang="en-US" altLang="zh-CN" sz="1100" b="1" i="0" u="none" strike="noStrike" kern="0" cap="none" spc="-10" normalizeH="0" baseline="0" noProof="0" dirty="0">
              <a:ln>
                <a:noFill/>
              </a:ln>
              <a:solidFill>
                <a:prstClr val="black"/>
              </a:solidFill>
              <a:effectLst/>
              <a:uLnTx/>
              <a:uFillTx/>
              <a:cs typeface="+mn-ea"/>
              <a:sym typeface="+mn-lt"/>
            </a:endParaRPr>
          </a:p>
          <a:p>
            <a:pPr marL="0" marR="0" lvl="0" indent="3556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black"/>
                </a:solidFill>
                <a:effectLst/>
                <a:uLnTx/>
                <a:uFillTx/>
                <a:cs typeface="+mn-ea"/>
                <a:sym typeface="+mn-lt"/>
              </a:rPr>
              <a:t>GEM</a:t>
            </a:r>
            <a:r>
              <a:rPr kumimoji="0" lang="zh-CN" altLang="en-US" sz="1100" b="0" i="0" u="none" strike="noStrike" kern="0" cap="none" spc="10" normalizeH="0" baseline="0" noProof="0" dirty="0">
                <a:ln>
                  <a:noFill/>
                </a:ln>
                <a:solidFill>
                  <a:prstClr val="black"/>
                </a:solidFill>
                <a:effectLst/>
                <a:uLnTx/>
                <a:uFillTx/>
                <a:cs typeface="+mn-ea"/>
                <a:sym typeface="+mn-lt"/>
              </a:rPr>
              <a:t> </a:t>
            </a:r>
            <a:r>
              <a:rPr kumimoji="0" lang="en-US" altLang="zh-CN" sz="1100" b="0" i="0" u="none" strike="noStrike" kern="0" cap="none" spc="10" normalizeH="0" baseline="0" noProof="0" dirty="0">
                <a:ln>
                  <a:noFill/>
                </a:ln>
                <a:solidFill>
                  <a:prstClr val="black"/>
                </a:solidFill>
                <a:effectLst/>
                <a:uLnTx/>
                <a:uFillTx/>
                <a:cs typeface="+mn-ea"/>
                <a:sym typeface="+mn-lt"/>
              </a:rPr>
              <a:t>vs </a:t>
            </a:r>
            <a:r>
              <a:rPr kumimoji="0" lang="en-US" altLang="zh-CN" sz="1100" b="0" i="0" u="none" strike="noStrike" kern="0" cap="none" spc="0" normalizeH="0" baseline="0" noProof="0" dirty="0">
                <a:ln>
                  <a:noFill/>
                </a:ln>
                <a:solidFill>
                  <a:prstClr val="black"/>
                </a:solidFill>
                <a:effectLst/>
                <a:uLnTx/>
                <a:uFillTx/>
                <a:cs typeface="+mn-ea"/>
                <a:sym typeface="+mn-lt"/>
              </a:rPr>
              <a:t>GEM</a:t>
            </a:r>
            <a:r>
              <a:rPr kumimoji="0" lang="en-US" altLang="zh-CN" sz="1100" b="0" i="0" u="none" strike="noStrike" kern="0" cap="none" spc="40" normalizeH="0" baseline="0" noProof="0" dirty="0">
                <a:ln>
                  <a:noFill/>
                </a:ln>
                <a:solidFill>
                  <a:prstClr val="black"/>
                </a:solidFill>
                <a:effectLst/>
                <a:uLnTx/>
                <a:uFillTx/>
                <a:cs typeface="+mn-ea"/>
                <a:sym typeface="+mn-lt"/>
              </a:rPr>
              <a:t>+</a:t>
            </a:r>
            <a:r>
              <a:rPr kumimoji="0" lang="zh-CN" altLang="en-US" sz="1100" b="1" i="0" u="none" strike="noStrike" kern="0" cap="none" spc="0" normalizeH="0" baseline="0" noProof="0" dirty="0">
                <a:ln>
                  <a:noFill/>
                </a:ln>
                <a:solidFill>
                  <a:prstClr val="black"/>
                </a:solidFill>
                <a:effectLst/>
                <a:uLnTx/>
                <a:uFillTx/>
                <a:cs typeface="+mn-ea"/>
                <a:sym typeface="+mn-lt"/>
              </a:rPr>
              <a:t>西妥昔单抗</a:t>
            </a:r>
            <a:endParaRPr kumimoji="0" lang="en-US" altLang="zh-CN" sz="1100" b="1" i="0" u="none" strike="noStrike" kern="0" cap="none" spc="40" normalizeH="0" baseline="0" noProof="0" dirty="0">
              <a:ln>
                <a:noFill/>
              </a:ln>
              <a:solidFill>
                <a:prstClr val="black"/>
              </a:solidFill>
              <a:effectLst/>
              <a:uLnTx/>
              <a:uFillTx/>
              <a:cs typeface="+mn-ea"/>
              <a:sym typeface="+mn-lt"/>
            </a:endParaRPr>
          </a:p>
          <a:p>
            <a:pPr marL="0" marR="0" lvl="0" indent="3556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black"/>
                </a:solidFill>
                <a:effectLst/>
                <a:uLnTx/>
                <a:uFillTx/>
                <a:cs typeface="+mn-ea"/>
                <a:sym typeface="+mn-lt"/>
              </a:rPr>
              <a:t>mOS: 6.3m vs </a:t>
            </a:r>
            <a:r>
              <a:rPr kumimoji="0" lang="en-US" altLang="zh-CN" sz="1100" b="0" i="0" u="none" strike="noStrike" kern="0" cap="none" spc="-10" normalizeH="0" baseline="0" noProof="0" dirty="0">
                <a:ln>
                  <a:noFill/>
                </a:ln>
                <a:solidFill>
                  <a:prstClr val="black"/>
                </a:solidFill>
                <a:effectLst/>
                <a:uLnTx/>
                <a:uFillTx/>
                <a:cs typeface="+mn-ea"/>
                <a:sym typeface="+mn-lt"/>
              </a:rPr>
              <a:t>5.9m</a:t>
            </a:r>
            <a:endParaRPr kumimoji="0" lang="en-US" altLang="zh-CN" sz="1100" b="0" i="0" u="none" strike="noStrike" kern="0" cap="none" spc="-10" normalizeH="0" baseline="0" noProof="0" dirty="0">
              <a:ln>
                <a:noFill/>
              </a:ln>
              <a:solidFill>
                <a:prstClr val="black"/>
              </a:solidFill>
              <a:effectLst/>
              <a:uLnTx/>
              <a:uFillTx/>
              <a:cs typeface="+mn-ea"/>
              <a:sym typeface="+mn-lt"/>
            </a:endParaRPr>
          </a:p>
          <a:p>
            <a:pPr marL="0" marR="0" lvl="0" indent="35560" algn="ctr" defTabSz="914400" rtl="0" eaLnBrk="0" fontAlgn="auto" latinLnBrk="0" hangingPunct="1">
              <a:lnSpc>
                <a:spcPct val="120000"/>
              </a:lnSpc>
              <a:spcBef>
                <a:spcPts val="0"/>
              </a:spcBef>
              <a:spcAft>
                <a:spcPts val="0"/>
              </a:spcAft>
              <a:buClrTx/>
              <a:buSzTx/>
              <a:buFontTx/>
              <a:buNone/>
              <a:defRPr/>
            </a:pPr>
            <a:r>
              <a:rPr kumimoji="0" lang="zh-CN" altLang="en-US" sz="1100" b="0" i="0" u="none" strike="noStrike" kern="0" cap="none" spc="40" normalizeH="0" baseline="0" noProof="0" dirty="0">
                <a:ln>
                  <a:noFill/>
                </a:ln>
                <a:solidFill>
                  <a:prstClr val="black"/>
                </a:solidFill>
                <a:effectLst/>
                <a:uLnTx/>
                <a:uFillTx/>
                <a:cs typeface="+mn-ea"/>
                <a:sym typeface="+mn-lt"/>
              </a:rPr>
              <a:t>未改善预后</a:t>
            </a:r>
            <a:endParaRPr kumimoji="0" lang="zh-CN" altLang="en-US" sz="1100" b="0" i="0" u="none" strike="noStrike" kern="1200" cap="none" spc="0" normalizeH="0" baseline="0" noProof="0" dirty="0">
              <a:ln>
                <a:noFill/>
              </a:ln>
              <a:solidFill>
                <a:prstClr val="black"/>
              </a:solidFill>
              <a:effectLst/>
              <a:uLnTx/>
              <a:uFillTx/>
              <a:cs typeface="+mn-ea"/>
              <a:sym typeface="+mn-lt"/>
            </a:endParaRPr>
          </a:p>
        </p:txBody>
      </p:sp>
      <p:cxnSp>
        <p:nvCxnSpPr>
          <p:cNvPr id="84" name="Google Shape;629;p12"/>
          <p:cNvCxnSpPr/>
          <p:nvPr/>
        </p:nvCxnSpPr>
        <p:spPr>
          <a:xfrm>
            <a:off x="4593937" y="3200444"/>
            <a:ext cx="0" cy="874564"/>
          </a:xfrm>
          <a:prstGeom prst="straightConnector1">
            <a:avLst/>
          </a:prstGeom>
          <a:noFill/>
          <a:ln w="9525" cap="flat" cmpd="sng">
            <a:solidFill>
              <a:srgbClr val="595959"/>
            </a:solidFill>
            <a:prstDash val="dash"/>
            <a:miter lim="800000"/>
            <a:headEnd type="oval" w="med" len="med"/>
            <a:tailEnd type="none" w="sm" len="sm"/>
          </a:ln>
        </p:spPr>
      </p:cxnSp>
      <p:sp>
        <p:nvSpPr>
          <p:cNvPr id="27" name="圆角矩形 34"/>
          <p:cNvSpPr/>
          <p:nvPr/>
        </p:nvSpPr>
        <p:spPr>
          <a:xfrm>
            <a:off x="1815067" y="2383993"/>
            <a:ext cx="1773635"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zh-CN" sz="1000" dirty="0">
              <a:solidFill>
                <a:prstClr val="white"/>
              </a:solidFill>
              <a:cs typeface="+mn-ea"/>
              <a:sym typeface="+mn-lt"/>
            </a:endParaRPr>
          </a:p>
        </p:txBody>
      </p:sp>
      <p:sp>
        <p:nvSpPr>
          <p:cNvPr id="26" name="TextBox 25"/>
          <p:cNvSpPr txBox="1"/>
          <p:nvPr/>
        </p:nvSpPr>
        <p:spPr>
          <a:xfrm>
            <a:off x="1848612" y="2388188"/>
            <a:ext cx="1763788" cy="925831"/>
          </a:xfrm>
          <a:prstGeom prst="rect">
            <a:avLst/>
          </a:prstGeom>
          <a:noFill/>
          <a:effectLst>
            <a:outerShdw blurRad="50800" dist="38100" dir="2700000" algn="tl" rotWithShape="0">
              <a:srgbClr val="FFE5E5"/>
            </a:outerShdw>
          </a:effectLst>
        </p:spPr>
        <p:txBody>
          <a:bodyPr wrap="square" anchor="ctr" anchorCtr="0">
            <a:spAutoFit/>
          </a:bodyPr>
          <a:lstStyle>
            <a:defPPr>
              <a:defRPr lang="zh-CN"/>
            </a:defPPr>
            <a:lvl1pPr algn="ctr" eaLnBrk="0">
              <a:lnSpc>
                <a:spcPct val="120000"/>
              </a:lnSpc>
              <a:spcAft>
                <a:spcPts val="300"/>
              </a:spcAft>
              <a:defRPr sz="1100" kern="0" spc="-10">
                <a:solidFill>
                  <a:srgbClr val="000000">
                    <a:alpha val="100000"/>
                  </a:srgbClr>
                </a:solidFill>
                <a:latin typeface="Arial" panose="020B0604020202020204" pitchFamily="34" charset="0"/>
                <a:ea typeface="微软雅黑" panose="020B0503020204020204" pitchFamily="34" charset="-122"/>
                <a:cs typeface="Arial" panose="020B0604020202020204"/>
              </a:defRPr>
            </a:lvl1pPr>
          </a:lstStyle>
          <a:p>
            <a:pPr marL="0" marR="0" lvl="0" indent="0" algn="ctr" defTabSz="914400" rtl="0" eaLnBrk="0" fontAlgn="auto" latinLnBrk="0" hangingPunct="1">
              <a:lnSpc>
                <a:spcPct val="120000"/>
              </a:lnSpc>
              <a:spcBef>
                <a:spcPts val="0"/>
              </a:spcBef>
              <a:spcAft>
                <a:spcPts val="300"/>
              </a:spcAft>
              <a:buClrTx/>
              <a:buSzTx/>
              <a:buFontTx/>
              <a:buNone/>
              <a:defRPr/>
            </a:pPr>
            <a:r>
              <a:rPr kumimoji="0" lang="zh-CN" altLang="en-US" sz="1100" b="1" i="0" u="none" strike="noStrike" kern="0" cap="none" spc="-10" normalizeH="0" baseline="0" noProof="0" dirty="0">
                <a:ln>
                  <a:noFill/>
                </a:ln>
                <a:solidFill>
                  <a:schemeClr val="tx1"/>
                </a:solidFill>
                <a:effectLst/>
                <a:uLnTx/>
                <a:uFillTx/>
                <a:latin typeface="+mn-lt"/>
                <a:ea typeface="+mn-ea"/>
                <a:cs typeface="+mn-ea"/>
                <a:sym typeface="+mn-lt"/>
              </a:rPr>
              <a:t>厄洛替尼</a:t>
            </a:r>
            <a:r>
              <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rPr>
              <a:t>+GEM vs</a:t>
            </a:r>
            <a:r>
              <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rPr>
              <a:t> </a:t>
            </a:r>
            <a:r>
              <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rPr>
              <a:t>GEM</a:t>
            </a:r>
            <a:endPar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0" i="0" u="none" strike="noStrike" kern="0" cap="none" spc="-10" normalizeH="0" baseline="0" noProof="0" dirty="0" err="1">
                <a:ln>
                  <a:noFill/>
                </a:ln>
                <a:solidFill>
                  <a:schemeClr val="tx1"/>
                </a:solidFill>
                <a:effectLst/>
                <a:uLnTx/>
                <a:uFillTx/>
                <a:latin typeface="+mn-lt"/>
                <a:ea typeface="+mn-ea"/>
                <a:cs typeface="+mn-ea"/>
                <a:sym typeface="+mn-lt"/>
              </a:rPr>
              <a:t>mOS</a:t>
            </a:r>
            <a:r>
              <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rPr>
              <a:t>: 6.24m</a:t>
            </a:r>
            <a:r>
              <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rPr>
              <a:t> </a:t>
            </a:r>
            <a:r>
              <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rPr>
              <a:t>vs 5.91m</a:t>
            </a:r>
            <a:r>
              <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rPr>
              <a:t>，</a:t>
            </a:r>
            <a:r>
              <a:rPr kumimoji="0" lang="zh-CN" altLang="en-US" sz="1100" b="1" i="0" u="none" strike="noStrike" kern="0" cap="none" spc="-10" normalizeH="0" baseline="0" noProof="0" dirty="0">
                <a:ln>
                  <a:noFill/>
                </a:ln>
                <a:solidFill>
                  <a:schemeClr val="tx1"/>
                </a:solidFill>
                <a:effectLst/>
                <a:uLnTx/>
                <a:uFillTx/>
                <a:latin typeface="+mn-lt"/>
                <a:ea typeface="+mn-ea"/>
                <a:cs typeface="+mn-ea"/>
                <a:sym typeface="+mn-lt"/>
              </a:rPr>
              <a:t>延长</a:t>
            </a:r>
            <a:r>
              <a:rPr kumimoji="0" lang="en-US" altLang="zh-CN" sz="1100" b="1" i="0" u="none" strike="noStrike" kern="0" cap="none" spc="-10" normalizeH="0" baseline="0" noProof="0" dirty="0">
                <a:ln>
                  <a:noFill/>
                </a:ln>
                <a:solidFill>
                  <a:schemeClr val="tx1"/>
                </a:solidFill>
                <a:effectLst/>
                <a:uLnTx/>
                <a:uFillTx/>
                <a:latin typeface="+mn-lt"/>
                <a:ea typeface="+mn-ea"/>
                <a:cs typeface="+mn-ea"/>
                <a:sym typeface="+mn-lt"/>
              </a:rPr>
              <a:t>0.33</a:t>
            </a:r>
            <a:r>
              <a:rPr kumimoji="0" lang="zh-CN" altLang="en-US" sz="1100" b="1" i="0" u="none" strike="noStrike" kern="0" cap="none" spc="-10" normalizeH="0" baseline="0" noProof="0" dirty="0">
                <a:ln>
                  <a:noFill/>
                </a:ln>
                <a:solidFill>
                  <a:schemeClr val="tx1"/>
                </a:solidFill>
                <a:effectLst/>
                <a:uLnTx/>
                <a:uFillTx/>
                <a:latin typeface="+mn-lt"/>
                <a:ea typeface="+mn-ea"/>
                <a:cs typeface="+mn-ea"/>
                <a:sym typeface="+mn-lt"/>
              </a:rPr>
              <a:t>月</a:t>
            </a:r>
            <a:r>
              <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rPr>
              <a:t>，</a:t>
            </a:r>
            <a:r>
              <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rPr>
              <a:t>P=0.038</a:t>
            </a:r>
            <a:r>
              <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rPr>
              <a:t>，获</a:t>
            </a:r>
            <a:r>
              <a:rPr kumimoji="0" lang="en-US" altLang="zh-CN" sz="1100" b="0" i="0" u="none" strike="noStrike" kern="0" cap="none" spc="-10" normalizeH="0" baseline="0" noProof="0" dirty="0">
                <a:ln>
                  <a:noFill/>
                </a:ln>
                <a:solidFill>
                  <a:schemeClr val="tx1"/>
                </a:solidFill>
                <a:effectLst/>
                <a:uLnTx/>
                <a:uFillTx/>
                <a:latin typeface="+mn-lt"/>
                <a:ea typeface="+mn-ea"/>
                <a:cs typeface="+mn-ea"/>
                <a:sym typeface="+mn-lt"/>
              </a:rPr>
              <a:t>FDA</a:t>
            </a:r>
            <a:r>
              <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rPr>
              <a:t>批准</a:t>
            </a:r>
            <a:endParaRPr kumimoji="0" lang="zh-CN" altLang="en-US" sz="1100" b="0" i="0" u="none" strike="noStrike" kern="0" cap="none" spc="-10" normalizeH="0" baseline="0" noProof="0" dirty="0">
              <a:ln>
                <a:noFill/>
              </a:ln>
              <a:solidFill>
                <a:schemeClr val="tx1"/>
              </a:solidFill>
              <a:effectLst/>
              <a:uLnTx/>
              <a:uFillTx/>
              <a:latin typeface="+mn-lt"/>
              <a:ea typeface="+mn-ea"/>
              <a:cs typeface="+mn-ea"/>
              <a:sym typeface="+mn-lt"/>
            </a:endParaRPr>
          </a:p>
        </p:txBody>
      </p:sp>
      <p:cxnSp>
        <p:nvCxnSpPr>
          <p:cNvPr id="53" name="Google Shape;629;p12"/>
          <p:cNvCxnSpPr/>
          <p:nvPr/>
        </p:nvCxnSpPr>
        <p:spPr>
          <a:xfrm>
            <a:off x="3286506" y="3200444"/>
            <a:ext cx="0" cy="874564"/>
          </a:xfrm>
          <a:prstGeom prst="straightConnector1">
            <a:avLst/>
          </a:prstGeom>
          <a:noFill/>
          <a:ln w="9525" cap="flat" cmpd="sng">
            <a:solidFill>
              <a:srgbClr val="C00000"/>
            </a:solidFill>
            <a:prstDash val="dash"/>
            <a:miter lim="800000"/>
            <a:headEnd type="oval" w="med" len="med"/>
            <a:tailEnd type="none" w="sm" len="sm"/>
          </a:ln>
        </p:spPr>
      </p:cxnSp>
      <p:sp>
        <p:nvSpPr>
          <p:cNvPr id="18" name="圆角矩形 34"/>
          <p:cNvSpPr/>
          <p:nvPr/>
        </p:nvSpPr>
        <p:spPr>
          <a:xfrm>
            <a:off x="2121966" y="4883728"/>
            <a:ext cx="1438374"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cxnSp>
        <p:nvCxnSpPr>
          <p:cNvPr id="16" name="Google Shape;629;p12"/>
          <p:cNvCxnSpPr/>
          <p:nvPr/>
        </p:nvCxnSpPr>
        <p:spPr>
          <a:xfrm flipV="1">
            <a:off x="2241676" y="4145385"/>
            <a:ext cx="0" cy="833577"/>
          </a:xfrm>
          <a:prstGeom prst="straightConnector1">
            <a:avLst/>
          </a:prstGeom>
          <a:noFill/>
          <a:ln w="9525" cap="flat" cmpd="sng">
            <a:solidFill>
              <a:srgbClr val="595959"/>
            </a:solidFill>
            <a:prstDash val="dash"/>
            <a:miter lim="800000"/>
            <a:headEnd type="oval" w="med" len="med"/>
            <a:tailEnd type="none" w="sm" len="sm"/>
          </a:ln>
        </p:spPr>
      </p:cxnSp>
      <p:sp>
        <p:nvSpPr>
          <p:cNvPr id="14" name="圆角矩形 34"/>
          <p:cNvSpPr/>
          <p:nvPr/>
        </p:nvSpPr>
        <p:spPr>
          <a:xfrm>
            <a:off x="465308" y="4883728"/>
            <a:ext cx="1438374"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21" name="TextBox 20"/>
          <p:cNvSpPr txBox="1"/>
          <p:nvPr/>
        </p:nvSpPr>
        <p:spPr>
          <a:xfrm>
            <a:off x="382743" y="4892838"/>
            <a:ext cx="1630081" cy="964303"/>
          </a:xfrm>
          <a:prstGeom prst="rect">
            <a:avLst/>
          </a:prstGeom>
          <a:noFill/>
        </p:spPr>
        <p:txBody>
          <a:bodyPr wrap="square" anchor="ctr" anchorCtr="0">
            <a:spAutoFit/>
          </a:bodyPr>
          <a:lstStyle>
            <a:defPPr>
              <a:defRPr lang="zh-CN"/>
            </a:defPPr>
            <a:lvl1pPr algn="ctr" eaLnBrk="0">
              <a:lnSpc>
                <a:spcPct val="120000"/>
              </a:lnSpc>
              <a:spcAft>
                <a:spcPts val="300"/>
              </a:spcAft>
              <a:defRPr sz="1100" kern="0" spc="-10">
                <a:solidFill>
                  <a:srgbClr val="000000">
                    <a:alpha val="100000"/>
                  </a:srgbClr>
                </a:solidFill>
                <a:latin typeface="Arial" panose="020B0604020202020204" pitchFamily="34" charset="0"/>
                <a:ea typeface="微软雅黑" panose="020B0503020204020204" pitchFamily="34" charset="-122"/>
                <a:cs typeface="Arial" panose="020B0604020202020204"/>
              </a:defRPr>
            </a:lvl1pPr>
          </a:lstStyle>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GEM vs 5-FU</a:t>
            </a:r>
            <a:endPar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mOS: 5.65m vs 4.41m</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a:t>
            </a: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P=0.0025</a:t>
            </a:r>
            <a:endPar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GEM</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获</a:t>
            </a: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FDA</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批准</a:t>
            </a:r>
            <a:endPar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p:txBody>
      </p:sp>
      <p:sp>
        <p:nvSpPr>
          <p:cNvPr id="34" name="TextBox 33"/>
          <p:cNvSpPr txBox="1"/>
          <p:nvPr/>
        </p:nvSpPr>
        <p:spPr>
          <a:xfrm>
            <a:off x="2036932" y="4978916"/>
            <a:ext cx="1608442" cy="722698"/>
          </a:xfrm>
          <a:prstGeom prst="rect">
            <a:avLst/>
          </a:prstGeom>
          <a:noFill/>
        </p:spPr>
        <p:txBody>
          <a:bodyPr wrap="square" anchor="ctr" anchorCtr="0">
            <a:spAutoFit/>
          </a:bodyPr>
          <a:lstStyle/>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GEM+CAP vs</a:t>
            </a:r>
            <a:r>
              <a:rPr kumimoji="0" lang="en-US" altLang="zh-CN" sz="1100" b="0" i="0" u="none" strike="noStrike" kern="0" cap="none" spc="60" normalizeH="0" baseline="0" noProof="0" dirty="0">
                <a:ln>
                  <a:noFill/>
                </a:ln>
                <a:solidFill>
                  <a:srgbClr val="000000">
                    <a:alpha val="100000"/>
                  </a:srgbClr>
                </a:solidFill>
                <a:effectLst/>
                <a:uLnTx/>
                <a:uFillTx/>
                <a:cs typeface="+mn-ea"/>
                <a:sym typeface="+mn-lt"/>
              </a:rPr>
              <a:t> </a:t>
            </a:r>
            <a:r>
              <a:rPr kumimoji="0" lang="en-US" altLang="zh-CN" sz="1100" b="0" i="0" u="none" strike="noStrike" kern="0" cap="none" spc="-10" normalizeH="0" baseline="0" noProof="0" dirty="0">
                <a:ln>
                  <a:noFill/>
                </a:ln>
                <a:solidFill>
                  <a:srgbClr val="000000">
                    <a:alpha val="100000"/>
                  </a:srgbClr>
                </a:solidFill>
                <a:effectLst/>
                <a:uLnTx/>
                <a:uFillTx/>
                <a:cs typeface="+mn-ea"/>
                <a:sym typeface="+mn-lt"/>
              </a:rPr>
              <a:t>G</a:t>
            </a:r>
            <a:r>
              <a:rPr kumimoji="0" lang="en-US" altLang="zh-CN" sz="1100" b="0" i="0" u="none" strike="noStrike" kern="0" cap="none" spc="-20" normalizeH="0" baseline="0" noProof="0" dirty="0">
                <a:ln>
                  <a:noFill/>
                </a:ln>
                <a:solidFill>
                  <a:srgbClr val="000000">
                    <a:alpha val="100000"/>
                  </a:srgbClr>
                </a:solidFill>
                <a:effectLst/>
                <a:uLnTx/>
                <a:uFillTx/>
                <a:cs typeface="+mn-ea"/>
                <a:sym typeface="+mn-lt"/>
              </a:rPr>
              <a:t>EM</a:t>
            </a:r>
            <a:endParaRPr kumimoji="0" lang="en-US" altLang="zh-CN" sz="1100" b="0" i="0" u="none" strike="noStrike" kern="0" cap="none" spc="0" normalizeH="0" baseline="0" noProof="0" dirty="0">
              <a:ln>
                <a:noFill/>
              </a:ln>
              <a:solidFill>
                <a:srgbClr val="000000">
                  <a:alpha val="100000"/>
                </a:srgbClr>
              </a:solidFill>
              <a:effectLst/>
              <a:uLnTx/>
              <a:uFillTx/>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0" normalizeH="0" baseline="0" noProof="0" dirty="0">
                <a:ln>
                  <a:noFill/>
                </a:ln>
                <a:solidFill>
                  <a:srgbClr val="000000">
                    <a:alpha val="100000"/>
                  </a:srgbClr>
                </a:solidFill>
                <a:effectLst/>
                <a:uLnTx/>
                <a:uFillTx/>
                <a:cs typeface="+mn-ea"/>
                <a:sym typeface="+mn-lt"/>
              </a:rPr>
              <a:t>mOS</a:t>
            </a:r>
            <a:r>
              <a:rPr kumimoji="0" lang="en-US" altLang="zh-CN" sz="1100" b="0" i="0" u="none" strike="noStrike" kern="0" cap="none" spc="-110" normalizeH="0" baseline="0" noProof="0" dirty="0">
                <a:ln>
                  <a:noFill/>
                </a:ln>
                <a:solidFill>
                  <a:srgbClr val="000000">
                    <a:alpha val="100000"/>
                  </a:srgbClr>
                </a:solidFill>
                <a:effectLst/>
                <a:uLnTx/>
                <a:uFillTx/>
                <a:cs typeface="+mn-ea"/>
                <a:sym typeface="+mn-lt"/>
              </a:rPr>
              <a:t> </a:t>
            </a:r>
            <a:r>
              <a:rPr kumimoji="0" lang="zh-CN" altLang="en-US" sz="1100" b="0" i="0" u="none" strike="noStrike" kern="0" cap="none" spc="0" normalizeH="0" baseline="0" noProof="0" dirty="0">
                <a:ln>
                  <a:noFill/>
                </a:ln>
                <a:solidFill>
                  <a:srgbClr val="000000">
                    <a:alpha val="100000"/>
                  </a:srgbClr>
                </a:solidFill>
                <a:effectLst/>
                <a:uLnTx/>
                <a:uFillTx/>
                <a:cs typeface="+mn-ea"/>
                <a:sym typeface="+mn-lt"/>
              </a:rPr>
              <a:t>：</a:t>
            </a:r>
            <a:r>
              <a:rPr kumimoji="0" lang="en-US" altLang="zh-CN" sz="1100" b="0" i="0" u="none" strike="noStrike" kern="0" cap="none" spc="0" normalizeH="0" baseline="0" noProof="0" dirty="0">
                <a:ln>
                  <a:noFill/>
                </a:ln>
                <a:solidFill>
                  <a:srgbClr val="000000">
                    <a:alpha val="100000"/>
                  </a:srgbClr>
                </a:solidFill>
                <a:effectLst/>
                <a:uLnTx/>
                <a:uFillTx/>
                <a:cs typeface="+mn-ea"/>
                <a:sym typeface="+mn-lt"/>
              </a:rPr>
              <a:t>7.1m vs 6.2m</a:t>
            </a:r>
            <a:r>
              <a:rPr kumimoji="0" lang="zh-CN" altLang="en-US" sz="1100" b="0" i="0" u="none" strike="noStrike" kern="0" cap="none" spc="-30" normalizeH="0" baseline="0" noProof="0" dirty="0">
                <a:ln>
                  <a:noFill/>
                </a:ln>
                <a:solidFill>
                  <a:srgbClr val="000000">
                    <a:alpha val="100000"/>
                  </a:srgbClr>
                </a:solidFill>
                <a:effectLst/>
                <a:uLnTx/>
                <a:uFillTx/>
                <a:cs typeface="+mn-ea"/>
                <a:sym typeface="+mn-lt"/>
              </a:rPr>
              <a:t>，</a:t>
            </a:r>
            <a:r>
              <a:rPr kumimoji="0" lang="en-US" altLang="zh-CN" sz="1100" b="0" i="0" u="none" strike="noStrike" kern="0" cap="none" spc="-30" normalizeH="0" baseline="0" noProof="0" dirty="0">
                <a:ln>
                  <a:noFill/>
                </a:ln>
                <a:solidFill>
                  <a:srgbClr val="000000">
                    <a:alpha val="100000"/>
                  </a:srgbClr>
                </a:solidFill>
                <a:effectLst/>
                <a:uLnTx/>
                <a:uFillTx/>
                <a:cs typeface="+mn-ea"/>
                <a:sym typeface="+mn-lt"/>
              </a:rPr>
              <a:t>HR=0.86</a:t>
            </a:r>
            <a:r>
              <a:rPr kumimoji="0" lang="zh-CN" altLang="en-US" sz="1100" b="0" i="0" u="none" strike="noStrike" kern="1200" cap="none" spc="0" normalizeH="0" baseline="0" noProof="0" dirty="0">
                <a:ln>
                  <a:noFill/>
                </a:ln>
                <a:solidFill>
                  <a:prstClr val="black"/>
                </a:solidFill>
                <a:effectLst/>
                <a:uLnTx/>
                <a:uFillTx/>
                <a:cs typeface="+mn-ea"/>
                <a:sym typeface="+mn-lt"/>
              </a:rPr>
              <a:t>，</a:t>
            </a:r>
            <a:r>
              <a:rPr kumimoji="0" lang="en-US" altLang="zh-CN" sz="1100" b="0" i="0" u="none" strike="noStrike" kern="0" cap="none" spc="-20" normalizeH="0" baseline="0" noProof="0" dirty="0">
                <a:ln>
                  <a:noFill/>
                </a:ln>
                <a:solidFill>
                  <a:srgbClr val="000000">
                    <a:alpha val="100000"/>
                  </a:srgbClr>
                </a:solidFill>
                <a:effectLst/>
                <a:uLnTx/>
                <a:uFillTx/>
                <a:cs typeface="+mn-ea"/>
                <a:sym typeface="+mn-lt"/>
              </a:rPr>
              <a:t>P=0.08</a:t>
            </a:r>
            <a:endParaRPr kumimoji="0" lang="en-US" altLang="zh-CN" sz="1100" b="0" i="0" u="none" strike="noStrike" kern="1200" cap="none" spc="0" normalizeH="0" baseline="0" noProof="0" dirty="0">
              <a:ln>
                <a:noFill/>
              </a:ln>
              <a:solidFill>
                <a:prstClr val="black"/>
              </a:solidFill>
              <a:effectLst/>
              <a:uLnTx/>
              <a:uFillTx/>
              <a:cs typeface="+mn-ea"/>
              <a:sym typeface="+mn-lt"/>
            </a:endParaRPr>
          </a:p>
        </p:txBody>
      </p:sp>
      <p:sp>
        <p:nvSpPr>
          <p:cNvPr id="85" name="textbox 1100"/>
          <p:cNvSpPr/>
          <p:nvPr/>
        </p:nvSpPr>
        <p:spPr>
          <a:xfrm>
            <a:off x="52965" y="6486074"/>
            <a:ext cx="10377935" cy="417201"/>
          </a:xfrm>
          <a:prstGeom prst="rect">
            <a:avLst/>
          </a:prstGeom>
          <a:noFill/>
          <a:ln w="0" cap="flat">
            <a:noFill/>
            <a:prstDash val="solid"/>
            <a:miter lim="0"/>
          </a:ln>
        </p:spPr>
        <p:txBody>
          <a:bodyPr vert="horz" wrap="square" lIns="0" tIns="0" r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auto" latinLnBrk="0" hangingPunct="1">
              <a:lnSpc>
                <a:spcPct val="81000"/>
              </a:lnSpc>
              <a:spcBef>
                <a:spcPts val="0"/>
              </a:spcBef>
              <a:spcAft>
                <a:spcPts val="0"/>
              </a:spcAft>
              <a:buClrTx/>
              <a:buSzTx/>
              <a:buFontTx/>
              <a:buNone/>
              <a:defRPr/>
            </a:pPr>
            <a:endParaRPr kumimoji="0" sz="600" b="0" i="0" u="none" strike="noStrike" kern="0" cap="none" spc="-10" normalizeH="0" baseline="0" noProof="0" dirty="0">
              <a:ln>
                <a:noFill/>
              </a:ln>
              <a:solidFill>
                <a:prstClr val="black"/>
              </a:solidFill>
              <a:effectLst/>
              <a:uLnTx/>
              <a:uFillTx/>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600" b="0" i="0" u="none" strike="noStrike" kern="0" cap="none" spc="-10" normalizeH="0" baseline="0" noProof="0" dirty="0">
                <a:ln>
                  <a:noFill/>
                </a:ln>
                <a:solidFill>
                  <a:prstClr val="black"/>
                </a:solidFill>
                <a:effectLst/>
                <a:uLnTx/>
                <a:uFillTx/>
                <a:cs typeface="+mn-ea"/>
                <a:sym typeface="+mn-lt"/>
              </a:rPr>
              <a:t>1. </a:t>
            </a:r>
            <a:r>
              <a:rPr kumimoji="0" sz="600" b="0" i="0" u="none" strike="noStrike" kern="0" cap="none" spc="-10" normalizeH="0" baseline="0" noProof="0" dirty="0" err="1">
                <a:ln>
                  <a:noFill/>
                </a:ln>
                <a:solidFill>
                  <a:prstClr val="black"/>
                </a:solidFill>
                <a:effectLst/>
                <a:uLnTx/>
                <a:uFillTx/>
                <a:cs typeface="+mn-ea"/>
                <a:sym typeface="+mn-lt"/>
              </a:rPr>
              <a:t>Moertel</a:t>
            </a:r>
            <a:r>
              <a:rPr kumimoji="0" sz="600" b="0" i="0" u="none" strike="noStrike" kern="0" cap="none" spc="-10" normalizeH="0" baseline="0" noProof="0" dirty="0">
                <a:ln>
                  <a:noFill/>
                </a:ln>
                <a:solidFill>
                  <a:prstClr val="black"/>
                </a:solidFill>
                <a:effectLst/>
                <a:uLnTx/>
                <a:uFillTx/>
                <a:cs typeface="+mn-ea"/>
                <a:sym typeface="+mn-lt"/>
              </a:rPr>
              <a:t> CG, et al. Lancet. 1969 Oct 25;2</a:t>
            </a:r>
            <a:r>
              <a:rPr kumimoji="0" lang="en-US" altLang="zh-CN" sz="600" b="0" i="0" u="none" strike="noStrike" kern="0" cap="none" spc="-10" normalizeH="0" baseline="0" noProof="0" dirty="0">
                <a:ln>
                  <a:noFill/>
                </a:ln>
                <a:solidFill>
                  <a:prstClr val="black"/>
                </a:solidFill>
                <a:effectLst/>
                <a:uLnTx/>
                <a:uFillTx/>
                <a:cs typeface="+mn-ea"/>
                <a:sym typeface="+mn-lt"/>
              </a:rPr>
              <a:t>(</a:t>
            </a:r>
            <a:r>
              <a:rPr kumimoji="0" sz="600" b="0" i="0" u="none" strike="noStrike" kern="0" cap="none" spc="-10" normalizeH="0" baseline="0" noProof="0" dirty="0">
                <a:ln>
                  <a:noFill/>
                </a:ln>
                <a:solidFill>
                  <a:prstClr val="black"/>
                </a:solidFill>
                <a:effectLst/>
                <a:uLnTx/>
                <a:uFillTx/>
                <a:cs typeface="+mn-ea"/>
                <a:sym typeface="+mn-lt"/>
              </a:rPr>
              <a:t>7626</a:t>
            </a:r>
            <a:r>
              <a:rPr kumimoji="0" lang="en-US" altLang="zh-CN" sz="600" b="0" i="0" u="none" strike="noStrike" kern="0" cap="none" spc="-10" normalizeH="0" baseline="0" noProof="0" dirty="0">
                <a:ln>
                  <a:noFill/>
                </a:ln>
                <a:solidFill>
                  <a:prstClr val="black"/>
                </a:solidFill>
                <a:effectLst/>
                <a:uLnTx/>
                <a:uFillTx/>
                <a:cs typeface="+mn-ea"/>
                <a:sym typeface="+mn-lt"/>
              </a:rPr>
              <a:t>)</a:t>
            </a:r>
            <a:r>
              <a:rPr kumimoji="0" sz="600" b="0" i="0" u="none" strike="noStrike" kern="0" cap="none" spc="-10" normalizeH="0" baseline="0" noProof="0" dirty="0">
                <a:ln>
                  <a:noFill/>
                </a:ln>
                <a:solidFill>
                  <a:prstClr val="black"/>
                </a:solidFill>
                <a:effectLst/>
                <a:uLnTx/>
                <a:uFillTx/>
                <a:cs typeface="+mn-ea"/>
                <a:sym typeface="+mn-lt"/>
              </a:rPr>
              <a:t>:865-7.</a:t>
            </a:r>
            <a:r>
              <a:rPr kumimoji="0" lang="en-US" sz="600" b="0" i="0" u="none" strike="noStrike" kern="0" cap="none" spc="-10" normalizeH="0" baseline="0" noProof="0" dirty="0">
                <a:ln>
                  <a:noFill/>
                </a:ln>
                <a:solidFill>
                  <a:prstClr val="black"/>
                </a:solidFill>
                <a:effectLst/>
                <a:uLnTx/>
                <a:uFillTx/>
                <a:cs typeface="+mn-ea"/>
                <a:sym typeface="+mn-lt"/>
              </a:rPr>
              <a:t>  2. </a:t>
            </a:r>
            <a:r>
              <a:rPr kumimoji="0" lang="fr-FR" sz="600" b="0" i="0" u="none" strike="noStrike" kern="0" cap="none" spc="-10" normalizeH="0" baseline="0" noProof="0" dirty="0">
                <a:ln>
                  <a:noFill/>
                </a:ln>
                <a:solidFill>
                  <a:prstClr val="black"/>
                </a:solidFill>
                <a:effectLst/>
                <a:uLnTx/>
                <a:uFillTx/>
                <a:cs typeface="+mn-ea"/>
                <a:sym typeface="+mn-lt"/>
              </a:rPr>
              <a:t>H A </a:t>
            </a:r>
            <a:r>
              <a:rPr kumimoji="0" lang="fr-FR" sz="600" b="0" i="0" u="none" strike="noStrike" kern="0" cap="none" spc="-10" normalizeH="0" baseline="0" noProof="0" dirty="0" err="1">
                <a:ln>
                  <a:noFill/>
                </a:ln>
                <a:solidFill>
                  <a:prstClr val="black"/>
                </a:solidFill>
                <a:effectLst/>
                <a:uLnTx/>
                <a:uFillTx/>
                <a:cs typeface="+mn-ea"/>
                <a:sym typeface="+mn-lt"/>
              </a:rPr>
              <a:t>Burris</a:t>
            </a:r>
            <a:r>
              <a:rPr kumimoji="0" lang="fr-FR" sz="600" b="0" i="0" u="none" strike="noStrike" kern="0" cap="none" spc="-10" normalizeH="0" baseline="0" noProof="0" dirty="0">
                <a:ln>
                  <a:noFill/>
                </a:ln>
                <a:solidFill>
                  <a:prstClr val="black"/>
                </a:solidFill>
                <a:effectLst/>
                <a:uLnTx/>
                <a:uFillTx/>
                <a:cs typeface="+mn-ea"/>
                <a:sym typeface="+mn-lt"/>
              </a:rPr>
              <a:t> 3rd, et a. J Clin </a:t>
            </a:r>
            <a:r>
              <a:rPr kumimoji="0" lang="fr-FR" sz="600" b="0" i="0" u="none" strike="noStrike" kern="0" cap="none" spc="-10" normalizeH="0" baseline="0" noProof="0" dirty="0" err="1">
                <a:ln>
                  <a:noFill/>
                </a:ln>
                <a:solidFill>
                  <a:prstClr val="black"/>
                </a:solidFill>
                <a:effectLst/>
                <a:uLnTx/>
                <a:uFillTx/>
                <a:cs typeface="+mn-ea"/>
                <a:sym typeface="+mn-lt"/>
              </a:rPr>
              <a:t>Oncol</a:t>
            </a:r>
            <a:r>
              <a:rPr kumimoji="0" lang="fr-FR" sz="600" b="0" i="0" u="none" strike="noStrike" kern="0" cap="none" spc="-10" normalizeH="0" baseline="0" noProof="0" dirty="0">
                <a:ln>
                  <a:noFill/>
                </a:ln>
                <a:solidFill>
                  <a:prstClr val="black"/>
                </a:solidFill>
                <a:effectLst/>
                <a:uLnTx/>
                <a:uFillTx/>
                <a:cs typeface="+mn-ea"/>
                <a:sym typeface="+mn-lt"/>
              </a:rPr>
              <a:t> . 1997 Jun;15(6):2403-13.    3. </a:t>
            </a:r>
            <a:r>
              <a:rPr kumimoji="0" lang="it-IT" sz="600" b="0" i="0" u="none" strike="noStrike" kern="0" cap="none" spc="-10" normalizeH="0" baseline="0" noProof="0" dirty="0">
                <a:ln>
                  <a:noFill/>
                </a:ln>
                <a:solidFill>
                  <a:prstClr val="black"/>
                </a:solidFill>
                <a:effectLst/>
                <a:uLnTx/>
                <a:uFillTx/>
                <a:cs typeface="+mn-ea"/>
                <a:sym typeface="+mn-lt"/>
              </a:rPr>
              <a:t>P. A. Philip, 2007 ASCO.</a:t>
            </a:r>
            <a:r>
              <a:rPr kumimoji="0" lang="en-US" altLang="zh-CN" sz="600" b="0" i="0" u="none" strike="noStrike" kern="0" cap="none" spc="-10" normalizeH="0" baseline="0" noProof="0" dirty="0">
                <a:ln>
                  <a:noFill/>
                </a:ln>
                <a:solidFill>
                  <a:prstClr val="black"/>
                </a:solidFill>
                <a:effectLst/>
                <a:uLnTx/>
                <a:uFillTx/>
                <a:cs typeface="+mn-ea"/>
                <a:sym typeface="+mn-lt"/>
                <a:hlinkClick r:id="rId4"/>
              </a:rPr>
              <a:t> org/10.1200/jco.2007.25.18_suppl.lba4509</a:t>
            </a:r>
            <a:r>
              <a:rPr kumimoji="0" lang="en-US" altLang="zh-CN" sz="600" b="0" i="0" u="none" strike="noStrike" kern="0" cap="none" spc="-10" normalizeH="0" baseline="0" noProof="0" dirty="0">
                <a:ln>
                  <a:noFill/>
                </a:ln>
                <a:solidFill>
                  <a:prstClr val="black"/>
                </a:solidFill>
                <a:effectLst/>
                <a:uLnTx/>
                <a:uFillTx/>
                <a:cs typeface="+mn-ea"/>
                <a:sym typeface="+mn-lt"/>
              </a:rPr>
              <a:t>   4. David Cunningham, et al. </a:t>
            </a:r>
            <a:r>
              <a:rPr kumimoji="0" lang="it-IT" altLang="zh-CN" sz="600" b="0" i="0" u="none" strike="noStrike" kern="0" cap="none" spc="-10" normalizeH="0" baseline="0" noProof="0" dirty="0">
                <a:ln>
                  <a:noFill/>
                </a:ln>
                <a:solidFill>
                  <a:prstClr val="black"/>
                </a:solidFill>
                <a:effectLst/>
                <a:uLnTx/>
                <a:uFillTx/>
                <a:cs typeface="+mn-ea"/>
                <a:sym typeface="+mn-lt"/>
              </a:rPr>
              <a:t>J Clin Oncol . 2009 Nov 20;27(33):5513-8. doi: 10.1200/JCO.2009.24.2446.</a:t>
            </a:r>
            <a:r>
              <a:rPr kumimoji="0" lang="en-US" altLang="zh-CN" sz="600" b="0" i="0" u="none" strike="noStrike" kern="0" cap="none" spc="-10" normalizeH="0" baseline="0" noProof="0" dirty="0">
                <a:ln>
                  <a:noFill/>
                </a:ln>
                <a:solidFill>
                  <a:prstClr val="black"/>
                </a:solidFill>
                <a:effectLst/>
                <a:uLnTx/>
                <a:uFillTx/>
                <a:cs typeface="+mn-ea"/>
                <a:sym typeface="+mn-lt"/>
              </a:rPr>
              <a:t>5. </a:t>
            </a:r>
            <a:r>
              <a:rPr kumimoji="0" lang="it-IT" altLang="zh-CN" sz="600" b="0" i="0" u="none" strike="noStrike" kern="0" cap="none" spc="-10" normalizeH="0" baseline="0" noProof="0" dirty="0">
                <a:ln>
                  <a:noFill/>
                </a:ln>
                <a:solidFill>
                  <a:prstClr val="black"/>
                </a:solidFill>
                <a:effectLst/>
                <a:uLnTx/>
                <a:uFillTx/>
                <a:cs typeface="+mn-ea"/>
                <a:sym typeface="+mn-lt"/>
              </a:rPr>
              <a:t>Malcolm J. Moore, et al. 2007 ASCO.</a:t>
            </a:r>
            <a:r>
              <a:rPr kumimoji="0" lang="en-US" altLang="zh-CN" sz="600" b="0" i="0" u="none" strike="noStrike" kern="0" cap="none" spc="-10" normalizeH="0" baseline="0" noProof="0" dirty="0">
                <a:ln>
                  <a:noFill/>
                </a:ln>
                <a:solidFill>
                  <a:prstClr val="black"/>
                </a:solidFill>
                <a:effectLst/>
                <a:uLnTx/>
                <a:uFillTx/>
                <a:cs typeface="+mn-ea"/>
                <a:sym typeface="+mn-lt"/>
              </a:rPr>
              <a:t> </a:t>
            </a:r>
            <a:r>
              <a:rPr kumimoji="0" lang="en-US" altLang="zh-CN" sz="600" b="0" i="0" u="none" strike="noStrike" kern="1200" cap="none" spc="0" normalizeH="0" baseline="0" noProof="0" dirty="0">
                <a:ln>
                  <a:noFill/>
                </a:ln>
                <a:solidFill>
                  <a:prstClr val="black"/>
                </a:solidFill>
                <a:effectLst/>
                <a:uLnTx/>
                <a:uFillTx/>
                <a:cs typeface="+mn-ea"/>
                <a:sym typeface="+mn-lt"/>
                <a:hlinkClick r:id="rId5"/>
              </a:rPr>
              <a:t>https://doi.org/10.1200/JCO.2006.07.952</a:t>
            </a:r>
            <a:r>
              <a:rPr kumimoji="0" lang="en-US" altLang="zh-CN" sz="600" b="0" i="0" u="none" strike="noStrike" kern="1200" cap="none" spc="0" normalizeH="0" baseline="0" noProof="0" dirty="0">
                <a:ln>
                  <a:noFill/>
                </a:ln>
                <a:solidFill>
                  <a:prstClr val="black"/>
                </a:solidFill>
                <a:effectLst/>
                <a:uLnTx/>
                <a:uFillTx/>
                <a:cs typeface="+mn-ea"/>
                <a:sym typeface="+mn-lt"/>
              </a:rPr>
              <a:t>   6. Thierry Conroy, et al. N Engl J Med 2011;364:1817-1825. DOI: 10.1056/NEJMoa101192. 7. Hideki Ueno, et al. J Clin Oncol . 2013 May 1;31(13):1640-8. </a:t>
            </a:r>
            <a:r>
              <a:rPr kumimoji="0" lang="en-US" altLang="zh-CN" sz="600" b="0" i="0" u="none" strike="noStrike" kern="1200" cap="none" spc="0" normalizeH="0" baseline="0" noProof="0" dirty="0" err="1">
                <a:ln>
                  <a:noFill/>
                </a:ln>
                <a:solidFill>
                  <a:prstClr val="black"/>
                </a:solidFill>
                <a:effectLst/>
                <a:uLnTx/>
                <a:uFillTx/>
                <a:cs typeface="+mn-ea"/>
                <a:sym typeface="+mn-lt"/>
              </a:rPr>
              <a:t>doi</a:t>
            </a:r>
            <a:r>
              <a:rPr kumimoji="0" lang="en-US" altLang="zh-CN" sz="600" b="0" i="0" u="none" strike="noStrike" kern="1200" cap="none" spc="0" normalizeH="0" baseline="0" noProof="0" dirty="0">
                <a:ln>
                  <a:noFill/>
                </a:ln>
                <a:solidFill>
                  <a:prstClr val="black"/>
                </a:solidFill>
                <a:effectLst/>
                <a:uLnTx/>
                <a:uFillTx/>
                <a:cs typeface="+mn-ea"/>
                <a:sym typeface="+mn-lt"/>
              </a:rPr>
              <a:t>: 10.1200/JCO.2012.43.3680.  8. </a:t>
            </a:r>
            <a:r>
              <a:rPr kumimoji="0" lang="en-US" altLang="zh-CN" sz="600" b="0" i="0" u="none" strike="noStrike" kern="0" cap="none" spc="-10" normalizeH="0" baseline="0" noProof="0" dirty="0">
                <a:ln>
                  <a:noFill/>
                </a:ln>
                <a:solidFill>
                  <a:srgbClr val="000000">
                    <a:alpha val="100000"/>
                  </a:srgbClr>
                </a:solidFill>
                <a:effectLst/>
                <a:uLnTx/>
                <a:uFillTx/>
                <a:cs typeface="+mn-ea"/>
                <a:sym typeface="+mn-lt"/>
              </a:rPr>
              <a:t>Conroy T, et al. N Engl J Med. 2011 May 12;364(19):1817-25. </a:t>
            </a:r>
            <a:r>
              <a:rPr kumimoji="0" lang="en-US" altLang="zh-CN" sz="600" b="0" i="0" u="none" strike="noStrike" kern="0" cap="none" spc="-10" normalizeH="0" baseline="0" noProof="0" dirty="0" err="1">
                <a:ln>
                  <a:noFill/>
                </a:ln>
                <a:solidFill>
                  <a:srgbClr val="000000">
                    <a:alpha val="100000"/>
                  </a:srgbClr>
                </a:solidFill>
                <a:effectLst/>
                <a:uLnTx/>
                <a:uFillTx/>
                <a:cs typeface="+mn-ea"/>
                <a:sym typeface="+mn-lt"/>
              </a:rPr>
              <a:t>doi</a:t>
            </a:r>
            <a:r>
              <a:rPr kumimoji="0" lang="en-US" altLang="zh-CN" sz="600" b="0" i="0" u="none" strike="noStrike" kern="0" cap="none" spc="-10" normalizeH="0" baseline="0" noProof="0" dirty="0">
                <a:ln>
                  <a:noFill/>
                </a:ln>
                <a:solidFill>
                  <a:srgbClr val="000000">
                    <a:alpha val="100000"/>
                  </a:srgbClr>
                </a:solidFill>
                <a:effectLst/>
                <a:uLnTx/>
                <a:uFillTx/>
                <a:cs typeface="+mn-ea"/>
                <a:sym typeface="+mn-lt"/>
              </a:rPr>
              <a:t>: 10.1056/NEJMoa1011923. 9.</a:t>
            </a:r>
            <a:r>
              <a:rPr kumimoji="0" lang="zh-CN" altLang="en-US" sz="600" b="0" i="0" u="none" strike="noStrike" kern="0" cap="none" spc="-20" normalizeH="0" baseline="0" noProof="0" dirty="0">
                <a:ln>
                  <a:noFill/>
                </a:ln>
                <a:solidFill>
                  <a:srgbClr val="000000">
                    <a:alpha val="100000"/>
                  </a:srgbClr>
                </a:solidFill>
                <a:effectLst/>
                <a:uLnTx/>
                <a:uFillTx/>
                <a:cs typeface="+mn-ea"/>
                <a:sym typeface="+mn-lt"/>
              </a:rPr>
              <a:t> </a:t>
            </a:r>
            <a:r>
              <a:rPr kumimoji="0" lang="en-US" altLang="zh-CN" sz="600" b="0" i="0" u="none" strike="noStrike" kern="1200" cap="none" spc="0" normalizeH="0" baseline="0" noProof="0" dirty="0">
                <a:ln>
                  <a:noFill/>
                </a:ln>
                <a:solidFill>
                  <a:prstClr val="black"/>
                </a:solidFill>
                <a:effectLst/>
                <a:uLnTx/>
                <a:uFillTx/>
                <a:cs typeface="+mn-ea"/>
                <a:sym typeface="+mn-lt"/>
              </a:rPr>
              <a:t>Von Hoff DD, et al. N Engl J Med. 2013 Oct 31;369(18):1691-703. </a:t>
            </a:r>
            <a:r>
              <a:rPr kumimoji="0" lang="en-US" altLang="zh-CN" sz="600" b="0" i="0" u="none" strike="noStrike" kern="1200" cap="none" spc="0" normalizeH="0" baseline="0" noProof="0" dirty="0" err="1">
                <a:ln>
                  <a:noFill/>
                </a:ln>
                <a:solidFill>
                  <a:prstClr val="black"/>
                </a:solidFill>
                <a:effectLst/>
                <a:uLnTx/>
                <a:uFillTx/>
                <a:cs typeface="+mn-ea"/>
                <a:sym typeface="+mn-lt"/>
              </a:rPr>
              <a:t>doi</a:t>
            </a:r>
            <a:r>
              <a:rPr kumimoji="0" lang="en-US" altLang="zh-CN" sz="600" b="0" i="0" u="none" strike="noStrike" kern="1200" cap="none" spc="0" normalizeH="0" baseline="0" noProof="0" dirty="0">
                <a:ln>
                  <a:noFill/>
                </a:ln>
                <a:solidFill>
                  <a:prstClr val="black"/>
                </a:solidFill>
                <a:effectLst/>
                <a:uLnTx/>
                <a:uFillTx/>
                <a:cs typeface="+mn-ea"/>
                <a:sym typeface="+mn-lt"/>
              </a:rPr>
              <a:t>: 10.1056/NEJMoa1304369. </a:t>
            </a:r>
            <a:r>
              <a:rPr kumimoji="0" lang="en-US" altLang="zh-CN" sz="600" b="0" i="0" u="none" strike="noStrike" kern="1200" cap="none" spc="0" normalizeH="0" baseline="0" noProof="0" dirty="0" err="1">
                <a:ln>
                  <a:noFill/>
                </a:ln>
                <a:solidFill>
                  <a:prstClr val="black"/>
                </a:solidFill>
                <a:effectLst/>
                <a:uLnTx/>
                <a:uFillTx/>
                <a:cs typeface="+mn-ea"/>
                <a:sym typeface="+mn-lt"/>
              </a:rPr>
              <a:t>Epub</a:t>
            </a:r>
            <a:r>
              <a:rPr kumimoji="0" lang="en-US" altLang="zh-CN" sz="600" b="0" i="0" u="none" strike="noStrike" kern="1200" cap="none" spc="0" normalizeH="0" baseline="0" noProof="0" dirty="0">
                <a:ln>
                  <a:noFill/>
                </a:ln>
                <a:solidFill>
                  <a:prstClr val="black"/>
                </a:solidFill>
                <a:effectLst/>
                <a:uLnTx/>
                <a:uFillTx/>
                <a:cs typeface="+mn-ea"/>
                <a:sym typeface="+mn-lt"/>
              </a:rPr>
              <a:t> 2013 Oct 16.  10. Wainberg ZA, Melisi D, </a:t>
            </a:r>
            <a:r>
              <a:rPr kumimoji="0" lang="en-US" altLang="zh-CN" sz="600" b="0" i="0" u="none" strike="noStrike" kern="1200" cap="none" spc="0" normalizeH="0" baseline="0" noProof="0" dirty="0" err="1">
                <a:ln>
                  <a:noFill/>
                </a:ln>
                <a:solidFill>
                  <a:prstClr val="black"/>
                </a:solidFill>
                <a:effectLst/>
                <a:uLnTx/>
                <a:uFillTx/>
                <a:cs typeface="+mn-ea"/>
                <a:sym typeface="+mn-lt"/>
              </a:rPr>
              <a:t>Macarulla</a:t>
            </a:r>
            <a:r>
              <a:rPr kumimoji="0" lang="en-US" altLang="zh-CN" sz="600" b="0" i="0" u="none" strike="noStrike" kern="1200" cap="none" spc="0" normalizeH="0" baseline="0" noProof="0" dirty="0">
                <a:ln>
                  <a:noFill/>
                </a:ln>
                <a:solidFill>
                  <a:prstClr val="black"/>
                </a:solidFill>
                <a:effectLst/>
                <a:uLnTx/>
                <a:uFillTx/>
                <a:cs typeface="+mn-ea"/>
                <a:sym typeface="+mn-lt"/>
              </a:rPr>
              <a:t> T, et al. Lancet. 2023 Sep 11:S0140-6736(23)01366-1. </a:t>
            </a:r>
            <a:r>
              <a:rPr kumimoji="0" lang="en-US" altLang="zh-CN" sz="600" b="0" i="0" u="none" strike="noStrike" kern="1200" cap="none" spc="0" normalizeH="0" baseline="0" noProof="0" dirty="0" err="1">
                <a:ln>
                  <a:noFill/>
                </a:ln>
                <a:solidFill>
                  <a:prstClr val="black"/>
                </a:solidFill>
                <a:effectLst/>
                <a:uLnTx/>
                <a:uFillTx/>
                <a:cs typeface="+mn-ea"/>
                <a:sym typeface="+mn-lt"/>
              </a:rPr>
              <a:t>doi</a:t>
            </a:r>
            <a:r>
              <a:rPr kumimoji="0" lang="en-US" altLang="zh-CN" sz="600" b="0" i="0" u="none" strike="noStrike" kern="1200" cap="none" spc="0" normalizeH="0" baseline="0" noProof="0" dirty="0">
                <a:ln>
                  <a:noFill/>
                </a:ln>
                <a:solidFill>
                  <a:prstClr val="black"/>
                </a:solidFill>
                <a:effectLst/>
                <a:uLnTx/>
                <a:uFillTx/>
                <a:cs typeface="+mn-ea"/>
                <a:sym typeface="+mn-lt"/>
              </a:rPr>
              <a:t>: 10.1016/S0140-6736(23)01366-1.</a:t>
            </a:r>
            <a:endParaRPr kumimoji="0" lang="zh-CN" altLang="en-US" sz="600" b="0" i="0" u="none" strike="noStrike" kern="1200" cap="none" spc="0" normalizeH="0" baseline="0" noProof="0" dirty="0">
              <a:ln>
                <a:noFill/>
              </a:ln>
              <a:solidFill>
                <a:prstClr val="black"/>
              </a:solidFill>
              <a:effectLst/>
              <a:uLnTx/>
              <a:uFillTx/>
              <a:cs typeface="+mn-ea"/>
              <a:sym typeface="+mn-lt"/>
            </a:endParaRPr>
          </a:p>
          <a:p>
            <a:pPr marL="12700" marR="0" lvl="0" indent="0" algn="l" defTabSz="914400" rtl="0" eaLnBrk="0" fontAlgn="auto" latinLnBrk="0" hangingPunct="1">
              <a:lnSpc>
                <a:spcPct val="90000"/>
              </a:lnSpc>
              <a:spcBef>
                <a:spcPts val="0"/>
              </a:spcBef>
              <a:spcAft>
                <a:spcPts val="0"/>
              </a:spcAft>
              <a:buClrTx/>
              <a:buSzTx/>
              <a:buFontTx/>
              <a:buNone/>
              <a:defRPr/>
            </a:pPr>
            <a:endParaRPr kumimoji="0" sz="600" b="0" i="0" u="none" strike="noStrike" kern="0" cap="none" spc="-10" normalizeH="0" baseline="0" noProof="0" dirty="0">
              <a:ln>
                <a:noFill/>
              </a:ln>
              <a:solidFill>
                <a:prstClr val="black"/>
              </a:solidFill>
              <a:effectLst/>
              <a:uLnTx/>
              <a:uFillTx/>
              <a:cs typeface="+mn-ea"/>
              <a:sym typeface="+mn-lt"/>
            </a:endParaRPr>
          </a:p>
        </p:txBody>
      </p:sp>
      <p:sp>
        <p:nvSpPr>
          <p:cNvPr id="69" name="乘号 276"/>
          <p:cNvSpPr/>
          <p:nvPr/>
        </p:nvSpPr>
        <p:spPr>
          <a:xfrm>
            <a:off x="4052738" y="2217953"/>
            <a:ext cx="386491" cy="372289"/>
          </a:xfrm>
          <a:prstGeom prst="mathMultiply">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prstClr val="black">
                  <a:lumMod val="75000"/>
                </a:prstClr>
              </a:solidFill>
              <a:effectLst/>
              <a:uLnTx/>
              <a:uFillTx/>
              <a:cs typeface="+mn-ea"/>
              <a:sym typeface="+mn-lt"/>
            </a:endParaRPr>
          </a:p>
        </p:txBody>
      </p:sp>
      <p:cxnSp>
        <p:nvCxnSpPr>
          <p:cNvPr id="6" name="Google Shape;629;p12"/>
          <p:cNvCxnSpPr/>
          <p:nvPr/>
        </p:nvCxnSpPr>
        <p:spPr>
          <a:xfrm flipV="1">
            <a:off x="703232" y="4145385"/>
            <a:ext cx="0" cy="833577"/>
          </a:xfrm>
          <a:prstGeom prst="straightConnector1">
            <a:avLst/>
          </a:prstGeom>
          <a:noFill/>
          <a:ln w="9525" cap="flat" cmpd="sng">
            <a:solidFill>
              <a:srgbClr val="595959"/>
            </a:solidFill>
            <a:prstDash val="dash"/>
            <a:miter lim="800000"/>
            <a:headEnd type="oval" w="med" len="med"/>
            <a:tailEnd type="none" w="sm" len="sm"/>
          </a:ln>
        </p:spPr>
      </p:cxnSp>
      <p:sp>
        <p:nvSpPr>
          <p:cNvPr id="17" name="Rectangle: Rounded Corners 16"/>
          <p:cNvSpPr/>
          <p:nvPr/>
        </p:nvSpPr>
        <p:spPr>
          <a:xfrm>
            <a:off x="477441" y="3982964"/>
            <a:ext cx="732731" cy="267358"/>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1997</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22" name="Rectangle: Rounded Corners 21"/>
          <p:cNvSpPr/>
          <p:nvPr/>
        </p:nvSpPr>
        <p:spPr>
          <a:xfrm>
            <a:off x="1801752" y="3984391"/>
            <a:ext cx="732731" cy="264504"/>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2005 </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35" name="Rectangle: Rounded Corners 34"/>
          <p:cNvSpPr/>
          <p:nvPr/>
        </p:nvSpPr>
        <p:spPr>
          <a:xfrm>
            <a:off x="4450374" y="3981564"/>
            <a:ext cx="705905" cy="270158"/>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2010 </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8" name="Rectangle: Rounded Corners 7"/>
          <p:cNvSpPr/>
          <p:nvPr/>
        </p:nvSpPr>
        <p:spPr>
          <a:xfrm>
            <a:off x="5747859" y="3979894"/>
            <a:ext cx="705905" cy="273498"/>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2011 </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10" name="Rectangle: Rounded Corners 9"/>
          <p:cNvSpPr/>
          <p:nvPr/>
        </p:nvSpPr>
        <p:spPr>
          <a:xfrm>
            <a:off x="3126063" y="3981961"/>
            <a:ext cx="732731" cy="269364"/>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2009</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78" name="Rectangle: Rounded Corners 77"/>
          <p:cNvSpPr/>
          <p:nvPr/>
        </p:nvSpPr>
        <p:spPr>
          <a:xfrm>
            <a:off x="8337498" y="3981961"/>
            <a:ext cx="700574" cy="269365"/>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2019 </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81" name="Rectangle: Rounded Corners 80"/>
          <p:cNvSpPr/>
          <p:nvPr/>
        </p:nvSpPr>
        <p:spPr>
          <a:xfrm>
            <a:off x="10921806" y="3984398"/>
            <a:ext cx="700574" cy="264490"/>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2023</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7" name="object 6"/>
          <p:cNvSpPr txBox="1"/>
          <p:nvPr/>
        </p:nvSpPr>
        <p:spPr>
          <a:xfrm rot="16200000">
            <a:off x="-452268" y="2883071"/>
            <a:ext cx="1291794" cy="298177"/>
          </a:xfrm>
          <a:prstGeom prst="roundRect">
            <a:avLst>
              <a:gd name="adj" fmla="val 22716"/>
            </a:avLst>
          </a:prstGeom>
          <a:solidFill>
            <a:srgbClr val="5B9BD5">
              <a:lumMod val="20000"/>
              <a:lumOff val="80000"/>
            </a:srgbClr>
          </a:solidFill>
          <a:ln>
            <a:noFill/>
          </a:ln>
          <a:effectLst>
            <a:outerShdw blurRad="50800" dist="38100" dir="5400000" algn="ctr" rotWithShape="0">
              <a:srgbClr val="70AD47">
                <a:lumMod val="50000"/>
                <a:alpha val="40000"/>
              </a:srgbClr>
            </a:outerShdw>
          </a:effectLst>
        </p:spPr>
        <p:txBody>
          <a:bodyPr vert="eaVert"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D91E49"/>
              </a:buClr>
              <a:buSzTx/>
              <a:buFontTx/>
              <a:buNone/>
              <a:defRPr/>
            </a:pPr>
            <a:r>
              <a:rPr kumimoji="0" lang="zh-CN" altLang="en-US" sz="1400" b="1" i="0" u="none" strike="noStrike" kern="0" cap="none" spc="0" normalizeH="0" baseline="0" noProof="0" dirty="0">
                <a:ln>
                  <a:noFill/>
                </a:ln>
                <a:solidFill>
                  <a:prstClr val="black"/>
                </a:solidFill>
                <a:effectLst/>
                <a:uLnTx/>
                <a:uFillTx/>
                <a:cs typeface="+mn-ea"/>
                <a:sym typeface="+mn-lt"/>
              </a:rPr>
              <a:t>靶向探索</a:t>
            </a:r>
            <a:endParaRPr kumimoji="0" lang="en-US" altLang="zh-CN" sz="1600" b="1" i="0" u="none" strike="noStrike" kern="0" cap="none" spc="0" normalizeH="0" baseline="0" noProof="0" dirty="0">
              <a:ln>
                <a:noFill/>
              </a:ln>
              <a:solidFill>
                <a:prstClr val="black"/>
              </a:solidFill>
              <a:effectLst/>
              <a:uLnTx/>
              <a:uFillTx/>
              <a:cs typeface="+mn-ea"/>
              <a:sym typeface="+mn-lt"/>
            </a:endParaRPr>
          </a:p>
        </p:txBody>
      </p:sp>
      <p:sp>
        <p:nvSpPr>
          <p:cNvPr id="15" name="object 6"/>
          <p:cNvSpPr txBox="1"/>
          <p:nvPr/>
        </p:nvSpPr>
        <p:spPr>
          <a:xfrm rot="16200000">
            <a:off x="-428726" y="5039010"/>
            <a:ext cx="1291794" cy="298177"/>
          </a:xfrm>
          <a:prstGeom prst="roundRect">
            <a:avLst>
              <a:gd name="adj" fmla="val 22716"/>
            </a:avLst>
          </a:prstGeom>
          <a:solidFill>
            <a:srgbClr val="5B9BD5">
              <a:lumMod val="20000"/>
              <a:lumOff val="80000"/>
            </a:srgbClr>
          </a:solidFill>
          <a:ln>
            <a:noFill/>
          </a:ln>
          <a:effectLst>
            <a:outerShdw blurRad="50800" dist="38100" dir="5400000" algn="ctr" rotWithShape="0">
              <a:srgbClr val="70AD47">
                <a:lumMod val="50000"/>
                <a:alpha val="40000"/>
              </a:srgbClr>
            </a:outerShdw>
          </a:effectLst>
        </p:spPr>
        <p:txBody>
          <a:bodyPr vert="eaVert"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
                <a:srgbClr val="D91E49"/>
              </a:buClr>
              <a:buSzTx/>
              <a:buFontTx/>
              <a:buNone/>
              <a:defRPr/>
            </a:pPr>
            <a:r>
              <a:rPr kumimoji="0" lang="zh-CN" altLang="en-US" sz="1400" b="1" i="0" u="none" strike="noStrike" kern="0" cap="none" spc="0" normalizeH="0" baseline="0" noProof="0" dirty="0">
                <a:ln>
                  <a:noFill/>
                </a:ln>
                <a:solidFill>
                  <a:prstClr val="black"/>
                </a:solidFill>
                <a:effectLst/>
                <a:uLnTx/>
                <a:uFillTx/>
                <a:cs typeface="+mn-ea"/>
                <a:sym typeface="+mn-lt"/>
              </a:rPr>
              <a:t>化疗</a:t>
            </a:r>
            <a:endParaRPr kumimoji="0" lang="zh-CN" altLang="en-US" sz="1400" b="1" i="0" u="none" strike="noStrike" kern="0" cap="none" spc="0" normalizeH="0" baseline="0" noProof="0" dirty="0">
              <a:ln>
                <a:noFill/>
              </a:ln>
              <a:solidFill>
                <a:prstClr val="black"/>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D91E49"/>
              </a:buClr>
              <a:buSzTx/>
              <a:buFontTx/>
              <a:buNone/>
              <a:defRPr/>
            </a:pPr>
            <a:r>
              <a:rPr kumimoji="0" lang="zh-CN" altLang="en-US" sz="1400" b="1" i="0" u="none" strike="noStrike" kern="0" cap="none" spc="0" normalizeH="0" baseline="0" noProof="0" dirty="0">
                <a:ln>
                  <a:noFill/>
                </a:ln>
                <a:solidFill>
                  <a:prstClr val="black"/>
                </a:solidFill>
                <a:effectLst/>
                <a:uLnTx/>
                <a:uFillTx/>
                <a:cs typeface="+mn-ea"/>
                <a:sym typeface="+mn-lt"/>
              </a:rPr>
              <a:t>基石</a:t>
            </a:r>
            <a:endParaRPr kumimoji="0" lang="zh-CN" altLang="en-US" sz="1400" b="1" i="0" u="none" strike="noStrike" kern="0" cap="none" spc="0" normalizeH="0" baseline="0" noProof="0" dirty="0">
              <a:ln>
                <a:noFill/>
              </a:ln>
              <a:solidFill>
                <a:prstClr val="black"/>
              </a:solidFill>
              <a:effectLst/>
              <a:uLnTx/>
              <a:uFillTx/>
              <a:cs typeface="+mn-ea"/>
              <a:sym typeface="+mn-lt"/>
            </a:endParaRPr>
          </a:p>
        </p:txBody>
      </p:sp>
      <p:sp>
        <p:nvSpPr>
          <p:cNvPr id="88" name="圆角矩形 34"/>
          <p:cNvSpPr/>
          <p:nvPr/>
        </p:nvSpPr>
        <p:spPr>
          <a:xfrm>
            <a:off x="6894486" y="4507612"/>
            <a:ext cx="1950608"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en-US" altLang="zh-CN" sz="1000" b="0" i="0" u="none" strike="noStrike" kern="1200" cap="none" spc="0" normalizeH="0" baseline="0" noProof="0" dirty="0">
              <a:ln>
                <a:noFill/>
              </a:ln>
              <a:solidFill>
                <a:prstClr val="white"/>
              </a:solidFill>
              <a:effectLst/>
              <a:uLnTx/>
              <a:uFillTx/>
              <a:cs typeface="+mn-ea"/>
              <a:sym typeface="+mn-lt"/>
            </a:endParaRPr>
          </a:p>
        </p:txBody>
      </p:sp>
      <p:sp>
        <p:nvSpPr>
          <p:cNvPr id="47" name="TextBox 46"/>
          <p:cNvSpPr txBox="1"/>
          <p:nvPr/>
        </p:nvSpPr>
        <p:spPr>
          <a:xfrm>
            <a:off x="7008735" y="4501811"/>
            <a:ext cx="1670391" cy="924677"/>
          </a:xfrm>
          <a:prstGeom prst="rect">
            <a:avLst/>
          </a:prstGeom>
          <a:noFill/>
        </p:spPr>
        <p:txBody>
          <a:bodyPr wrap="square" anchor="ctr" anchorCtr="0">
            <a:spAutoFit/>
          </a:bodyPr>
          <a:lstStyle>
            <a:defPPr>
              <a:defRPr lang="zh-CN"/>
            </a:defPPr>
            <a:lvl1pPr algn="ctr" eaLnBrk="0">
              <a:lnSpc>
                <a:spcPct val="120000"/>
              </a:lnSpc>
              <a:spcAft>
                <a:spcPts val="300"/>
              </a:spcAft>
              <a:defRPr sz="1100" b="1" kern="0" spc="-10">
                <a:solidFill>
                  <a:srgbClr val="000000">
                    <a:alpha val="100000"/>
                  </a:srgbClr>
                </a:solidFill>
                <a:latin typeface="Arial" panose="020B0604020202020204" pitchFamily="34" charset="0"/>
                <a:ea typeface="微软雅黑" panose="020B0503020204020204" pitchFamily="34" charset="-122"/>
                <a:cs typeface="Arial" panose="020B0604020202020204"/>
              </a:defRPr>
            </a:lvl1pPr>
          </a:lstStyle>
          <a:p>
            <a:pPr marL="0" marR="0" lvl="0" indent="0" algn="ctr" defTabSz="914400" rtl="0" eaLnBrk="0" fontAlgn="auto" latinLnBrk="0" hangingPunct="1">
              <a:lnSpc>
                <a:spcPct val="120000"/>
              </a:lnSpc>
              <a:spcBef>
                <a:spcPts val="0"/>
              </a:spcBef>
              <a:spcAft>
                <a:spcPts val="300"/>
              </a:spcAft>
              <a:buClrTx/>
              <a:buSzTx/>
              <a:buFontTx/>
              <a:buNone/>
              <a:defRPr/>
            </a:pPr>
            <a:r>
              <a:rPr kumimoji="0" lang="en-US" altLang="zh-CN" sz="1100" b="1" i="0" u="none" strike="noStrike" kern="0" cap="none" spc="-10" normalizeH="0" baseline="0" noProof="0" dirty="0">
                <a:ln>
                  <a:noFill/>
                </a:ln>
                <a:solidFill>
                  <a:srgbClr val="000000">
                    <a:alpha val="100000"/>
                  </a:srgbClr>
                </a:solidFill>
                <a:effectLst/>
                <a:uLnTx/>
                <a:uFillTx/>
                <a:latin typeface="+mn-lt"/>
                <a:ea typeface="+mn-ea"/>
                <a:cs typeface="+mn-ea"/>
                <a:sym typeface="+mn-lt"/>
              </a:rPr>
              <a:t>MPACT</a:t>
            </a:r>
            <a:r>
              <a:rPr kumimoji="0" lang="zh-CN" altLang="en-US" sz="1100" b="1" i="0" u="none" strike="noStrike" kern="0" cap="none" spc="-10" normalizeH="0" baseline="0" noProof="0" dirty="0">
                <a:ln>
                  <a:noFill/>
                </a:ln>
                <a:solidFill>
                  <a:srgbClr val="000000">
                    <a:alpha val="100000"/>
                  </a:srgbClr>
                </a:solidFill>
                <a:effectLst/>
                <a:uLnTx/>
                <a:uFillTx/>
                <a:latin typeface="+mn-lt"/>
                <a:ea typeface="+mn-ea"/>
                <a:cs typeface="+mn-ea"/>
                <a:sym typeface="+mn-lt"/>
              </a:rPr>
              <a:t>研究</a:t>
            </a:r>
            <a:endParaRPr kumimoji="0" lang="en-US" altLang="zh-CN" sz="1100" b="1"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AG</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 </a:t>
            </a: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vs GEM</a:t>
            </a:r>
            <a:endPar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a:p>
            <a:pPr marL="0" marR="0" lvl="0" indent="0" algn="ctr" defTabSz="914400" rtl="0" eaLnBrk="0" fontAlgn="auto" latinLnBrk="0" hangingPunct="1">
              <a:lnSpc>
                <a:spcPct val="120000"/>
              </a:lnSpc>
              <a:spcBef>
                <a:spcPts val="0"/>
              </a:spcBef>
              <a:spcAft>
                <a:spcPts val="0"/>
              </a:spcAft>
              <a:buClrTx/>
              <a:buSzTx/>
              <a:buFontTx/>
              <a:buNone/>
              <a:defRPr/>
            </a:pP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mOS</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a:t>
            </a: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8.7m vs 6.6m</a:t>
            </a:r>
            <a:r>
              <a:rPr kumimoji="0" lang="zh-CN" altLang="en-US"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a:t>
            </a:r>
            <a:r>
              <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rPr>
              <a:t>P&lt;0.001</a:t>
            </a:r>
            <a:endParaRPr kumimoji="0" lang="en-US" altLang="zh-CN" sz="1100" b="0" i="0" u="none" strike="noStrike" kern="0" cap="none" spc="-10" normalizeH="0" baseline="0" noProof="0" dirty="0">
              <a:ln>
                <a:noFill/>
              </a:ln>
              <a:solidFill>
                <a:srgbClr val="000000">
                  <a:alpha val="100000"/>
                </a:srgbClr>
              </a:solidFill>
              <a:effectLst/>
              <a:uLnTx/>
              <a:uFillTx/>
              <a:latin typeface="+mn-lt"/>
              <a:ea typeface="+mn-ea"/>
              <a:cs typeface="+mn-ea"/>
              <a:sym typeface="+mn-lt"/>
            </a:endParaRPr>
          </a:p>
        </p:txBody>
      </p:sp>
      <p:cxnSp>
        <p:nvCxnSpPr>
          <p:cNvPr id="98" name="Google Shape;629;p12"/>
          <p:cNvCxnSpPr/>
          <p:nvPr/>
        </p:nvCxnSpPr>
        <p:spPr>
          <a:xfrm flipV="1">
            <a:off x="7148952" y="4145385"/>
            <a:ext cx="0" cy="588885"/>
          </a:xfrm>
          <a:prstGeom prst="straightConnector1">
            <a:avLst/>
          </a:prstGeom>
          <a:noFill/>
          <a:ln w="9525" cap="flat" cmpd="sng">
            <a:solidFill>
              <a:srgbClr val="595959"/>
            </a:solidFill>
            <a:prstDash val="dash"/>
            <a:miter lim="800000"/>
            <a:headEnd type="oval" w="med" len="med"/>
            <a:tailEnd type="none" w="sm" len="sm"/>
          </a:ln>
        </p:spPr>
      </p:cxnSp>
      <p:sp>
        <p:nvSpPr>
          <p:cNvPr id="79" name="Rectangle: Rounded Corners 78"/>
          <p:cNvSpPr/>
          <p:nvPr/>
        </p:nvSpPr>
        <p:spPr>
          <a:xfrm>
            <a:off x="7045344" y="3981961"/>
            <a:ext cx="700574" cy="269365"/>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2013 </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
        <p:nvSpPr>
          <p:cNvPr id="29" name="TextBox 28"/>
          <p:cNvSpPr txBox="1"/>
          <p:nvPr/>
        </p:nvSpPr>
        <p:spPr>
          <a:xfrm>
            <a:off x="460116" y="974790"/>
            <a:ext cx="11739611" cy="584775"/>
          </a:xfrm>
          <a:prstGeom prst="rect">
            <a:avLst/>
          </a:prstGeom>
          <a:noFill/>
        </p:spPr>
        <p:txBody>
          <a:bodyPr wrap="square">
            <a:spAutoFit/>
          </a:bodyPr>
          <a:lstStyle/>
          <a:p>
            <a:pPr>
              <a:buClr>
                <a:srgbClr val="0070C0"/>
              </a:buClr>
              <a:defRPr/>
            </a:pPr>
            <a:r>
              <a:rPr lang="zh-CN" altLang="en-US" sz="1600" b="1" dirty="0">
                <a:solidFill>
                  <a:srgbClr val="0070C0"/>
                </a:solidFill>
                <a:latin typeface="+mn-ea"/>
                <a:cs typeface="+mn-ea"/>
                <a:sym typeface="+mn-lt"/>
              </a:rPr>
              <a:t>化疗仍为胰腺癌主要治疗手段，常用方案包括</a:t>
            </a:r>
            <a:r>
              <a:rPr lang="en-US" altLang="zh-CN" sz="1600" b="1" dirty="0">
                <a:solidFill>
                  <a:srgbClr val="0070C0"/>
                </a:solidFill>
                <a:latin typeface="+mn-ea"/>
                <a:cs typeface="+mn-ea"/>
                <a:sym typeface="+mn-lt"/>
              </a:rPr>
              <a:t>AG</a:t>
            </a:r>
            <a:r>
              <a:rPr lang="zh-CN" altLang="en-US" sz="1600" b="1" dirty="0">
                <a:solidFill>
                  <a:srgbClr val="0070C0"/>
                </a:solidFill>
                <a:latin typeface="+mn-ea"/>
                <a:cs typeface="+mn-ea"/>
                <a:sym typeface="+mn-lt"/>
              </a:rPr>
              <a:t>、</a:t>
            </a:r>
            <a:r>
              <a:rPr lang="en-US" altLang="zh-CN" sz="1600" b="1" dirty="0">
                <a:solidFill>
                  <a:srgbClr val="0070C0"/>
                </a:solidFill>
                <a:latin typeface="+mn-ea"/>
                <a:cs typeface="+mn-ea"/>
                <a:sym typeface="+mn-lt"/>
              </a:rPr>
              <a:t>FOLFIRINOX</a:t>
            </a:r>
            <a:r>
              <a:rPr lang="zh-CN" altLang="en-US" sz="1600" b="1" dirty="0">
                <a:solidFill>
                  <a:srgbClr val="0070C0"/>
                </a:solidFill>
                <a:latin typeface="+mn-ea"/>
                <a:cs typeface="+mn-ea"/>
                <a:sym typeface="+mn-lt"/>
              </a:rPr>
              <a:t>等，奥拉帕利、尼妥珠单抗具有一定疗效，但获益人群有限</a:t>
            </a:r>
            <a:endParaRPr lang="zh-CN" altLang="en-US" sz="1600" b="1" dirty="0">
              <a:solidFill>
                <a:srgbClr val="0070C0"/>
              </a:solidFill>
              <a:latin typeface="+mn-ea"/>
              <a:cs typeface="+mn-ea"/>
              <a:sym typeface="+mn-lt"/>
            </a:endParaRPr>
          </a:p>
          <a:p>
            <a:pPr marL="0" marR="0" lvl="0" indent="0" defTabSz="914400" rtl="0" eaLnBrk="1" fontAlgn="auto" latinLnBrk="0" hangingPunct="1">
              <a:lnSpc>
                <a:spcPct val="100000"/>
              </a:lnSpc>
              <a:spcBef>
                <a:spcPts val="0"/>
              </a:spcBef>
              <a:spcAft>
                <a:spcPts val="0"/>
              </a:spcAft>
              <a:buClr>
                <a:srgbClr val="0070C0"/>
              </a:buClr>
              <a:buSzTx/>
              <a:buFontTx/>
              <a:buNone/>
              <a:defRPr/>
            </a:pPr>
            <a:endParaRPr kumimoji="0" lang="zh-CN" altLang="en-US" sz="1600" b="1" i="0" u="none" strike="noStrike" kern="1200" cap="none" spc="0" normalizeH="0" baseline="0" noProof="0" dirty="0">
              <a:ln>
                <a:noFill/>
              </a:ln>
              <a:solidFill>
                <a:srgbClr val="163E64"/>
              </a:solidFill>
              <a:effectLst/>
              <a:uLnTx/>
              <a:uFillTx/>
              <a:latin typeface="+mn-ea"/>
              <a:cs typeface="+mn-ea"/>
              <a:sym typeface="+mn-lt"/>
            </a:endParaRPr>
          </a:p>
        </p:txBody>
      </p:sp>
      <p:pic>
        <p:nvPicPr>
          <p:cNvPr id="123" name="图片 12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2965" y="797475"/>
            <a:ext cx="578056" cy="578056"/>
          </a:xfrm>
          <a:prstGeom prst="rect">
            <a:avLst/>
          </a:prstGeom>
        </p:spPr>
      </p:pic>
      <p:grpSp>
        <p:nvGrpSpPr>
          <p:cNvPr id="38" name="Group 37"/>
          <p:cNvGrpSpPr/>
          <p:nvPr/>
        </p:nvGrpSpPr>
        <p:grpSpPr>
          <a:xfrm>
            <a:off x="8663492" y="2718172"/>
            <a:ext cx="1686894" cy="1437301"/>
            <a:chOff x="8968535" y="3215451"/>
            <a:chExt cx="1909224" cy="1643022"/>
          </a:xfrm>
        </p:grpSpPr>
        <p:sp>
          <p:nvSpPr>
            <p:cNvPr id="25" name="梯形 18"/>
            <p:cNvSpPr/>
            <p:nvPr/>
          </p:nvSpPr>
          <p:spPr>
            <a:xfrm>
              <a:off x="8968535" y="4102807"/>
              <a:ext cx="1909224" cy="56067"/>
            </a:xfrm>
            <a:prstGeom prst="trapezoid">
              <a:avLst>
                <a:gd name="adj" fmla="val 111924"/>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zh-CN" altLang="en-US" sz="1000">
                <a:solidFill>
                  <a:prstClr val="white"/>
                </a:solidFill>
                <a:cs typeface="+mn-ea"/>
                <a:sym typeface="+mn-lt"/>
              </a:endParaRPr>
            </a:p>
          </p:txBody>
        </p:sp>
        <p:sp>
          <p:nvSpPr>
            <p:cNvPr id="32" name="圆角矩形 34"/>
            <p:cNvSpPr/>
            <p:nvPr/>
          </p:nvSpPr>
          <p:spPr>
            <a:xfrm>
              <a:off x="8991887" y="3215451"/>
              <a:ext cx="1773634" cy="913074"/>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altLang="zh-CN" sz="1000" dirty="0">
                <a:solidFill>
                  <a:prstClr val="white"/>
                </a:solidFill>
                <a:cs typeface="+mn-ea"/>
                <a:sym typeface="+mn-lt"/>
              </a:endParaRPr>
            </a:p>
          </p:txBody>
        </p:sp>
        <p:cxnSp>
          <p:nvCxnSpPr>
            <p:cNvPr id="36" name="Google Shape;629;p12"/>
            <p:cNvCxnSpPr/>
            <p:nvPr/>
          </p:nvCxnSpPr>
          <p:spPr>
            <a:xfrm>
              <a:off x="10657236" y="3983909"/>
              <a:ext cx="0" cy="874564"/>
            </a:xfrm>
            <a:prstGeom prst="straightConnector1">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40" name="TextBox 32"/>
          <p:cNvSpPr txBox="1"/>
          <p:nvPr/>
        </p:nvSpPr>
        <p:spPr>
          <a:xfrm>
            <a:off x="8589753" y="2700159"/>
            <a:ext cx="1746986" cy="807913"/>
          </a:xfrm>
          <a:prstGeom prst="rect">
            <a:avLst/>
          </a:prstGeom>
          <a:noFill/>
        </p:spPr>
        <p:txBody>
          <a:bodyPr wrap="square">
            <a:spAutoFit/>
          </a:bodyPr>
          <a:lstStyle/>
          <a:p>
            <a:pPr marL="0" marR="0" lvl="0" indent="0" algn="ctr" defTabSz="914400" rtl="0" eaLnBrk="0" fontAlgn="auto" latinLnBrk="0" hangingPunct="1">
              <a:lnSpc>
                <a:spcPct val="100000"/>
              </a:lnSpc>
              <a:spcBef>
                <a:spcPts val="0"/>
              </a:spcBef>
              <a:spcAft>
                <a:spcPts val="300"/>
              </a:spcAft>
              <a:buClrTx/>
              <a:buSzTx/>
              <a:buFontTx/>
              <a:buNone/>
              <a:defRPr/>
            </a:pPr>
            <a:r>
              <a:rPr kumimoji="0" lang="en-US" altLang="zh-CN" sz="1100" b="1" i="0" u="none" strike="noStrike" kern="0" cap="none" spc="0" normalizeH="0" baseline="0" noProof="0" dirty="0">
                <a:ln>
                  <a:noFill/>
                </a:ln>
                <a:solidFill>
                  <a:prstClr val="black"/>
                </a:solidFill>
                <a:effectLst/>
                <a:uLnTx/>
                <a:uFillTx/>
                <a:cs typeface="+mn-ea"/>
                <a:sym typeface="+mn-lt"/>
              </a:rPr>
              <a:t>Polo</a:t>
            </a:r>
            <a:r>
              <a:rPr kumimoji="0" lang="zh-CN" altLang="en-US" sz="1100" b="1" i="0" u="none" strike="noStrike" kern="0" cap="none" spc="-10" normalizeH="0" baseline="0" noProof="0" dirty="0">
                <a:ln>
                  <a:noFill/>
                </a:ln>
                <a:solidFill>
                  <a:prstClr val="black"/>
                </a:solidFill>
                <a:effectLst/>
                <a:uLnTx/>
                <a:uFillTx/>
                <a:cs typeface="+mn-ea"/>
                <a:sym typeface="+mn-lt"/>
              </a:rPr>
              <a:t>研究</a:t>
            </a:r>
            <a:endParaRPr kumimoji="0" lang="en-US" altLang="zh-CN" sz="1100" b="1" i="0" u="none" strike="noStrike" kern="0" cap="none" spc="-10" normalizeH="0" baseline="0" noProof="0" dirty="0">
              <a:ln>
                <a:noFill/>
              </a:ln>
              <a:solidFill>
                <a:prstClr val="black"/>
              </a:solidFill>
              <a:effectLst/>
              <a:uLnTx/>
              <a:uFillTx/>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solidFill>
                <a:effectLst/>
                <a:uLnTx/>
                <a:uFillTx/>
                <a:cs typeface="+mn-ea"/>
                <a:sym typeface="+mn-lt"/>
              </a:rPr>
              <a:t>奥拉帕利 </a:t>
            </a:r>
            <a:r>
              <a:rPr kumimoji="0" lang="en-US" altLang="zh-CN" sz="1100" i="0" u="none" strike="noStrike" kern="0" cap="none" spc="-10" normalizeH="0" baseline="0" noProof="0" dirty="0">
                <a:ln>
                  <a:noFill/>
                </a:ln>
                <a:solidFill>
                  <a:prstClr val="black"/>
                </a:solidFill>
                <a:effectLst/>
                <a:uLnTx/>
                <a:uFillTx/>
                <a:cs typeface="+mn-ea"/>
                <a:sym typeface="+mn-lt"/>
              </a:rPr>
              <a:t>vs</a:t>
            </a:r>
            <a:r>
              <a:rPr kumimoji="0" lang="en-US" altLang="zh-CN" sz="1100" i="0" u="none" strike="noStrike" kern="1200" cap="none" spc="0" normalizeH="0" baseline="0" noProof="0" dirty="0">
                <a:ln>
                  <a:noFill/>
                </a:ln>
                <a:solidFill>
                  <a:prstClr val="black"/>
                </a:solidFill>
                <a:effectLst/>
                <a:uLnTx/>
                <a:uFillTx/>
                <a:cs typeface="+mn-ea"/>
                <a:sym typeface="+mn-lt"/>
              </a:rPr>
              <a:t> </a:t>
            </a:r>
            <a:r>
              <a:rPr kumimoji="0" lang="zh-CN" altLang="en-US" sz="1100" i="0" u="none" strike="noStrike" kern="1200" cap="none" spc="0" normalizeH="0" baseline="0" noProof="0" dirty="0">
                <a:ln>
                  <a:noFill/>
                </a:ln>
                <a:solidFill>
                  <a:prstClr val="black"/>
                </a:solidFill>
                <a:effectLst/>
                <a:uLnTx/>
                <a:uFillTx/>
                <a:cs typeface="+mn-ea"/>
                <a:sym typeface="+mn-lt"/>
              </a:rPr>
              <a:t>安慰剂</a:t>
            </a:r>
            <a:endParaRPr kumimoji="0" lang="en-US" altLang="zh-CN" sz="1100" i="0" u="none" strike="noStrike" kern="0" cap="none" spc="-10" normalizeH="0" baseline="0" noProof="0" dirty="0">
              <a:ln>
                <a:noFill/>
              </a:ln>
              <a:solidFill>
                <a:prstClr val="black"/>
              </a:solidFill>
              <a:effectLst/>
              <a:uLnTx/>
              <a:uFillTx/>
              <a:cs typeface="+mn-ea"/>
              <a:sym typeface="+mn-lt"/>
            </a:endParaRPr>
          </a:p>
          <a:p>
            <a:pPr lvl="0" algn="ctr" eaLnBrk="0">
              <a:defRPr/>
            </a:pPr>
            <a:r>
              <a:rPr kumimoji="0" lang="en-US" altLang="zh-CN" sz="1100" i="0" u="none" strike="noStrike" kern="0" cap="none" spc="-10" normalizeH="0" baseline="0" noProof="0" dirty="0">
                <a:ln>
                  <a:noFill/>
                </a:ln>
                <a:solidFill>
                  <a:prstClr val="black"/>
                </a:solidFill>
                <a:effectLst/>
                <a:uLnTx/>
                <a:uFillTx/>
                <a:cs typeface="+mn-ea"/>
                <a:sym typeface="+mn-lt"/>
              </a:rPr>
              <a:t>OS</a:t>
            </a:r>
            <a:r>
              <a:rPr kumimoji="0" lang="zh-CN" altLang="en-US" sz="1100" i="0" u="none" strike="noStrike" kern="0" cap="none" spc="-10" normalizeH="0" baseline="0" noProof="0" dirty="0">
                <a:ln>
                  <a:noFill/>
                </a:ln>
                <a:solidFill>
                  <a:prstClr val="black"/>
                </a:solidFill>
                <a:effectLst/>
                <a:uLnTx/>
                <a:uFillTx/>
                <a:cs typeface="+mn-ea"/>
                <a:sym typeface="+mn-lt"/>
              </a:rPr>
              <a:t>未达到</a:t>
            </a:r>
            <a:r>
              <a:rPr kumimoji="0" lang="zh-CN" altLang="en-US" sz="1100" i="0" u="none" strike="noStrike" kern="0" cap="none" spc="-140" normalizeH="0" baseline="0" noProof="0" dirty="0">
                <a:ln>
                  <a:noFill/>
                </a:ln>
                <a:solidFill>
                  <a:prstClr val="black"/>
                </a:solidFill>
                <a:effectLst/>
                <a:uLnTx/>
                <a:uFillTx/>
                <a:cs typeface="+mn-ea"/>
                <a:sym typeface="+mn-lt"/>
              </a:rPr>
              <a:t>，</a:t>
            </a:r>
            <a:r>
              <a:rPr lang="en-US" altLang="zh-CN" sz="1100" kern="0" spc="-10" dirty="0">
                <a:cs typeface="+mn-ea"/>
                <a:sym typeface="+mn-lt"/>
              </a:rPr>
              <a:t> FDA</a:t>
            </a:r>
            <a:r>
              <a:rPr lang="zh-CN" altLang="en-US" sz="1100" kern="0" spc="-10" dirty="0">
                <a:cs typeface="+mn-ea"/>
                <a:sym typeface="+mn-lt"/>
              </a:rPr>
              <a:t>批准用于一线维持治疗</a:t>
            </a:r>
            <a:endParaRPr kumimoji="0" lang="zh-CN" altLang="en-US" sz="1100" i="0" u="none" strike="noStrike" kern="1200" cap="none" spc="0" normalizeH="0" baseline="0" noProof="0" dirty="0">
              <a:ln>
                <a:noFill/>
              </a:ln>
              <a:solidFill>
                <a:prstClr val="black"/>
              </a:solidFill>
              <a:effectLst/>
              <a:uLnTx/>
              <a:uFillTx/>
              <a:cs typeface="+mn-ea"/>
              <a:sym typeface="+mn-lt"/>
            </a:endParaRPr>
          </a:p>
        </p:txBody>
      </p:sp>
      <p:sp>
        <p:nvSpPr>
          <p:cNvPr id="41" name="TextBox 75"/>
          <p:cNvSpPr txBox="1"/>
          <p:nvPr/>
        </p:nvSpPr>
        <p:spPr>
          <a:xfrm>
            <a:off x="10328894" y="2338584"/>
            <a:ext cx="1977236" cy="807913"/>
          </a:xfrm>
          <a:prstGeom prst="rect">
            <a:avLst/>
          </a:prstGeom>
          <a:noFill/>
        </p:spPr>
        <p:txBody>
          <a:bodyPr wrap="square">
            <a:spAutoFit/>
          </a:bodyPr>
          <a:lstStyle/>
          <a:p>
            <a:pPr marL="0" marR="0" lvl="0" indent="0" algn="ctr" defTabSz="914400" rtl="0" eaLnBrk="0" fontAlgn="auto" latinLnBrk="0" hangingPunct="1">
              <a:lnSpc>
                <a:spcPct val="100000"/>
              </a:lnSpc>
              <a:spcBef>
                <a:spcPts val="0"/>
              </a:spcBef>
              <a:spcAft>
                <a:spcPts val="300"/>
              </a:spcAft>
              <a:buClrTx/>
              <a:buSzTx/>
              <a:buFontTx/>
              <a:buNone/>
              <a:defRPr/>
            </a:pPr>
            <a:r>
              <a:rPr kumimoji="0" lang="en-US" altLang="zh-CN" sz="1100" b="1" i="0" u="none" strike="noStrike" kern="0" cap="none" spc="0" normalizeH="0" baseline="0" noProof="0" dirty="0">
                <a:ln>
                  <a:noFill/>
                </a:ln>
                <a:solidFill>
                  <a:prstClr val="black"/>
                </a:solidFill>
                <a:effectLst/>
                <a:uLnTx/>
                <a:uFillTx/>
                <a:cs typeface="+mn-ea"/>
                <a:sym typeface="+mn-lt"/>
              </a:rPr>
              <a:t>NOTAB</a:t>
            </a:r>
            <a:r>
              <a:rPr kumimoji="0" lang="en-US" altLang="zh-CN" sz="1100" b="1" i="0" u="none" strike="noStrike" kern="0" cap="none" spc="-10" normalizeH="0" baseline="0" noProof="0" dirty="0">
                <a:ln>
                  <a:noFill/>
                </a:ln>
                <a:solidFill>
                  <a:prstClr val="black"/>
                </a:solidFill>
                <a:effectLst/>
                <a:uLnTx/>
                <a:uFillTx/>
                <a:cs typeface="+mn-ea"/>
                <a:sym typeface="+mn-lt"/>
              </a:rPr>
              <a:t>LE</a:t>
            </a:r>
            <a:r>
              <a:rPr kumimoji="0" lang="zh-CN" altLang="en-US" sz="1100" b="1" i="0" u="none" strike="noStrike" kern="0" cap="none" spc="-10" normalizeH="0" baseline="0" noProof="0" dirty="0">
                <a:ln>
                  <a:noFill/>
                </a:ln>
                <a:solidFill>
                  <a:prstClr val="black"/>
                </a:solidFill>
                <a:effectLst/>
                <a:uLnTx/>
                <a:uFillTx/>
                <a:cs typeface="+mn-ea"/>
                <a:sym typeface="+mn-lt"/>
              </a:rPr>
              <a:t>研究</a:t>
            </a:r>
            <a:endParaRPr kumimoji="0" lang="en-US" altLang="zh-CN" sz="1100" b="1" i="0" u="none" strike="noStrike" kern="0" cap="none" spc="-10" normalizeH="0" baseline="0" noProof="0" dirty="0">
              <a:ln>
                <a:noFill/>
              </a:ln>
              <a:solidFill>
                <a:prstClr val="black"/>
              </a:solidFill>
              <a:effectLst/>
              <a:uLnTx/>
              <a:uFillTx/>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prstClr val="black"/>
                </a:solidFill>
                <a:effectLst/>
                <a:uLnTx/>
                <a:uFillTx/>
                <a:cs typeface="+mn-ea"/>
                <a:sym typeface="+mn-lt"/>
              </a:rPr>
              <a:t>尼妥珠单抗</a:t>
            </a:r>
            <a:r>
              <a:rPr kumimoji="0" lang="en-US" altLang="zh-CN" sz="1100" b="0" i="0" u="none" strike="noStrike" kern="0" cap="none" spc="0" normalizeH="0" baseline="0" noProof="0" dirty="0">
                <a:ln>
                  <a:noFill/>
                </a:ln>
                <a:solidFill>
                  <a:prstClr val="black"/>
                </a:solidFill>
                <a:effectLst/>
                <a:uLnTx/>
                <a:uFillTx/>
                <a:cs typeface="+mn-ea"/>
                <a:sym typeface="+mn-lt"/>
              </a:rPr>
              <a:t>+GEM</a:t>
            </a:r>
            <a:r>
              <a:rPr kumimoji="0" lang="en-US" altLang="zh-CN" sz="1100" b="0" i="0" u="none" strike="noStrike" kern="0" cap="none" spc="-10" normalizeH="0" baseline="0" noProof="0" dirty="0">
                <a:ln>
                  <a:noFill/>
                </a:ln>
                <a:solidFill>
                  <a:prstClr val="black"/>
                </a:solidFill>
                <a:effectLst/>
                <a:uLnTx/>
                <a:uFillTx/>
                <a:cs typeface="+mn-ea"/>
                <a:sym typeface="+mn-lt"/>
              </a:rPr>
              <a:t> vs</a:t>
            </a:r>
            <a:r>
              <a:rPr kumimoji="0" lang="en-US" altLang="zh-CN" sz="1100" b="0" i="0" u="none" strike="noStrike" kern="1200" cap="none" spc="0" normalizeH="0" baseline="0" noProof="0" dirty="0">
                <a:ln>
                  <a:noFill/>
                </a:ln>
                <a:solidFill>
                  <a:prstClr val="black"/>
                </a:solidFill>
                <a:effectLst/>
                <a:uLnTx/>
                <a:uFillTx/>
                <a:cs typeface="+mn-ea"/>
                <a:sym typeface="+mn-lt"/>
              </a:rPr>
              <a:t> </a:t>
            </a:r>
            <a:r>
              <a:rPr kumimoji="0" lang="en-US" altLang="zh-CN" sz="1100" b="0" i="0" u="none" strike="noStrike" kern="0" cap="none" spc="-10" normalizeH="0" baseline="0" noProof="0" dirty="0">
                <a:ln>
                  <a:noFill/>
                </a:ln>
                <a:solidFill>
                  <a:prstClr val="black"/>
                </a:solidFill>
                <a:effectLst/>
                <a:uLnTx/>
                <a:uFillTx/>
                <a:cs typeface="+mn-ea"/>
                <a:sym typeface="+mn-lt"/>
              </a:rPr>
              <a:t>GEM </a:t>
            </a:r>
            <a:endParaRPr kumimoji="0" lang="en-US" altLang="zh-CN" sz="1100" b="0" i="0" u="none" strike="noStrike" kern="0" cap="none" spc="-10" normalizeH="0" baseline="0" noProof="0" dirty="0">
              <a:ln>
                <a:noFill/>
              </a:ln>
              <a:solidFill>
                <a:prstClr val="black"/>
              </a:solidFill>
              <a:effectLst/>
              <a:uLnTx/>
              <a:uFillTx/>
              <a:cs typeface="+mn-ea"/>
              <a:sym typeface="+mn-lt"/>
            </a:endParaRPr>
          </a:p>
          <a:p>
            <a:pPr marL="0" marR="0" lvl="0" indent="0" algn="ctr" defTabSz="914400" rtl="0" eaLnBrk="0" fontAlgn="auto" latinLnBrk="0" hangingPunct="1">
              <a:lnSpc>
                <a:spcPct val="100000"/>
              </a:lnSpc>
              <a:spcBef>
                <a:spcPts val="0"/>
              </a:spcBef>
              <a:spcAft>
                <a:spcPts val="0"/>
              </a:spcAft>
              <a:buClrTx/>
              <a:buSzTx/>
              <a:buFontTx/>
              <a:buNone/>
              <a:defRPr/>
            </a:pPr>
            <a:r>
              <a:rPr kumimoji="0" lang="en-US" altLang="zh-CN" sz="1100" b="0" i="0" u="none" strike="noStrike" kern="0" cap="none" spc="-10" normalizeH="0" baseline="0" noProof="0" dirty="0">
                <a:ln>
                  <a:noFill/>
                </a:ln>
                <a:solidFill>
                  <a:prstClr val="black"/>
                </a:solidFill>
                <a:effectLst/>
                <a:uLnTx/>
                <a:uFillTx/>
                <a:cs typeface="+mn-ea"/>
                <a:sym typeface="+mn-lt"/>
              </a:rPr>
              <a:t>mOS</a:t>
            </a:r>
            <a:r>
              <a:rPr kumimoji="0" lang="zh-CN" altLang="en-US" sz="1100" b="0" i="0" u="none" strike="noStrike" kern="0" cap="none" spc="-10" normalizeH="0" baseline="0" noProof="0" dirty="0">
                <a:ln>
                  <a:noFill/>
                </a:ln>
                <a:solidFill>
                  <a:prstClr val="black"/>
                </a:solidFill>
                <a:effectLst/>
                <a:uLnTx/>
                <a:uFillTx/>
                <a:cs typeface="+mn-ea"/>
                <a:sym typeface="+mn-lt"/>
              </a:rPr>
              <a:t>：</a:t>
            </a:r>
            <a:r>
              <a:rPr kumimoji="0" lang="en-US" altLang="zh-CN" sz="1100" b="0" i="0" u="none" strike="noStrike" kern="0" cap="none" spc="-210" normalizeH="0" baseline="0" noProof="0" dirty="0">
                <a:ln>
                  <a:noFill/>
                </a:ln>
                <a:solidFill>
                  <a:prstClr val="black"/>
                </a:solidFill>
                <a:effectLst/>
                <a:uLnTx/>
                <a:uFillTx/>
                <a:cs typeface="+mn-ea"/>
                <a:sym typeface="+mn-lt"/>
              </a:rPr>
              <a:t> </a:t>
            </a:r>
            <a:r>
              <a:rPr kumimoji="0" lang="en-US" altLang="zh-CN" sz="1100" b="0" i="0" u="none" strike="noStrike" kern="0" cap="none" spc="-10" normalizeH="0" baseline="0" noProof="0" dirty="0">
                <a:ln>
                  <a:noFill/>
                </a:ln>
                <a:solidFill>
                  <a:prstClr val="black"/>
                </a:solidFill>
                <a:effectLst/>
                <a:uLnTx/>
                <a:uFillTx/>
                <a:cs typeface="+mn-ea"/>
                <a:sym typeface="+mn-lt"/>
              </a:rPr>
              <a:t>10.</a:t>
            </a:r>
            <a:r>
              <a:rPr kumimoji="0" lang="en-US" altLang="zh-CN" sz="1100" b="0" i="0" u="none" strike="noStrike" kern="0" cap="none" spc="-20" normalizeH="0" baseline="0" noProof="0" dirty="0">
                <a:ln>
                  <a:noFill/>
                </a:ln>
                <a:solidFill>
                  <a:prstClr val="black"/>
                </a:solidFill>
                <a:effectLst/>
                <a:uLnTx/>
                <a:uFillTx/>
                <a:cs typeface="+mn-ea"/>
                <a:sym typeface="+mn-lt"/>
              </a:rPr>
              <a:t>9m vs </a:t>
            </a:r>
            <a:r>
              <a:rPr kumimoji="0" lang="en-US" altLang="zh-CN" sz="1100" b="0" i="0" u="none" strike="noStrike" kern="0" cap="none" spc="-10" normalizeH="0" baseline="0" noProof="0" dirty="0">
                <a:ln>
                  <a:noFill/>
                </a:ln>
                <a:solidFill>
                  <a:prstClr val="black"/>
                </a:solidFill>
                <a:effectLst/>
                <a:uLnTx/>
                <a:uFillTx/>
                <a:cs typeface="+mn-ea"/>
                <a:sym typeface="+mn-lt"/>
              </a:rPr>
              <a:t>8.5m</a:t>
            </a:r>
            <a:r>
              <a:rPr kumimoji="0" lang="zh-CN" altLang="en-US" sz="1100" b="0" i="0" u="none" strike="noStrike" kern="0" cap="none" spc="-140" normalizeH="0" baseline="0" noProof="0" dirty="0">
                <a:ln>
                  <a:noFill/>
                </a:ln>
                <a:solidFill>
                  <a:prstClr val="black"/>
                </a:solidFill>
                <a:effectLst/>
                <a:uLnTx/>
                <a:uFillTx/>
                <a:cs typeface="+mn-ea"/>
                <a:sym typeface="+mn-lt"/>
              </a:rPr>
              <a:t>，</a:t>
            </a:r>
            <a:r>
              <a:rPr kumimoji="0" lang="en-US" altLang="zh-CN" sz="1100" b="0" i="0" u="none" strike="noStrike" kern="0" cap="none" spc="-10" normalizeH="0" baseline="0" noProof="0" dirty="0">
                <a:ln>
                  <a:noFill/>
                </a:ln>
                <a:solidFill>
                  <a:prstClr val="black"/>
                </a:solidFill>
                <a:effectLst/>
                <a:uLnTx/>
                <a:uFillTx/>
                <a:cs typeface="+mn-ea"/>
                <a:sym typeface="+mn-lt"/>
              </a:rPr>
              <a:t>NMPA</a:t>
            </a:r>
            <a:r>
              <a:rPr kumimoji="0" lang="zh-CN" altLang="en-US" sz="1100" b="0" i="0" u="none" strike="noStrike" kern="0" cap="none" spc="-10" normalizeH="0" baseline="0" noProof="0" dirty="0">
                <a:ln>
                  <a:noFill/>
                </a:ln>
                <a:solidFill>
                  <a:prstClr val="black"/>
                </a:solidFill>
                <a:effectLst/>
                <a:uLnTx/>
                <a:uFillTx/>
                <a:cs typeface="+mn-ea"/>
                <a:sym typeface="+mn-lt"/>
              </a:rPr>
              <a:t>获批</a:t>
            </a:r>
            <a:endParaRPr kumimoji="0" lang="zh-CN" altLang="en-US" sz="1100" b="0" i="0" u="none" strike="noStrike" kern="1200" cap="none" spc="0" normalizeH="0" baseline="0" noProof="0" dirty="0">
              <a:ln>
                <a:noFill/>
              </a:ln>
              <a:solidFill>
                <a:prstClr val="black"/>
              </a:solidFill>
              <a:effectLst/>
              <a:uLnTx/>
              <a:uFillTx/>
              <a:cs typeface="+mn-ea"/>
              <a:sym typeface="+mn-lt"/>
            </a:endParaRPr>
          </a:p>
        </p:txBody>
      </p:sp>
      <p:sp>
        <p:nvSpPr>
          <p:cNvPr id="42" name="textbox 1026"/>
          <p:cNvSpPr/>
          <p:nvPr/>
        </p:nvSpPr>
        <p:spPr>
          <a:xfrm>
            <a:off x="258424" y="295009"/>
            <a:ext cx="8586669" cy="590477"/>
          </a:xfrm>
          <a:prstGeom prst="rect">
            <a:avLst/>
          </a:prstGeom>
          <a:noFill/>
          <a:ln w="0" cap="flat">
            <a:noFill/>
            <a:prstDash val="solid"/>
            <a:miter lim="0"/>
          </a:ln>
        </p:spPr>
        <p:txBody>
          <a:bodyPr vert="horz" wrap="square" lIns="0" tIns="0" rIns="0" bIns="0"/>
          <a:lstStyle/>
          <a:p>
            <a:pPr algn="just" eaLnBrk="0">
              <a:lnSpc>
                <a:spcPct val="95000"/>
              </a:lnSpc>
            </a:pPr>
            <a:r>
              <a:rPr lang="zh-CN" altLang="en-US" sz="2400" b="1" dirty="0">
                <a:solidFill>
                  <a:schemeClr val="tx1">
                    <a:lumMod val="75000"/>
                    <a:lumOff val="25000"/>
                  </a:schemeClr>
                </a:solidFill>
                <a:cs typeface="+mn-ea"/>
                <a:sym typeface="+mn-lt"/>
              </a:rPr>
              <a:t>胰腺癌药物治疗现状：以化疗为基础，靶向探索多以失败告终</a:t>
            </a:r>
            <a:endParaRPr sz="3200" dirty="0">
              <a:solidFill>
                <a:schemeClr val="tx1">
                  <a:lumMod val="75000"/>
                  <a:lumOff val="25000"/>
                </a:schemeClr>
              </a:solidFill>
              <a:cs typeface="+mn-ea"/>
              <a:sym typeface="+mn-lt"/>
            </a:endParaRPr>
          </a:p>
        </p:txBody>
      </p:sp>
      <p:sp>
        <p:nvSpPr>
          <p:cNvPr id="31" name="圆角矩形 34"/>
          <p:cNvSpPr/>
          <p:nvPr/>
        </p:nvSpPr>
        <p:spPr>
          <a:xfrm>
            <a:off x="382743" y="6098883"/>
            <a:ext cx="1057868" cy="302223"/>
          </a:xfrm>
          <a:prstGeom prst="roundRect">
            <a:avLst>
              <a:gd name="adj" fmla="val 11735"/>
            </a:avLst>
          </a:prstGeom>
          <a:solidFill>
            <a:srgbClr val="FDF3ED"/>
          </a:solidFill>
          <a:ln w="19050">
            <a:noFill/>
          </a:ln>
          <a:effectLst>
            <a:outerShdw blurRad="127000" dist="63500" dir="2700000" algn="tl"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chemeClr val="tx1"/>
                </a:solidFill>
                <a:effectLst/>
                <a:uLnTx/>
                <a:uFillTx/>
                <a:cs typeface="+mn-ea"/>
                <a:sym typeface="+mn-lt"/>
              </a:rPr>
              <a:t>取得阳性结果</a:t>
            </a:r>
            <a:endParaRPr kumimoji="0" lang="en-US" altLang="zh-CN" sz="1000" b="0" i="0" u="none" strike="noStrike" kern="1200" cap="none" spc="0" normalizeH="0" baseline="0" noProof="0" dirty="0">
              <a:ln>
                <a:noFill/>
              </a:ln>
              <a:solidFill>
                <a:schemeClr val="tx1"/>
              </a:solidFill>
              <a:effectLst/>
              <a:uLnTx/>
              <a:uFillTx/>
              <a:cs typeface="+mn-ea"/>
              <a:sym typeface="+mn-lt"/>
            </a:endParaRPr>
          </a:p>
        </p:txBody>
      </p:sp>
      <p:cxnSp>
        <p:nvCxnSpPr>
          <p:cNvPr id="5" name="Google Shape;629;p12"/>
          <p:cNvCxnSpPr/>
          <p:nvPr/>
        </p:nvCxnSpPr>
        <p:spPr>
          <a:xfrm>
            <a:off x="10038184" y="3396938"/>
            <a:ext cx="0" cy="717368"/>
          </a:xfrm>
          <a:prstGeom prst="straightConnector1">
            <a:avLst/>
          </a:prstGeom>
          <a:noFill/>
          <a:ln w="9525" cap="flat" cmpd="sng">
            <a:solidFill>
              <a:srgbClr val="C00000"/>
            </a:solidFill>
            <a:prstDash val="dash"/>
            <a:miter lim="800000"/>
            <a:headEnd type="oval" w="med" len="med"/>
            <a:tailEnd type="none" w="sm" len="sm"/>
          </a:ln>
        </p:spPr>
      </p:cxnSp>
      <p:sp>
        <p:nvSpPr>
          <p:cNvPr id="56" name="Rectangle: Rounded Corners 55"/>
          <p:cNvSpPr/>
          <p:nvPr/>
        </p:nvSpPr>
        <p:spPr>
          <a:xfrm>
            <a:off x="9629652" y="3984398"/>
            <a:ext cx="700574" cy="264490"/>
          </a:xfrm>
          <a:prstGeom prst="roundRect">
            <a:avLst/>
          </a:prstGeom>
          <a:solidFill>
            <a:schemeClr val="bg1"/>
          </a:solidFill>
          <a:ln w="3175">
            <a:solidFill>
              <a:schemeClr val="bg1">
                <a:lumMod val="95000"/>
              </a:schemeClr>
            </a:solid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1200" cap="none" spc="0" normalizeH="0" baseline="0" noProof="0" dirty="0">
                <a:ln>
                  <a:noFill/>
                </a:ln>
                <a:solidFill>
                  <a:prstClr val="black"/>
                </a:solidFill>
                <a:effectLst/>
                <a:uLnTx/>
                <a:uFillTx/>
                <a:cs typeface="+mn-ea"/>
                <a:sym typeface="+mn-lt"/>
              </a:rPr>
              <a:t>2022</a:t>
            </a:r>
            <a:endParaRPr kumimoji="0" lang="zh-CN" altLang="en-US" sz="1100" b="1" i="0" u="none" strike="noStrike" kern="1200" cap="none" spc="0" normalizeH="0" baseline="0" noProof="0" dirty="0">
              <a:ln>
                <a:noFill/>
              </a:ln>
              <a:solidFill>
                <a:prstClr val="black"/>
              </a:solidFill>
              <a:effectLst/>
              <a:uLnTx/>
              <a:uFillTx/>
              <a:cs typeface="+mn-ea"/>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153089" y="910744"/>
            <a:ext cx="5644535" cy="461661"/>
            <a:chOff x="520700" y="914605"/>
            <a:chExt cx="11424722" cy="461661"/>
          </a:xfrm>
        </p:grpSpPr>
        <p:sp>
          <p:nvSpPr>
            <p:cNvPr id="5" name="矩形 4"/>
            <p:cNvSpPr/>
            <p:nvPr/>
          </p:nvSpPr>
          <p:spPr>
            <a:xfrm>
              <a:off x="520700" y="914605"/>
              <a:ext cx="11424722" cy="461661"/>
            </a:xfrm>
            <a:prstGeom prst="rect">
              <a:avLst/>
            </a:prstGeom>
            <a:solidFill>
              <a:schemeClr val="bg1"/>
            </a:solidFill>
            <a:ln>
              <a:noFill/>
            </a:ln>
            <a:effectLst>
              <a:outerShdw blurRad="635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0">
                <a:spcBef>
                  <a:spcPts val="0"/>
                </a:spcBef>
                <a:spcAft>
                  <a:spcPts val="0"/>
                </a:spcAft>
                <a:buClrTx/>
                <a:buSzTx/>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 name="文本框 6"/>
            <p:cNvSpPr txBox="1"/>
            <p:nvPr/>
          </p:nvSpPr>
          <p:spPr>
            <a:xfrm>
              <a:off x="654628" y="914605"/>
              <a:ext cx="11075648" cy="461661"/>
            </a:xfrm>
            <a:prstGeom prst="rect">
              <a:avLst/>
            </a:prstGeom>
            <a:ln w="12700">
              <a:miter lim="400000"/>
            </a:ln>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140335" indent="-140335">
                <a:lnSpc>
                  <a:spcPct val="120000"/>
                </a:lnSpc>
                <a:buSzPct val="100000"/>
                <a:buChar char="•"/>
                <a:defRPr sz="1400">
                  <a:latin typeface="微软雅黑" panose="020B0503020204020204" pitchFamily="34" charset="-122"/>
                  <a:ea typeface="微软雅黑" panose="020B0503020204020204" pitchFamily="34" charset="-122"/>
                  <a:cs typeface="微软雅黑" panose="020B0503020204020204" pitchFamily="34" charset="-122"/>
                </a:defRPr>
              </a:lvl1pPr>
            </a:lstStyle>
            <a:p>
              <a:pPr marL="0" lvl="0" indent="0" algn="ctr" hangingPunct="0">
                <a:lnSpc>
                  <a:spcPct val="100000"/>
                </a:lnSpc>
                <a:buNone/>
                <a:defRPr/>
              </a:pPr>
              <a:r>
                <a:rPr kumimoji="0" lang="en-US" altLang="zh-CN"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GFH375</a:t>
              </a:r>
              <a:r>
                <a:rPr kumimoji="0" lang="zh-CN" altLang="en-US"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单药</a:t>
              </a: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治疗</a:t>
              </a:r>
              <a:r>
                <a:rPr kumimoji="0" lang="zh-CN" altLang="en-US" sz="12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微软雅黑" panose="020B0503020204020204" pitchFamily="34" charset="-122"/>
                </a:rPr>
                <a:t> </a:t>
              </a:r>
              <a:r>
                <a:rPr kumimoji="0" lang="zh-CN" altLang="en-US" sz="12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既往经治 </a:t>
              </a: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的晚期</a:t>
              </a:r>
              <a:r>
                <a:rPr kumimoji="0"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KRAS G12D</a:t>
              </a: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突变型</a:t>
              </a:r>
              <a:r>
                <a:rPr kumimoji="0" lang="en-US" altLang="zh-CN" sz="1200" b="1" i="0" u="none" strike="noStrike" kern="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mPC</a:t>
              </a: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患者</a:t>
              </a:r>
              <a:endParaRPr kumimoji="0"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lvl="0" indent="0" algn="ctr" hangingPunct="0">
                <a:lnSpc>
                  <a:spcPct val="100000"/>
                </a:lnSpc>
                <a:buNone/>
                <a:defRPr/>
              </a:pPr>
              <a:r>
                <a:rPr kumimoji="0" lang="en-US" altLang="zh-CN"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GFH375</a:t>
              </a:r>
              <a:r>
                <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是一种口服、强效、高选择性的</a:t>
              </a:r>
              <a:r>
                <a:rPr kumimoji="0" lang="en-US" altLang="zh-CN"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KRAS G12D</a:t>
              </a:r>
              <a:r>
                <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a:t>
              </a:r>
              <a:endPar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4" name="文本占位符 2"/>
          <p:cNvSpPr txBox="1"/>
          <p:nvPr/>
        </p:nvSpPr>
        <p:spPr>
          <a:xfrm>
            <a:off x="2737129" y="6627168"/>
            <a:ext cx="5076000" cy="230832"/>
          </a:xfrm>
          <a:prstGeom prst="rect">
            <a:avLst/>
          </a:prstGeom>
        </p:spPr>
        <p:txBody>
          <a:bodyPr vert="horz" lIns="91440" tIns="45720" rIns="91440" bIns="45720" rtlCol="0" anchor="ctr">
            <a:spAutoFit/>
          </a:bodyPr>
          <a:lstStyle>
            <a:lvl1pPr marL="0" indent="0" algn="l" defTabSz="914400" rtl="0" eaLnBrk="1" latinLnBrk="0" hangingPunct="1">
              <a:lnSpc>
                <a:spcPct val="100000"/>
              </a:lnSpc>
              <a:spcBef>
                <a:spcPts val="0"/>
              </a:spcBef>
              <a:buFont typeface="Arial" panose="020B0604020202020204" pitchFamily="34" charset="0"/>
              <a:buNone/>
              <a:defRPr sz="900" kern="1200" baseline="0">
                <a:solidFill>
                  <a:schemeClr val="tx1"/>
                </a:solidFill>
                <a:latin typeface="Arial" panose="020B0604020202020204" pitchFamily="34" charset="0"/>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zh-CN" dirty="0">
                <a:cs typeface="+mn-ea"/>
                <a:sym typeface="Arial" panose="020B0604020202020204" pitchFamily="34" charset="0"/>
              </a:rPr>
              <a:t>Aiping Zhou, et al. 2025 ESMO. LBA84.</a:t>
            </a:r>
            <a:endParaRPr lang="zh-CN" altLang="en-US" dirty="0">
              <a:cs typeface="+mn-ea"/>
              <a:sym typeface="Arial" panose="020B0604020202020204" pitchFamily="34" charset="0"/>
            </a:endParaRPr>
          </a:p>
        </p:txBody>
      </p:sp>
      <p:sp>
        <p:nvSpPr>
          <p:cNvPr id="23" name="矩形: 圆角 88"/>
          <p:cNvSpPr/>
          <p:nvPr/>
        </p:nvSpPr>
        <p:spPr bwMode="auto">
          <a:xfrm>
            <a:off x="6016099" y="4333556"/>
            <a:ext cx="5975683" cy="2255634"/>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4" name="图片 23"/>
          <p:cNvPicPr>
            <a:picLocks noChangeAspect="1"/>
          </p:cNvPicPr>
          <p:nvPr/>
        </p:nvPicPr>
        <p:blipFill>
          <a:blip r:embed="rId1"/>
          <a:stretch>
            <a:fillRect/>
          </a:stretch>
        </p:blipFill>
        <p:spPr>
          <a:xfrm>
            <a:off x="6016097" y="4356052"/>
            <a:ext cx="3594065" cy="2222804"/>
          </a:xfrm>
          <a:prstGeom prst="rect">
            <a:avLst/>
          </a:prstGeom>
        </p:spPr>
      </p:pic>
      <p:sp>
        <p:nvSpPr>
          <p:cNvPr id="27" name="文本框 26"/>
          <p:cNvSpPr txBox="1"/>
          <p:nvPr/>
        </p:nvSpPr>
        <p:spPr>
          <a:xfrm>
            <a:off x="9463047" y="4330386"/>
            <a:ext cx="2528735" cy="2277547"/>
          </a:xfrm>
          <a:prstGeom prst="rect">
            <a:avLst/>
          </a:prstGeom>
          <a:noFill/>
        </p:spPr>
        <p:txBody>
          <a:bodyPr wrap="square">
            <a:spAutoFit/>
          </a:bodyPr>
          <a:lstStyle>
            <a:defPPr>
              <a:defRPr lang="zh-CN"/>
            </a:defPPr>
            <a:lvl1pPr>
              <a:defRPr sz="1400" b="1">
                <a:solidFill>
                  <a:srgbClr val="1C6494"/>
                </a:solidFill>
              </a:defRPr>
            </a:lvl1pPr>
            <a:lvl2pPr marL="179705" lvl="1" indent="-179705">
              <a:buFont typeface="Arial" panose="020B0604020202020204" pitchFamily="34" charset="0"/>
              <a:buChar char="•"/>
              <a:defRPr sz="1200">
                <a:solidFill>
                  <a:srgbClr val="156082"/>
                </a:solidFill>
              </a:defRPr>
            </a:lvl2pPr>
          </a:lstStyle>
          <a:p>
            <a:pPr algn="just"/>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安全性结果</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171450" indent="-171450" algn="just">
              <a:spcBef>
                <a:spcPts val="600"/>
              </a:spcBef>
              <a:buFont typeface="Arial" panose="020B0604020202020204" pitchFamily="34" charset="0"/>
              <a:buChar char="•"/>
            </a:pP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7</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例患者因提前退出未进行治疗后肿瘤评估：</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例上消化道出血、</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例呼吸衰竭（均与</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GFH375</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无关</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例开始新抗癌治疗；</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例患者决定提前停药。</a:t>
            </a:r>
            <a:endPar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171450" indent="-171450" algn="just">
              <a:spcBef>
                <a:spcPts val="600"/>
              </a:spcBef>
              <a:buFont typeface="Arial" panose="020B0604020202020204" pitchFamily="34" charset="0"/>
              <a:buChar char="•"/>
            </a:pP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级</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TRAEs</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30.3%</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N=20</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a:t>
            </a:r>
            <a:endPar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just">
              <a:spcBef>
                <a:spcPts val="600"/>
              </a:spcBef>
            </a:pP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级</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TRAEs 1.5%</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N=1</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a:t>
            </a:r>
            <a:endPar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just">
              <a:spcBef>
                <a:spcPts val="600"/>
              </a:spcBef>
            </a:pP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导致停药</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TRAEs</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3.0%</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N=2</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a:t>
            </a:r>
            <a:endPar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algn="just">
              <a:spcBef>
                <a:spcPts val="600"/>
              </a:spcBef>
            </a:pP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导致减量</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TRAEs</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6.1%</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N=4</a:t>
            </a:r>
            <a:r>
              <a:rPr lang="zh-CN" altLang="en-US" sz="11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例</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aphicFrame>
        <p:nvGraphicFramePr>
          <p:cNvPr id="28" name="表格 27"/>
          <p:cNvGraphicFramePr>
            <a:graphicFrameLocks noGrp="1"/>
          </p:cNvGraphicFramePr>
          <p:nvPr/>
        </p:nvGraphicFramePr>
        <p:xfrm>
          <a:off x="6457365" y="5597235"/>
          <a:ext cx="1874545" cy="853440"/>
        </p:xfrm>
        <a:graphic>
          <a:graphicData uri="http://schemas.openxmlformats.org/drawingml/2006/table">
            <a:tbl>
              <a:tblPr firstRow="1" bandRow="1">
                <a:tableStyleId>{5C22544A-7EE6-4342-B048-85BDC9FD1C3A}</a:tableStyleId>
              </a:tblPr>
              <a:tblGrid>
                <a:gridCol w="959594"/>
                <a:gridCol w="914951"/>
              </a:tblGrid>
              <a:tr h="121666">
                <a:tc>
                  <a:txBody>
                    <a:bodyPr/>
                    <a:lstStyle/>
                    <a:p>
                      <a:pPr>
                        <a:lnSpc>
                          <a:spcPct val="100000"/>
                        </a:lnSpc>
                        <a:buNone/>
                      </a:pPr>
                      <a:endParaRPr lang="zh-CN" altLang="en-US" sz="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B w="38100" cmpd="sng">
                      <a:noFill/>
                    </a:lnB>
                  </a:tcPr>
                </a:tc>
                <a:tc>
                  <a:txBody>
                    <a:bodyPr/>
                    <a:lstStyle/>
                    <a:p>
                      <a:pPr algn="ctr">
                        <a:lnSpc>
                          <a:spcPct val="100000"/>
                        </a:lnSpc>
                        <a:buNone/>
                      </a:pPr>
                      <a:r>
                        <a:rPr lang="en-US" sz="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N=59</a:t>
                      </a:r>
                      <a:endParaRPr lang="en-US" sz="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B w="38100" cmpd="sng">
                      <a:noFill/>
                    </a:lnB>
                  </a:tcPr>
                </a:tc>
              </a:tr>
              <a:tr h="121666">
                <a:tc>
                  <a:txBody>
                    <a:bodyPr/>
                    <a:lstStyle/>
                    <a:p>
                      <a:pPr>
                        <a:lnSpc>
                          <a:spcPct val="100000"/>
                        </a:lnSpc>
                        <a:buNone/>
                      </a:pPr>
                      <a:r>
                        <a:rPr lang="en-US" sz="800" b="1" dirty="0">
                          <a:solidFill>
                            <a:srgbClr val="C00000"/>
                          </a:solidFill>
                          <a:effectLst/>
                          <a:latin typeface="Arial" panose="020B0604020202020204" pitchFamily="34" charset="0"/>
                          <a:ea typeface="微软雅黑" panose="020B0503020204020204" pitchFamily="34" charset="-122"/>
                          <a:cs typeface="+mn-ea"/>
                          <a:sym typeface="Arial" panose="020B0604020202020204" pitchFamily="34" charset="0"/>
                        </a:rPr>
                        <a:t>ORR(90%CI)</a:t>
                      </a:r>
                      <a:endParaRPr lang="en-US" sz="800" b="1" dirty="0">
                        <a:solidFill>
                          <a:srgbClr val="C00000"/>
                        </a:solidFill>
                        <a:effectLst/>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buNone/>
                      </a:pPr>
                      <a:r>
                        <a:rPr lang="en-US" altLang="zh-CN" sz="800" b="1" dirty="0">
                          <a:solidFill>
                            <a:srgbClr val="C00000"/>
                          </a:solidFill>
                          <a:effectLst/>
                          <a:latin typeface="Arial" panose="020B0604020202020204" pitchFamily="34" charset="0"/>
                          <a:ea typeface="微软雅黑" panose="020B0503020204020204" pitchFamily="34" charset="-122"/>
                          <a:cs typeface="+mn-ea"/>
                          <a:sym typeface="Arial" panose="020B0604020202020204" pitchFamily="34" charset="0"/>
                        </a:rPr>
                        <a:t>40.7%(30%,52%</a:t>
                      </a:r>
                      <a:r>
                        <a:rPr lang="zh-CN" altLang="en-US" sz="800" b="1" dirty="0">
                          <a:solidFill>
                            <a:srgbClr val="C00000"/>
                          </a:solidFill>
                          <a:effectLst/>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800" b="1" dirty="0">
                        <a:solidFill>
                          <a:srgbClr val="C00000"/>
                        </a:solidFill>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121666">
                <a:tc>
                  <a:txBody>
                    <a:bodyPr/>
                    <a:lstStyle/>
                    <a:p>
                      <a:pPr>
                        <a:lnSpc>
                          <a:spcPct val="100000"/>
                        </a:lnSpc>
                        <a:buNone/>
                      </a:pPr>
                      <a:r>
                        <a:rPr lang="zh-CN" altLang="en-US" sz="800" b="0" dirty="0">
                          <a:effectLst/>
                          <a:latin typeface="Arial" panose="020B0604020202020204" pitchFamily="34" charset="0"/>
                          <a:ea typeface="微软雅黑" panose="020B0503020204020204" pitchFamily="34" charset="-122"/>
                          <a:cs typeface="+mn-ea"/>
                          <a:sym typeface="Arial" panose="020B0604020202020204" pitchFamily="34" charset="0"/>
                        </a:rPr>
                        <a:t>最佳总体缓解，</a:t>
                      </a:r>
                      <a:r>
                        <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rPr>
                        <a:t>n(%)</a:t>
                      </a:r>
                      <a:endPar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buNone/>
                      </a:pPr>
                      <a:r>
                        <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21666">
                <a:tc>
                  <a:txBody>
                    <a:bodyPr/>
                    <a:lstStyle/>
                    <a:p>
                      <a:pPr>
                        <a:lnSpc>
                          <a:spcPct val="100000"/>
                        </a:lnSpc>
                        <a:buNone/>
                      </a:pPr>
                      <a:r>
                        <a:rPr lang="zh-CN" altLang="en-US" sz="800" b="0" dirty="0">
                          <a:effectLst/>
                          <a:latin typeface="Arial" panose="020B0604020202020204" pitchFamily="34" charset="0"/>
                          <a:ea typeface="微软雅黑" panose="020B0503020204020204" pitchFamily="34" charset="-122"/>
                          <a:cs typeface="+mn-ea"/>
                          <a:sym typeface="Arial" panose="020B0604020202020204" pitchFamily="34" charset="0"/>
                        </a:rPr>
                        <a:t>部分缓解</a:t>
                      </a:r>
                      <a:endParaRPr lang="zh-CN" altLang="en-US"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buNone/>
                      </a:pPr>
                      <a:r>
                        <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rPr>
                        <a:t>24(40.7)</a:t>
                      </a:r>
                      <a:endPar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21666">
                <a:tc>
                  <a:txBody>
                    <a:bodyPr/>
                    <a:lstStyle/>
                    <a:p>
                      <a:pPr>
                        <a:lnSpc>
                          <a:spcPct val="100000"/>
                        </a:lnSpc>
                        <a:buNone/>
                      </a:pPr>
                      <a:r>
                        <a:rPr lang="zh-CN" altLang="en-US" sz="800" b="0" dirty="0">
                          <a:effectLst/>
                          <a:latin typeface="Arial" panose="020B0604020202020204" pitchFamily="34" charset="0"/>
                          <a:ea typeface="微软雅黑" panose="020B0503020204020204" pitchFamily="34" charset="-122"/>
                          <a:cs typeface="+mn-ea"/>
                          <a:sym typeface="Arial" panose="020B0604020202020204" pitchFamily="34" charset="0"/>
                        </a:rPr>
                        <a:t>疾病稳定</a:t>
                      </a:r>
                      <a:endParaRPr lang="zh-CN" altLang="en-US"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buNone/>
                      </a:pPr>
                      <a:r>
                        <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rPr>
                        <a:t>33(55.9)</a:t>
                      </a:r>
                      <a:endPar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21666">
                <a:tc>
                  <a:txBody>
                    <a:bodyPr/>
                    <a:lstStyle/>
                    <a:p>
                      <a:pPr>
                        <a:lnSpc>
                          <a:spcPct val="100000"/>
                        </a:lnSpc>
                        <a:buNone/>
                      </a:pPr>
                      <a:r>
                        <a:rPr lang="zh-CN" altLang="en-US" sz="800" b="0">
                          <a:effectLst/>
                          <a:latin typeface="Arial" panose="020B0604020202020204" pitchFamily="34" charset="0"/>
                          <a:ea typeface="微软雅黑" panose="020B0503020204020204" pitchFamily="34" charset="-122"/>
                          <a:cs typeface="+mn-ea"/>
                          <a:sym typeface="Arial" panose="020B0604020202020204" pitchFamily="34" charset="0"/>
                        </a:rPr>
                        <a:t>疾病进展</a:t>
                      </a:r>
                      <a:endParaRPr lang="zh-CN" altLang="en-US" sz="800" b="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00000"/>
                        </a:lnSpc>
                        <a:buNone/>
                      </a:pPr>
                      <a:r>
                        <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rPr>
                        <a:t>2(3.4)</a:t>
                      </a:r>
                      <a:endPar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21666">
                <a:tc>
                  <a:txBody>
                    <a:bodyPr/>
                    <a:lstStyle/>
                    <a:p>
                      <a:pPr>
                        <a:lnSpc>
                          <a:spcPct val="100000"/>
                        </a:lnSpc>
                        <a:buNone/>
                      </a:pPr>
                      <a:r>
                        <a:rPr lang="it-IT" sz="800" b="0" dirty="0">
                          <a:effectLst/>
                          <a:latin typeface="Arial" panose="020B0604020202020204" pitchFamily="34" charset="0"/>
                          <a:ea typeface="微软雅黑" panose="020B0503020204020204" pitchFamily="34" charset="-122"/>
                          <a:cs typeface="+mn-ea"/>
                          <a:sym typeface="Arial" panose="020B0604020202020204" pitchFamily="34" charset="0"/>
                        </a:rPr>
                        <a:t>DCR(90%CI)</a:t>
                      </a:r>
                      <a:endParaRPr lang="it-IT"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36000" marR="0" marT="0" marB="0" anchor="ctr">
                    <a:lnL w="12700" cmpd="sng">
                      <a:noFill/>
                    </a:lnL>
                    <a:lnR w="12700" cmpd="sng">
                      <a:noFill/>
                    </a:lnR>
                    <a:lnT w="12700" cmpd="sng">
                      <a:noFill/>
                    </a:lnT>
                    <a:lnB w="12700" cap="flat" cmpd="sng" algn="ctr">
                      <a:solidFill>
                        <a:srgbClr val="1C649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buNone/>
                      </a:pPr>
                      <a:r>
                        <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rPr>
                        <a:t>96.7%(90%,99%)</a:t>
                      </a:r>
                      <a:endParaRPr lang="en-US" altLang="zh-CN" sz="800" b="0" dirty="0">
                        <a:effectLst/>
                        <a:latin typeface="Arial" panose="020B0604020202020204" pitchFamily="34" charset="0"/>
                        <a:ea typeface="微软雅黑" panose="020B0503020204020204" pitchFamily="34" charset="-122"/>
                        <a:cs typeface="+mn-ea"/>
                        <a:sym typeface="Arial" panose="020B0604020202020204" pitchFamily="34" charset="0"/>
                      </a:endParaRPr>
                    </a:p>
                  </a:txBody>
                  <a:tcPr marL="0" marR="0" marT="0" marB="0" anchor="ctr">
                    <a:lnL w="12700" cmpd="sng">
                      <a:noFill/>
                    </a:lnL>
                    <a:lnR w="12700" cmpd="sng">
                      <a:noFill/>
                    </a:lnR>
                    <a:lnT w="12700" cmpd="sng">
                      <a:noFill/>
                    </a:lnT>
                    <a:lnB w="12700" cap="flat" cmpd="sng" algn="ctr">
                      <a:solidFill>
                        <a:srgbClr val="1C649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图片 5"/>
          <p:cNvPicPr>
            <a:picLocks noChangeAspect="1"/>
          </p:cNvPicPr>
          <p:nvPr/>
        </p:nvPicPr>
        <p:blipFill>
          <a:blip r:embed="rId2"/>
          <a:stretch>
            <a:fillRect/>
          </a:stretch>
        </p:blipFill>
        <p:spPr>
          <a:xfrm>
            <a:off x="6068642" y="1354156"/>
            <a:ext cx="5839754" cy="2564572"/>
          </a:xfrm>
          <a:prstGeom prst="rect">
            <a:avLst/>
          </a:prstGeom>
        </p:spPr>
      </p:pic>
      <p:sp>
        <p:nvSpPr>
          <p:cNvPr id="8" name="文本框 7"/>
          <p:cNvSpPr txBox="1"/>
          <p:nvPr/>
        </p:nvSpPr>
        <p:spPr>
          <a:xfrm>
            <a:off x="6153089" y="3848218"/>
            <a:ext cx="5644536" cy="492443"/>
          </a:xfrm>
          <a:prstGeom prst="rect">
            <a:avLst/>
          </a:prstGeom>
          <a:noFill/>
        </p:spPr>
        <p:txBody>
          <a:bodyPr wrap="square">
            <a:spAutoFit/>
          </a:bodyPr>
          <a:lstStyle>
            <a:defPPr>
              <a:defRPr lang="zh-CN"/>
            </a:defPPr>
            <a:lvl1pPr>
              <a:defRPr sz="1400" b="1">
                <a:solidFill>
                  <a:srgbClr val="1C6494"/>
                </a:solidFill>
              </a:defRPr>
            </a:lvl1pPr>
            <a:lvl2pPr marL="179705" lvl="1" indent="-179705">
              <a:buFont typeface="Arial" panose="020B0604020202020204" pitchFamily="34" charset="0"/>
              <a:buChar char="•"/>
              <a:defRPr sz="1200">
                <a:solidFill>
                  <a:srgbClr val="156082"/>
                </a:solidFill>
              </a:defRPr>
            </a:lvl2pPr>
          </a:lstStyle>
          <a:p>
            <a:pPr marL="171450" indent="-171450" algn="just">
              <a:buFont typeface="Arial" panose="020B0604020202020204" pitchFamily="34" charset="0"/>
              <a:buChar char="•"/>
            </a:pP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中位随访时间 </a:t>
            </a:r>
            <a:r>
              <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5.65</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dirty="0" err="1">
                <a:solidFill>
                  <a:srgbClr val="FF0000"/>
                </a:solidFill>
                <a:latin typeface="微软雅黑" panose="020B0503020204020204" pitchFamily="34" charset="-122"/>
                <a:ea typeface="微软雅黑" panose="020B0503020204020204" pitchFamily="34" charset="-122"/>
                <a:sym typeface="Arial" panose="020B0604020202020204" pitchFamily="34" charset="0"/>
              </a:rPr>
              <a:t>mPFS</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5.52</a:t>
            </a: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个月</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PFS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率为</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78.2%</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p>
            <a:pPr marL="171450" indent="-171450" algn="just">
              <a:buFont typeface="Arial" panose="020B0604020202020204" pitchFamily="34" charset="0"/>
              <a:buChar char="•"/>
            </a:pPr>
            <a:r>
              <a:rPr lang="en-US" altLang="zh-CN" sz="1200" b="0" dirty="0" err="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mOS</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尚未达到，</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OS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率为</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92.2%</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nvSpPr>
        <p:spPr>
          <a:xfrm>
            <a:off x="177609" y="268810"/>
            <a:ext cx="103562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50"/>
              </a:spcAft>
              <a:buClrTx/>
              <a:buSzTx/>
              <a:buFont typeface="Arial" panose="020B0604020202020204" pitchFamily="34" charset="0"/>
              <a:buNone/>
              <a:defRPr/>
            </a:pPr>
            <a:r>
              <a:rPr kumimoji="0" lang="en-US" altLang="zh-CN"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KRAS G12D</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：突破成药壁垒，</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HRS-4642</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和</a:t>
            </a:r>
            <a:r>
              <a:rPr kumimoji="0" lang="en-US" altLang="zh-CN"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GFH375</a:t>
            </a: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rPr>
              <a:t>展现抗肿瘤活性</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10" name="图片 9"/>
          <p:cNvPicPr>
            <a:picLocks noChangeAspect="1"/>
          </p:cNvPicPr>
          <p:nvPr/>
        </p:nvPicPr>
        <p:blipFill>
          <a:blip r:embed="rId3"/>
          <a:stretch>
            <a:fillRect/>
          </a:stretch>
        </p:blipFill>
        <p:spPr>
          <a:xfrm>
            <a:off x="242056" y="1354155"/>
            <a:ext cx="5644535" cy="2843844"/>
          </a:xfrm>
          <a:prstGeom prst="rect">
            <a:avLst/>
          </a:prstGeom>
        </p:spPr>
      </p:pic>
      <p:sp>
        <p:nvSpPr>
          <p:cNvPr id="13" name="内容占位符 4"/>
          <p:cNvSpPr txBox="1"/>
          <p:nvPr/>
        </p:nvSpPr>
        <p:spPr>
          <a:xfrm>
            <a:off x="169300" y="6118838"/>
            <a:ext cx="5529450" cy="461665"/>
          </a:xfrm>
          <a:prstGeom prst="rect">
            <a:avLst/>
          </a:prstGeom>
          <a:solidFill>
            <a:schemeClr val="bg1"/>
          </a:solidFill>
        </p:spPr>
        <p:txBody>
          <a:bodyPr wrap="square">
            <a:spAutoFit/>
          </a:bodyPr>
          <a:lstStyle>
            <a:defPPr>
              <a:defRPr lang="zh-CN"/>
            </a:defPPr>
            <a:lvl1pPr marL="179705" indent="-179705" algn="just">
              <a:lnSpc>
                <a:spcPct val="120000"/>
              </a:lnSpc>
              <a:spcAft>
                <a:spcPts val="600"/>
              </a:spcAft>
              <a:buFont typeface="Arial" panose="020B0604020202020204" pitchFamily="34" charset="0"/>
              <a:buChar char="•"/>
              <a:defRPr sz="1200">
                <a:cs typeface="+mn-ea"/>
              </a:defRPr>
            </a:lvl1pPr>
            <a:lvl2pPr marL="685800" indent="-228600">
              <a:lnSpc>
                <a:spcPct val="90000"/>
              </a:lnSpc>
              <a:spcBef>
                <a:spcPts val="500"/>
              </a:spcBef>
              <a:buFont typeface="Arial" panose="020B0604020202020204" pitchFamily="34" charset="0"/>
              <a:buChar char="•"/>
              <a:defRPr sz="2400" baseline="0">
                <a:latin typeface="Arial" panose="020B0604020202020204" pitchFamily="3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baseline="0">
                <a:latin typeface="Arial" panose="020B0604020202020204" pitchFamily="3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baseline="0">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mn-lt"/>
              </a:rPr>
              <a:t>HRS-4642+AG</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lt"/>
              </a:rPr>
              <a:t>安全性可控，</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lt"/>
              </a:rPr>
              <a:t>≥</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mn-lt"/>
              </a:rPr>
              <a:t>3</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lt"/>
              </a:rPr>
              <a:t>级</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mn-lt"/>
              </a:rPr>
              <a:t>TRAEs</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mn-lt"/>
              </a:rPr>
              <a:t>主要为血液学毒性</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lt"/>
              </a:rPr>
              <a:t>，</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未出现导致停药或死亡的的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TRAEs</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9" name="组合 18"/>
          <p:cNvGrpSpPr/>
          <p:nvPr/>
        </p:nvGrpSpPr>
        <p:grpSpPr>
          <a:xfrm>
            <a:off x="298016" y="910744"/>
            <a:ext cx="5504391" cy="461661"/>
            <a:chOff x="520700" y="914605"/>
            <a:chExt cx="11424722" cy="461661"/>
          </a:xfrm>
        </p:grpSpPr>
        <p:sp>
          <p:nvSpPr>
            <p:cNvPr id="20" name="矩形 19"/>
            <p:cNvSpPr/>
            <p:nvPr/>
          </p:nvSpPr>
          <p:spPr>
            <a:xfrm>
              <a:off x="520700" y="914605"/>
              <a:ext cx="11424722" cy="461661"/>
            </a:xfrm>
            <a:prstGeom prst="rect">
              <a:avLst/>
            </a:prstGeom>
            <a:solidFill>
              <a:schemeClr val="bg1"/>
            </a:solidFill>
            <a:ln>
              <a:noFill/>
            </a:ln>
            <a:effectLst>
              <a:outerShdw blurRad="635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0">
                <a:spcBef>
                  <a:spcPts val="0"/>
                </a:spcBef>
                <a:spcAft>
                  <a:spcPts val="0"/>
                </a:spcAft>
                <a:buClrTx/>
                <a:buSzTx/>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1" name="文本框 20"/>
            <p:cNvSpPr txBox="1"/>
            <p:nvPr/>
          </p:nvSpPr>
          <p:spPr>
            <a:xfrm>
              <a:off x="654628" y="914605"/>
              <a:ext cx="11075647" cy="461661"/>
            </a:xfrm>
            <a:prstGeom prst="rect">
              <a:avLst/>
            </a:prstGeom>
            <a:ln w="12700">
              <a:miter lim="400000"/>
            </a:ln>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140335" indent="-140335">
                <a:lnSpc>
                  <a:spcPct val="120000"/>
                </a:lnSpc>
                <a:buSzPct val="100000"/>
                <a:buChar char="•"/>
                <a:defRPr sz="1400">
                  <a:latin typeface="微软雅黑" panose="020B0503020204020204" pitchFamily="34" charset="-122"/>
                  <a:ea typeface="微软雅黑" panose="020B0503020204020204" pitchFamily="34" charset="-122"/>
                  <a:cs typeface="微软雅黑" panose="020B0503020204020204" pitchFamily="34" charset="-122"/>
                </a:defRPr>
              </a:lvl1pPr>
            </a:lstStyle>
            <a:p>
              <a:pPr marL="0" lvl="0" indent="0" algn="ctr" hangingPunct="0">
                <a:lnSpc>
                  <a:spcPct val="100000"/>
                </a:lnSpc>
                <a:buNone/>
                <a:defRPr/>
              </a:pPr>
              <a:r>
                <a:rPr kumimoji="0" lang="en-US" altLang="zh-CN"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HRS-4642</a:t>
              </a:r>
              <a:r>
                <a:rPr kumimoji="0" lang="zh-CN" altLang="en-US"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联合</a:t>
              </a:r>
              <a:r>
                <a:rPr kumimoji="0" lang="en-US" altLang="zh-CN" sz="12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AG </a:t>
              </a:r>
              <a:r>
                <a:rPr kumimoji="0" lang="zh-CN" altLang="en-US" sz="12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一线治疗 </a:t>
              </a:r>
              <a:r>
                <a:rPr kumimoji="0"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KRAS-G12D</a:t>
              </a:r>
              <a:r>
                <a:rPr kumimoji="0" lang="zh-CN" altLang="en-US"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突变晚期胰腺癌</a:t>
              </a:r>
              <a:endParaRPr kumimoji="0" lang="en-US" altLang="zh-CN" sz="12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lvl="0" indent="0" algn="ctr" hangingPunct="0">
                <a:lnSpc>
                  <a:spcPct val="100000"/>
                </a:lnSpc>
                <a:buNone/>
                <a:defRPr/>
              </a:pPr>
              <a:r>
                <a:rPr kumimoji="0" lang="en-US" altLang="zh-CN"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HRS-4642</a:t>
              </a:r>
              <a:r>
                <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一种高亲和力、选择性、长效且非共价结合的</a:t>
              </a:r>
              <a:r>
                <a:rPr kumimoji="0" lang="en-US" altLang="zh-CN"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KRAS G12D</a:t>
              </a:r>
              <a:r>
                <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抑制剂</a:t>
              </a:r>
              <a:endPar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5" name="图片 24"/>
          <p:cNvPicPr>
            <a:picLocks noChangeAspect="1"/>
          </p:cNvPicPr>
          <p:nvPr/>
        </p:nvPicPr>
        <p:blipFill>
          <a:blip r:embed="rId4"/>
          <a:stretch>
            <a:fillRect/>
          </a:stretch>
        </p:blipFill>
        <p:spPr>
          <a:xfrm>
            <a:off x="2581837" y="4166990"/>
            <a:ext cx="3304753" cy="1989014"/>
          </a:xfrm>
          <a:prstGeom prst="rect">
            <a:avLst/>
          </a:prstGeom>
        </p:spPr>
      </p:pic>
      <p:sp>
        <p:nvSpPr>
          <p:cNvPr id="26" name="文本占位符 2"/>
          <p:cNvSpPr txBox="1"/>
          <p:nvPr/>
        </p:nvSpPr>
        <p:spPr>
          <a:xfrm>
            <a:off x="57555" y="6634381"/>
            <a:ext cx="5076000" cy="230832"/>
          </a:xfrm>
          <a:prstGeom prst="rect">
            <a:avLst/>
          </a:prstGeom>
        </p:spPr>
        <p:txBody>
          <a:bodyPr vert="horz" lIns="91440" tIns="45720" rIns="91440" bIns="45720" rtlCol="0" anchor="ctr">
            <a:spAutoFit/>
          </a:bodyPr>
          <a:lstStyle>
            <a:lvl1pPr marL="0" indent="0" algn="l" defTabSz="914400" rtl="0" eaLnBrk="1" latinLnBrk="0" hangingPunct="1">
              <a:lnSpc>
                <a:spcPct val="100000"/>
              </a:lnSpc>
              <a:spcBef>
                <a:spcPts val="0"/>
              </a:spcBef>
              <a:buFont typeface="Arial" panose="020B0604020202020204" pitchFamily="34" charset="0"/>
              <a:buNone/>
              <a:defRPr sz="900" kern="1200" baseline="0">
                <a:solidFill>
                  <a:schemeClr val="tx1"/>
                </a:solidFill>
                <a:latin typeface="Arial" panose="020B0604020202020204" pitchFamily="34" charset="0"/>
                <a:ea typeface="微软雅黑"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altLang="zh-CN">
                <a:cs typeface="+mn-ea"/>
                <a:sym typeface="Arial" panose="020B0604020202020204" pitchFamily="34" charset="0"/>
              </a:rPr>
              <a:t>Liwei Wang, et al. 2025 ESMO. Abstract 2215MO.</a:t>
            </a:r>
            <a:endParaRPr lang="zh-CN" altLang="en-US" dirty="0">
              <a:cs typeface="+mn-ea"/>
              <a:sym typeface="Arial" panose="020B0604020202020204" pitchFamily="34" charset="0"/>
            </a:endParaRPr>
          </a:p>
        </p:txBody>
      </p:sp>
      <p:pic>
        <p:nvPicPr>
          <p:cNvPr id="31" name="图片 30"/>
          <p:cNvPicPr>
            <a:picLocks noChangeAspect="1"/>
          </p:cNvPicPr>
          <p:nvPr/>
        </p:nvPicPr>
        <p:blipFill>
          <a:blip r:embed="rId5"/>
          <a:stretch>
            <a:fillRect/>
          </a:stretch>
        </p:blipFill>
        <p:spPr>
          <a:xfrm>
            <a:off x="294885" y="4191263"/>
            <a:ext cx="2286953" cy="1853093"/>
          </a:xfrm>
          <a:prstGeom prst="rect">
            <a:avLst/>
          </a:prstGeom>
        </p:spPr>
      </p:pic>
      <p:sp>
        <p:nvSpPr>
          <p:cNvPr id="2" name="文本框 1"/>
          <p:cNvSpPr txBox="1"/>
          <p:nvPr/>
        </p:nvSpPr>
        <p:spPr>
          <a:xfrm>
            <a:off x="6748842" y="4711270"/>
            <a:ext cx="2714205" cy="307777"/>
          </a:xfrm>
          <a:prstGeom prst="rect">
            <a:avLst/>
          </a:prstGeom>
          <a:noFill/>
        </p:spPr>
        <p:txBody>
          <a:bodyPr wrap="none" rtlCol="0">
            <a:spAutoFit/>
          </a:bodyPr>
          <a:lstStyle/>
          <a:p>
            <a:r>
              <a:rPr kumimoji="1" lang="zh-CN" altLang="en-US" sz="1400" b="1" dirty="0">
                <a:solidFill>
                  <a:srgbClr val="FF0000"/>
                </a:solidFill>
                <a:latin typeface="微软雅黑" panose="020B0503020204020204" pitchFamily="34" charset="-122"/>
                <a:ea typeface="微软雅黑" panose="020B0503020204020204" pitchFamily="34" charset="-122"/>
              </a:rPr>
              <a:t>后线</a:t>
            </a:r>
            <a:r>
              <a:rPr kumimoji="1" lang="en-US" altLang="zh-CN" sz="1400" b="1" dirty="0">
                <a:solidFill>
                  <a:srgbClr val="FF0000"/>
                </a:solidFill>
                <a:latin typeface="微软雅黑" panose="020B0503020204020204" pitchFamily="34" charset="-122"/>
                <a:ea typeface="微软雅黑" panose="020B0503020204020204" pitchFamily="34" charset="-122"/>
              </a:rPr>
              <a:t>ORR</a:t>
            </a:r>
            <a:r>
              <a:rPr kumimoji="1" lang="zh-CN" altLang="en-US" sz="1400" b="1" dirty="0">
                <a:solidFill>
                  <a:srgbClr val="FF0000"/>
                </a:solidFill>
                <a:latin typeface="微软雅黑" panose="020B0503020204020204" pitchFamily="34" charset="-122"/>
                <a:ea typeface="微软雅黑" panose="020B0503020204020204" pitchFamily="34" charset="-122"/>
              </a:rPr>
              <a:t> </a:t>
            </a:r>
            <a:r>
              <a:rPr kumimoji="1" lang="en-US" altLang="zh-CN" sz="1400" b="1" dirty="0">
                <a:solidFill>
                  <a:srgbClr val="FF0000"/>
                </a:solidFill>
                <a:latin typeface="微软雅黑" panose="020B0503020204020204" pitchFamily="34" charset="-122"/>
                <a:ea typeface="微软雅黑" panose="020B0503020204020204" pitchFamily="34" charset="-122"/>
              </a:rPr>
              <a:t>40.7%</a:t>
            </a:r>
            <a:r>
              <a:rPr kumimoji="1" lang="zh-CN" altLang="en-US" sz="1400" b="1" dirty="0">
                <a:solidFill>
                  <a:srgbClr val="FF0000"/>
                </a:solidFill>
                <a:latin typeface="微软雅黑" panose="020B0503020204020204" pitchFamily="34" charset="-122"/>
                <a:ea typeface="微软雅黑" panose="020B0503020204020204" pitchFamily="34" charset="-122"/>
              </a:rPr>
              <a:t>，</a:t>
            </a:r>
            <a:r>
              <a:rPr kumimoji="1" lang="en-US" altLang="zh-CN" sz="1400" b="1" dirty="0">
                <a:solidFill>
                  <a:srgbClr val="FF0000"/>
                </a:solidFill>
                <a:latin typeface="微软雅黑" panose="020B0503020204020204" pitchFamily="34" charset="-122"/>
                <a:ea typeface="微软雅黑" panose="020B0503020204020204" pitchFamily="34" charset="-122"/>
              </a:rPr>
              <a:t>DCR</a:t>
            </a:r>
            <a:r>
              <a:rPr kumimoji="1" lang="zh-CN" altLang="en-US" sz="1400" b="1" dirty="0">
                <a:solidFill>
                  <a:srgbClr val="FF0000"/>
                </a:solidFill>
                <a:latin typeface="微软雅黑" panose="020B0503020204020204" pitchFamily="34" charset="-122"/>
                <a:ea typeface="微软雅黑" panose="020B0503020204020204" pitchFamily="34" charset="-122"/>
              </a:rPr>
              <a:t> </a:t>
            </a:r>
            <a:r>
              <a:rPr kumimoji="1" lang="en-US" altLang="zh-CN" sz="1400" b="1" dirty="0">
                <a:solidFill>
                  <a:srgbClr val="FF0000"/>
                </a:solidFill>
                <a:latin typeface="微软雅黑" panose="020B0503020204020204" pitchFamily="34" charset="-122"/>
                <a:ea typeface="微软雅黑" panose="020B0503020204020204" pitchFamily="34" charset="-122"/>
              </a:rPr>
              <a:t>96.7%</a:t>
            </a:r>
            <a:endParaRPr kumimoji="1"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157958" y="3791396"/>
            <a:ext cx="2767104" cy="307777"/>
          </a:xfrm>
          <a:prstGeom prst="rect">
            <a:avLst/>
          </a:prstGeom>
          <a:noFill/>
        </p:spPr>
        <p:txBody>
          <a:bodyPr wrap="none" rtlCol="0">
            <a:spAutoFit/>
          </a:bodyPr>
          <a:lstStyle/>
          <a:p>
            <a:r>
              <a:rPr kumimoji="1" lang="zh-CN" altLang="en-US" sz="1400" b="1" dirty="0">
                <a:solidFill>
                  <a:srgbClr val="FF0000"/>
                </a:solidFill>
                <a:latin typeface="微软雅黑" panose="020B0503020204020204" pitchFamily="34" charset="-122"/>
                <a:ea typeface="微软雅黑" panose="020B0503020204020204" pitchFamily="34" charset="-122"/>
              </a:rPr>
              <a:t>一线 </a:t>
            </a:r>
            <a:r>
              <a:rPr kumimoji="1" lang="en-US" altLang="zh-CN" sz="1400" b="1" dirty="0">
                <a:solidFill>
                  <a:srgbClr val="FF0000"/>
                </a:solidFill>
                <a:latin typeface="微软雅黑" panose="020B0503020204020204" pitchFamily="34" charset="-122"/>
                <a:ea typeface="微软雅黑" panose="020B0503020204020204" pitchFamily="34" charset="-122"/>
              </a:rPr>
              <a:t>ORR</a:t>
            </a:r>
            <a:r>
              <a:rPr kumimoji="1" lang="zh-CN" altLang="en-US" sz="1400" b="1" dirty="0">
                <a:solidFill>
                  <a:srgbClr val="FF0000"/>
                </a:solidFill>
                <a:latin typeface="微软雅黑" panose="020B0503020204020204" pitchFamily="34" charset="-122"/>
                <a:ea typeface="微软雅黑" panose="020B0503020204020204" pitchFamily="34" charset="-122"/>
              </a:rPr>
              <a:t> </a:t>
            </a:r>
            <a:r>
              <a:rPr kumimoji="1" lang="en-US" altLang="zh-CN" sz="1400" b="1" dirty="0">
                <a:solidFill>
                  <a:srgbClr val="FF0000"/>
                </a:solidFill>
                <a:latin typeface="微软雅黑" panose="020B0503020204020204" pitchFamily="34" charset="-122"/>
                <a:ea typeface="微软雅黑" panose="020B0503020204020204" pitchFamily="34" charset="-122"/>
              </a:rPr>
              <a:t>63.3%</a:t>
            </a:r>
            <a:r>
              <a:rPr kumimoji="1" lang="zh-CN" altLang="en-US" sz="1400" b="1" dirty="0">
                <a:solidFill>
                  <a:srgbClr val="FF0000"/>
                </a:solidFill>
                <a:latin typeface="微软雅黑" panose="020B0503020204020204" pitchFamily="34" charset="-122"/>
                <a:ea typeface="微软雅黑" panose="020B0503020204020204" pitchFamily="34" charset="-122"/>
              </a:rPr>
              <a:t>，</a:t>
            </a:r>
            <a:r>
              <a:rPr kumimoji="1" lang="en-US" altLang="zh-CN" sz="1400" b="1" dirty="0">
                <a:solidFill>
                  <a:srgbClr val="FF0000"/>
                </a:solidFill>
                <a:latin typeface="微软雅黑" panose="020B0503020204020204" pitchFamily="34" charset="-122"/>
                <a:ea typeface="微软雅黑" panose="020B0503020204020204" pitchFamily="34" charset="-122"/>
              </a:rPr>
              <a:t>DCR</a:t>
            </a:r>
            <a:r>
              <a:rPr kumimoji="1" lang="zh-CN" altLang="en-US" sz="1400" b="1" dirty="0">
                <a:solidFill>
                  <a:srgbClr val="FF0000"/>
                </a:solidFill>
                <a:latin typeface="微软雅黑" panose="020B0503020204020204" pitchFamily="34" charset="-122"/>
                <a:ea typeface="微软雅黑" panose="020B0503020204020204" pitchFamily="34" charset="-122"/>
              </a:rPr>
              <a:t> </a:t>
            </a:r>
            <a:r>
              <a:rPr kumimoji="1" lang="en-US" altLang="zh-CN" sz="1400" b="1" dirty="0">
                <a:solidFill>
                  <a:srgbClr val="FF0000"/>
                </a:solidFill>
                <a:latin typeface="微软雅黑" panose="020B0503020204020204" pitchFamily="34" charset="-122"/>
                <a:ea typeface="微软雅黑" panose="020B0503020204020204" pitchFamily="34" charset="-122"/>
              </a:rPr>
              <a:t>93.3%</a:t>
            </a:r>
            <a:endParaRPr kumimoji="1" lang="zh-CN" altLang="en-US" sz="1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4"/>
          <p:cNvSpPr txBox="1"/>
          <p:nvPr/>
        </p:nvSpPr>
        <p:spPr>
          <a:xfrm>
            <a:off x="174936" y="267758"/>
            <a:ext cx="11815826" cy="461665"/>
          </a:xfrm>
          <a:prstGeom prst="rect">
            <a:avLst/>
          </a:prstGeom>
        </p:spPr>
        <p:txBody>
          <a:bodyPr vert="horz" wrap="square" lIns="91440" tIns="45720" rIns="91440" bIns="45720" rtlCol="0"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Arial" panose="020B0604020202020204" pitchFamily="34" charset="0"/>
                <a:ea typeface="微软雅黑"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tx1">
                    <a:lumMod val="75000"/>
                    <a:lumOff val="25000"/>
                  </a:schemeClr>
                </a:solidFill>
              </a:rPr>
              <a:t>CLDN18.2</a:t>
            </a:r>
            <a:r>
              <a:rPr lang="zh-CN" altLang="en-US" dirty="0">
                <a:solidFill>
                  <a:schemeClr val="tx1">
                    <a:lumMod val="75000"/>
                    <a:lumOff val="25000"/>
                  </a:schemeClr>
                </a:solidFill>
              </a:rPr>
              <a:t>：单抗及</a:t>
            </a:r>
            <a:r>
              <a:rPr lang="en-US" altLang="zh-CN" dirty="0">
                <a:solidFill>
                  <a:schemeClr val="tx1">
                    <a:lumMod val="75000"/>
                    <a:lumOff val="25000"/>
                  </a:schemeClr>
                </a:solidFill>
              </a:rPr>
              <a:t>ADC</a:t>
            </a:r>
            <a:r>
              <a:rPr lang="zh-CN" altLang="en-US" dirty="0">
                <a:solidFill>
                  <a:schemeClr val="tx1">
                    <a:lumMod val="75000"/>
                    <a:lumOff val="25000"/>
                  </a:schemeClr>
                </a:solidFill>
              </a:rPr>
              <a:t>药物初步显示出一定疗效，有待进一步验证</a:t>
            </a:r>
            <a:endParaRPr lang="zh-CN" altLang="en-US" dirty="0">
              <a:solidFill>
                <a:schemeClr val="tx1">
                  <a:lumMod val="75000"/>
                  <a:lumOff val="25000"/>
                </a:schemeClr>
              </a:solidFill>
              <a:latin typeface="微软雅黑" panose="020B0503020204020204" pitchFamily="34" charset="-122"/>
              <a:sym typeface="Arial" panose="020B0604020202020204" pitchFamily="34" charset="0"/>
            </a:endParaRPr>
          </a:p>
        </p:txBody>
      </p:sp>
      <p:sp>
        <p:nvSpPr>
          <p:cNvPr id="95" name="文本框 1"/>
          <p:cNvSpPr txBox="1"/>
          <p:nvPr/>
        </p:nvSpPr>
        <p:spPr>
          <a:xfrm>
            <a:off x="87424" y="6636775"/>
            <a:ext cx="5977212" cy="338554"/>
          </a:xfrm>
          <a:prstGeom prst="rect">
            <a:avLst/>
          </a:prstGeom>
          <a:noFill/>
        </p:spPr>
        <p:txBody>
          <a:bodyPr wrap="square" rtlCol="0" anchor="b">
            <a:spAutoFit/>
          </a:bodyPr>
          <a:lstStyle/>
          <a:p>
            <a:pPr>
              <a:defRPr/>
            </a:pPr>
            <a:r>
              <a:rPr lang="en-US" altLang="zh-CN" sz="8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1. </a:t>
            </a:r>
            <a:r>
              <a:rPr lang="en-US" altLang="zh-CN" sz="800" dirty="0" err="1">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Xianjun</a:t>
            </a:r>
            <a:r>
              <a:rPr lang="en-US" altLang="zh-CN" sz="8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 Yu, et al. 2025 ASCO. Abstract # 4017.   2. Liu, et al. 2025 ASCO. Abstract # 4188. </a:t>
            </a:r>
            <a:endParaRPr lang="zh-CN" altLang="en-US" sz="8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a:p>
            <a:pPr>
              <a:defRPr/>
            </a:pPr>
            <a:r>
              <a:rPr lang="en-US" altLang="zh-CN" sz="8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 </a:t>
            </a:r>
            <a:endParaRPr lang="zh-CN" altLang="en-US" sz="8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 name="TextBox 4"/>
          <p:cNvSpPr txBox="1"/>
          <p:nvPr/>
        </p:nvSpPr>
        <p:spPr>
          <a:xfrm>
            <a:off x="239575" y="2642074"/>
            <a:ext cx="5870078" cy="969496"/>
          </a:xfrm>
          <a:prstGeom prst="rect">
            <a:avLst/>
          </a:prstGeom>
          <a:noFill/>
        </p:spPr>
        <p:txBody>
          <a:bodyPr wrap="square">
            <a:spAutoFit/>
          </a:bodyPr>
          <a:lstStyle/>
          <a:p>
            <a:pPr>
              <a:spcAft>
                <a:spcPts val="600"/>
              </a:spcAft>
            </a:pPr>
            <a:r>
              <a:rPr lang="en-US" altLang="zh-CN" sz="14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Ib</a:t>
            </a:r>
            <a:r>
              <a:rPr lang="zh-CN" altLang="en-US" sz="14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期</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研究：</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FG-M108</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单抗</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)+AG</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一线治疗</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阳性局部晚期不可切除或转移性</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PDAC</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患者，</a:t>
            </a:r>
            <a:r>
              <a:rPr lang="en-US" altLang="zh-CN" sz="1400" b="1" dirty="0" err="1">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mPFS</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9.7</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月，安全性可控</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spcAft>
                <a:spcPts val="600"/>
              </a:spcAft>
              <a:buFont typeface="Arial" panose="020B0604020202020204" pitchFamily="34" charset="0"/>
              <a:buChar cha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FGM108</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是一种特异性靶向CLDN18.2、具有增强ADCC活性的单克隆抗体，</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一线治疗</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局晚期或转移性胰腺癌的</a:t>
            </a:r>
            <a:r>
              <a:rPr lang="en-US" altLang="zh-CN" sz="1200" b="1" dirty="0" err="1">
                <a:solidFill>
                  <a:schemeClr val="tx1">
                    <a:lumMod val="75000"/>
                    <a:lumOff val="25000"/>
                  </a:schemeClr>
                </a:solidFill>
                <a:latin typeface="微软雅黑" panose="020B0503020204020204" pitchFamily="34" charset="-122"/>
                <a:ea typeface="微软雅黑" panose="020B0503020204020204" pitchFamily="34" charset="-122"/>
              </a:rPr>
              <a:t>mPFS</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可达</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9.7</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个月</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Group 12"/>
          <p:cNvGrpSpPr/>
          <p:nvPr/>
        </p:nvGrpSpPr>
        <p:grpSpPr>
          <a:xfrm>
            <a:off x="341031" y="3806808"/>
            <a:ext cx="5768621" cy="2261185"/>
            <a:chOff x="6616242" y="4457416"/>
            <a:chExt cx="5373628" cy="1985085"/>
          </a:xfrm>
        </p:grpSpPr>
        <p:pic>
          <p:nvPicPr>
            <p:cNvPr id="14" name="Picture 13" descr="A comparison of a number of events&#10;&#10;AI-generated content may be incorrect."/>
            <p:cNvPicPr>
              <a:picLocks noChangeAspect="1"/>
            </p:cNvPicPr>
            <p:nvPr/>
          </p:nvPicPr>
          <p:blipFill>
            <a:blip r:embed="rId1">
              <a:extLst>
                <a:ext uri="{28A0092B-C50C-407E-A947-70E740481C1C}">
                  <a14:useLocalDpi xmlns:a14="http://schemas.microsoft.com/office/drawing/2010/main" val="0"/>
                </a:ext>
              </a:extLst>
            </a:blip>
            <a:srcRect t="17411"/>
            <a:stretch>
              <a:fillRect/>
            </a:stretch>
          </p:blipFill>
          <p:spPr>
            <a:xfrm>
              <a:off x="6616242" y="4457416"/>
              <a:ext cx="5373628" cy="1985085"/>
            </a:xfrm>
            <a:prstGeom prst="rect">
              <a:avLst/>
            </a:prstGeom>
          </p:spPr>
        </p:pic>
        <p:sp>
          <p:nvSpPr>
            <p:cNvPr id="16" name="Rectangle 15"/>
            <p:cNvSpPr/>
            <p:nvPr/>
          </p:nvSpPr>
          <p:spPr>
            <a:xfrm>
              <a:off x="10982425" y="4591251"/>
              <a:ext cx="134754" cy="1058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Rectangle 16"/>
          <p:cNvSpPr/>
          <p:nvPr/>
        </p:nvSpPr>
        <p:spPr>
          <a:xfrm>
            <a:off x="2657699" y="3606753"/>
            <a:ext cx="1280160" cy="2000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b="1" u="sng" dirty="0" err="1">
                <a:solidFill>
                  <a:schemeClr val="tx1"/>
                </a:solidFill>
                <a:latin typeface="微软雅黑" panose="020B0503020204020204" pitchFamily="34" charset="-122"/>
                <a:ea typeface="微软雅黑" panose="020B0503020204020204" pitchFamily="34" charset="-122"/>
              </a:rPr>
              <a:t>mPFS</a:t>
            </a:r>
            <a:endParaRPr lang="zh-CN" altLang="en-US" sz="1200" b="1" u="sng" dirty="0">
              <a:solidFill>
                <a:schemeClr val="tx1"/>
              </a:solidFill>
              <a:latin typeface="微软雅黑" panose="020B0503020204020204" pitchFamily="34" charset="-122"/>
              <a:ea typeface="微软雅黑" panose="020B0503020204020204" pitchFamily="34" charset="-122"/>
            </a:endParaRPr>
          </a:p>
        </p:txBody>
      </p:sp>
      <p:sp>
        <p:nvSpPr>
          <p:cNvPr id="42" name="Rectangle 41"/>
          <p:cNvSpPr/>
          <p:nvPr/>
        </p:nvSpPr>
        <p:spPr>
          <a:xfrm>
            <a:off x="1413259" y="3908553"/>
            <a:ext cx="1280160" cy="2000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研究者评估</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43" name="Rectangle 42"/>
          <p:cNvSpPr/>
          <p:nvPr/>
        </p:nvSpPr>
        <p:spPr>
          <a:xfrm>
            <a:off x="4329256" y="3898928"/>
            <a:ext cx="1280160" cy="2000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latin typeface="微软雅黑" panose="020B0503020204020204" pitchFamily="34" charset="-122"/>
                <a:ea typeface="微软雅黑" panose="020B0503020204020204" pitchFamily="34" charset="-122"/>
              </a:rPr>
              <a:t>IRC</a:t>
            </a:r>
            <a:r>
              <a:rPr lang="zh-CN" altLang="en-US" sz="1050" dirty="0">
                <a:solidFill>
                  <a:schemeClr val="tx1"/>
                </a:solidFill>
                <a:latin typeface="微软雅黑" panose="020B0503020204020204" pitchFamily="34" charset="-122"/>
                <a:ea typeface="微软雅黑" panose="020B0503020204020204" pitchFamily="34" charset="-122"/>
              </a:rPr>
              <a:t>评估</a:t>
            </a:r>
            <a:endParaRPr lang="zh-CN" altLang="en-US" sz="1050" dirty="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79679" y="6142197"/>
            <a:ext cx="5754103" cy="461665"/>
          </a:xfrm>
          <a:prstGeom prst="rect">
            <a:avLst/>
          </a:prstGeom>
          <a:noFill/>
        </p:spPr>
        <p:txBody>
          <a:bodyPr wrap="square">
            <a:spAutoFit/>
          </a:bodyPr>
          <a:lstStyle/>
          <a:p>
            <a:pPr algn="ct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FG-M108</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联合</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AG</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作为一线治疗方案，</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在</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晚期</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PDAC</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患者中展现出有前景的临床疗效，且安全性可控</a:t>
            </a:r>
            <a:endParaRPr lang="zh-CN" altLang="en-US" sz="1200" dirty="0">
              <a:solidFill>
                <a:schemeClr val="tx1">
                  <a:lumMod val="75000"/>
                  <a:lumOff val="25000"/>
                </a:schemeClr>
              </a:solidFill>
            </a:endParaRPr>
          </a:p>
        </p:txBody>
      </p:sp>
      <p:sp>
        <p:nvSpPr>
          <p:cNvPr id="9" name="Rectangle: Rounded Corners 2"/>
          <p:cNvSpPr/>
          <p:nvPr/>
        </p:nvSpPr>
        <p:spPr>
          <a:xfrm>
            <a:off x="174936" y="2584230"/>
            <a:ext cx="5963591" cy="3527171"/>
          </a:xfrm>
          <a:prstGeom prst="roundRect">
            <a:avLst>
              <a:gd name="adj" fmla="val 6580"/>
            </a:avLst>
          </a:prstGeom>
          <a:noFill/>
          <a:ln>
            <a:solidFill>
              <a:srgbClr val="A4BD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2"/>
          <p:cNvSpPr txBox="1"/>
          <p:nvPr/>
        </p:nvSpPr>
        <p:spPr>
          <a:xfrm>
            <a:off x="6273674" y="5650115"/>
            <a:ext cx="3923413" cy="276412"/>
          </a:xfrm>
          <a:prstGeom prst="rect">
            <a:avLst/>
          </a:prstGeom>
          <a:noFill/>
        </p:spPr>
        <p:txBody>
          <a:bodyPr wrap="square">
            <a:spAutoFit/>
          </a:bodyPr>
          <a:lstStyle/>
          <a:p>
            <a:pPr marL="171450" indent="-171450">
              <a:buFont typeface="Arial" panose="020B0604020202020204" pitchFamily="34" charset="0"/>
              <a:buChar char="•"/>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1+2+3+</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60%(n=44)</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组中确认的</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ORR</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为</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22.7%</a:t>
            </a:r>
            <a:endPar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aphicFrame>
        <p:nvGraphicFramePr>
          <p:cNvPr id="12" name="表格 18"/>
          <p:cNvGraphicFramePr>
            <a:graphicFrameLocks noGrp="1"/>
          </p:cNvGraphicFramePr>
          <p:nvPr/>
        </p:nvGraphicFramePr>
        <p:xfrm>
          <a:off x="6408482" y="3032287"/>
          <a:ext cx="5463829" cy="838020"/>
        </p:xfrm>
        <a:graphic>
          <a:graphicData uri="http://schemas.openxmlformats.org/drawingml/2006/table">
            <a:tbl>
              <a:tblPr/>
              <a:tblGrid>
                <a:gridCol w="1836736"/>
                <a:gridCol w="1762524"/>
                <a:gridCol w="1864569"/>
              </a:tblGrid>
              <a:tr h="279340">
                <a:tc>
                  <a:txBody>
                    <a:bodyPr/>
                    <a:lstStyle/>
                    <a:p>
                      <a:pPr marL="0" marR="0" lvl="0" indent="0" algn="ctr" defTabSz="914400" rtl="0" eaLnBrk="1" fontAlgn="base" latinLnBrk="0" hangingPunct="1">
                        <a:lnSpc>
                          <a:spcPct val="100000"/>
                        </a:lnSpc>
                        <a:spcBef>
                          <a:spcPts val="0"/>
                        </a:spcBef>
                        <a:spcAft>
                          <a:spcPts val="0"/>
                        </a:spcAft>
                        <a:buClrTx/>
                        <a:buSzTx/>
                        <a:buFontTx/>
                        <a:buNone/>
                        <a:defRPr/>
                      </a:pPr>
                      <a:r>
                        <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 mg/kg</a:t>
                      </a:r>
                      <a:endPar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p>
                      <a:pPr algn="ctr" fontAlgn="base">
                        <a:lnSpc>
                          <a:spcPct val="100000"/>
                        </a:lnSpc>
                      </a:pP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中位</a:t>
                      </a:r>
                      <a:r>
                        <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PFS</a:t>
                      </a: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endPar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p>
                      <a:pPr algn="ctr" fontAlgn="base">
                        <a:lnSpc>
                          <a:spcPct val="100000"/>
                        </a:lnSpc>
                      </a:pP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中位</a:t>
                      </a:r>
                      <a:r>
                        <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endPar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noFill/>
                      <a:prstDash val="solid"/>
                      <a:round/>
                      <a:headEnd type="none" w="med" len="med"/>
                      <a:tailEnd type="none" w="med" len="med"/>
                    </a:lnL>
                    <a:lnR>
                      <a:noFill/>
                    </a:lnR>
                    <a:lnT w="3175" cap="flat" cmpd="sng" algn="ctr">
                      <a:solidFill>
                        <a:schemeClr val="bg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rgbClr val="156082"/>
                    </a:solidFill>
                  </a:tcPr>
                </a:tc>
              </a:tr>
              <a:tr h="279340">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1+2+3+ ≤60% (N=12)</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1.4 (95% CI: 1.3-3.2)</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b="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6.2 (95% CI: 1.4-NC)</a:t>
                      </a:r>
                      <a:endParaRPr lang="en-US" sz="1100" b="0"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279340">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1+2+3+ &gt;60% (N=44)</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5.4 (95% CI: 4.1-8.2)</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9.1 (95% CI: 6.6-12.2)</a:t>
                      </a:r>
                      <a:endParaRPr lang="en-US" sz="110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9525"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8" name="文本框 31"/>
          <p:cNvSpPr txBox="1"/>
          <p:nvPr/>
        </p:nvSpPr>
        <p:spPr>
          <a:xfrm>
            <a:off x="6370474" y="2689923"/>
            <a:ext cx="5463829" cy="276999"/>
          </a:xfrm>
          <a:prstGeom prst="rect">
            <a:avLst/>
          </a:prstGeom>
          <a:noFill/>
        </p:spPr>
        <p:txBody>
          <a:bodyPr wrap="square">
            <a:spAutoFit/>
          </a:bodyPr>
          <a:lstStyle/>
          <a:p>
            <a:pPr marL="171450" indent="-171450">
              <a:buFont typeface="Arial" panose="020B0604020202020204" pitchFamily="34" charset="0"/>
              <a:buChar char="•"/>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 18.2</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表达</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1+2+3+</a:t>
            </a:r>
            <a:r>
              <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60%</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患者</a:t>
            </a:r>
            <a:r>
              <a:rPr lang="en-US" altLang="zh-CN" sz="1200" b="1" dirty="0" err="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为</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9.1</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aphicFrame>
        <p:nvGraphicFramePr>
          <p:cNvPr id="19" name="表格 34"/>
          <p:cNvGraphicFramePr>
            <a:graphicFrameLocks noGrp="1"/>
          </p:cNvGraphicFramePr>
          <p:nvPr/>
        </p:nvGraphicFramePr>
        <p:xfrm>
          <a:off x="6408483" y="4494330"/>
          <a:ext cx="5425820" cy="1013932"/>
        </p:xfrm>
        <a:graphic>
          <a:graphicData uri="http://schemas.openxmlformats.org/drawingml/2006/table">
            <a:tbl>
              <a:tblPr/>
              <a:tblGrid>
                <a:gridCol w="1679697"/>
                <a:gridCol w="1770554"/>
                <a:gridCol w="1975569"/>
              </a:tblGrid>
              <a:tr h="226776">
                <a:tc>
                  <a:txBody>
                    <a:bodyPr/>
                    <a:lstStyle/>
                    <a:p>
                      <a:pPr marL="0" marR="0" lvl="0" indent="0" algn="l" defTabSz="914400" rtl="0" eaLnBrk="1" fontAlgn="base" latinLnBrk="0" hangingPunct="1">
                        <a:lnSpc>
                          <a:spcPct val="100000"/>
                        </a:lnSpc>
                        <a:spcBef>
                          <a:spcPts val="0"/>
                        </a:spcBef>
                        <a:spcAft>
                          <a:spcPts val="0"/>
                        </a:spcAft>
                        <a:buClrTx/>
                        <a:buSzTx/>
                        <a:buFontTx/>
                        <a:buNone/>
                        <a:defRPr/>
                      </a:pPr>
                      <a:r>
                        <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 mg/kg</a:t>
                      </a:r>
                      <a:endPar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p>
                      <a:pPr algn="ctr" fontAlgn="base">
                        <a:lnSpc>
                          <a:spcPct val="100000"/>
                        </a:lnSpc>
                      </a:pP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中位</a:t>
                      </a:r>
                      <a:r>
                        <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PFS</a:t>
                      </a: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endPar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p>
                      <a:pPr algn="ctr" fontAlgn="base">
                        <a:lnSpc>
                          <a:spcPct val="100000"/>
                        </a:lnSpc>
                      </a:pP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中位</a:t>
                      </a:r>
                      <a:r>
                        <a:rPr lang="en-US" altLang="zh-CN"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endParaRPr lang="zh-CN" altLang="en-US" sz="11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rgbClr val="156082"/>
                    </a:solidFill>
                  </a:tcPr>
                </a:tc>
              </a:tr>
              <a:tr h="333604">
                <a:tc>
                  <a:txBody>
                    <a:bodyPr/>
                    <a:lstStyle/>
                    <a:p>
                      <a:pPr algn="l" fontAlgn="base">
                        <a:lnSpc>
                          <a:spcPct val="100000"/>
                        </a:lnSpc>
                      </a:pPr>
                      <a:r>
                        <a:rPr lang="zh-CN" alt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既往</a:t>
                      </a:r>
                      <a:r>
                        <a:rPr lang="en-US" altLang="zh-CN"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a:t>
                      </a:r>
                      <a:r>
                        <a:rPr 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L</a:t>
                      </a:r>
                      <a:r>
                        <a:rPr lang="zh-CN" alt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治疗</a:t>
                      </a:r>
                      <a:r>
                        <a:rPr 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(N=17)</a:t>
                      </a:r>
                      <a:endParaRPr 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5.4 (95% CI: 4.1-8.3)</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12.1 (95% CI: 6.6-19.5)</a:t>
                      </a:r>
                      <a:endParaRPr lang="en-US" sz="110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226776">
                <a:tc>
                  <a:txBody>
                    <a:bodyPr/>
                    <a:lstStyle/>
                    <a:p>
                      <a:pPr algn="l" fontAlgn="base">
                        <a:lnSpc>
                          <a:spcPct val="100000"/>
                        </a:lnSpc>
                      </a:pPr>
                      <a:r>
                        <a:rPr lang="zh-CN" alt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既往</a:t>
                      </a:r>
                      <a:r>
                        <a:rPr lang="en-US" altLang="zh-CN"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a:t>
                      </a:r>
                      <a:r>
                        <a:rPr 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L</a:t>
                      </a:r>
                      <a:r>
                        <a:rPr lang="zh-CN" alt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治疗</a:t>
                      </a:r>
                      <a:r>
                        <a:rPr 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(N=18)</a:t>
                      </a:r>
                      <a:endParaRPr lang="en-US" sz="1100"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5.3 (95% CI: 2.8-9.6)</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9.1 (95% CI: 5.6-14.1)</a:t>
                      </a:r>
                      <a:endParaRPr lang="en-US" sz="110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226776">
                <a:tc>
                  <a:txBody>
                    <a:bodyPr/>
                    <a:lstStyle/>
                    <a:p>
                      <a:pPr algn="l" fontAlgn="base">
                        <a:lnSpc>
                          <a:spcPct val="100000"/>
                        </a:lnSpc>
                      </a:pPr>
                      <a:r>
                        <a:rPr lang="zh-CN" alt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既往≥</a:t>
                      </a:r>
                      <a:r>
                        <a:rPr lang="en-US" altLang="zh-CN"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a:t>
                      </a: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L</a:t>
                      </a:r>
                      <a:r>
                        <a:rPr lang="zh-CN" alt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治疗</a:t>
                      </a: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(N=27)</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5.3 (95% CI: 2.8-8.5)</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7.8 (95% CI: 5.6-11.9)</a:t>
                      </a:r>
                      <a:endParaRPr lang="en-US" sz="11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9525"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0" name="文本框 35"/>
          <p:cNvSpPr txBox="1"/>
          <p:nvPr/>
        </p:nvSpPr>
        <p:spPr>
          <a:xfrm>
            <a:off x="6346050" y="4137620"/>
            <a:ext cx="5904831" cy="276999"/>
          </a:xfrm>
          <a:prstGeom prst="rect">
            <a:avLst/>
          </a:prstGeom>
          <a:noFill/>
        </p:spPr>
        <p:txBody>
          <a:bodyPr wrap="square">
            <a:spAutoFit/>
          </a:bodyPr>
          <a:lstStyle/>
          <a:p>
            <a:pPr marL="171450" indent="-171450">
              <a:buFont typeface="Arial" panose="020B0604020202020204" pitchFamily="34" charset="0"/>
              <a:buChar char="•"/>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表达</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1+2+3+≥60%</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，经过</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1L</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和</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2L</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治疗的</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分别是</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12.1</a:t>
            </a:r>
            <a:r>
              <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和</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9.1</a:t>
            </a:r>
            <a:r>
              <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endPar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1" name="TextBox 89"/>
          <p:cNvSpPr txBox="1"/>
          <p:nvPr/>
        </p:nvSpPr>
        <p:spPr>
          <a:xfrm>
            <a:off x="6370474" y="953014"/>
            <a:ext cx="5434764" cy="1415772"/>
          </a:xfrm>
          <a:prstGeom prst="rect">
            <a:avLst/>
          </a:prstGeom>
          <a:noFill/>
        </p:spPr>
        <p:txBody>
          <a:bodyPr wrap="square">
            <a:spAutoFit/>
          </a:bodyPr>
          <a:lstStyle/>
          <a:p>
            <a:pPr algn="just">
              <a:spcAft>
                <a:spcPts val="600"/>
              </a:spcAft>
            </a:pPr>
            <a:r>
              <a:rPr lang="en-US" altLang="zh-CN" sz="14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a:t>
            </a:r>
            <a:r>
              <a:rPr lang="zh-CN" altLang="en-US" sz="14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期</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研究：</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IBI343(</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 ADC</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单药后线治疗</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 </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1+2+3+</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60%</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晚期胰腺癌患者的</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ORR</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22.7%</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400" b="1" dirty="0" err="1">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9.1</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marL="171450" indent="-171450" algn="just">
              <a:spcAft>
                <a:spcPts val="600"/>
              </a:spcAft>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截至</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2025</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年</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3</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14</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日，中国和澳大利亚共入组</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83</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例</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PDAC</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患者，其中</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58</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例接受</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 mg/kg</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治疗</a:t>
            </a:r>
            <a:endPar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marL="171450" indent="-171450" algn="just">
              <a:spcAft>
                <a:spcPts val="600"/>
              </a:spcAft>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在</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表达阳性</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(IHC 1+2+3+≥60%)</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、且经多线治疗进展的患者中，</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为</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9.1</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ORR</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为</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22.7%</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；二线治疗的</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为</a:t>
            </a:r>
            <a:r>
              <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12.1</a:t>
            </a:r>
            <a:r>
              <a:rPr lang="zh-CN" altLang="en-US"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endParaRPr lang="en-US" altLang="zh-CN" sz="12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2" name="文本框 21"/>
          <p:cNvSpPr txBox="1"/>
          <p:nvPr/>
        </p:nvSpPr>
        <p:spPr>
          <a:xfrm>
            <a:off x="6408482" y="6128577"/>
            <a:ext cx="5425820" cy="461665"/>
          </a:xfrm>
          <a:prstGeom prst="rect">
            <a:avLst/>
          </a:prstGeom>
          <a:noFill/>
        </p:spPr>
        <p:txBody>
          <a:bodyPr wrap="square">
            <a:spAutoFit/>
          </a:bodyPr>
          <a:lstStyle/>
          <a:p>
            <a:pPr algn="ct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IBI343</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用于经治的</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CLDN18.2+</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晚期</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PDAC</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患者的耐受性良好，且表现出一定的临床疗效</a:t>
            </a:r>
            <a:endParaRPr lang="zh-CN" altLang="en-US" sz="1200" dirty="0">
              <a:solidFill>
                <a:schemeClr val="tx1">
                  <a:lumMod val="75000"/>
                  <a:lumOff val="25000"/>
                </a:schemeClr>
              </a:solidFill>
            </a:endParaRPr>
          </a:p>
        </p:txBody>
      </p:sp>
      <p:sp>
        <p:nvSpPr>
          <p:cNvPr id="26" name="Rectangle: Rounded Corners 2"/>
          <p:cNvSpPr/>
          <p:nvPr/>
        </p:nvSpPr>
        <p:spPr>
          <a:xfrm>
            <a:off x="6184871" y="930912"/>
            <a:ext cx="5805891" cy="5158800"/>
          </a:xfrm>
          <a:prstGeom prst="roundRect">
            <a:avLst>
              <a:gd name="adj" fmla="val 6580"/>
            </a:avLst>
          </a:prstGeom>
          <a:noFill/>
          <a:ln>
            <a:solidFill>
              <a:srgbClr val="A4BD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Rounded Corners 2"/>
          <p:cNvSpPr/>
          <p:nvPr/>
        </p:nvSpPr>
        <p:spPr>
          <a:xfrm>
            <a:off x="174934" y="953015"/>
            <a:ext cx="5963591" cy="1493822"/>
          </a:xfrm>
          <a:prstGeom prst="roundRect">
            <a:avLst>
              <a:gd name="adj" fmla="val 6580"/>
            </a:avLst>
          </a:prstGeom>
          <a:noFill/>
          <a:ln>
            <a:solidFill>
              <a:srgbClr val="A4BD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4"/>
          <p:cNvSpPr txBox="1"/>
          <p:nvPr/>
        </p:nvSpPr>
        <p:spPr>
          <a:xfrm>
            <a:off x="225922" y="1209354"/>
            <a:ext cx="5870078" cy="969496"/>
          </a:xfrm>
          <a:prstGeom prst="rect">
            <a:avLst/>
          </a:prstGeom>
          <a:noFill/>
        </p:spPr>
        <p:txBody>
          <a:bodyPr wrap="square">
            <a:spAutoFit/>
          </a:bodyPr>
          <a:lstStyle/>
          <a:p>
            <a:pPr>
              <a:spcAft>
                <a:spcPts val="600"/>
              </a:spcAft>
            </a:pPr>
            <a:r>
              <a:rPr lang="en-US" altLang="zh-CN" sz="14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II</a:t>
            </a:r>
            <a:r>
              <a:rPr lang="zh-CN" altLang="en-US" sz="140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GLEAM</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研究（</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2025-10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佐妥昔单抗</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+AG</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一线治疗</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转移性胰腺癌失败，</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未达到</a:t>
            </a:r>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主要终点</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marL="171450" indent="-171450">
              <a:spcAft>
                <a:spcPts val="600"/>
              </a:spcAft>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研究失败可能与佐妥昔单抗作用机制及胰腺癌肿瘤微环境特性相关，致密的纤维间质可能阻碍大分子药物如单克隆抗体的有效渗透，从而限制药物疗效</a:t>
            </a:r>
            <a:endParaRPr lang="en-US" altLang="zh-CN" sz="1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p:cNvSpPr/>
          <p:nvPr/>
        </p:nvSpPr>
        <p:spPr>
          <a:xfrm>
            <a:off x="76998" y="3723752"/>
            <a:ext cx="12038001" cy="29149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28"/>
          <p:cNvGrpSpPr/>
          <p:nvPr/>
        </p:nvGrpSpPr>
        <p:grpSpPr>
          <a:xfrm>
            <a:off x="3341862" y="4254516"/>
            <a:ext cx="3291038" cy="2257209"/>
            <a:chOff x="7310248" y="1324943"/>
            <a:chExt cx="3643738" cy="2014688"/>
          </a:xfrm>
        </p:grpSpPr>
        <p:pic>
          <p:nvPicPr>
            <p:cNvPr id="53" name="图片 11"/>
            <p:cNvPicPr>
              <a:picLocks noChangeAspect="1"/>
            </p:cNvPicPr>
            <p:nvPr/>
          </p:nvPicPr>
          <p:blipFill>
            <a:blip r:embed="rId1"/>
            <a:stretch>
              <a:fillRect/>
            </a:stretch>
          </p:blipFill>
          <p:spPr>
            <a:xfrm>
              <a:off x="7310248" y="1324943"/>
              <a:ext cx="3643738" cy="2014688"/>
            </a:xfrm>
            <a:prstGeom prst="rect">
              <a:avLst/>
            </a:prstGeom>
          </p:spPr>
        </p:pic>
        <p:grpSp>
          <p:nvGrpSpPr>
            <p:cNvPr id="54" name="组合 19"/>
            <p:cNvGrpSpPr/>
            <p:nvPr/>
          </p:nvGrpSpPr>
          <p:grpSpPr>
            <a:xfrm>
              <a:off x="7529418" y="1602682"/>
              <a:ext cx="2288683" cy="1559953"/>
              <a:chOff x="1342636" y="2141206"/>
              <a:chExt cx="2345236" cy="1598500"/>
            </a:xfrm>
          </p:grpSpPr>
          <p:sp>
            <p:nvSpPr>
              <p:cNvPr id="55" name="矩形 25"/>
              <p:cNvSpPr/>
              <p:nvPr/>
            </p:nvSpPr>
            <p:spPr>
              <a:xfrm>
                <a:off x="3096878" y="3552110"/>
                <a:ext cx="590994" cy="1418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月</a:t>
                </a:r>
                <a:endPar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矩形 26"/>
              <p:cNvSpPr/>
              <p:nvPr/>
            </p:nvSpPr>
            <p:spPr>
              <a:xfrm>
                <a:off x="1703171" y="3597859"/>
                <a:ext cx="795553" cy="1418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风险患者数</a:t>
                </a:r>
                <a:endPar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矩形 27"/>
              <p:cNvSpPr/>
              <p:nvPr/>
            </p:nvSpPr>
            <p:spPr>
              <a:xfrm rot="16200000">
                <a:off x="931897" y="2551945"/>
                <a:ext cx="999646" cy="178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Kaplan-Meier</a:t>
                </a:r>
                <a:r>
                  <a:rPr lang="zh-CN" altLang="en-US"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估计</a:t>
                </a:r>
                <a:endPar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12" name="TextBox 11"/>
          <p:cNvSpPr txBox="1"/>
          <p:nvPr/>
        </p:nvSpPr>
        <p:spPr>
          <a:xfrm>
            <a:off x="371027" y="820095"/>
            <a:ext cx="10812769" cy="738664"/>
          </a:xfrm>
          <a:prstGeom prst="rect">
            <a:avLst/>
          </a:prstGeom>
          <a:noFill/>
        </p:spPr>
        <p:txBody>
          <a:bodyPr wrap="square">
            <a:spAutoFit/>
          </a:bodyPr>
          <a:lstStyle/>
          <a:p>
            <a:pPr marL="171450" indent="-171450">
              <a:buFont typeface="Arial" panose="020B0604020202020204" pitchFamily="34" charset="0"/>
              <a:buChar cha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GSK-3β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（糖原合成酶激酶</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-3</a:t>
            </a:r>
            <a:r>
              <a:rPr lang="el-GR"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β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）是一种丝氨酸</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苏氨酸蛋白激酶，参与细胞内多个重要信号通路。在肿瘤发展中，</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GSK-3</a:t>
            </a:r>
            <a:r>
              <a:rPr lang="el-GR"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β</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rPr>
              <a:t>的作用具有双向性，既可促进肿瘤存活与增殖，又可抑制肿瘤生长，是复杂且具有潜力的治疗靶点。</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a:p>
            <a:pPr marL="171450" indent="-171450">
              <a:buFont typeface="Arial" panose="020B0604020202020204" pitchFamily="34" charset="0"/>
              <a:buChar char="•"/>
            </a:pPr>
            <a:r>
              <a:rPr lang="en-US" altLang="zh-CN" sz="1400" b="1" dirty="0" err="1">
                <a:latin typeface="微软雅黑" panose="020B0503020204020204" pitchFamily="34" charset="-122"/>
                <a:ea typeface="微软雅黑" panose="020B0503020204020204" pitchFamily="34" charset="-122"/>
                <a:sym typeface="Arial" panose="020B0604020202020204" pitchFamily="34" charset="0"/>
              </a:rPr>
              <a:t>Elraglusib</a:t>
            </a:r>
            <a:r>
              <a:rPr lang="zh-CN" altLang="en-US" sz="1400" b="1" dirty="0">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新型、可穿透细胞的</a:t>
            </a:r>
            <a:r>
              <a:rPr lang="en-US" altLang="zh-CN"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GSK-3β</a:t>
            </a: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抑制剂</a:t>
            </a:r>
            <a:r>
              <a:rPr lang="zh-CN" altLang="en-US" sz="14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，在</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既往的研究显示其对转移性胰腺癌有一定的疗效。</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41" name="文本框 24"/>
          <p:cNvSpPr txBox="1"/>
          <p:nvPr/>
        </p:nvSpPr>
        <p:spPr>
          <a:xfrm>
            <a:off x="899001" y="4278948"/>
            <a:ext cx="3585830" cy="276999"/>
          </a:xfrm>
          <a:prstGeom prst="rect">
            <a:avLst/>
          </a:prstGeom>
          <a:noFill/>
        </p:spPr>
        <p:txBody>
          <a:bodyPr wrap="square">
            <a:spAutoFit/>
          </a:bodyPr>
          <a:lstStyle/>
          <a:p>
            <a:pPr marL="171450" indent="-171450">
              <a:buFont typeface="Arial" panose="020B0604020202020204" pitchFamily="34" charset="0"/>
              <a:buChar char="•"/>
            </a:pPr>
            <a:r>
              <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达到改善生存期的主要疗效终点</a:t>
            </a:r>
            <a:endParaRPr lang="zh-CN" altLang="en-US" sz="1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42" name="组合 17"/>
          <p:cNvGrpSpPr/>
          <p:nvPr/>
        </p:nvGrpSpPr>
        <p:grpSpPr>
          <a:xfrm>
            <a:off x="76998" y="4254516"/>
            <a:ext cx="3366583" cy="2299391"/>
            <a:chOff x="957492" y="1529581"/>
            <a:chExt cx="4184471" cy="2426667"/>
          </a:xfrm>
        </p:grpSpPr>
        <p:pic>
          <p:nvPicPr>
            <p:cNvPr id="43" name="图片 5"/>
            <p:cNvPicPr>
              <a:picLocks noChangeAspect="1"/>
            </p:cNvPicPr>
            <p:nvPr/>
          </p:nvPicPr>
          <p:blipFill>
            <a:blip r:embed="rId2"/>
            <a:stretch>
              <a:fillRect/>
            </a:stretch>
          </p:blipFill>
          <p:spPr>
            <a:xfrm>
              <a:off x="957492" y="1529581"/>
              <a:ext cx="4184471" cy="2426667"/>
            </a:xfrm>
            <a:prstGeom prst="rect">
              <a:avLst/>
            </a:prstGeom>
          </p:spPr>
        </p:pic>
        <p:sp>
          <p:nvSpPr>
            <p:cNvPr id="44" name="矩形 4"/>
            <p:cNvSpPr/>
            <p:nvPr/>
          </p:nvSpPr>
          <p:spPr>
            <a:xfrm>
              <a:off x="3096878" y="3552110"/>
              <a:ext cx="590994" cy="1418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月</a:t>
              </a:r>
              <a:endPar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矩形 9"/>
            <p:cNvSpPr/>
            <p:nvPr/>
          </p:nvSpPr>
          <p:spPr>
            <a:xfrm>
              <a:off x="1703171" y="3597859"/>
              <a:ext cx="795553" cy="1418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风险患者数</a:t>
              </a:r>
              <a:endPar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矩形 14"/>
            <p:cNvSpPr/>
            <p:nvPr/>
          </p:nvSpPr>
          <p:spPr>
            <a:xfrm rot="16200000">
              <a:off x="875311" y="2462275"/>
              <a:ext cx="999646" cy="1781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Kaplan-Meier</a:t>
              </a:r>
              <a:r>
                <a:rPr lang="zh-CN" altLang="en-US"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估计</a:t>
              </a:r>
              <a:endParaRPr lang="en-US" altLang="zh-CN" sz="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aphicFrame>
        <p:nvGraphicFramePr>
          <p:cNvPr id="47" name="表格 7"/>
          <p:cNvGraphicFramePr>
            <a:graphicFrameLocks noGrp="1"/>
          </p:cNvGraphicFramePr>
          <p:nvPr/>
        </p:nvGraphicFramePr>
        <p:xfrm>
          <a:off x="1479079" y="4443283"/>
          <a:ext cx="1919861" cy="960120"/>
        </p:xfrm>
        <a:graphic>
          <a:graphicData uri="http://schemas.openxmlformats.org/drawingml/2006/table">
            <a:tbl>
              <a:tblPr/>
              <a:tblGrid>
                <a:gridCol w="707078"/>
                <a:gridCol w="686103"/>
                <a:gridCol w="326769"/>
                <a:gridCol w="199911"/>
              </a:tblGrid>
              <a:tr h="0">
                <a:tc>
                  <a:txBody>
                    <a:bodyPr/>
                    <a:lstStyle/>
                    <a:p>
                      <a:pPr algn="l" fontAlgn="base">
                        <a:lnSpc>
                          <a:spcPct val="100000"/>
                        </a:lnSpc>
                      </a:pPr>
                      <a:r>
                        <a:rPr lang="zh-CN" alt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安全人群</a:t>
                      </a:r>
                      <a:endParaRPr lang="zh-CN" alt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9525" cap="flat" cmpd="sng" algn="ctr">
                      <a:solidFill>
                        <a:schemeClr val="bg1"/>
                      </a:solidFill>
                      <a:prstDash val="solid"/>
                      <a:round/>
                      <a:headEnd type="none" w="med" len="med"/>
                      <a:tailEnd type="none" w="med" len="med"/>
                    </a:lnR>
                    <a:lnT w="4699"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Elraglusib/GnP </a:t>
                      </a:r>
                      <a:endPar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ctr" fontAlgn="base">
                        <a:lnSpc>
                          <a:spcPct val="100000"/>
                        </a:lnSpc>
                      </a:pPr>
                      <a:r>
                        <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 = 155)</a:t>
                      </a:r>
                      <a:endPar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4699"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ase">
                        <a:lnSpc>
                          <a:spcPct val="100000"/>
                        </a:lnSpc>
                      </a:pPr>
                      <a:r>
                        <a:rPr lang="en-US" sz="700" b="1" dirty="0" err="1">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GnP</a:t>
                      </a:r>
                      <a:r>
                        <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endPar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ctr" fontAlgn="base">
                        <a:lnSpc>
                          <a:spcPct val="100000"/>
                        </a:lnSpc>
                      </a:pPr>
                      <a:r>
                        <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 = 78)</a:t>
                      </a:r>
                      <a:endParaRPr lang="zh-CN" altLang="en-US" dirty="0"/>
                    </a:p>
                  </a:txBody>
                  <a:tcPr marL="0" marR="0" marT="0" marB="0" anchor="ctr">
                    <a:lnL w="9525" cap="flat" cmpd="sng" algn="ctr">
                      <a:solidFill>
                        <a:schemeClr val="bg1"/>
                      </a:solidFill>
                      <a:prstDash val="solid"/>
                      <a:round/>
                      <a:headEnd type="none" w="med" len="med"/>
                      <a:tailEnd type="none" w="med" len="med"/>
                    </a:lnL>
                    <a:lnR>
                      <a:noFill/>
                    </a:lnR>
                    <a:lnT w="4699"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cPr marL="0" marR="0" marT="0" marB="0" anchor="ctr">
                    <a:lnL w="9525"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l"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[95% </a:t>
                      </a:r>
                      <a:r>
                        <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CI]</a:t>
                      </a:r>
                      <a:endPar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10.1</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(7.7, 12.5)</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7.2(5.7, 9.0)</a:t>
                      </a:r>
                      <a:endParaRPr lang="zh-CN" altLang="en-US" dirty="0"/>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144145" algn="l" fontAlgn="base">
                        <a:lnSpc>
                          <a:spcPct val="100000"/>
                        </a:lnSpc>
                      </a:pPr>
                      <a:r>
                        <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HR</a:t>
                      </a:r>
                      <a:endPar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0.63</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p=0.01*</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cPr>
                    <a:lnL w="12700" cmpd="sng">
                      <a:noFill/>
                      <a:prstDash val="solid"/>
                    </a:lnL>
                    <a:lnT w="12700" cmpd="sng">
                      <a:noFill/>
                      <a:prstDash val="solid"/>
                    </a:lnT>
                  </a:tcPr>
                </a:tc>
                <a:tc hMerge="1">
                  <a:tcPr marL="76200" marR="76200" marT="50800" marB="5080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solidFill>
                        <a:srgbClr val="B01DB4"/>
                      </a:solidFill>
                      <a:prstDash val="solid"/>
                      <a:round/>
                      <a:headEnd type="none" w="med" len="med"/>
                      <a:tailEnd type="none" w="med" len="med"/>
                    </a:lnB>
                    <a:solidFill>
                      <a:srgbClr val="FFFFFF"/>
                    </a:solidFill>
                  </a:tcPr>
                </a:tc>
              </a:tr>
              <a:tr h="0">
                <a:tc>
                  <a:txBody>
                    <a:bodyPr/>
                    <a:lstStyle/>
                    <a:p>
                      <a:pPr algn="l"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率 </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ase">
                        <a:lnSpc>
                          <a:spcPct val="100000"/>
                        </a:lnSpc>
                      </a:pPr>
                      <a:r>
                        <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44.1</a:t>
                      </a:r>
                      <a:endPar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22.3</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marL="144145" algn="l" fontAlgn="base">
                        <a:lnSpc>
                          <a:spcPct val="100000"/>
                        </a:lnSpc>
                      </a:pPr>
                      <a:r>
                        <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 </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值</a:t>
                      </a:r>
                      <a:endPar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0.0005*</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cPr>
                    <a:lnL w="12700" cmpd="sng">
                      <a:noFill/>
                      <a:prstDash val="solid"/>
                    </a:lnL>
                    <a:lnT w="12700" cmpd="sng">
                      <a:noFill/>
                      <a:prstDash val="solid"/>
                    </a:lnT>
                  </a:tcPr>
                </a:tc>
                <a:tc hMerge="1">
                  <a:tcPr marL="76200" marR="76200" marT="50800" marB="5080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18</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率 </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19.7</a:t>
                      </a:r>
                      <a:endPar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4.4</a:t>
                      </a:r>
                      <a:endParaRPr lang="zh-CN" altLang="en-US" dirty="0"/>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24</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率 </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13.8</a:t>
                      </a:r>
                      <a:endPar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0</a:t>
                      </a:r>
                      <a:endParaRPr lang="zh-CN" altLang="en-US" dirty="0"/>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12700" cap="flat" cmpd="sng" algn="ctr">
                      <a:solidFill>
                        <a:srgbClr val="15608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8" name="矩形 23"/>
          <p:cNvSpPr/>
          <p:nvPr/>
        </p:nvSpPr>
        <p:spPr>
          <a:xfrm>
            <a:off x="2801360" y="5526659"/>
            <a:ext cx="635870" cy="1421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altLang="zh-CN" sz="7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7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统计学显著</a:t>
            </a:r>
            <a:endParaRPr lang="en-US" altLang="zh-CN" sz="7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文本框 58"/>
          <p:cNvSpPr txBox="1"/>
          <p:nvPr/>
        </p:nvSpPr>
        <p:spPr>
          <a:xfrm>
            <a:off x="161115" y="3877399"/>
            <a:ext cx="11721355" cy="276999"/>
          </a:xfrm>
          <a:prstGeom prst="rect">
            <a:avLst/>
          </a:prstGeom>
          <a:noFill/>
        </p:spPr>
        <p:txBody>
          <a:bodyPr wrap="square">
            <a:spAutoFit/>
          </a:bodyPr>
          <a:lstStyle/>
          <a:p>
            <a:pPr marL="285750" indent="-285750">
              <a:buFont typeface="Arial" panose="020B0604020202020204" pitchFamily="34" charset="0"/>
              <a:buChar char="•"/>
            </a:pPr>
            <a:r>
              <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主要终点：</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mOS 10.1 vs 7.2 </a:t>
            </a:r>
            <a:r>
              <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r>
              <a:rPr lang="zh-CN" altLang="en-US"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12 </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个月</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OS</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率翻倍</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44.1% vs 22.3%</a:t>
            </a:r>
            <a:r>
              <a:rPr lang="zh-CN" altLang="en-US"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P=0.0005</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，死亡风险降低 </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37%(HR=0.63</a:t>
            </a:r>
            <a:r>
              <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P=0.01)</a:t>
            </a:r>
            <a:endParaRPr lang="zh-CN" altLang="en-US" sz="1200" dirty="0">
              <a:solidFill>
                <a:srgbClr val="000000"/>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51" name="Rectangle 50"/>
          <p:cNvSpPr/>
          <p:nvPr/>
        </p:nvSpPr>
        <p:spPr>
          <a:xfrm>
            <a:off x="40670" y="4730665"/>
            <a:ext cx="165456" cy="906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8" name="表格 12"/>
          <p:cNvGraphicFramePr>
            <a:graphicFrameLocks noGrp="1"/>
          </p:cNvGraphicFramePr>
          <p:nvPr/>
        </p:nvGraphicFramePr>
        <p:xfrm>
          <a:off x="4709031" y="4496784"/>
          <a:ext cx="1753245" cy="746760"/>
        </p:xfrm>
        <a:graphic>
          <a:graphicData uri="http://schemas.openxmlformats.org/drawingml/2006/table">
            <a:tbl>
              <a:tblPr/>
              <a:tblGrid>
                <a:gridCol w="586433"/>
                <a:gridCol w="762000"/>
                <a:gridCol w="46078"/>
                <a:gridCol w="358734"/>
              </a:tblGrid>
              <a:tr h="0">
                <a:tc>
                  <a:txBody>
                    <a:bodyPr/>
                    <a:lstStyle/>
                    <a:p>
                      <a:pPr algn="l" fontAlgn="base">
                        <a:lnSpc>
                          <a:spcPct val="100000"/>
                        </a:lnSpc>
                      </a:pPr>
                      <a:r>
                        <a:rPr lang="zh-CN" alt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安全人群</a:t>
                      </a:r>
                      <a:endParaRPr lang="zh-CN" alt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lnSpc>
                          <a:spcPct val="100000"/>
                        </a:lnSpc>
                      </a:pPr>
                      <a:r>
                        <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Elraglusib/GnP</a:t>
                      </a:r>
                      <a:endPar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ctr" fontAlgn="base">
                        <a:lnSpc>
                          <a:spcPct val="100000"/>
                        </a:lnSpc>
                      </a:pPr>
                      <a:r>
                        <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 = 155)</a:t>
                      </a:r>
                      <a:endPar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ase">
                        <a:lnSpc>
                          <a:spcPct val="100000"/>
                        </a:lnSpc>
                      </a:pPr>
                      <a:r>
                        <a:rPr lang="en-US" sz="700" b="1">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GnP</a:t>
                      </a:r>
                      <a:endParaRPr lang="en-US" sz="700" b="1">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ctr" fontAlgn="base">
                        <a:lnSpc>
                          <a:spcPct val="100000"/>
                        </a:lnSpc>
                      </a:pPr>
                      <a:r>
                        <a:rPr lang="en-US" sz="700" b="1">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 = 78)</a:t>
                      </a:r>
                      <a:endParaRPr lang="en-US" sz="700" b="1" dirty="0">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0" marR="0" marT="0" marB="0" anchor="ctr">
                    <a:lnL w="9525" cap="flat" cmpd="sng" algn="ctr">
                      <a:solidFill>
                        <a:schemeClr val="bg1"/>
                      </a:solidFill>
                      <a:prstDash val="solid"/>
                      <a:round/>
                      <a:headEnd type="none" w="med" len="med"/>
                      <a:tailEnd type="none" w="med" len="med"/>
                    </a:lnL>
                    <a:lnR>
                      <a:noFill/>
                    </a:lnR>
                    <a:lnT w="3175" cap="flat" cmpd="sng" algn="ctr">
                      <a:solidFill>
                        <a:schemeClr val="tx1"/>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l" fontAlgn="base">
                        <a:lnSpc>
                          <a:spcPct val="100000"/>
                        </a:lnSpc>
                      </a:pPr>
                      <a:r>
                        <a:rPr lang="en-US" altLang="zh-CN" sz="700" dirty="0" err="1">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mPFS</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lnSpc>
                          <a:spcPct val="100000"/>
                        </a:lnSpc>
                      </a:pPr>
                      <a:r>
                        <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5.6</a:t>
                      </a:r>
                      <a:endPar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5.1</a:t>
                      </a:r>
                      <a:endParaRPr lang="en-US" altLang="zh-CN" sz="700" b="1" dirty="0">
                        <a:solidFill>
                          <a:schemeClr val="accent2"/>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marL="144145" algn="l" fontAlgn="base">
                        <a:lnSpc>
                          <a:spcPct val="100000"/>
                        </a:lnSpc>
                      </a:pPr>
                      <a:r>
                        <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HR</a:t>
                      </a:r>
                      <a:endPar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0.90</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p=NS</a:t>
                      </a:r>
                      <a:endPar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a:tc>
                <a:tc hMerge="1">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l" fontAlgn="base">
                        <a:lnSpc>
                          <a:spcPct val="100000"/>
                        </a:lnSpc>
                      </a:pP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事件数 </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136 (87.7)</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75 (96.2)</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l" fontAlgn="base">
                        <a:lnSpc>
                          <a:spcPct val="100000"/>
                        </a:lnSpc>
                      </a:pPr>
                      <a:r>
                        <a:rPr lang="en-US" altLang="zh-CN" sz="700" dirty="0" err="1">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mTTP</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月</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base">
                        <a:lnSpc>
                          <a:spcPct val="100000"/>
                        </a:lnSpc>
                      </a:pPr>
                      <a:r>
                        <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5.1</a:t>
                      </a:r>
                      <a:endParaRPr lang="en-US" altLang="zh-CN" sz="7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3.4</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marL="144145" algn="l" fontAlgn="base">
                        <a:lnSpc>
                          <a:spcPct val="100000"/>
                        </a:lnSpc>
                      </a:pPr>
                      <a:r>
                        <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HR</a:t>
                      </a:r>
                      <a:endParaRPr 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fontAlgn="base">
                        <a:lnSpc>
                          <a:spcPct val="100000"/>
                        </a:lnSpc>
                      </a:pP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0.79</a:t>
                      </a:r>
                      <a:r>
                        <a:rPr lang="zh-CN" altLang="en-US"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p=NS</a:t>
                      </a:r>
                      <a:endParaRPr lang="en-US" altLang="zh-CN" sz="7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a:tc>
                <a:tc hMerge="1">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60" name="组合 42"/>
          <p:cNvGrpSpPr/>
          <p:nvPr/>
        </p:nvGrpSpPr>
        <p:grpSpPr>
          <a:xfrm>
            <a:off x="9583809" y="4479661"/>
            <a:ext cx="2463818" cy="1557907"/>
            <a:chOff x="778933" y="4091682"/>
            <a:chExt cx="4340167" cy="2558298"/>
          </a:xfrm>
        </p:grpSpPr>
        <p:pic>
          <p:nvPicPr>
            <p:cNvPr id="61" name="图片 15"/>
            <p:cNvPicPr>
              <a:picLocks noChangeAspect="1"/>
            </p:cNvPicPr>
            <p:nvPr/>
          </p:nvPicPr>
          <p:blipFill>
            <a:blip r:embed="rId3"/>
            <a:stretch>
              <a:fillRect/>
            </a:stretch>
          </p:blipFill>
          <p:spPr>
            <a:xfrm>
              <a:off x="778933" y="4091682"/>
              <a:ext cx="4340167" cy="2520097"/>
            </a:xfrm>
            <a:prstGeom prst="rect">
              <a:avLst/>
            </a:prstGeom>
          </p:spPr>
        </p:pic>
        <p:sp>
          <p:nvSpPr>
            <p:cNvPr id="62" name="矩形 16"/>
            <p:cNvSpPr/>
            <p:nvPr/>
          </p:nvSpPr>
          <p:spPr>
            <a:xfrm>
              <a:off x="3793771" y="4545413"/>
              <a:ext cx="1075092" cy="142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矩形 30"/>
            <p:cNvSpPr/>
            <p:nvPr/>
          </p:nvSpPr>
          <p:spPr>
            <a:xfrm>
              <a:off x="3743410" y="4747698"/>
              <a:ext cx="585209" cy="103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500" dirty="0">
                  <a:solidFill>
                    <a:srgbClr val="FAE29E"/>
                  </a:solidFill>
                  <a:latin typeface="Arial" panose="020B0604020202020204" pitchFamily="34" charset="0"/>
                  <a:ea typeface="微软雅黑" panose="020B0503020204020204" pitchFamily="34" charset="-122"/>
                  <a:cs typeface="+mn-ea"/>
                  <a:sym typeface="Arial" panose="020B0604020202020204" pitchFamily="34" charset="0"/>
                </a:rPr>
                <a:t>无法评估</a:t>
              </a:r>
              <a:endParaRPr lang="en-US" altLang="zh-CN" sz="500" dirty="0">
                <a:solidFill>
                  <a:srgbClr val="FAE29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矩形 31"/>
            <p:cNvSpPr/>
            <p:nvPr/>
          </p:nvSpPr>
          <p:spPr>
            <a:xfrm>
              <a:off x="3743410" y="4851312"/>
              <a:ext cx="765090" cy="103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500" dirty="0">
                  <a:solidFill>
                    <a:srgbClr val="B0B0B0"/>
                  </a:solidFill>
                  <a:latin typeface="Arial" panose="020B0604020202020204" pitchFamily="34" charset="0"/>
                  <a:ea typeface="微软雅黑" panose="020B0503020204020204" pitchFamily="34" charset="-122"/>
                  <a:cs typeface="+mn-ea"/>
                  <a:sym typeface="Arial" panose="020B0604020202020204" pitchFamily="34" charset="0"/>
                </a:rPr>
                <a:t>疾病进展</a:t>
              </a:r>
              <a:endParaRPr lang="en-US" altLang="zh-CN" sz="500" dirty="0">
                <a:solidFill>
                  <a:srgbClr val="B0B0B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矩形 32"/>
            <p:cNvSpPr/>
            <p:nvPr/>
          </p:nvSpPr>
          <p:spPr>
            <a:xfrm>
              <a:off x="3743410" y="4950340"/>
              <a:ext cx="765090" cy="103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500" dirty="0">
                  <a:solidFill>
                    <a:srgbClr val="BCD4EA"/>
                  </a:solidFill>
                  <a:latin typeface="Arial" panose="020B0604020202020204" pitchFamily="34" charset="0"/>
                  <a:ea typeface="微软雅黑" panose="020B0503020204020204" pitchFamily="34" charset="-122"/>
                  <a:cs typeface="+mn-ea"/>
                  <a:sym typeface="Arial" panose="020B0604020202020204" pitchFamily="34" charset="0"/>
                </a:rPr>
                <a:t>疾病稳定</a:t>
              </a:r>
              <a:endParaRPr lang="en-US" altLang="zh-CN" sz="500" dirty="0">
                <a:solidFill>
                  <a:srgbClr val="BCD4EA"/>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矩形 33"/>
            <p:cNvSpPr/>
            <p:nvPr/>
          </p:nvSpPr>
          <p:spPr>
            <a:xfrm>
              <a:off x="3743410" y="5049060"/>
              <a:ext cx="765090" cy="103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500" dirty="0">
                  <a:solidFill>
                    <a:srgbClr val="B9D698"/>
                  </a:solidFill>
                  <a:latin typeface="Arial" panose="020B0604020202020204" pitchFamily="34" charset="0"/>
                  <a:ea typeface="微软雅黑" panose="020B0503020204020204" pitchFamily="34" charset="-122"/>
                  <a:cs typeface="+mn-ea"/>
                  <a:sym typeface="Arial" panose="020B0604020202020204" pitchFamily="34" charset="0"/>
                </a:rPr>
                <a:t>部分缓解</a:t>
              </a:r>
              <a:endParaRPr lang="en-US" altLang="zh-CN" sz="500" dirty="0">
                <a:solidFill>
                  <a:srgbClr val="B9D698"/>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矩形 34"/>
            <p:cNvSpPr/>
            <p:nvPr/>
          </p:nvSpPr>
          <p:spPr>
            <a:xfrm>
              <a:off x="3743410" y="5152359"/>
              <a:ext cx="765090" cy="103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500" dirty="0">
                  <a:solidFill>
                    <a:srgbClr val="23410E"/>
                  </a:solidFill>
                  <a:latin typeface="Arial" panose="020B0604020202020204" pitchFamily="34" charset="0"/>
                  <a:ea typeface="微软雅黑" panose="020B0503020204020204" pitchFamily="34" charset="-122"/>
                  <a:cs typeface="+mn-ea"/>
                  <a:sym typeface="Arial" panose="020B0604020202020204" pitchFamily="34" charset="0"/>
                </a:rPr>
                <a:t>完全缓解</a:t>
              </a:r>
              <a:endParaRPr lang="en-US" altLang="zh-CN" sz="500" dirty="0">
                <a:solidFill>
                  <a:srgbClr val="23410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矩形 35"/>
            <p:cNvSpPr/>
            <p:nvPr/>
          </p:nvSpPr>
          <p:spPr>
            <a:xfrm>
              <a:off x="3743410" y="5256651"/>
              <a:ext cx="1177840" cy="1032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500" dirty="0">
                  <a:solidFill>
                    <a:srgbClr val="1F62A2"/>
                  </a:solidFill>
                  <a:latin typeface="Arial" panose="020B0604020202020204" pitchFamily="34" charset="0"/>
                  <a:ea typeface="微软雅黑" panose="020B0503020204020204" pitchFamily="34" charset="-122"/>
                  <a:cs typeface="+mn-ea"/>
                  <a:sym typeface="Arial" panose="020B0604020202020204" pitchFamily="34" charset="0"/>
                </a:rPr>
                <a:t>转诊手术切除</a:t>
              </a:r>
              <a:endParaRPr lang="en-US" altLang="zh-CN" sz="500" dirty="0">
                <a:solidFill>
                  <a:srgbClr val="1F62A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矩形 36"/>
            <p:cNvSpPr/>
            <p:nvPr/>
          </p:nvSpPr>
          <p:spPr>
            <a:xfrm>
              <a:off x="3876122" y="5360943"/>
              <a:ext cx="381553" cy="73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4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存活</a:t>
              </a:r>
              <a:endParaRPr lang="en-US" altLang="zh-CN" sz="4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矩形 37"/>
            <p:cNvSpPr/>
            <p:nvPr/>
          </p:nvSpPr>
          <p:spPr>
            <a:xfrm>
              <a:off x="3779838" y="5454399"/>
              <a:ext cx="499863" cy="73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4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    撤回</a:t>
              </a:r>
              <a:endParaRPr lang="en-US" altLang="zh-CN" sz="4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矩形 38"/>
            <p:cNvSpPr/>
            <p:nvPr/>
          </p:nvSpPr>
          <p:spPr>
            <a:xfrm>
              <a:off x="3876122" y="5543580"/>
              <a:ext cx="838753" cy="73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zh-CN" altLang="en-US" sz="4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仍在治疗中</a:t>
              </a:r>
              <a:endParaRPr lang="en-US" altLang="zh-CN" sz="4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矩形 39"/>
            <p:cNvSpPr/>
            <p:nvPr/>
          </p:nvSpPr>
          <p:spPr>
            <a:xfrm>
              <a:off x="3753075" y="5976863"/>
              <a:ext cx="1075092" cy="142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矩形 40"/>
            <p:cNvSpPr/>
            <p:nvPr/>
          </p:nvSpPr>
          <p:spPr>
            <a:xfrm>
              <a:off x="3685746" y="5976862"/>
              <a:ext cx="1285746" cy="1421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无正在治疗，</a:t>
              </a:r>
              <a:r>
                <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70</a:t>
              </a:r>
              <a:r>
                <a:rPr lang="zh-CN" altLang="en-US"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个事件</a:t>
              </a:r>
              <a:r>
                <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矩形 41"/>
            <p:cNvSpPr/>
            <p:nvPr/>
          </p:nvSpPr>
          <p:spPr>
            <a:xfrm>
              <a:off x="2660644" y="6511554"/>
              <a:ext cx="576743" cy="138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月</a:t>
              </a:r>
              <a:endParaRPr lang="en-US" altLang="zh-CN" sz="5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6" name="矩形 55"/>
          <p:cNvSpPr/>
          <p:nvPr/>
        </p:nvSpPr>
        <p:spPr>
          <a:xfrm>
            <a:off x="10023386" y="4147693"/>
            <a:ext cx="1651755" cy="2001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defRPr/>
            </a:pPr>
            <a:r>
              <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游泳图</a:t>
            </a:r>
            <a:r>
              <a:rPr lang="en-US" altLang="zh-CN"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安全性人群</a:t>
            </a:r>
            <a:r>
              <a:rPr lang="en-US" altLang="zh-CN"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000" dirty="0" err="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mITT</a:t>
            </a:r>
            <a:r>
              <a:rPr lang="en-US" altLang="zh-CN"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kumimoji="0" lang="zh-CN" altLang="en-US" sz="1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77" name="Rectangle 76"/>
          <p:cNvSpPr/>
          <p:nvPr/>
        </p:nvSpPr>
        <p:spPr>
          <a:xfrm>
            <a:off x="8147799" y="4932925"/>
            <a:ext cx="836765" cy="1092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1" name="表格 21"/>
          <p:cNvGraphicFramePr>
            <a:graphicFrameLocks noGrp="1"/>
          </p:cNvGraphicFramePr>
          <p:nvPr/>
        </p:nvGraphicFramePr>
        <p:xfrm>
          <a:off x="6795836" y="4420696"/>
          <a:ext cx="2702878" cy="1739327"/>
        </p:xfrm>
        <a:graphic>
          <a:graphicData uri="http://schemas.openxmlformats.org/drawingml/2006/table">
            <a:tbl>
              <a:tblPr/>
              <a:tblGrid>
                <a:gridCol w="822881"/>
                <a:gridCol w="1233999"/>
                <a:gridCol w="645998"/>
              </a:tblGrid>
              <a:tr h="305048">
                <a:tc>
                  <a:txBody>
                    <a:bodyPr/>
                    <a:lstStyle/>
                    <a:p>
                      <a:pPr algn="l" fontAlgn="base">
                        <a:lnSpc>
                          <a:spcPct val="100000"/>
                        </a:lnSpc>
                      </a:pPr>
                      <a:r>
                        <a:rPr lang="zh-CN" alt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安全人群</a:t>
                      </a:r>
                      <a:endParaRPr lang="zh-CN" alt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9525" cap="flat" cmpd="sng" algn="ctr">
                      <a:solidFill>
                        <a:schemeClr val="bg1"/>
                      </a:solid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p>
                      <a:pPr algn="ctr" fontAlgn="base">
                        <a:lnSpc>
                          <a:spcPct val="100000"/>
                        </a:lnSpc>
                      </a:pPr>
                      <a:r>
                        <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Elraglusib/</a:t>
                      </a:r>
                      <a:r>
                        <a:rPr lang="en-US" sz="800" b="1" dirty="0" err="1">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GnP</a:t>
                      </a:r>
                      <a:endPar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ctr" fontAlgn="base">
                        <a:lnSpc>
                          <a:spcPct val="100000"/>
                        </a:lnSpc>
                      </a:pPr>
                      <a:r>
                        <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(N = 155)</a:t>
                      </a:r>
                      <a:endPar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c>
                  <a:txBody>
                    <a:bodyPr/>
                    <a:lstStyle/>
                    <a:p>
                      <a:pPr algn="ctr" fontAlgn="base">
                        <a:lnSpc>
                          <a:spcPct val="100000"/>
                        </a:lnSpc>
                      </a:pPr>
                      <a:r>
                        <a:rPr lang="en-US" sz="800" b="1" dirty="0" err="1">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GnP</a:t>
                      </a:r>
                      <a:endPar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algn="ctr" fontAlgn="base">
                        <a:lnSpc>
                          <a:spcPct val="100000"/>
                        </a:lnSpc>
                      </a:pPr>
                      <a:r>
                        <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(N = 78)</a:t>
                      </a:r>
                      <a:endParaRPr lang="en-US" sz="8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chemeClr val="bg1"/>
                      </a:solidFill>
                      <a:prstDash val="solid"/>
                      <a:round/>
                      <a:headEnd type="none" w="med" len="med"/>
                      <a:tailEnd type="none" w="med" len="med"/>
                    </a:lnL>
                    <a:lnR>
                      <a:noFill/>
                    </a:lnR>
                    <a:lnT w="4699" cap="flat" cmpd="sng" algn="ctr">
                      <a:no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156082"/>
                    </a:solidFill>
                  </a:tcPr>
                </a:tc>
              </a:tr>
              <a:tr h="159177">
                <a:tc>
                  <a:txBody>
                    <a:bodyPr/>
                    <a:lstStyle/>
                    <a:p>
                      <a:pPr algn="l" fontAlgn="base">
                        <a:lnSpc>
                          <a:spcPct val="100000"/>
                        </a:lnSpc>
                      </a:pPr>
                      <a:r>
                        <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ORR, %</a:t>
                      </a:r>
                      <a:endPar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105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29.0</a:t>
                      </a:r>
                      <a:endParaRPr lang="en-US" altLang="zh-CN" sz="105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21.8</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algn="l" fontAlgn="base">
                        <a:lnSpc>
                          <a:spcPct val="100000"/>
                        </a:lnSpc>
                      </a:pP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最佳缓解</a:t>
                      </a: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 (%)</a:t>
                      </a:r>
                      <a:endPar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endParaRPr lang="zh-CN" altLang="en-US" sz="80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endParaRPr lang="zh-CN" altLang="en-US" sz="80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9525" cap="flat" cmpd="sng" algn="ctr">
                      <a:solidFill>
                        <a:srgbClr val="C00000"/>
                      </a:solid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marL="144145" algn="l" fontAlgn="base">
                        <a:lnSpc>
                          <a:spcPct val="100000"/>
                        </a:lnSpc>
                      </a:pP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完全缓解</a:t>
                      </a:r>
                      <a:endPar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a:t>
                      </a:r>
                      <a:endParaRPr lang="en-US" altLang="zh-CN" sz="80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0</a:t>
                      </a:r>
                      <a:endParaRPr lang="en-US" altLang="zh-CN" sz="80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marL="144145" algn="l" fontAlgn="base">
                        <a:lnSpc>
                          <a:spcPct val="100000"/>
                        </a:lnSpc>
                      </a:pP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部分缓解</a:t>
                      </a:r>
                      <a:endPar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44 (28.4)</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17 (21.8)</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marL="144145" algn="l" fontAlgn="base">
                        <a:lnSpc>
                          <a:spcPct val="100000"/>
                        </a:lnSpc>
                      </a:pP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疾病稳定</a:t>
                      </a:r>
                      <a:endPar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50 (32.3)</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27 (34.6)</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marL="144145" algn="l" fontAlgn="base">
                        <a:lnSpc>
                          <a:spcPct val="100000"/>
                        </a:lnSpc>
                      </a:pP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疾病进展</a:t>
                      </a:r>
                      <a:endPar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21 (13.5)</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15 (19.2)</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4699" cap="flat" cmpd="sng" algn="ctr">
                      <a:no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marL="144145" algn="l" fontAlgn="base">
                        <a:lnSpc>
                          <a:spcPct val="100000"/>
                        </a:lnSpc>
                      </a:pP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无法评估</a:t>
                      </a: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未知</a:t>
                      </a:r>
                      <a:endPar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a:noFill/>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39 (25.2)</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4699" cap="flat" cmpd="sng" algn="ctr">
                      <a:no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19 (24.4)</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a:noFill/>
                    </a:lnR>
                    <a:lnT w="4699" cap="flat" cmpd="sng" algn="ctr">
                      <a:no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algn="l" fontAlgn="base">
                        <a:lnSpc>
                          <a:spcPct val="100000"/>
                        </a:lnSpc>
                      </a:pPr>
                      <a:r>
                        <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DCR, %</a:t>
                      </a:r>
                      <a:endPar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105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61.3</a:t>
                      </a:r>
                      <a:endParaRPr lang="en-US" altLang="zh-CN" sz="1050" b="1" dirty="0">
                        <a:solidFill>
                          <a:srgbClr val="FF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56.4</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r>
              <a:tr h="159177">
                <a:tc>
                  <a:txBody>
                    <a:bodyPr/>
                    <a:lstStyle/>
                    <a:p>
                      <a:pPr algn="l" fontAlgn="base">
                        <a:lnSpc>
                          <a:spcPct val="100000"/>
                        </a:lnSpc>
                      </a:pPr>
                      <a:r>
                        <a:rPr lang="en-US" sz="800" dirty="0" err="1">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mDOR</a:t>
                      </a:r>
                      <a:r>
                        <a:rPr 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 (</a:t>
                      </a:r>
                      <a:r>
                        <a:rPr lang="zh-CN" altLang="en-US"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9525" cap="flat" cmpd="sng" algn="ctr">
                      <a:solidFill>
                        <a:srgbClr val="C00000"/>
                      </a:solid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5.5</a:t>
                      </a:r>
                      <a:endParaRPr lang="en-US" altLang="zh-CN" sz="800" b="1" dirty="0">
                        <a:solidFill>
                          <a:srgbClr val="C0000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4699" cap="flat" cmpd="sng" algn="ctr">
                      <a:no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a:lnSpc>
                          <a:spcPct val="100000"/>
                        </a:lnSpc>
                      </a:pPr>
                      <a:r>
                        <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4.0</a:t>
                      </a:r>
                      <a:endParaRPr lang="en-US" altLang="zh-CN" sz="80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marL="0" marR="0" marT="0" marB="0" anchor="ctr">
                    <a:lnL w="4699" cap="flat" cmpd="sng" algn="ctr">
                      <a:noFill/>
                      <a:prstDash val="solid"/>
                      <a:round/>
                      <a:headEnd type="none" w="med" len="med"/>
                      <a:tailEnd type="none" w="med" len="med"/>
                    </a:lnL>
                    <a:lnR w="9525" cap="flat" cmpd="sng" algn="ctr">
                      <a:solidFill>
                        <a:srgbClr val="C00000"/>
                      </a:solidFill>
                      <a:prstDash val="solid"/>
                      <a:round/>
                      <a:headEnd type="none" w="med" len="med"/>
                      <a:tailEnd type="none" w="med" len="med"/>
                    </a:lnR>
                    <a:lnT w="9525" cap="flat" cmpd="sng" algn="ctr">
                      <a:solidFill>
                        <a:srgbClr val="C00000"/>
                      </a:solidFill>
                      <a:prstDash val="solid"/>
                      <a:round/>
                      <a:headEnd type="none" w="med" len="med"/>
                      <a:tailEnd type="none" w="med" len="med"/>
                    </a:lnT>
                    <a:lnB w="952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97" name="Group 96"/>
          <p:cNvGrpSpPr/>
          <p:nvPr/>
        </p:nvGrpSpPr>
        <p:grpSpPr>
          <a:xfrm>
            <a:off x="3487301" y="1654337"/>
            <a:ext cx="7574208" cy="2233401"/>
            <a:chOff x="4389625" y="1366589"/>
            <a:chExt cx="7574208" cy="2233401"/>
          </a:xfrm>
        </p:grpSpPr>
        <p:grpSp>
          <p:nvGrpSpPr>
            <p:cNvPr id="15" name="Group 67"/>
            <p:cNvGrpSpPr/>
            <p:nvPr/>
          </p:nvGrpSpPr>
          <p:grpSpPr>
            <a:xfrm>
              <a:off x="9844132" y="1516938"/>
              <a:ext cx="2044480" cy="775812"/>
              <a:chOff x="3352920" y="4385669"/>
              <a:chExt cx="1874465" cy="996679"/>
            </a:xfrm>
          </p:grpSpPr>
          <p:sp>
            <p:nvSpPr>
              <p:cNvPr id="35" name="Rounded Rectangle 67"/>
              <p:cNvSpPr/>
              <p:nvPr/>
            </p:nvSpPr>
            <p:spPr>
              <a:xfrm>
                <a:off x="3352920" y="4520669"/>
                <a:ext cx="1874465" cy="861679"/>
              </a:xfrm>
              <a:prstGeom prst="roundRect">
                <a:avLst>
                  <a:gd name="adj" fmla="val 9298"/>
                </a:avLst>
              </a:prstGeom>
              <a:solidFill>
                <a:schemeClr val="bg1"/>
              </a:solidFill>
              <a:ln w="19050">
                <a:solidFill>
                  <a:srgbClr val="156082"/>
                </a:solidFill>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tIns="71981" bIns="71981" numCol="1" rtlCol="0" anchor="t" anchorCtr="0"/>
              <a:lstStyle/>
              <a:p>
                <a:pPr marL="0" marR="0" lvl="0" indent="0" algn="l" defTabSz="914400" rtl="0" eaLnBrk="0" fontAlgn="base" latinLnBrk="0" hangingPunct="0">
                  <a:lnSpc>
                    <a:spcPct val="100000"/>
                  </a:lnSpc>
                  <a:spcBef>
                    <a:spcPct val="0"/>
                  </a:spcBef>
                  <a:spcAft>
                    <a:spcPts val="300"/>
                  </a:spcAft>
                  <a:buClrTx/>
                  <a:buSzTx/>
                  <a:buFontTx/>
                  <a:buNone/>
                  <a:defRPr/>
                </a:pPr>
                <a:endParaRPr kumimoji="0" lang="it-IT" sz="1200" b="0" i="0" u="none" strike="noStrike" kern="1200" cap="none" spc="0" normalizeH="0" baseline="0" noProof="0" dirty="0">
                  <a:ln>
                    <a:noFill/>
                  </a:ln>
                  <a:solidFill>
                    <a:srgbClr val="37424A"/>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6" name="TextBox 61"/>
              <p:cNvSpPr txBox="1"/>
              <p:nvPr/>
            </p:nvSpPr>
            <p:spPr>
              <a:xfrm>
                <a:off x="3462479" y="4805261"/>
                <a:ext cx="1748557" cy="252926"/>
              </a:xfrm>
              <a:prstGeom prst="rect">
                <a:avLst/>
              </a:prstGeom>
              <a:noFill/>
            </p:spPr>
            <p:txBody>
              <a:bodyPr wrap="square" lIns="0" tIns="0" rIns="0" bIns="0" rtlCol="0" anchor="t" anchorCtr="0">
                <a:spAutoFit/>
              </a:bodyPr>
              <a:lstStyle/>
              <a:p>
                <a:pPr marL="285750" marR="0" lvl="0" indent="-285750" algn="l" defTabSz="914400" rtl="0" eaLnBrk="0" fontAlgn="base" latinLnBrk="0" hangingPunct="0">
                  <a:lnSpc>
                    <a:spcPct val="100000"/>
                  </a:lnSpc>
                  <a:spcBef>
                    <a:spcPct val="0"/>
                  </a:spcBef>
                  <a:spcAft>
                    <a:spcPts val="300"/>
                  </a:spcAft>
                  <a:buClr>
                    <a:prstClr val="black"/>
                  </a:buClr>
                  <a:buSzTx/>
                  <a:buFont typeface="Arial" panose="020B0604020202020204" pitchFamily="34" charset="0"/>
                  <a:buChar char="•"/>
                  <a:defRPr/>
                </a:pPr>
                <a:r>
                  <a:rPr kumimoji="0" lang="zh-CN" altLang="en-US"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导入期的</a:t>
                </a:r>
                <a:r>
                  <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a:t>
                </a:r>
                <a:r>
                  <a:rPr kumimoji="0" lang="zh-CN" altLang="en-US"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年</a:t>
                </a:r>
                <a:r>
                  <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OS</a:t>
                </a:r>
                <a:r>
                  <a:rPr kumimoji="0" lang="zh-CN" altLang="en-US"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率</a:t>
                </a:r>
                <a:endPar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285750" marR="0" lvl="0" indent="-285750" algn="l" defTabSz="914400" rtl="0" eaLnBrk="0" fontAlgn="base" latinLnBrk="0" hangingPunct="0">
                  <a:lnSpc>
                    <a:spcPct val="100000"/>
                  </a:lnSpc>
                  <a:spcBef>
                    <a:spcPct val="0"/>
                  </a:spcBef>
                  <a:spcAft>
                    <a:spcPts val="300"/>
                  </a:spcAft>
                  <a:buClr>
                    <a:prstClr val="black"/>
                  </a:buClr>
                  <a:buSzTx/>
                  <a:buFont typeface="Arial" panose="020B0604020202020204" pitchFamily="34" charset="0"/>
                  <a:buChar char="•"/>
                  <a:defRPr/>
                </a:pPr>
                <a:r>
                  <a:rPr kumimoji="0" lang="zh-CN" altLang="en-US"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完整研究的中位</a:t>
                </a:r>
                <a:r>
                  <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OS</a:t>
                </a:r>
                <a:endParaRPr kumimoji="0" lang="zh-CN" altLang="en-US"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7" name="Rounded Rectangle 72"/>
              <p:cNvSpPr/>
              <p:nvPr/>
            </p:nvSpPr>
            <p:spPr>
              <a:xfrm>
                <a:off x="3352920" y="4385669"/>
                <a:ext cx="1874465" cy="252926"/>
              </a:xfrm>
              <a:prstGeom prst="round2SameRect">
                <a:avLst/>
              </a:prstGeom>
              <a:solidFill>
                <a:srgbClr val="156082"/>
              </a:solidFill>
              <a:ln w="19050">
                <a:solidFill>
                  <a:srgbClr val="156082"/>
                </a:solidFill>
              </a:ln>
              <a:effectLst/>
              <a:scene3d>
                <a:camera prst="orthographicFront"/>
                <a:lightRig rig="threePt" dir="t"/>
              </a:scene3d>
              <a:sp3d>
                <a:contourClr>
                  <a:schemeClr val="tx1"/>
                </a:contourClr>
              </a:sp3d>
            </p:spPr>
            <p:style>
              <a:lnRef idx="1">
                <a:schemeClr val="accent4"/>
              </a:lnRef>
              <a:fillRef idx="3">
                <a:schemeClr val="accent4"/>
              </a:fillRef>
              <a:effectRef idx="2">
                <a:schemeClr val="accent4"/>
              </a:effectRef>
              <a:fontRef idx="minor">
                <a:schemeClr val="lt1"/>
              </a:fontRef>
            </p:style>
            <p:txBody>
              <a:bodyPr wrap="square" lIns="36000" tIns="71981" rIns="36000" bIns="71981"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zh-CN" altLang="en-US" sz="1200" b="1"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主要终点</a:t>
                </a:r>
                <a:endParaRPr kumimoji="0" lang="en-US" altLang="en-US" sz="1200" b="1"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16" name="Group 68"/>
            <p:cNvGrpSpPr/>
            <p:nvPr/>
          </p:nvGrpSpPr>
          <p:grpSpPr>
            <a:xfrm>
              <a:off x="9864087" y="2359757"/>
              <a:ext cx="2099746" cy="973018"/>
              <a:chOff x="5721907" y="4385670"/>
              <a:chExt cx="3057619" cy="891454"/>
            </a:xfrm>
          </p:grpSpPr>
          <p:sp>
            <p:nvSpPr>
              <p:cNvPr id="31" name="Rounded Rectangle 54"/>
              <p:cNvSpPr/>
              <p:nvPr/>
            </p:nvSpPr>
            <p:spPr>
              <a:xfrm>
                <a:off x="5721907" y="4463449"/>
                <a:ext cx="2948085" cy="813675"/>
              </a:xfrm>
              <a:prstGeom prst="roundRect">
                <a:avLst>
                  <a:gd name="adj" fmla="val 9693"/>
                </a:avLst>
              </a:prstGeom>
              <a:solidFill>
                <a:schemeClr val="bg1"/>
              </a:solidFill>
              <a:ln w="19050">
                <a:solidFill>
                  <a:srgbClr val="156082"/>
                </a:solidFill>
              </a:ln>
              <a:effectLst/>
              <a:scene3d>
                <a:camera prst="orthographicFront"/>
                <a:lightRig rig="threePt" dir="t"/>
              </a:scene3d>
              <a:sp3d/>
            </p:spPr>
            <p:style>
              <a:lnRef idx="1">
                <a:schemeClr val="accent1"/>
              </a:lnRef>
              <a:fillRef idx="3">
                <a:schemeClr val="accent1"/>
              </a:fillRef>
              <a:effectRef idx="2">
                <a:schemeClr val="accent1"/>
              </a:effectRef>
              <a:fontRef idx="minor">
                <a:schemeClr val="lt1"/>
              </a:fontRef>
            </p:style>
            <p:txBody>
              <a:bodyPr tIns="71981" bIns="71981" numCol="1" rtlCol="0" anchor="t" anchorCtr="0"/>
              <a:lstStyle/>
              <a:p>
                <a:pPr marL="0" marR="0" lvl="0" indent="0" algn="l" defTabSz="914400" rtl="0" eaLnBrk="0" fontAlgn="base" latinLnBrk="0" hangingPunct="0">
                  <a:lnSpc>
                    <a:spcPct val="100000"/>
                  </a:lnSpc>
                  <a:spcBef>
                    <a:spcPct val="0"/>
                  </a:spcBef>
                  <a:spcAft>
                    <a:spcPts val="300"/>
                  </a:spcAft>
                  <a:buClrTx/>
                  <a:buSzTx/>
                  <a:buFontTx/>
                  <a:buNone/>
                  <a:defRPr/>
                </a:pPr>
                <a:endParaRPr kumimoji="0" lang="it-IT" sz="1200" b="0" i="0" u="none" strike="noStrike" kern="1200" cap="none" spc="0" normalizeH="0" baseline="0" noProof="0">
                  <a:ln>
                    <a:noFill/>
                  </a:ln>
                  <a:solidFill>
                    <a:srgbClr val="37424A"/>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2" name="TextBox 59"/>
              <p:cNvSpPr txBox="1"/>
              <p:nvPr/>
            </p:nvSpPr>
            <p:spPr>
              <a:xfrm>
                <a:off x="5895771" y="4656156"/>
                <a:ext cx="1209772" cy="224144"/>
              </a:xfrm>
              <a:prstGeom prst="rect">
                <a:avLst/>
              </a:prstGeom>
              <a:noFill/>
            </p:spPr>
            <p:txBody>
              <a:bodyPr wrap="square" lIns="0" tIns="0" rIns="0" bIns="0" rtlCol="0" anchor="t" anchorCtr="0">
                <a:spAutoFit/>
              </a:bodyPr>
              <a:lstStyle/>
              <a:p>
                <a:pPr marL="137160" marR="0" lvl="0" indent="-137160" algn="l" defTabSz="914400" rtl="0" eaLnBrk="0" fontAlgn="base" latinLnBrk="0" hangingPunct="0">
                  <a:lnSpc>
                    <a:spcPct val="100000"/>
                  </a:lnSpc>
                  <a:spcBef>
                    <a:spcPct val="0"/>
                  </a:spcBef>
                  <a:spcAft>
                    <a:spcPts val="300"/>
                  </a:spcAft>
                  <a:buClr>
                    <a:prstClr val="black"/>
                  </a:buClr>
                  <a:buSzTx/>
                  <a:buFont typeface="Arial" panose="020B0604020202020204" pitchFamily="34" charset="0"/>
                  <a:buChar char="•"/>
                  <a:defRPr/>
                </a:pPr>
                <a:r>
                  <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ORR</a:t>
                </a:r>
                <a:endPar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137160" indent="-137160" defTabSz="914400" eaLnBrk="0" fontAlgn="base" hangingPunct="0">
                  <a:spcBef>
                    <a:spcPct val="0"/>
                  </a:spcBef>
                  <a:spcAft>
                    <a:spcPts val="300"/>
                  </a:spcAft>
                  <a:buClr>
                    <a:prstClr val="black"/>
                  </a:buClr>
                  <a:buFont typeface="Arial" panose="020B0604020202020204" pitchFamily="34" charset="0"/>
                  <a:buChar char="•"/>
                  <a:defRPr/>
                </a:pPr>
                <a:r>
                  <a:rPr lang="en-US" altLang="zh-CN" sz="1200" kern="600" spc="10" dirty="0" err="1">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rPr>
                  <a:t>DoR</a:t>
                </a:r>
                <a:endParaRPr lang="en-US" altLang="zh-CN" sz="1200" kern="600" spc="10" dirty="0">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Rounded Rectangle 73"/>
              <p:cNvSpPr/>
              <p:nvPr/>
            </p:nvSpPr>
            <p:spPr>
              <a:xfrm>
                <a:off x="5721907" y="4385670"/>
                <a:ext cx="2948085" cy="185560"/>
              </a:xfrm>
              <a:prstGeom prst="round2SameRect">
                <a:avLst/>
              </a:prstGeom>
              <a:solidFill>
                <a:srgbClr val="156082"/>
              </a:solidFill>
              <a:ln w="19050">
                <a:solidFill>
                  <a:srgbClr val="156082"/>
                </a:solidFill>
              </a:ln>
              <a:effectLst/>
              <a:scene3d>
                <a:camera prst="orthographicFront"/>
                <a:lightRig rig="threePt" dir="t"/>
              </a:scene3d>
              <a:sp3d>
                <a:contourClr>
                  <a:schemeClr val="tx1"/>
                </a:contourClr>
              </a:sp3d>
            </p:spPr>
            <p:style>
              <a:lnRef idx="1">
                <a:schemeClr val="accent4"/>
              </a:lnRef>
              <a:fillRef idx="3">
                <a:schemeClr val="accent4"/>
              </a:fillRef>
              <a:effectRef idx="2">
                <a:schemeClr val="accent4"/>
              </a:effectRef>
              <a:fontRef idx="minor">
                <a:schemeClr val="lt1"/>
              </a:fontRef>
            </p:style>
            <p:txBody>
              <a:bodyPr wrap="square" lIns="36000" tIns="71981" rIns="36000" bIns="71981"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defRPr/>
                </a:pPr>
                <a:r>
                  <a:rPr kumimoji="0" lang="zh-CN" altLang="en-US" sz="1200" b="1"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次要终点</a:t>
                </a:r>
                <a:endParaRPr kumimoji="0" lang="en-US" altLang="en-US" sz="1200" b="1"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4" name="TextBox 59"/>
              <p:cNvSpPr txBox="1"/>
              <p:nvPr/>
            </p:nvSpPr>
            <p:spPr>
              <a:xfrm>
                <a:off x="7276833" y="4646697"/>
                <a:ext cx="1502693" cy="578053"/>
              </a:xfrm>
              <a:prstGeom prst="rect">
                <a:avLst/>
              </a:prstGeom>
              <a:noFill/>
            </p:spPr>
            <p:txBody>
              <a:bodyPr wrap="square" lIns="0" tIns="0" rIns="0" bIns="0" rtlCol="0" anchor="t" anchorCtr="0">
                <a:spAutoFit/>
              </a:bodyPr>
              <a:lstStyle/>
              <a:p>
                <a:pPr marL="137160" indent="-137160" defTabSz="914400" eaLnBrk="0" fontAlgn="base" hangingPunct="0">
                  <a:spcBef>
                    <a:spcPct val="0"/>
                  </a:spcBef>
                  <a:spcAft>
                    <a:spcPts val="300"/>
                  </a:spcAft>
                  <a:buClr>
                    <a:prstClr val="black"/>
                  </a:buClr>
                  <a:buFont typeface="Arial" panose="020B0604020202020204" pitchFamily="34" charset="0"/>
                  <a:buChar char="•"/>
                  <a:defRPr/>
                </a:pPr>
                <a:r>
                  <a:rPr lang="en-US" altLang="zh-CN" sz="1200" kern="600" spc="10" dirty="0">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rPr>
                  <a:t>PFS</a:t>
                </a:r>
                <a:endParaRPr lang="en-US" altLang="zh-CN" sz="1200" kern="600" spc="10" dirty="0">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137160" marR="0" lvl="0" indent="-137160" algn="l" defTabSz="914400" rtl="0" eaLnBrk="0" fontAlgn="base" latinLnBrk="0" hangingPunct="0">
                  <a:lnSpc>
                    <a:spcPct val="100000"/>
                  </a:lnSpc>
                  <a:spcBef>
                    <a:spcPct val="0"/>
                  </a:spcBef>
                  <a:spcAft>
                    <a:spcPts val="300"/>
                  </a:spcAft>
                  <a:buClr>
                    <a:prstClr val="black"/>
                  </a:buClr>
                  <a:buSzTx/>
                  <a:buFont typeface="Arial" panose="020B0604020202020204" pitchFamily="34" charset="0"/>
                  <a:buChar char="•"/>
                  <a:defRPr/>
                </a:pPr>
                <a:r>
                  <a:rPr lang="en-US" altLang="zh-CN" sz="1200" kern="600" spc="10" dirty="0">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rPr>
                  <a:t>TTF</a:t>
                </a:r>
                <a:endParaRPr lang="en-US" altLang="zh-CN" sz="1200" kern="600" spc="10" dirty="0">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137160" marR="0" lvl="0" indent="-137160" algn="l" defTabSz="914400" rtl="0" eaLnBrk="0" fontAlgn="base" latinLnBrk="0" hangingPunct="0">
                  <a:lnSpc>
                    <a:spcPct val="100000"/>
                  </a:lnSpc>
                  <a:spcBef>
                    <a:spcPct val="0"/>
                  </a:spcBef>
                  <a:spcAft>
                    <a:spcPts val="300"/>
                  </a:spcAft>
                  <a:buClr>
                    <a:prstClr val="black"/>
                  </a:buClr>
                  <a:buSzTx/>
                  <a:buFont typeface="Arial" panose="020B0604020202020204" pitchFamily="34" charset="0"/>
                  <a:buChar char="•"/>
                  <a:defRPr/>
                </a:pPr>
                <a:r>
                  <a:rPr lang="en-US" altLang="zh-CN" sz="1200" kern="600" spc="10" dirty="0">
                    <a:solidFill>
                      <a:schemeClr val="bg2">
                        <a:lumMod val="10000"/>
                      </a:schemeClr>
                    </a:solidFill>
                    <a:latin typeface="微软雅黑" panose="020B0503020204020204" pitchFamily="34" charset="-122"/>
                    <a:ea typeface="微软雅黑" panose="020B0503020204020204" pitchFamily="34" charset="-122"/>
                    <a:cs typeface="+mn-ea"/>
                    <a:sym typeface="Arial" panose="020B0604020202020204" pitchFamily="34" charset="0"/>
                  </a:rPr>
                  <a:t>DCR</a:t>
                </a:r>
                <a:endParaRPr kumimoji="0" lang="en-US" altLang="zh-CN" sz="1200" b="0" i="0" u="none" strike="noStrike" kern="600" cap="none" spc="1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38" name="矩形 27"/>
            <p:cNvSpPr/>
            <p:nvPr/>
          </p:nvSpPr>
          <p:spPr>
            <a:xfrm>
              <a:off x="4389625" y="1366589"/>
              <a:ext cx="3727440" cy="2731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defRPr/>
              </a:pPr>
              <a:r>
                <a:rPr kumimoji="0" lang="zh-CN" altLang="en-US" sz="12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研究设计：</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随机、</a:t>
              </a: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期研究</a:t>
              </a:r>
              <a:endPar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40" name="文本框 25"/>
            <p:cNvSpPr txBox="1"/>
            <p:nvPr/>
          </p:nvSpPr>
          <p:spPr>
            <a:xfrm>
              <a:off x="7399555" y="3353173"/>
              <a:ext cx="4045946" cy="246817"/>
            </a:xfrm>
            <a:prstGeom prst="rect">
              <a:avLst/>
            </a:prstGeom>
            <a:noFill/>
          </p:spPr>
          <p:txBody>
            <a:bodyPr wrap="square" numCol="3" anchor="ctr" anchorCtr="0">
              <a:noAutofit/>
            </a:bodyPr>
            <a:lstStyle/>
            <a:p>
              <a:pPr marL="171450" indent="-171450" algn="l" fontAlgn="base">
                <a:buFont typeface="Arial" panose="020B0604020202020204" pitchFamily="34" charset="0"/>
                <a:buChar char="•"/>
              </a:pP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FPI</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2021</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年</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10</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11</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日；</a:t>
              </a:r>
              <a:endPar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marL="171450" indent="-171450" algn="l" fontAlgn="base">
                <a:buFont typeface="Arial" panose="020B0604020202020204" pitchFamily="34" charset="0"/>
                <a:buChar char="•"/>
              </a:pP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LPI</a:t>
              </a:r>
              <a:r>
                <a:rPr lang="zh-CN" altLang="en-US" sz="7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2024</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年</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20</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日；</a:t>
              </a:r>
              <a:endPar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p>
              <a:pPr marL="171450" indent="-171450" algn="l" fontAlgn="base">
                <a:buFont typeface="Arial" panose="020B0604020202020204" pitchFamily="34" charset="0"/>
                <a:buChar char="•"/>
              </a:pP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数据截止：</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2025</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年</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3</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月</a:t>
              </a:r>
              <a:r>
                <a:rPr lang="en-US" altLang="zh-CN"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27</a:t>
              </a:r>
              <a:r>
                <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日</a:t>
              </a:r>
              <a:endParaRPr lang="zh-CN" altLang="en-US" sz="700" b="0" i="0" dirty="0">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nvGrpSpPr>
            <p:cNvPr id="83" name="Group 82"/>
            <p:cNvGrpSpPr/>
            <p:nvPr/>
          </p:nvGrpSpPr>
          <p:grpSpPr>
            <a:xfrm>
              <a:off x="4442343" y="1516937"/>
              <a:ext cx="5188254" cy="1817991"/>
              <a:chOff x="113510" y="1864902"/>
              <a:chExt cx="5188254" cy="2284261"/>
            </a:xfrm>
          </p:grpSpPr>
          <p:cxnSp>
            <p:nvCxnSpPr>
              <p:cNvPr id="14" name="直接连接符 30"/>
              <p:cNvCxnSpPr/>
              <p:nvPr/>
            </p:nvCxnSpPr>
            <p:spPr>
              <a:xfrm>
                <a:off x="2164251" y="3021369"/>
                <a:ext cx="673384" cy="0"/>
              </a:xfrm>
              <a:prstGeom prst="line">
                <a:avLst/>
              </a:prstGeom>
              <a:noFill/>
              <a:ln w="19050" cap="flat" cmpd="sng" algn="ctr">
                <a:solidFill>
                  <a:sysClr val="windowText" lastClr="000000"/>
                </a:solidFill>
                <a:prstDash val="solid"/>
                <a:miter lim="800000"/>
              </a:ln>
              <a:effectLst/>
            </p:spPr>
          </p:cxnSp>
          <p:grpSp>
            <p:nvGrpSpPr>
              <p:cNvPr id="17" name="组合 51"/>
              <p:cNvGrpSpPr/>
              <p:nvPr/>
            </p:nvGrpSpPr>
            <p:grpSpPr>
              <a:xfrm>
                <a:off x="113510" y="2025521"/>
                <a:ext cx="2302834" cy="1910971"/>
                <a:chOff x="1794353" y="1499970"/>
                <a:chExt cx="3224678" cy="2623038"/>
              </a:xfrm>
              <a:solidFill>
                <a:sysClr val="window" lastClr="FFFFFF">
                  <a:lumMod val="85000"/>
                </a:sysClr>
              </a:solidFill>
            </p:grpSpPr>
            <p:sp>
              <p:nvSpPr>
                <p:cNvPr id="29" name="矩形 3"/>
                <p:cNvSpPr/>
                <p:nvPr/>
              </p:nvSpPr>
              <p:spPr>
                <a:xfrm>
                  <a:off x="1794353" y="1499970"/>
                  <a:ext cx="3224678" cy="2623038"/>
                </a:xfrm>
                <a:prstGeom prst="rect">
                  <a:avLst/>
                </a:prstGeom>
                <a:grp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rgbClr val="595454"/>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0" name="文本框 8"/>
                <p:cNvSpPr txBox="1"/>
                <p:nvPr/>
              </p:nvSpPr>
              <p:spPr>
                <a:xfrm>
                  <a:off x="1813462" y="1798061"/>
                  <a:ext cx="3124389" cy="1468577"/>
                </a:xfrm>
                <a:prstGeom prst="rect">
                  <a:avLst/>
                </a:prstGeom>
                <a:grpFill/>
              </p:spPr>
              <p:txBody>
                <a:bodyPr wrap="square" rtlCol="0" anchor="ctr">
                  <a:spAutoFit/>
                </a:bodyPr>
                <a:lstStyle/>
                <a:p>
                  <a:pPr marR="0" lvl="0" defTabSz="914400" eaLnBrk="1" fontAlgn="auto" latinLnBrk="0" hangingPunct="1">
                    <a:lnSpc>
                      <a:spcPct val="120000"/>
                    </a:lnSpc>
                    <a:buClrTx/>
                    <a:buSzTx/>
                    <a:defRPr/>
                  </a:pPr>
                  <a:r>
                    <a:rPr lang="zh-CN" altLang="en-US" sz="1050" b="1"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入组标准：</a:t>
                  </a:r>
                  <a:endParaRPr kumimoji="0" lang="en-US" altLang="zh-CN"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285750" marR="0" lvl="0" indent="-285750" defTabSz="914400" eaLnBrk="1" fontAlgn="auto" latinLnBrk="0" hangingPunct="1">
                    <a:lnSpc>
                      <a:spcPct val="120000"/>
                    </a:lnSpc>
                    <a:buClrTx/>
                    <a:buSzTx/>
                    <a:buFont typeface="Arial" panose="020B0604020202020204" pitchFamily="34" charset="0"/>
                    <a:buChar char="•"/>
                    <a:defRPr/>
                  </a:pPr>
                  <a:r>
                    <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18</a:t>
                  </a:r>
                  <a:r>
                    <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岁，患有转移性胰腺腺癌</a:t>
                  </a:r>
                  <a:endParaRPr kumimoji="0" lang="en-US" altLang="zh-CN"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285750" lvl="0" indent="-285750">
                    <a:lnSpc>
                      <a:spcPct val="120000"/>
                    </a:lnSpc>
                    <a:buFont typeface="Arial" panose="020B0604020202020204" pitchFamily="34" charset="0"/>
                    <a:buChar char="•"/>
                    <a:defRPr/>
                  </a:pPr>
                  <a:r>
                    <a:rPr lang="zh-CN" altLang="en-US"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可测量疾病</a:t>
                  </a:r>
                  <a:r>
                    <a:rPr lang="en-US" altLang="zh-CN"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根据</a:t>
                  </a:r>
                  <a:r>
                    <a:rPr lang="en-US" altLang="zh-CN"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RECIST 1.1)</a:t>
                  </a:r>
                  <a:endParaRPr lang="en-US" altLang="zh-CN"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endParaRPr>
                </a:p>
                <a:p>
                  <a:pPr marL="285750" lvl="0" indent="-285750">
                    <a:lnSpc>
                      <a:spcPct val="120000"/>
                    </a:lnSpc>
                    <a:buFont typeface="Arial" panose="020B0604020202020204" pitchFamily="34" charset="0"/>
                    <a:buChar char="•"/>
                    <a:defRPr/>
                  </a:pPr>
                  <a:r>
                    <a:rPr lang="zh-CN" altLang="en-US" sz="1050" kern="0" dirty="0">
                      <a:solidFill>
                        <a:srgbClr val="000000"/>
                      </a:solidFill>
                      <a:latin typeface="微软雅黑" panose="020B0503020204020204" pitchFamily="34" charset="-122"/>
                      <a:ea typeface="微软雅黑" panose="020B0503020204020204" pitchFamily="34" charset="-122"/>
                      <a:cs typeface="+mn-ea"/>
                      <a:sym typeface="Arial" panose="020B0604020202020204" pitchFamily="34" charset="0"/>
                    </a:rPr>
                    <a:t>既往无转移性疾病的系统治疗</a:t>
                  </a:r>
                  <a:endParaRPr kumimoji="0" lang="zh-CN" altLang="en-US" sz="105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18" name="组合 17"/>
              <p:cNvGrpSpPr/>
              <p:nvPr/>
            </p:nvGrpSpPr>
            <p:grpSpPr>
              <a:xfrm>
                <a:off x="2765713" y="2349950"/>
                <a:ext cx="308056" cy="1390078"/>
                <a:chOff x="3494735" y="3158330"/>
                <a:chExt cx="285399" cy="1575792"/>
              </a:xfrm>
            </p:grpSpPr>
            <p:cxnSp>
              <p:nvCxnSpPr>
                <p:cNvPr id="26" name="直接箭头连接符 25"/>
                <p:cNvCxnSpPr/>
                <p:nvPr/>
              </p:nvCxnSpPr>
              <p:spPr>
                <a:xfrm>
                  <a:off x="3494735" y="3158330"/>
                  <a:ext cx="285399" cy="0"/>
                </a:xfrm>
                <a:prstGeom prst="straightConnector1">
                  <a:avLst/>
                </a:prstGeom>
                <a:noFill/>
                <a:ln w="19050" cap="flat" cmpd="sng" algn="ctr">
                  <a:solidFill>
                    <a:sysClr val="windowText" lastClr="000000"/>
                  </a:solidFill>
                  <a:prstDash val="solid"/>
                  <a:miter lim="800000"/>
                  <a:tailEnd type="triangle"/>
                </a:ln>
                <a:effectLst/>
              </p:spPr>
            </p:cxnSp>
            <p:cxnSp>
              <p:nvCxnSpPr>
                <p:cNvPr id="27" name="直接箭头连接符 26"/>
                <p:cNvCxnSpPr/>
                <p:nvPr/>
              </p:nvCxnSpPr>
              <p:spPr>
                <a:xfrm>
                  <a:off x="3494735" y="4734122"/>
                  <a:ext cx="285399" cy="0"/>
                </a:xfrm>
                <a:prstGeom prst="straightConnector1">
                  <a:avLst/>
                </a:prstGeom>
                <a:noFill/>
                <a:ln w="19050" cap="flat" cmpd="sng" algn="ctr">
                  <a:solidFill>
                    <a:sysClr val="windowText" lastClr="000000"/>
                  </a:solidFill>
                  <a:prstDash val="solid"/>
                  <a:miter lim="800000"/>
                  <a:tailEnd type="triangle"/>
                </a:ln>
                <a:effectLst/>
              </p:spPr>
            </p:cxnSp>
            <p:cxnSp>
              <p:nvCxnSpPr>
                <p:cNvPr id="28" name="直接连接符 27"/>
                <p:cNvCxnSpPr/>
                <p:nvPr/>
              </p:nvCxnSpPr>
              <p:spPr>
                <a:xfrm>
                  <a:off x="3494735" y="3158330"/>
                  <a:ext cx="0" cy="1575792"/>
                </a:xfrm>
                <a:prstGeom prst="line">
                  <a:avLst/>
                </a:prstGeom>
                <a:noFill/>
                <a:ln w="19050" cap="flat" cmpd="sng" algn="ctr">
                  <a:solidFill>
                    <a:sysClr val="windowText" lastClr="000000"/>
                  </a:solidFill>
                  <a:prstDash val="solid"/>
                  <a:miter lim="800000"/>
                </a:ln>
                <a:effectLst/>
              </p:spPr>
            </p:cxnSp>
          </p:grpSp>
          <p:grpSp>
            <p:nvGrpSpPr>
              <p:cNvPr id="19" name="组合 28"/>
              <p:cNvGrpSpPr/>
              <p:nvPr/>
            </p:nvGrpSpPr>
            <p:grpSpPr>
              <a:xfrm>
                <a:off x="2568848" y="2704154"/>
                <a:ext cx="392256" cy="694671"/>
                <a:chOff x="3221380" y="2555221"/>
                <a:chExt cx="336350" cy="305773"/>
              </a:xfrm>
            </p:grpSpPr>
            <p:sp>
              <p:nvSpPr>
                <p:cNvPr id="24" name="椭圆 31"/>
                <p:cNvSpPr/>
                <p:nvPr/>
              </p:nvSpPr>
              <p:spPr>
                <a:xfrm>
                  <a:off x="3221380" y="2555221"/>
                  <a:ext cx="336350" cy="305773"/>
                </a:xfrm>
                <a:prstGeom prst="ellipse">
                  <a:avLst/>
                </a:prstGeom>
                <a:solidFill>
                  <a:sysClr val="window" lastClr="FFFFFF">
                    <a:lumMod val="75000"/>
                  </a:sys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5" name="文本框 32"/>
                <p:cNvSpPr txBox="1"/>
                <p:nvPr/>
              </p:nvSpPr>
              <p:spPr>
                <a:xfrm>
                  <a:off x="3222412" y="2616663"/>
                  <a:ext cx="334287" cy="182890"/>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1" i="0" u="none" strike="noStrike" kern="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R</a:t>
                  </a:r>
                  <a:endParaRPr kumimoji="0" lang="en-US" altLang="zh-CN" sz="1050" b="1" i="0" u="none" strike="noStrike" kern="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lang="en-US" altLang="zh-CN" sz="1050" b="1" kern="0" dirty="0">
                      <a:solidFill>
                        <a:srgbClr val="333333"/>
                      </a:solidFill>
                      <a:latin typeface="微软雅黑" panose="020B0503020204020204" pitchFamily="34" charset="-122"/>
                      <a:ea typeface="微软雅黑" panose="020B0503020204020204" pitchFamily="34" charset="-122"/>
                      <a:cs typeface="+mn-ea"/>
                      <a:sym typeface="Arial" panose="020B0604020202020204" pitchFamily="34" charset="0"/>
                    </a:rPr>
                    <a:t>2</a:t>
                  </a:r>
                  <a:r>
                    <a:rPr kumimoji="0" lang="en-US" altLang="zh-CN" sz="1050" b="1" i="0" u="none" strike="noStrike" kern="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a:t>
                  </a:r>
                  <a:endParaRPr kumimoji="0" lang="en-US" altLang="zh-CN" sz="1050" b="1" i="0" u="none" strike="noStrike" kern="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21" name="矩形 37"/>
              <p:cNvSpPr/>
              <p:nvPr/>
            </p:nvSpPr>
            <p:spPr>
              <a:xfrm>
                <a:off x="3070722" y="1864902"/>
                <a:ext cx="2211269" cy="1137522"/>
              </a:xfrm>
              <a:prstGeom prst="rect">
                <a:avLst/>
              </a:prstGeom>
              <a:solidFill>
                <a:srgbClr val="00AF50"/>
              </a:solidFill>
              <a:ln w="28575" cap="flat" cmpd="sng" algn="ctr">
                <a:noFill/>
                <a:prstDash val="solid"/>
                <a:miter lim="800000"/>
              </a:ln>
              <a:effectLst/>
            </p:spPr>
            <p:txBody>
              <a:bodyPr rtlCol="0" anchor="ctr"/>
              <a:lstStyle/>
              <a:p>
                <a:pPr marL="0" marR="0" lvl="0" indent="0" algn="ctr" defTabSz="914400" eaLnBrk="1" fontAlgn="auto" latinLnBrk="0" hangingPunct="1">
                  <a:buClrTx/>
                  <a:buSzTx/>
                  <a:buFontTx/>
                  <a:buNone/>
                  <a:defRPr/>
                </a:pP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Elraglusib(</a:t>
                </a:r>
                <a:r>
                  <a:rPr kumimoji="0" lang="zh-CN" altLang="en-US" sz="1050" b="1" u="sng"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每周</a:t>
                </a: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9.3 mg/kg)</a:t>
                </a:r>
                <a:endParaRPr kumimoji="0" lang="zh-CN" altLang="en-US"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lvl="0" algn="ctr">
                  <a:defRPr/>
                </a:pP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zh-CN" altLang="en-US"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吉西他滨</a:t>
                </a: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(D1</a:t>
                </a:r>
                <a:r>
                  <a:rPr kumimoji="0" lang="zh-CN" altLang="en-US"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8</a:t>
                </a:r>
                <a:r>
                  <a:rPr kumimoji="0" lang="zh-CN" altLang="en-US"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15</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1000 mg/m²</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每</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28</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天为一个周期</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algn="ctr">
                  <a:defRPr/>
                </a:pPr>
                <a:r>
                  <a:rPr kumimoji="0" lang="en-US" altLang="zh-CN"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zh-CN" altLang="en-US" sz="105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白蛋白结合型</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紫杉醇</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(D1</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8</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15</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125 mg/m²</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每</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28</a:t>
                </a:r>
                <a:r>
                  <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天为一个周期</a:t>
                </a:r>
                <a:r>
                  <a:rPr lang="en-US" altLang="zh-CN"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a:t>
                </a:r>
                <a:endParaRPr lang="zh-CN" altLang="en-US" sz="1050" kern="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22" name="矩形 39"/>
              <p:cNvSpPr/>
              <p:nvPr/>
            </p:nvSpPr>
            <p:spPr>
              <a:xfrm>
                <a:off x="3070721" y="3163989"/>
                <a:ext cx="2231043" cy="985174"/>
              </a:xfrm>
              <a:prstGeom prst="rect">
                <a:avLst/>
              </a:prstGeom>
              <a:solidFill>
                <a:schemeClr val="accent2"/>
              </a:solidFill>
              <a:ln w="28575" cap="flat" cmpd="sng" algn="ctr">
                <a:noFill/>
                <a:prstDash val="solid"/>
                <a:miter lim="800000"/>
              </a:ln>
              <a:effectLst/>
            </p:spPr>
            <p:txBody>
              <a:bodyPr rtlCol="0" anchor="ctr"/>
              <a:lstStyle/>
              <a:p>
                <a:pPr marL="0" marR="0" lvl="0" indent="0" algn="ctr" defTabSz="914400" rtl="0" eaLnBrk="1" fontAlgn="auto" latinLnBrk="0" hangingPunct="1">
                  <a:buClrTx/>
                  <a:buSzTx/>
                  <a:buFontTx/>
                  <a:buNone/>
                  <a:defRPr/>
                </a:pP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吉西他滨</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(D1</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8</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15</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1000 mg/m²</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每</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28</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天为一个周期</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a:p>
                <a:pPr marL="0" marR="0" lvl="0" indent="0" algn="ctr" defTabSz="914400" rtl="0" eaLnBrk="1" fontAlgn="auto" latinLnBrk="0" hangingPunct="1">
                  <a:buClrTx/>
                  <a:buSzTx/>
                  <a:buFontTx/>
                  <a:buNone/>
                  <a:defRPr/>
                </a:pP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白蛋白结合型紫杉醇</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(D1</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8</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15</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 </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125 mg/m²</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每</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28</a:t>
                </a:r>
                <a:r>
                  <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天为一个周期</a:t>
                </a:r>
                <a:r>
                  <a:rPr kumimoji="0" lang="en-US" altLang="zh-CN"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a:t>
                </a:r>
                <a:endParaRPr kumimoji="0" lang="zh-CN" altLang="en-US" sz="105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2" name="矩形 27"/>
              <p:cNvSpPr/>
              <p:nvPr/>
            </p:nvSpPr>
            <p:spPr>
              <a:xfrm>
                <a:off x="954550" y="3364737"/>
                <a:ext cx="962252" cy="3733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altLang="zh-CN" sz="105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N=207</a:t>
                </a:r>
                <a:endParaRPr lang="zh-CN" altLang="en-US" sz="105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grpSp>
      </p:grpSp>
      <p:sp>
        <p:nvSpPr>
          <p:cNvPr id="84" name="Rectangle 83"/>
          <p:cNvSpPr/>
          <p:nvPr/>
        </p:nvSpPr>
        <p:spPr>
          <a:xfrm>
            <a:off x="11295267" y="4713542"/>
            <a:ext cx="610306" cy="49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29"/>
          <p:cNvSpPr/>
          <p:nvPr/>
        </p:nvSpPr>
        <p:spPr>
          <a:xfrm>
            <a:off x="11285906" y="4566429"/>
            <a:ext cx="649406" cy="387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r>
              <a:rPr lang="en-US" altLang="zh-CN" sz="6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7</a:t>
            </a:r>
            <a:r>
              <a:rPr lang="zh-CN" altLang="en-US" sz="6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例正在治疗，</a:t>
            </a:r>
            <a:r>
              <a:rPr lang="en-US" altLang="zh-CN" sz="6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114</a:t>
            </a:r>
            <a:r>
              <a:rPr lang="zh-CN" altLang="en-US" sz="6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个事件</a:t>
            </a:r>
            <a:endParaRPr lang="en-US" altLang="zh-CN" sz="60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86" name="矩形 54"/>
          <p:cNvSpPr/>
          <p:nvPr/>
        </p:nvSpPr>
        <p:spPr>
          <a:xfrm>
            <a:off x="6990162" y="4143853"/>
            <a:ext cx="2029439" cy="21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缓解结果</a:t>
            </a:r>
            <a:r>
              <a:rPr lang="en-US" altLang="zh-CN"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安全性人群</a:t>
            </a:r>
            <a:r>
              <a:rPr lang="en-US" altLang="zh-CN"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en-US" altLang="zh-CN" sz="1000" dirty="0" err="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mITT</a:t>
            </a:r>
            <a:r>
              <a:rPr lang="en-US" altLang="zh-CN"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endParaRPr lang="zh-CN" altLang="en-US" sz="1000"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87" name="文本占位符 3"/>
          <p:cNvSpPr>
            <a:spLocks noGrp="1"/>
          </p:cNvSpPr>
          <p:nvPr>
            <p:ph type="body" sz="quarter" idx="10"/>
          </p:nvPr>
        </p:nvSpPr>
        <p:spPr>
          <a:xfrm>
            <a:off x="94447" y="271553"/>
            <a:ext cx="11869386" cy="461665"/>
          </a:xfrm>
        </p:spPr>
        <p:txBody>
          <a:bodyPr/>
          <a:lstStyle/>
          <a:p>
            <a:r>
              <a:rPr lang="en-US" altLang="zh-CN" dirty="0">
                <a:solidFill>
                  <a:schemeClr val="tx1">
                    <a:lumMod val="75000"/>
                    <a:lumOff val="25000"/>
                  </a:schemeClr>
                </a:solidFill>
                <a:latin typeface="微软雅黑" panose="020B0503020204020204" pitchFamily="34" charset="-122"/>
                <a:sym typeface="Arial" panose="020B0604020202020204" pitchFamily="34" charset="0"/>
              </a:rPr>
              <a:t>GSK-3β </a:t>
            </a:r>
            <a:r>
              <a:rPr lang="zh-CN" altLang="en-US" dirty="0">
                <a:solidFill>
                  <a:schemeClr val="tx1">
                    <a:lumMod val="75000"/>
                    <a:lumOff val="25000"/>
                  </a:schemeClr>
                </a:solidFill>
                <a:latin typeface="微软雅黑" panose="020B0503020204020204" pitchFamily="34" charset="-122"/>
                <a:sym typeface="Arial" panose="020B0604020202020204" pitchFamily="34" charset="0"/>
              </a:rPr>
              <a:t>：一线</a:t>
            </a:r>
            <a:r>
              <a:rPr lang="en-US" altLang="zh-CN" sz="2200" dirty="0" err="1">
                <a:solidFill>
                  <a:schemeClr val="tx1">
                    <a:lumMod val="75000"/>
                    <a:lumOff val="25000"/>
                  </a:schemeClr>
                </a:solidFill>
                <a:latin typeface="微软雅黑" panose="020B0503020204020204" pitchFamily="34" charset="-122"/>
                <a:sym typeface="Arial" panose="020B0604020202020204" pitchFamily="34" charset="0"/>
              </a:rPr>
              <a:t>Elraglusib+AG</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较</a:t>
            </a:r>
            <a:r>
              <a:rPr lang="en-US" altLang="zh-CN" sz="2200" dirty="0">
                <a:solidFill>
                  <a:schemeClr val="tx1">
                    <a:lumMod val="75000"/>
                    <a:lumOff val="25000"/>
                  </a:schemeClr>
                </a:solidFill>
                <a:latin typeface="微软雅黑" panose="020B0503020204020204" pitchFamily="34" charset="-122"/>
                <a:sym typeface="Arial" panose="020B0604020202020204" pitchFamily="34" charset="0"/>
              </a:rPr>
              <a:t>AG</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显著提高</a:t>
            </a:r>
            <a:r>
              <a:rPr lang="en-US" altLang="zh-CN" sz="2200" dirty="0">
                <a:solidFill>
                  <a:schemeClr val="tx1">
                    <a:lumMod val="75000"/>
                    <a:lumOff val="25000"/>
                  </a:schemeClr>
                </a:solidFill>
                <a:latin typeface="微软雅黑" panose="020B0503020204020204" pitchFamily="34" charset="-122"/>
                <a:sym typeface="Arial" panose="020B0604020202020204" pitchFamily="34" charset="0"/>
              </a:rPr>
              <a:t>1</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年</a:t>
            </a:r>
            <a:r>
              <a:rPr lang="en-US" altLang="zh-CN" sz="2200" dirty="0">
                <a:solidFill>
                  <a:schemeClr val="tx1">
                    <a:lumMod val="75000"/>
                    <a:lumOff val="25000"/>
                  </a:schemeClr>
                </a:solidFill>
                <a:latin typeface="微软雅黑" panose="020B0503020204020204" pitchFamily="34" charset="-122"/>
                <a:sym typeface="Arial" panose="020B0604020202020204" pitchFamily="34" charset="0"/>
              </a:rPr>
              <a:t>OS</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率</a:t>
            </a:r>
            <a:r>
              <a:rPr lang="zh-CN" altLang="en-US" sz="2200" baseline="-250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200" baseline="-25000" dirty="0">
                <a:solidFill>
                  <a:schemeClr val="tx1">
                    <a:lumMod val="75000"/>
                    <a:lumOff val="25000"/>
                  </a:schemeClr>
                </a:solidFill>
                <a:latin typeface="微软雅黑" panose="020B0503020204020204" pitchFamily="34" charset="-122"/>
                <a:sym typeface="Arial" panose="020B0604020202020204" pitchFamily="34" charset="0"/>
              </a:rPr>
              <a:t>44.1%</a:t>
            </a:r>
            <a:r>
              <a:rPr lang="zh-CN" altLang="en-US" sz="2200" baseline="-25000" dirty="0">
                <a:solidFill>
                  <a:schemeClr val="tx1">
                    <a:lumMod val="75000"/>
                    <a:lumOff val="25000"/>
                  </a:schemeClr>
                </a:solidFill>
                <a:latin typeface="微软雅黑" panose="020B0503020204020204" pitchFamily="34" charset="-122"/>
                <a:sym typeface="Arial" panose="020B0604020202020204" pitchFamily="34" charset="0"/>
              </a:rPr>
              <a:t> </a:t>
            </a:r>
            <a:r>
              <a:rPr lang="en-US" altLang="zh-CN" sz="2200" baseline="-25000" dirty="0">
                <a:solidFill>
                  <a:schemeClr val="tx1">
                    <a:lumMod val="75000"/>
                    <a:lumOff val="25000"/>
                  </a:schemeClr>
                </a:solidFill>
                <a:latin typeface="微软雅黑" panose="020B0503020204020204" pitchFamily="34" charset="-122"/>
                <a:sym typeface="Arial" panose="020B0604020202020204" pitchFamily="34" charset="0"/>
              </a:rPr>
              <a:t>vs. 22.3%</a:t>
            </a:r>
            <a:r>
              <a:rPr lang="zh-CN" altLang="en-US" sz="2200" baseline="-25000" dirty="0">
                <a:solidFill>
                  <a:schemeClr val="tx1">
                    <a:lumMod val="75000"/>
                    <a:lumOff val="25000"/>
                  </a:schemeClr>
                </a:solidFill>
                <a:latin typeface="微软雅黑" panose="020B0503020204020204" pitchFamily="34" charset="-122"/>
                <a:sym typeface="Arial" panose="020B0604020202020204" pitchFamily="34" charset="0"/>
              </a:rPr>
              <a:t>）</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a:t>
            </a:r>
            <a:r>
              <a:rPr lang="en-US" altLang="zh-CN" sz="2200" dirty="0" err="1">
                <a:solidFill>
                  <a:schemeClr val="tx1">
                    <a:lumMod val="75000"/>
                    <a:lumOff val="25000"/>
                  </a:schemeClr>
                </a:solidFill>
                <a:latin typeface="微软雅黑" panose="020B0503020204020204" pitchFamily="34" charset="-122"/>
                <a:sym typeface="Arial" panose="020B0604020202020204" pitchFamily="34" charset="0"/>
              </a:rPr>
              <a:t>mOS</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延长</a:t>
            </a:r>
            <a:r>
              <a:rPr lang="en-US" altLang="zh-CN" sz="2200" dirty="0">
                <a:solidFill>
                  <a:schemeClr val="tx1">
                    <a:lumMod val="75000"/>
                    <a:lumOff val="25000"/>
                  </a:schemeClr>
                </a:solidFill>
                <a:latin typeface="微软雅黑" panose="020B0503020204020204" pitchFamily="34" charset="-122"/>
                <a:sym typeface="Arial" panose="020B0604020202020204" pitchFamily="34" charset="0"/>
              </a:rPr>
              <a:t>2.9</a:t>
            </a:r>
            <a:r>
              <a:rPr lang="zh-CN" altLang="en-US" sz="2200" dirty="0">
                <a:solidFill>
                  <a:schemeClr val="tx1">
                    <a:lumMod val="75000"/>
                    <a:lumOff val="25000"/>
                  </a:schemeClr>
                </a:solidFill>
                <a:latin typeface="微软雅黑" panose="020B0503020204020204" pitchFamily="34" charset="-122"/>
                <a:sym typeface="Arial" panose="020B0604020202020204" pitchFamily="34" charset="0"/>
              </a:rPr>
              <a:t>个月</a:t>
            </a:r>
            <a:endParaRPr lang="zh-CN" altLang="en-US" sz="2200" dirty="0">
              <a:solidFill>
                <a:schemeClr val="tx1">
                  <a:lumMod val="75000"/>
                  <a:lumOff val="25000"/>
                </a:schemeClr>
              </a:solidFill>
              <a:latin typeface="微软雅黑" panose="020B0503020204020204" pitchFamily="34" charset="-122"/>
              <a:sym typeface="Arial" panose="020B0604020202020204" pitchFamily="34" charset="0"/>
            </a:endParaRPr>
          </a:p>
        </p:txBody>
      </p:sp>
      <p:grpSp>
        <p:nvGrpSpPr>
          <p:cNvPr id="89" name="组合 17"/>
          <p:cNvGrpSpPr/>
          <p:nvPr/>
        </p:nvGrpSpPr>
        <p:grpSpPr>
          <a:xfrm>
            <a:off x="581606" y="1708532"/>
            <a:ext cx="2521803" cy="2160110"/>
            <a:chOff x="1308303" y="999413"/>
            <a:chExt cx="3271273" cy="2899442"/>
          </a:xfrm>
        </p:grpSpPr>
        <p:pic>
          <p:nvPicPr>
            <p:cNvPr id="90" name="图片 6"/>
            <p:cNvPicPr>
              <a:picLocks noChangeAspect="1"/>
            </p:cNvPicPr>
            <p:nvPr/>
          </p:nvPicPr>
          <p:blipFill>
            <a:blip r:embed="rId4"/>
            <a:stretch>
              <a:fillRect/>
            </a:stretch>
          </p:blipFill>
          <p:spPr>
            <a:xfrm>
              <a:off x="1308303" y="999413"/>
              <a:ext cx="3271273" cy="2899442"/>
            </a:xfrm>
            <a:prstGeom prst="rect">
              <a:avLst/>
            </a:prstGeom>
            <a:effectLst>
              <a:softEdge rad="31750"/>
            </a:effectLst>
          </p:spPr>
        </p:pic>
        <p:sp>
          <p:nvSpPr>
            <p:cNvPr id="91" name="矩形 8"/>
            <p:cNvSpPr/>
            <p:nvPr/>
          </p:nvSpPr>
          <p:spPr>
            <a:xfrm>
              <a:off x="1624948" y="1051597"/>
              <a:ext cx="2561935" cy="203673"/>
            </a:xfrm>
            <a:prstGeom prst="rect">
              <a:avLst/>
            </a:prstGeom>
            <a:solidFill>
              <a:srgbClr val="0026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US" altLang="zh-CN" sz="105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GSK-3β</a:t>
              </a:r>
              <a:r>
                <a:rPr lang="zh-CN" altLang="en-US" sz="105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的正常功能</a:t>
              </a:r>
              <a:endParaRPr lang="en-US" altLang="zh-CN" sz="1050" b="1"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2" name="矩形 10"/>
            <p:cNvSpPr/>
            <p:nvPr/>
          </p:nvSpPr>
          <p:spPr>
            <a:xfrm>
              <a:off x="1923916" y="1369062"/>
              <a:ext cx="787133" cy="234237"/>
            </a:xfrm>
            <a:prstGeom prst="rect">
              <a:avLst/>
            </a:prstGeom>
            <a:solidFill>
              <a:srgbClr val="0026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Wnt/β-</a:t>
              </a:r>
              <a:r>
                <a:rPr lang="zh-CN" alt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连环蛋白降解</a:t>
              </a:r>
              <a:endPar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3" name="矩形 12"/>
            <p:cNvSpPr/>
            <p:nvPr/>
          </p:nvSpPr>
          <p:spPr>
            <a:xfrm>
              <a:off x="1360572" y="1720712"/>
              <a:ext cx="485161" cy="291058"/>
            </a:xfrm>
            <a:prstGeom prst="rect">
              <a:avLst/>
            </a:prstGeom>
            <a:solidFill>
              <a:srgbClr val="0026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抑制糖原合成</a:t>
              </a:r>
              <a:endPar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4" name="矩形 14"/>
            <p:cNvSpPr/>
            <p:nvPr/>
          </p:nvSpPr>
          <p:spPr>
            <a:xfrm>
              <a:off x="3701997" y="1773768"/>
              <a:ext cx="694589" cy="169059"/>
            </a:xfrm>
            <a:prstGeom prst="rect">
              <a:avLst/>
            </a:prstGeom>
            <a:solidFill>
              <a:srgbClr val="0026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干细胞分化</a:t>
              </a:r>
              <a:endPar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5" name="矩形 15"/>
            <p:cNvSpPr/>
            <p:nvPr/>
          </p:nvSpPr>
          <p:spPr>
            <a:xfrm>
              <a:off x="1452790" y="3584738"/>
              <a:ext cx="590993" cy="228469"/>
            </a:xfrm>
            <a:prstGeom prst="rect">
              <a:avLst/>
            </a:prstGeom>
            <a:solidFill>
              <a:srgbClr val="0026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葡萄糖</a:t>
              </a:r>
              <a:endPar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CN" alt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代谢</a:t>
              </a:r>
              <a:endPar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矩形 16"/>
            <p:cNvSpPr/>
            <p:nvPr/>
          </p:nvSpPr>
          <p:spPr>
            <a:xfrm>
              <a:off x="3902521" y="3566805"/>
              <a:ext cx="590993" cy="228469"/>
            </a:xfrm>
            <a:prstGeom prst="rect">
              <a:avLst/>
            </a:prstGeom>
            <a:solidFill>
              <a:srgbClr val="0026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胰岛素信号传导</a:t>
              </a:r>
              <a:endParaRPr lang="en-US" altLang="zh-CN" sz="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8" name="文本框 1"/>
          <p:cNvSpPr txBox="1"/>
          <p:nvPr/>
        </p:nvSpPr>
        <p:spPr>
          <a:xfrm>
            <a:off x="0" y="6657945"/>
            <a:ext cx="3923413" cy="200055"/>
          </a:xfrm>
          <a:prstGeom prst="rect">
            <a:avLst/>
          </a:prstGeom>
          <a:noFill/>
        </p:spPr>
        <p:txBody>
          <a:bodyPr wrap="square" rtlCol="0" anchor="b">
            <a:spAutoFit/>
          </a:bodyPr>
          <a:lstStyle/>
          <a:p>
            <a:pPr>
              <a:defRPr/>
            </a:pPr>
            <a:r>
              <a:rPr lang="en-US" altLang="zh-CN" sz="7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Devalingam Mahalingam, et al. 2025 ASCO. Abstract # 4006. </a:t>
            </a:r>
            <a:endParaRPr lang="zh-CN" altLang="en-US" sz="7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0769" y="76581"/>
            <a:ext cx="11412863" cy="830997"/>
          </a:xfrm>
        </p:spPr>
        <p:txBody>
          <a:bodyPr/>
          <a:lstStyle/>
          <a:p>
            <a:r>
              <a:rPr lang="zh-CN" altLang="en-US" dirty="0">
                <a:solidFill>
                  <a:schemeClr val="tx1">
                    <a:lumMod val="75000"/>
                    <a:lumOff val="25000"/>
                  </a:schemeClr>
                </a:solidFill>
                <a:latin typeface="微软雅黑" panose="020B0503020204020204" pitchFamily="34" charset="-122"/>
              </a:rPr>
              <a:t>免疫检查点抑制剂联合治疗策略具有一定疗效，</a:t>
            </a:r>
            <a:r>
              <a:rPr lang="en-US" altLang="zh-CN" dirty="0">
                <a:solidFill>
                  <a:schemeClr val="tx1">
                    <a:lumMod val="75000"/>
                    <a:lumOff val="25000"/>
                  </a:schemeClr>
                </a:solidFill>
                <a:latin typeface="微软雅黑" panose="020B0503020204020204" pitchFamily="34" charset="-122"/>
              </a:rPr>
              <a:t>ORR</a:t>
            </a:r>
            <a:r>
              <a:rPr lang="zh-CN" altLang="en-US" dirty="0">
                <a:solidFill>
                  <a:schemeClr val="tx1">
                    <a:lumMod val="75000"/>
                    <a:lumOff val="25000"/>
                  </a:schemeClr>
                </a:solidFill>
                <a:latin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rPr>
              <a:t>40-70%</a:t>
            </a:r>
            <a:r>
              <a:rPr lang="zh-CN" altLang="en-US" dirty="0">
                <a:solidFill>
                  <a:schemeClr val="tx1">
                    <a:lumMod val="75000"/>
                    <a:lumOff val="25000"/>
                  </a:schemeClr>
                </a:solidFill>
                <a:latin typeface="微软雅黑" panose="020B0503020204020204" pitchFamily="34" charset="-122"/>
              </a:rPr>
              <a:t>，</a:t>
            </a:r>
            <a:r>
              <a:rPr lang="en-US" altLang="zh-CN" dirty="0" err="1">
                <a:solidFill>
                  <a:schemeClr val="tx1">
                    <a:lumMod val="75000"/>
                    <a:lumOff val="25000"/>
                  </a:schemeClr>
                </a:solidFill>
                <a:latin typeface="微软雅黑" panose="020B0503020204020204" pitchFamily="34" charset="-122"/>
              </a:rPr>
              <a:t>mPFS</a:t>
            </a:r>
            <a:r>
              <a:rPr lang="zh-CN" altLang="en-US" dirty="0">
                <a:solidFill>
                  <a:schemeClr val="tx1">
                    <a:lumMod val="75000"/>
                    <a:lumOff val="25000"/>
                  </a:schemeClr>
                </a:solidFill>
                <a:latin typeface="微软雅黑" panose="020B0503020204020204" pitchFamily="34" charset="-122"/>
              </a:rPr>
              <a:t> </a:t>
            </a:r>
            <a:r>
              <a:rPr lang="en-US" altLang="zh-CN" dirty="0">
                <a:solidFill>
                  <a:schemeClr val="tx1">
                    <a:lumMod val="75000"/>
                    <a:lumOff val="25000"/>
                  </a:schemeClr>
                </a:solidFill>
                <a:latin typeface="微软雅黑" panose="020B0503020204020204" pitchFamily="34" charset="-122"/>
              </a:rPr>
              <a:t>6-10</a:t>
            </a:r>
            <a:r>
              <a:rPr lang="zh-CN" altLang="en-US" dirty="0">
                <a:solidFill>
                  <a:schemeClr val="tx1">
                    <a:lumMod val="75000"/>
                    <a:lumOff val="25000"/>
                  </a:schemeClr>
                </a:solidFill>
                <a:latin typeface="微软雅黑" panose="020B0503020204020204" pitchFamily="34" charset="-122"/>
              </a:rPr>
              <a:t>个月</a:t>
            </a:r>
            <a:endParaRPr lang="zh-CN" altLang="en-US" dirty="0">
              <a:solidFill>
                <a:schemeClr val="tx1">
                  <a:lumMod val="75000"/>
                  <a:lumOff val="25000"/>
                </a:schemeClr>
              </a:solidFill>
              <a:latin typeface="微软雅黑" panose="020B0503020204020204" pitchFamily="34" charset="-122"/>
            </a:endParaRPr>
          </a:p>
        </p:txBody>
      </p:sp>
      <p:graphicFrame>
        <p:nvGraphicFramePr>
          <p:cNvPr id="16" name="表格 8"/>
          <p:cNvGraphicFramePr>
            <a:graphicFrameLocks noGrp="1"/>
          </p:cNvGraphicFramePr>
          <p:nvPr/>
        </p:nvGraphicFramePr>
        <p:xfrm>
          <a:off x="138472" y="1914138"/>
          <a:ext cx="11723930" cy="2621280"/>
        </p:xfrm>
        <a:graphic>
          <a:graphicData uri="http://schemas.openxmlformats.org/drawingml/2006/table">
            <a:tbl>
              <a:tblPr firstRow="1" bandRow="1">
                <a:tableStyleId>{F2DE63D5-997A-4646-A377-4702673A728D}</a:tableStyleId>
              </a:tblPr>
              <a:tblGrid>
                <a:gridCol w="838518"/>
                <a:gridCol w="1208579"/>
                <a:gridCol w="687120"/>
                <a:gridCol w="696659"/>
                <a:gridCol w="3518390"/>
                <a:gridCol w="4774664"/>
              </a:tblGrid>
              <a:tr h="218805">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研究分期</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入组人群</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治疗线</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例数</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用药方案</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疗效</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r>
              <a:tr h="51054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II</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局晚期</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转移性</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68</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AS+</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卡瑞利珠单抗</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索凡替尼→</a:t>
                      </a:r>
                      <a:endPar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S-1+</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卡瑞利珠单抗 </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索凡替尼</a:t>
                      </a:r>
                      <a:endPar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 </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vs AG</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ORR</a:t>
                      </a:r>
                      <a:r>
                        <a:rPr lang="zh-CN" altLang="en-US"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51.1%</a:t>
                      </a:r>
                      <a:r>
                        <a:rPr lang="en-US" altLang="zh-CN"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vs </a:t>
                      </a:r>
                      <a:r>
                        <a:rPr lang="zh-CN" altLang="en-US"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24.4%(p=0.01)</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DCR</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91.1% vs</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88.9%</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err="1">
                          <a:solidFill>
                            <a:srgbClr val="C00000"/>
                          </a:solidFill>
                          <a:latin typeface="微软雅黑" panose="020B0503020204020204" pitchFamily="34" charset="-122"/>
                          <a:ea typeface="微软雅黑" panose="020B0503020204020204" pitchFamily="34" charset="-122"/>
                          <a:sym typeface="Arial" panose="020B0604020202020204" pitchFamily="34" charset="0"/>
                        </a:rPr>
                        <a:t>mPFS</a:t>
                      </a:r>
                      <a:r>
                        <a:rPr lang="zh-CN" altLang="en-US"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7.9 </a:t>
                      </a:r>
                      <a:r>
                        <a:rPr lang="en-US" altLang="zh-CN"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vs 6.3</a:t>
                      </a:r>
                      <a:r>
                        <a:rPr lang="zh-CN" altLang="en-US"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b="0"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P=0.045</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schemeClr val="tx1"/>
                          </a:solidFill>
                          <a:latin typeface="微软雅黑" panose="020B0503020204020204" pitchFamily="34" charset="-122"/>
                          <a:ea typeface="微软雅黑" panose="020B0503020204020204" pitchFamily="34" charset="-122"/>
                          <a:sym typeface="Arial" panose="020B0604020202020204" pitchFamily="34" charset="0"/>
                        </a:rPr>
                        <a:t>mOS</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13 vs 11</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P=0.318</a:t>
                      </a:r>
                      <a:endParaRPr lang="en-US" altLang="zh-CN" sz="1200" b="0"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endParaRPr>
                    </a:p>
                  </a:txBody>
                  <a:tcPr anchor="ctr"/>
                </a:tc>
              </a:tr>
              <a:tr h="23470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Ib/II</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局晚期</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转移性</a:t>
                      </a:r>
                      <a:endParaRPr kumimoji="0" lang="en-GB"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31~41</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KN046+AG+</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索凡替尼</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lvl="0" indent="0">
                        <a:buFont typeface="Arial" panose="020B0604020202020204" pitchFamily="34" charset="0"/>
                        <a:buNone/>
                        <a:defRPr/>
                      </a:pPr>
                      <a:r>
                        <a:rPr lang="en-US" altLang="zh-CN"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ORR</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68.8%</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DCR</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100%</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prstClr val="black"/>
                          </a:solidFill>
                          <a:latin typeface="微软雅黑" panose="020B0503020204020204" pitchFamily="34" charset="-122"/>
                          <a:ea typeface="微软雅黑" panose="020B0503020204020204" pitchFamily="34" charset="-122"/>
                          <a:sym typeface="Arial" panose="020B0604020202020204" pitchFamily="34" charset="0"/>
                        </a:rPr>
                        <a:t>mPFS</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8.25m</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prstClr val="black"/>
                          </a:solidFill>
                          <a:latin typeface="微软雅黑" panose="020B0503020204020204" pitchFamily="34" charset="-122"/>
                          <a:ea typeface="微软雅黑" panose="020B0503020204020204" pitchFamily="34" charset="-122"/>
                          <a:sym typeface="Arial" panose="020B0604020202020204" pitchFamily="34" charset="0"/>
                        </a:rPr>
                        <a:t>mOS</a:t>
                      </a:r>
                      <a:r>
                        <a:rPr lang="zh-CN" altLang="en-US"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11.14m</a:t>
                      </a:r>
                      <a:endParaRPr lang="en-US" altLang="zh-CN" sz="1200" b="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a:txBody>
                  <a:tcPr anchor="ctr"/>
                </a:tc>
              </a:tr>
              <a:tr h="36467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II</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晚期</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37</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TQB2868 + AG+</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安罗替尼，</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6</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周期→</a:t>
                      </a:r>
                      <a:endPar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TQB2868+GEM+</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安罗替尼 </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ORR</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 </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70.3%</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6</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个月</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PFS</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率：</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88.7%</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6</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个月</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OS</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率：</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89.6%</a:t>
                      </a:r>
                      <a:endPar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r>
              <a:tr h="36467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II</a:t>
                      </a:r>
                      <a:endParaRPr kumimoji="0" lang="en-GB"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晚期</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34</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斯鲁利单抗</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+AG+</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贝伐珠单抗生物类似物</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schemeClr val="tx1"/>
                          </a:solidFill>
                          <a:latin typeface="微软雅黑" panose="020B0503020204020204" pitchFamily="34" charset="-122"/>
                          <a:ea typeface="微软雅黑" panose="020B0503020204020204" pitchFamily="34" charset="-122"/>
                          <a:sym typeface="Arial" panose="020B0604020202020204" pitchFamily="34" charset="0"/>
                        </a:rPr>
                        <a:t>mFOLFOX</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ORR</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67.6%</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DCR</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97.1%</a:t>
                      </a:r>
                      <a:r>
                        <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rPr>
                        <a:t>，</a:t>
                      </a:r>
                      <a:r>
                        <a:rPr kumimoji="0" lang="en-US" altLang="zh-CN" sz="1200" b="0" u="none" strike="noStrike" kern="1200" cap="none" spc="0" normalizeH="0" baseline="0" noProof="0" dirty="0" err="1">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mPFS</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10.5</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个月，</a:t>
                      </a:r>
                      <a:r>
                        <a:rPr kumimoji="0" lang="en-US" altLang="zh-CN" sz="1200" b="0" u="none" strike="noStrike" kern="1200" cap="none" spc="0" normalizeH="0" baseline="0" noProof="0" dirty="0" err="1">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mOS</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NR</a:t>
                      </a:r>
                      <a:endPar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r>
              <a:tr h="36467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II</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转移性</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16</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恩沃利单抗</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+AG+</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重组人血管内皮抑素（</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Rh-endostatin</a:t>
                      </a: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ORR 37.5%</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DCR 93.8%</a:t>
                      </a:r>
                      <a:endPar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txBody>
                  <a:tcPr anchor="ctr"/>
                </a:tc>
              </a:tr>
            </a:tbl>
          </a:graphicData>
        </a:graphic>
      </p:graphicFrame>
      <p:sp>
        <p:nvSpPr>
          <p:cNvPr id="27" name="TextBox 26"/>
          <p:cNvSpPr txBox="1"/>
          <p:nvPr/>
        </p:nvSpPr>
        <p:spPr>
          <a:xfrm>
            <a:off x="138472" y="4525482"/>
            <a:ext cx="7812967" cy="230832"/>
          </a:xfrm>
          <a:prstGeom prst="rect">
            <a:avLst/>
          </a:prstGeom>
          <a:noFill/>
        </p:spPr>
        <p:txBody>
          <a:bodyPr wrap="square">
            <a:spAutoFit/>
          </a:bodyPr>
          <a:lstStyle/>
          <a:p>
            <a:r>
              <a:rPr lang="en-US" altLang="zh-CN" sz="900" b="1"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KN046</a:t>
            </a:r>
            <a:r>
              <a:rPr lang="zh-CN" altLang="en-US" sz="900" b="1" dirty="0">
                <a:solidFill>
                  <a:schemeClr val="tx1"/>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9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靶向</a:t>
            </a:r>
            <a:r>
              <a:rPr lang="en-US" altLang="zh-CN" sz="9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PD-L1/CTLA-4</a:t>
            </a:r>
            <a:r>
              <a:rPr lang="zh-CN" altLang="en-US" sz="900"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的人源化双特异性抗体；</a:t>
            </a:r>
            <a:r>
              <a:rPr lang="en-US" altLang="zh-CN" sz="9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 </a:t>
            </a:r>
            <a:r>
              <a:rPr lang="en-US" altLang="zh-CN" sz="9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TQB2868</a:t>
            </a:r>
            <a:r>
              <a:rPr lang="zh-CN" altLang="en-US" sz="900" b="1"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9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靶向</a:t>
            </a:r>
            <a:r>
              <a:rPr lang="en-US" altLang="zh-CN" sz="9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PD-1/TGF-β</a:t>
            </a:r>
            <a:r>
              <a:rPr lang="zh-CN" altLang="en-US" sz="900" dirty="0">
                <a:solidFill>
                  <a:prstClr val="black"/>
                </a:solidFill>
                <a:latin typeface="微软雅黑" panose="020B0503020204020204" pitchFamily="34" charset="-122"/>
                <a:ea typeface="微软雅黑" panose="020B0503020204020204" pitchFamily="34" charset="-122"/>
                <a:sym typeface="Arial" panose="020B0604020202020204" pitchFamily="34" charset="0"/>
              </a:rPr>
              <a:t>的双功能融合蛋白</a:t>
            </a:r>
            <a:endParaRPr lang="en-US" altLang="zh-CN" sz="900" b="1" dirty="0">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p:txBody>
      </p:sp>
      <p:sp>
        <p:nvSpPr>
          <p:cNvPr id="28" name="文本框 1"/>
          <p:cNvSpPr txBox="1"/>
          <p:nvPr/>
        </p:nvSpPr>
        <p:spPr>
          <a:xfrm>
            <a:off x="0" y="6350169"/>
            <a:ext cx="11725154" cy="507831"/>
          </a:xfrm>
          <a:prstGeom prst="rect">
            <a:avLst/>
          </a:prstGeom>
          <a:noFill/>
        </p:spPr>
        <p:txBody>
          <a:bodyPr wrap="square" rtlCol="0" anchor="b">
            <a:spAutoFit/>
          </a:bodyPr>
          <a:lstStyle/>
          <a:p>
            <a:pPr marL="228600" indent="-228600">
              <a:buAutoNum type="arabicPeriod"/>
              <a:defRPr/>
            </a:pPr>
            <a:r>
              <a:rPr kumimoji="0" lang="en-US" altLang="zh-CN" sz="9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Arial" panose="020B0604020202020204" pitchFamily="34" charset="0"/>
              </a:rPr>
              <a:t>Guang-Hai Dai, et al. 2025 ASCO. Abstract # 4161.   </a:t>
            </a:r>
            <a:r>
              <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2. Wen-Quan Wang, et al. 2025 ASCO. Abstract # 4157.     3. Si Shi, et al. 2025 ASCO. Abstract # 4159.   4. </a:t>
            </a:r>
            <a:r>
              <a:rPr lang="en-US" altLang="zh-CN" sz="900" dirty="0" err="1">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Jieer</a:t>
            </a:r>
            <a:r>
              <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 Ying, et al. 2025 ASCO. Abstract # 4162.</a:t>
            </a:r>
            <a:endPar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a:p>
            <a:pPr>
              <a:defRPr/>
            </a:pPr>
            <a:r>
              <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5. </a:t>
            </a:r>
            <a:r>
              <a:rPr lang="pt-BR" altLang="zh-CN" sz="900" dirty="0">
                <a:latin typeface="微软雅黑" panose="020B0503020204020204" pitchFamily="34" charset="-122"/>
                <a:ea typeface="微软雅黑" panose="020B0503020204020204" pitchFamily="34" charset="-122"/>
                <a:cs typeface="+mn-ea"/>
                <a:sym typeface="Arial" panose="020B0604020202020204" pitchFamily="34" charset="0"/>
              </a:rPr>
              <a:t>H</a:t>
            </a:r>
            <a:r>
              <a:rPr lang="en-US" altLang="zh-CN" sz="900" dirty="0">
                <a:latin typeface="微软雅黑" panose="020B0503020204020204" pitchFamily="34" charset="-122"/>
                <a:ea typeface="微软雅黑" panose="020B0503020204020204" pitchFamily="34" charset="-122"/>
                <a:cs typeface="+mn-ea"/>
                <a:sym typeface="Arial" panose="020B0604020202020204" pitchFamily="34" charset="0"/>
              </a:rPr>
              <a:t>an Z</a:t>
            </a:r>
            <a:r>
              <a:rPr lang="pt-BR" altLang="zh-CN" sz="900" dirty="0">
                <a:latin typeface="微软雅黑" panose="020B0503020204020204" pitchFamily="34" charset="-122"/>
                <a:ea typeface="微软雅黑" panose="020B0503020204020204" pitchFamily="34" charset="-122"/>
                <a:cs typeface="+mn-ea"/>
                <a:sym typeface="Arial" panose="020B0604020202020204" pitchFamily="34" charset="0"/>
              </a:rPr>
              <a:t>, et al. 2025 ESMO. Abstract 2234P.</a:t>
            </a:r>
            <a:r>
              <a:rPr lang="zh-CN" altLang="en-US" sz="900" dirty="0">
                <a:latin typeface="微软雅黑" panose="020B0503020204020204" pitchFamily="34" charset="-122"/>
                <a:ea typeface="微软雅黑" panose="020B0503020204020204" pitchFamily="34" charset="-122"/>
                <a:cs typeface="+mn-ea"/>
                <a:sym typeface="Arial" panose="020B0604020202020204" pitchFamily="34" charset="0"/>
              </a:rPr>
              <a:t> </a:t>
            </a:r>
            <a:r>
              <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6</a:t>
            </a:r>
            <a:r>
              <a:rPr lang="en-US" altLang="zh-CN" sz="900" dirty="0">
                <a:latin typeface="微软雅黑" panose="020B0503020204020204" pitchFamily="34" charset="-122"/>
                <a:ea typeface="微软雅黑" panose="020B0503020204020204" pitchFamily="34" charset="-122"/>
              </a:rPr>
              <a:t>. </a:t>
            </a:r>
            <a:r>
              <a:rPr lang="zh-CN" altLang="en-US" sz="900" dirty="0">
                <a:latin typeface="微软雅黑" panose="020B0503020204020204" pitchFamily="34" charset="-122"/>
                <a:ea typeface="微软雅黑" panose="020B0503020204020204" pitchFamily="34" charset="-122"/>
              </a:rPr>
              <a:t>Michael B Bernstein, et al. Nat Rev Clin Oncol . 2016 Aug;13(8):516-24. </a:t>
            </a:r>
            <a:r>
              <a:rPr lang="en-US" altLang="zh-CN" sz="900" dirty="0">
                <a:latin typeface="微软雅黑" panose="020B0503020204020204" pitchFamily="34" charset="-122"/>
                <a:ea typeface="微软雅黑" panose="020B0503020204020204" pitchFamily="34" charset="-122"/>
              </a:rPr>
              <a:t>7. </a:t>
            </a:r>
            <a:r>
              <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Inna </a:t>
            </a:r>
            <a:r>
              <a:rPr lang="en-US" altLang="zh-CN" sz="900" dirty="0" err="1">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Markovna</a:t>
            </a:r>
            <a:r>
              <a:rPr lang="en-US" altLang="zh-CN"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rPr>
              <a:t> Chen, et al. 2025 ASCO. Abstract # 4168.    8. Ke Cheng, et al. 2025 ASCO. Abstract # 4160. </a:t>
            </a:r>
            <a:endParaRPr lang="zh-CN" altLang="en-US" sz="900" dirty="0">
              <a:solidFill>
                <a:prstClr val="black"/>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 name="TextBox 3"/>
          <p:cNvSpPr txBox="1"/>
          <p:nvPr/>
        </p:nvSpPr>
        <p:spPr>
          <a:xfrm>
            <a:off x="138473" y="1606360"/>
            <a:ext cx="10514524" cy="307777"/>
          </a:xfrm>
          <a:prstGeom prst="rect">
            <a:avLst/>
          </a:prstGeom>
          <a:noFill/>
        </p:spPr>
        <p:txBody>
          <a:bodyPr wrap="square">
            <a:spAutoFit/>
          </a:bodyPr>
          <a:lstStyle/>
          <a:p>
            <a:pPr marL="285750" indent="-285750">
              <a:buFont typeface="Wingdings" panose="05000000000000000000" pitchFamily="2" charset="2"/>
              <a:buChar char="Ø"/>
            </a:pPr>
            <a:r>
              <a:rPr lang="zh-CN" altLang="en-US"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免疫</a:t>
            </a:r>
            <a:r>
              <a:rPr lang="en-US" altLang="zh-CN"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化疗</a:t>
            </a:r>
            <a:r>
              <a:rPr lang="en-US" altLang="zh-CN"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抗血管</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TextBox 3"/>
          <p:cNvSpPr txBox="1"/>
          <p:nvPr/>
        </p:nvSpPr>
        <p:spPr>
          <a:xfrm>
            <a:off x="236009" y="4907277"/>
            <a:ext cx="10514524" cy="307777"/>
          </a:xfrm>
          <a:prstGeom prst="rect">
            <a:avLst/>
          </a:prstGeom>
          <a:noFill/>
        </p:spPr>
        <p:txBody>
          <a:bodyPr wrap="square">
            <a:spAutoFit/>
          </a:bodyPr>
          <a:lstStyle/>
          <a:p>
            <a:pPr marL="285750" indent="-285750">
              <a:buFont typeface="Wingdings" panose="05000000000000000000" pitchFamily="2" charset="2"/>
              <a:buChar char="Ø"/>
            </a:pPr>
            <a:r>
              <a:rPr lang="zh-CN" altLang="en-US"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免疫</a:t>
            </a:r>
            <a:r>
              <a:rPr lang="en-US" altLang="zh-CN"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化疗</a:t>
            </a:r>
            <a:r>
              <a:rPr lang="en-US" altLang="zh-CN"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zh-CN" altLang="en-US" sz="1400" b="1" i="0" dirty="0">
                <a:solidFill>
                  <a:schemeClr val="tx1">
                    <a:lumMod val="75000"/>
                    <a:lumOff val="25000"/>
                  </a:schemeClr>
                </a:solidFill>
                <a:effectLst/>
                <a:latin typeface="微软雅黑" panose="020B0503020204020204" pitchFamily="34" charset="-122"/>
                <a:ea typeface="微软雅黑" panose="020B0503020204020204" pitchFamily="34" charset="-122"/>
              </a:rPr>
              <a:t>放 疗 </a:t>
            </a:r>
            <a:endPar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aphicFrame>
        <p:nvGraphicFramePr>
          <p:cNvPr id="7" name="表格 8"/>
          <p:cNvGraphicFramePr>
            <a:graphicFrameLocks noGrp="1"/>
          </p:cNvGraphicFramePr>
          <p:nvPr/>
        </p:nvGraphicFramePr>
        <p:xfrm>
          <a:off x="236008" y="5202089"/>
          <a:ext cx="11723929" cy="865021"/>
        </p:xfrm>
        <a:graphic>
          <a:graphicData uri="http://schemas.openxmlformats.org/drawingml/2006/table">
            <a:tbl>
              <a:tblPr firstRow="1" bandRow="1">
                <a:tableStyleId>{17292A2E-F333-43FB-9621-5CBBE7FDCDCB}</a:tableStyleId>
              </a:tblPr>
              <a:tblGrid>
                <a:gridCol w="1046325"/>
                <a:gridCol w="1502675"/>
                <a:gridCol w="856156"/>
                <a:gridCol w="760278"/>
                <a:gridCol w="2244704"/>
                <a:gridCol w="5313791"/>
              </a:tblGrid>
              <a:tr h="135592">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研究分期</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   入组人群</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治疗线</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例数</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用药方案</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疗效</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r>
              <a:tr h="22598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I/II</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转移性</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31</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NIVO+IPI+AG+SBRT</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ORR 19%</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DCR 65%</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schemeClr val="tx1"/>
                          </a:solidFill>
                          <a:latin typeface="微软雅黑" panose="020B0503020204020204" pitchFamily="34" charset="-122"/>
                          <a:ea typeface="微软雅黑" panose="020B0503020204020204" pitchFamily="34" charset="-122"/>
                          <a:sym typeface="Arial" panose="020B0604020202020204" pitchFamily="34" charset="0"/>
                        </a:rPr>
                        <a:t>mPFS</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6.1m</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schemeClr val="tx1"/>
                          </a:solidFill>
                          <a:latin typeface="微软雅黑" panose="020B0503020204020204" pitchFamily="34" charset="-122"/>
                          <a:ea typeface="微软雅黑" panose="020B0503020204020204" pitchFamily="34" charset="-122"/>
                          <a:sym typeface="Arial" panose="020B0604020202020204" pitchFamily="34" charset="0"/>
                        </a:rPr>
                        <a:t>mOS</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11.2m</a:t>
                      </a:r>
                      <a:endPar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txBody>
                  <a:tcPr anchor="ctr"/>
                </a:tc>
              </a:tr>
              <a:tr h="31638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II</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转移性</a:t>
                      </a:r>
                      <a:endParaRPr kumimoji="0" lang="en-GB"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47</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斯鲁利单抗</a:t>
                      </a:r>
                      <a:r>
                        <a:rPr kumimoji="0" lang="en-US" altLang="zh-CN" sz="1200" b="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rPr>
                        <a:t>+AG+SBRT</a:t>
                      </a:r>
                      <a:endPar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ORR 75%</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schemeClr val="tx1"/>
                          </a:solidFill>
                          <a:latin typeface="微软雅黑" panose="020B0503020204020204" pitchFamily="34" charset="-122"/>
                          <a:ea typeface="微软雅黑" panose="020B0503020204020204" pitchFamily="34" charset="-122"/>
                          <a:sym typeface="Arial" panose="020B0604020202020204" pitchFamily="34" charset="0"/>
                        </a:rPr>
                        <a:t>mPFS</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9.4m</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6</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个月</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PFS</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率</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80.8%</a:t>
                      </a:r>
                      <a:r>
                        <a:rPr lang="zh-CN" altLang="en-US"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err="1">
                          <a:solidFill>
                            <a:schemeClr val="tx1"/>
                          </a:solidFill>
                          <a:latin typeface="微软雅黑" panose="020B0503020204020204" pitchFamily="34" charset="-122"/>
                          <a:ea typeface="微软雅黑" panose="020B0503020204020204" pitchFamily="34" charset="-122"/>
                          <a:sym typeface="Arial" panose="020B0604020202020204" pitchFamily="34" charset="0"/>
                        </a:rPr>
                        <a:t>mOS</a:t>
                      </a:r>
                      <a:r>
                        <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 15.5m</a:t>
                      </a:r>
                      <a:endParaRPr lang="en-US" altLang="zh-CN" sz="1200" b="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txBody>
                  <a:tcPr anchor="ctr"/>
                </a:tc>
              </a:tr>
            </a:tbl>
          </a:graphicData>
        </a:graphic>
      </p:graphicFrame>
      <p:sp>
        <p:nvSpPr>
          <p:cNvPr id="11" name="文本框 10"/>
          <p:cNvSpPr txBox="1"/>
          <p:nvPr/>
        </p:nvSpPr>
        <p:spPr>
          <a:xfrm>
            <a:off x="444578" y="918011"/>
            <a:ext cx="10664866" cy="584775"/>
          </a:xfrm>
          <a:prstGeom prst="rect">
            <a:avLst/>
          </a:prstGeom>
          <a:noFill/>
        </p:spPr>
        <p:txBody>
          <a:bodyPr wrap="square">
            <a:spAutoFit/>
          </a:bodyPr>
          <a:lstStyle/>
          <a:p>
            <a:pPr>
              <a:spcAft>
                <a:spcPts val="60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     免疫检查点抑制剂联合治疗策略：通过化疗、放疗、靶向治疗等手段影响胰腺癌间质免疫微环境，将其由“冷肿瘤”改造为“热肿瘤”</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732" y="252414"/>
            <a:ext cx="11098159" cy="461665"/>
          </a:xfrm>
        </p:spPr>
        <p:txBody>
          <a:bodyPr/>
          <a:lstStyle/>
          <a:p>
            <a:r>
              <a:rPr lang="zh-CN" altLang="en-US" dirty="0">
                <a:solidFill>
                  <a:schemeClr val="tx1">
                    <a:lumMod val="75000"/>
                    <a:lumOff val="25000"/>
                  </a:schemeClr>
                </a:solidFill>
              </a:rPr>
              <a:t>突破传统局限，新型免疫疗法取得一定进展，仍需进一步探索</a:t>
            </a:r>
            <a:endParaRPr lang="zh-CN" altLang="en-US" dirty="0">
              <a:solidFill>
                <a:schemeClr val="tx1">
                  <a:lumMod val="75000"/>
                  <a:lumOff val="25000"/>
                </a:schemeClr>
              </a:solidFill>
            </a:endParaRPr>
          </a:p>
        </p:txBody>
      </p:sp>
      <p:sp>
        <p:nvSpPr>
          <p:cNvPr id="4" name="TextBox 3"/>
          <p:cNvSpPr txBox="1"/>
          <p:nvPr/>
        </p:nvSpPr>
        <p:spPr>
          <a:xfrm>
            <a:off x="92816" y="6674110"/>
            <a:ext cx="12288435" cy="200055"/>
          </a:xfrm>
          <a:prstGeom prst="rect">
            <a:avLst/>
          </a:prstGeom>
          <a:noFill/>
        </p:spPr>
        <p:txBody>
          <a:bodyPr wrap="square">
            <a:spAutoFit/>
          </a:bodyPr>
          <a:lstStyle/>
          <a:p>
            <a:r>
              <a:rPr lang="en-US" altLang="zh-CN" sz="700" dirty="0">
                <a:latin typeface="微软雅黑" panose="020B0503020204020204" pitchFamily="34" charset="-122"/>
                <a:ea typeface="微软雅黑" panose="020B0503020204020204" pitchFamily="34" charset="-122"/>
              </a:rPr>
              <a:t>1. 2025 NCCN</a:t>
            </a:r>
            <a:r>
              <a:rPr lang="zh-CN" altLang="en-US" sz="700" dirty="0">
                <a:latin typeface="微软雅黑" panose="020B0503020204020204" pitchFamily="34" charset="-122"/>
                <a:ea typeface="微软雅黑" panose="020B0503020204020204" pitchFamily="34" charset="-122"/>
              </a:rPr>
              <a:t>胰腺癌诊疗指南 </a:t>
            </a:r>
            <a:r>
              <a:rPr lang="en-US" altLang="zh-CN" sz="700" dirty="0">
                <a:latin typeface="微软雅黑" panose="020B0503020204020204" pitchFamily="34" charset="-122"/>
                <a:ea typeface="微软雅黑" panose="020B0503020204020204" pitchFamily="34" charset="-122"/>
              </a:rPr>
              <a:t>V2.. 2. </a:t>
            </a:r>
            <a:r>
              <a:rPr lang="zh-CN" altLang="en-US" sz="700" dirty="0">
                <a:latin typeface="微软雅黑" panose="020B0503020204020204" pitchFamily="34" charset="-122"/>
                <a:ea typeface="微软雅黑" panose="020B0503020204020204" pitchFamily="34" charset="-122"/>
              </a:rPr>
              <a:t>Liu Y, </a:t>
            </a:r>
            <a:r>
              <a:rPr lang="en-US" altLang="zh-CN" sz="700" dirty="0">
                <a:latin typeface="微软雅黑" panose="020B0503020204020204" pitchFamily="34" charset="-122"/>
                <a:ea typeface="微软雅黑" panose="020B0503020204020204" pitchFamily="34" charset="-122"/>
              </a:rPr>
              <a:t>et al</a:t>
            </a:r>
            <a:r>
              <a:rPr lang="zh-CN" altLang="en-US" sz="700" dirty="0">
                <a:latin typeface="微软雅黑" panose="020B0503020204020204" pitchFamily="34" charset="-122"/>
                <a:ea typeface="微软雅黑" panose="020B0503020204020204" pitchFamily="34" charset="-122"/>
              </a:rPr>
              <a:t>. Cancer Discov. 2025 Jan 13;15(1):162-178</a:t>
            </a:r>
            <a:r>
              <a:rPr lang="en-US" altLang="zh-CN" sz="700" dirty="0">
                <a:latin typeface="微软雅黑" panose="020B0503020204020204" pitchFamily="34" charset="-122"/>
                <a:ea typeface="微软雅黑" panose="020B0503020204020204" pitchFamily="34" charset="-122"/>
              </a:rPr>
              <a:t>. 3. </a:t>
            </a:r>
            <a:r>
              <a:rPr lang="zh-CN" altLang="en-US" sz="700" dirty="0">
                <a:latin typeface="微软雅黑" panose="020B0503020204020204" pitchFamily="34" charset="-122"/>
                <a:ea typeface="微软雅黑" panose="020B0503020204020204" pitchFamily="34" charset="-122"/>
              </a:rPr>
              <a:t>Tang R,</a:t>
            </a:r>
            <a:r>
              <a:rPr lang="en-US" altLang="zh-CN" sz="700" dirty="0">
                <a:latin typeface="微软雅黑" panose="020B0503020204020204" pitchFamily="34" charset="-122"/>
                <a:ea typeface="微软雅黑" panose="020B0503020204020204" pitchFamily="34" charset="-122"/>
              </a:rPr>
              <a:t> et al</a:t>
            </a:r>
            <a:r>
              <a:rPr lang="zh-CN" altLang="en-US" sz="700" dirty="0">
                <a:latin typeface="微软雅黑" panose="020B0503020204020204" pitchFamily="34" charset="-122"/>
                <a:ea typeface="微软雅黑" panose="020B0503020204020204" pitchFamily="34" charset="-122"/>
              </a:rPr>
              <a:t>. Cell Rep Med. 2023 Oct 17:4(10):101234</a:t>
            </a:r>
            <a:r>
              <a:rPr lang="en-US" altLang="zh-CN" sz="700" dirty="0">
                <a:latin typeface="微软雅黑" panose="020B0503020204020204" pitchFamily="34" charset="-122"/>
                <a:ea typeface="微软雅黑" panose="020B0503020204020204" pitchFamily="34" charset="-122"/>
              </a:rPr>
              <a:t>. 4. C J Halbrook, et </a:t>
            </a:r>
            <a:r>
              <a:rPr lang="en-US" altLang="zh-CN" sz="700" dirty="0" err="1">
                <a:latin typeface="微软雅黑" panose="020B0503020204020204" pitchFamily="34" charset="-122"/>
                <a:ea typeface="微软雅黑" panose="020B0503020204020204" pitchFamily="34" charset="-122"/>
              </a:rPr>
              <a:t>al.Cell</a:t>
            </a:r>
            <a:r>
              <a:rPr lang="en-US" altLang="zh-CN" sz="700" dirty="0">
                <a:latin typeface="微软雅黑" panose="020B0503020204020204" pitchFamily="34" charset="-122"/>
                <a:ea typeface="微软雅黑" panose="020B0503020204020204" pitchFamily="34" charset="-122"/>
              </a:rPr>
              <a:t>. 2023 Apr 13;186(8):1729-1754.    5. </a:t>
            </a:r>
            <a:r>
              <a:rPr lang="zh-CN" altLang="en-US" sz="700" dirty="0">
                <a:latin typeface="微软雅黑" panose="020B0503020204020204" pitchFamily="34" charset="-122"/>
                <a:ea typeface="微软雅黑" panose="020B0503020204020204" pitchFamily="34" charset="-122"/>
              </a:rPr>
              <a:t>R Zheng, et al.Front Immunol. 2024 May 2:15:1383978. </a:t>
            </a:r>
            <a:endParaRPr lang="zh-CN" altLang="en-US" sz="700" dirty="0">
              <a:latin typeface="微软雅黑" panose="020B0503020204020204" pitchFamily="34" charset="-122"/>
              <a:ea typeface="微软雅黑" panose="020B0503020204020204" pitchFamily="34" charset="-122"/>
            </a:endParaRPr>
          </a:p>
        </p:txBody>
      </p:sp>
      <p:sp>
        <p:nvSpPr>
          <p:cNvPr id="28" name="TextBox 27"/>
          <p:cNvSpPr txBox="1"/>
          <p:nvPr/>
        </p:nvSpPr>
        <p:spPr>
          <a:xfrm>
            <a:off x="481022" y="1709863"/>
            <a:ext cx="4063269" cy="2369880"/>
          </a:xfrm>
          <a:prstGeom prst="rect">
            <a:avLst/>
          </a:prstGeom>
          <a:noFill/>
        </p:spPr>
        <p:txBody>
          <a:bodyPr wrap="square">
            <a:spAutoFit/>
          </a:bodyPr>
          <a:lstStyle/>
          <a:p>
            <a:pPr>
              <a:spcAft>
                <a:spcPts val="1200"/>
              </a:spcAft>
            </a:pPr>
            <a:r>
              <a:rPr lang="zh-CN" altLang="en-US" sz="1600" b="1" dirty="0">
                <a:latin typeface="微软雅黑" panose="020B0503020204020204" pitchFamily="34" charset="-122"/>
                <a:ea typeface="微软雅黑" panose="020B0503020204020204" pitchFamily="34" charset="-122"/>
              </a:rPr>
              <a:t>   </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多种新型免疫疗法，如</a:t>
            </a:r>
            <a:r>
              <a:rPr lang="zh-CN" altLang="en-US" sz="1600" b="1" dirty="0">
                <a:solidFill>
                  <a:srgbClr val="FF0000"/>
                </a:solidFill>
                <a:latin typeface="微软雅黑" panose="020B0503020204020204" pitchFamily="34" charset="-122"/>
                <a:ea typeface="微软雅黑" panose="020B0503020204020204" pitchFamily="34" charset="-122"/>
              </a:rPr>
              <a:t>肿瘤疫苗、溶瘤病毒、</a:t>
            </a:r>
            <a:r>
              <a:rPr lang="en-US" altLang="zh-CN" sz="1600" b="1" dirty="0">
                <a:solidFill>
                  <a:srgbClr val="FF0000"/>
                </a:solidFill>
                <a:latin typeface="微软雅黑" panose="020B0503020204020204" pitchFamily="34" charset="-122"/>
                <a:ea typeface="微软雅黑" panose="020B0503020204020204" pitchFamily="34" charset="-122"/>
              </a:rPr>
              <a:t>CAR-T</a:t>
            </a: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等也在不断探索中</a:t>
            </a:r>
            <a:endParaRPr lang="en-US" altLang="zh-CN" sz="1600" b="1" dirty="0">
              <a:latin typeface="微软雅黑" panose="020B0503020204020204" pitchFamily="34" charset="-122"/>
              <a:ea typeface="微软雅黑" panose="020B0503020204020204" pitchFamily="34" charset="-122"/>
            </a:endParaRPr>
          </a:p>
          <a:p>
            <a:pPr marL="285750" indent="-285750">
              <a:spcAft>
                <a:spcPts val="1200"/>
              </a:spcAft>
              <a:buFont typeface="Arial" panose="020B0604020202020204" pitchFamily="34" charset="0"/>
              <a:buChar cha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TEDOPAM</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研究：肿瘤疫苗（</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OSE2101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）联合化疗</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12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OS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率</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65.78%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在胰腺癌治疗领域展现出初步疗效</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spcAft>
                <a:spcPts val="1200"/>
              </a:spcAft>
              <a:buFont typeface="Arial" panose="020B0604020202020204" pitchFamily="34" charset="0"/>
              <a:buChar char="•"/>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VIRAGE</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研究：一线溶瘤腺病毒</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VCN-01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联合</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AG</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方案改善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OS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，达到主要研究终点，为</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sym typeface="+mn-lt"/>
              </a:rPr>
              <a:t>mPC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lt"/>
              </a:rPr>
              <a:t>带来新希望</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4709811" y="1340532"/>
            <a:ext cx="6909937" cy="3443904"/>
            <a:chOff x="3921523" y="1997619"/>
            <a:chExt cx="8033996" cy="4184106"/>
          </a:xfrm>
        </p:grpSpPr>
        <p:grpSp>
          <p:nvGrpSpPr>
            <p:cNvPr id="9" name="Group 8"/>
            <p:cNvGrpSpPr/>
            <p:nvPr/>
          </p:nvGrpSpPr>
          <p:grpSpPr>
            <a:xfrm>
              <a:off x="3921523" y="1997619"/>
              <a:ext cx="8033996" cy="4184106"/>
              <a:chOff x="7711645" y="2760981"/>
              <a:chExt cx="4353840" cy="2164135"/>
            </a:xfrm>
          </p:grpSpPr>
          <p:pic>
            <p:nvPicPr>
              <p:cNvPr id="6" name="Picture 5" descr="A diagram of a person's body&#10;&#10;AI-generated content may be incorrect."/>
              <p:cNvPicPr>
                <a:picLocks noChangeAspect="1"/>
              </p:cNvPicPr>
              <p:nvPr/>
            </p:nvPicPr>
            <p:blipFill>
              <a:blip r:embed="rId1">
                <a:extLst>
                  <a:ext uri="{28A0092B-C50C-407E-A947-70E740481C1C}">
                    <a14:useLocalDpi xmlns:a14="http://schemas.microsoft.com/office/drawing/2010/main" val="0"/>
                  </a:ext>
                </a:extLst>
              </a:blip>
              <a:srcRect l="46303" t="33144" r="1"/>
              <a:stretch>
                <a:fillRect/>
              </a:stretch>
            </p:blipFill>
            <p:spPr>
              <a:xfrm>
                <a:off x="7711645" y="2760981"/>
                <a:ext cx="4353840" cy="2164135"/>
              </a:xfrm>
              <a:prstGeom prst="rect">
                <a:avLst/>
              </a:prstGeom>
            </p:spPr>
          </p:pic>
          <p:grpSp>
            <p:nvGrpSpPr>
              <p:cNvPr id="7" name="Group 6"/>
              <p:cNvGrpSpPr/>
              <p:nvPr/>
            </p:nvGrpSpPr>
            <p:grpSpPr>
              <a:xfrm>
                <a:off x="10870720" y="3523610"/>
                <a:ext cx="1001843" cy="963837"/>
                <a:chOff x="10870720" y="3523610"/>
                <a:chExt cx="1001843" cy="963837"/>
              </a:xfrm>
            </p:grpSpPr>
            <p:pic>
              <p:nvPicPr>
                <p:cNvPr id="10" name="Picture 9" descr="A close-up of a vaccine&#10;&#10;AI-generated content may be incorrect."/>
                <p:cNvPicPr>
                  <a:picLocks noChangeAspect="1"/>
                </p:cNvPicPr>
                <p:nvPr/>
              </p:nvPicPr>
              <p:blipFill>
                <a:blip r:embed="rId2">
                  <a:extLst>
                    <a:ext uri="{28A0092B-C50C-407E-A947-70E740481C1C}">
                      <a14:useLocalDpi xmlns:a14="http://schemas.microsoft.com/office/drawing/2010/main" val="0"/>
                    </a:ext>
                  </a:extLst>
                </a:blip>
                <a:srcRect l="72200" t="45970"/>
                <a:stretch>
                  <a:fillRect/>
                </a:stretch>
              </p:blipFill>
              <p:spPr>
                <a:xfrm>
                  <a:off x="10870720" y="4059184"/>
                  <a:ext cx="455201" cy="428263"/>
                </a:xfrm>
                <a:prstGeom prst="rect">
                  <a:avLst/>
                </a:prstGeom>
                <a:effectLst>
                  <a:softEdge rad="63500"/>
                </a:effectLst>
              </p:spPr>
            </p:pic>
            <p:pic>
              <p:nvPicPr>
                <p:cNvPr id="3" name="Picture 2" descr="A close-up of a vaccine&#10;&#10;AI-generated content may be incorrect."/>
                <p:cNvPicPr>
                  <a:picLocks noChangeAspect="1"/>
                </p:cNvPicPr>
                <p:nvPr/>
              </p:nvPicPr>
              <p:blipFill>
                <a:blip r:embed="rId2">
                  <a:extLst>
                    <a:ext uri="{28A0092B-C50C-407E-A947-70E740481C1C}">
                      <a14:useLocalDpi xmlns:a14="http://schemas.microsoft.com/office/drawing/2010/main" val="0"/>
                    </a:ext>
                  </a:extLst>
                </a:blip>
                <a:srcRect l="42363" t="49651" r="38757"/>
                <a:stretch>
                  <a:fillRect/>
                </a:stretch>
              </p:blipFill>
              <p:spPr>
                <a:xfrm>
                  <a:off x="11518842" y="3830869"/>
                  <a:ext cx="353721" cy="456630"/>
                </a:xfrm>
                <a:prstGeom prst="rect">
                  <a:avLst/>
                </a:prstGeom>
                <a:effectLst>
                  <a:softEdge rad="63500"/>
                </a:effectLst>
              </p:spPr>
            </p:pic>
            <p:pic>
              <p:nvPicPr>
                <p:cNvPr id="5" name="Picture 4" descr="A close-up of a vaccine&#10;&#10;AI-generated content may be incorrect."/>
                <p:cNvPicPr>
                  <a:picLocks noChangeAspect="1"/>
                </p:cNvPicPr>
                <p:nvPr/>
              </p:nvPicPr>
              <p:blipFill>
                <a:blip r:embed="rId2">
                  <a:extLst>
                    <a:ext uri="{28A0092B-C50C-407E-A947-70E740481C1C}">
                      <a14:useLocalDpi xmlns:a14="http://schemas.microsoft.com/office/drawing/2010/main" val="0"/>
                    </a:ext>
                  </a:extLst>
                </a:blip>
                <a:srcRect l="5990" t="50000" r="73256"/>
                <a:stretch>
                  <a:fillRect/>
                </a:stretch>
              </p:blipFill>
              <p:spPr>
                <a:xfrm>
                  <a:off x="10870720" y="3523610"/>
                  <a:ext cx="353721" cy="412511"/>
                </a:xfrm>
                <a:prstGeom prst="rect">
                  <a:avLst/>
                </a:prstGeom>
                <a:effectLst>
                  <a:softEdge rad="63500"/>
                </a:effectLst>
              </p:spPr>
            </p:pic>
          </p:grpSp>
        </p:grpSp>
        <p:sp>
          <p:nvSpPr>
            <p:cNvPr id="8" name="矩形 7"/>
            <p:cNvSpPr/>
            <p:nvPr/>
          </p:nvSpPr>
          <p:spPr>
            <a:xfrm>
              <a:off x="6753225" y="1997619"/>
              <a:ext cx="5095875" cy="941241"/>
            </a:xfrm>
            <a:prstGeom prst="rect">
              <a:avLst/>
            </a:prstGeom>
            <a:solidFill>
              <a:srgbClr val="F0F7FD"/>
            </a:solidFill>
            <a:ln>
              <a:solidFill>
                <a:srgbClr val="F0F7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774207" y="1340532"/>
            <a:ext cx="4845542" cy="738664"/>
            <a:chOff x="6370383" y="1977841"/>
            <a:chExt cx="4845542" cy="738664"/>
          </a:xfrm>
        </p:grpSpPr>
        <p:sp>
          <p:nvSpPr>
            <p:cNvPr id="18" name="文本框 17"/>
            <p:cNvSpPr txBox="1"/>
            <p:nvPr/>
          </p:nvSpPr>
          <p:spPr>
            <a:xfrm>
              <a:off x="7929800" y="1977841"/>
              <a:ext cx="3286125" cy="738664"/>
            </a:xfrm>
            <a:prstGeom prst="rect">
              <a:avLst/>
            </a:prstGeom>
            <a:noFill/>
          </p:spPr>
          <p:txBody>
            <a:bodyPr wrap="square">
              <a:spAutoFit/>
            </a:bodyPr>
            <a:lstStyle/>
            <a:p>
              <a:r>
                <a:rPr lang="zh-CN" altLang="en-US" sz="1400" dirty="0">
                  <a:latin typeface="微软雅黑" panose="020B0503020204020204" pitchFamily="34" charset="-122"/>
                  <a:ea typeface="微软雅黑" panose="020B0503020204020204" pitchFamily="34" charset="-122"/>
                </a:rPr>
                <a:t>adenovirus：腺病毒</a:t>
              </a:r>
              <a:endParaRPr lang="en-US" altLang="zh-CN" sz="1400"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herpes simples virus</a:t>
              </a:r>
              <a:r>
                <a:rPr lang="zh-CN" altLang="en-US" sz="1400" dirty="0">
                  <a:latin typeface="微软雅黑" panose="020B0503020204020204" pitchFamily="34" charset="-122"/>
                  <a:ea typeface="微软雅黑" panose="020B0503020204020204" pitchFamily="34" charset="-122"/>
                </a:rPr>
                <a:t>：单纯疱疹病毒</a:t>
              </a:r>
              <a:endParaRPr lang="en-US" altLang="zh-CN" sz="1400" dirty="0">
                <a:latin typeface="微软雅黑" panose="020B0503020204020204" pitchFamily="34" charset="-122"/>
                <a:ea typeface="微软雅黑" panose="020B0503020204020204" pitchFamily="34" charset="-122"/>
              </a:endParaRPr>
            </a:p>
            <a:p>
              <a:r>
                <a:rPr lang="en-US" altLang="zh-CN" sz="1400" dirty="0">
                  <a:latin typeface="微软雅黑" panose="020B0503020204020204" pitchFamily="34" charset="-122"/>
                  <a:ea typeface="微软雅黑" panose="020B0503020204020204" pitchFamily="34" charset="-122"/>
                </a:rPr>
                <a:t>Reovirus</a:t>
              </a:r>
              <a:r>
                <a:rPr lang="zh-CN" altLang="en-US" sz="1400" dirty="0">
                  <a:latin typeface="微软雅黑" panose="020B0503020204020204" pitchFamily="34" charset="-122"/>
                  <a:ea typeface="微软雅黑" panose="020B0503020204020204" pitchFamily="34" charset="-122"/>
                </a:rPr>
                <a:t>：呼肠孤病毒</a:t>
              </a:r>
              <a:endParaRPr lang="zh-CN" altLang="en-US" sz="14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6370383" y="2193284"/>
              <a:ext cx="1261884"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肿瘤溶解病毒</a:t>
              </a:r>
              <a:endParaRPr lang="zh-CN" altLang="en-US" sz="1400" dirty="0">
                <a:latin typeface="微软雅黑" panose="020B0503020204020204" pitchFamily="34" charset="-122"/>
                <a:ea typeface="微软雅黑" panose="020B0503020204020204" pitchFamily="34" charset="-122"/>
              </a:endParaRPr>
            </a:p>
          </p:txBody>
        </p:sp>
        <p:sp>
          <p:nvSpPr>
            <p:cNvPr id="20" name="左大括号 19"/>
            <p:cNvSpPr/>
            <p:nvPr/>
          </p:nvSpPr>
          <p:spPr>
            <a:xfrm>
              <a:off x="7632267" y="2047875"/>
              <a:ext cx="297533" cy="66863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grpSp>
      <p:graphicFrame>
        <p:nvGraphicFramePr>
          <p:cNvPr id="12" name="表格 8"/>
          <p:cNvGraphicFramePr>
            <a:graphicFrameLocks noGrp="1"/>
          </p:cNvGraphicFramePr>
          <p:nvPr/>
        </p:nvGraphicFramePr>
        <p:xfrm>
          <a:off x="481022" y="5060933"/>
          <a:ext cx="11138726" cy="1192329"/>
        </p:xfrm>
        <a:graphic>
          <a:graphicData uri="http://schemas.openxmlformats.org/drawingml/2006/table">
            <a:tbl>
              <a:tblPr firstRow="1" bandRow="1">
                <a:tableStyleId>{F2DE63D5-997A-4646-A377-4702673A728D}</a:tableStyleId>
              </a:tblPr>
              <a:tblGrid>
                <a:gridCol w="989330"/>
                <a:gridCol w="838518"/>
                <a:gridCol w="902017"/>
                <a:gridCol w="2027745"/>
                <a:gridCol w="533718"/>
                <a:gridCol w="2526030"/>
                <a:gridCol w="3321368"/>
              </a:tblGrid>
              <a:tr h="397443">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疗法</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研究分期</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入组人群</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治疗线</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例数</a:t>
                      </a:r>
                      <a:endParaRPr kumimoji="0" 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用药方案</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lang="zh-CN" altLang="en-US" sz="1200" b="1"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疗效</a:t>
                      </a:r>
                      <a:endParaRPr kumimoji="0" lang="en-US" sz="1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a:txBody>
                  <a:tcPr anchor="ctr"/>
                </a:tc>
              </a:tr>
              <a:tr h="39744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肿瘤疫苗</a:t>
                      </a:r>
                      <a:endParaRPr kumimoji="0" lang="en-GB"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II</a:t>
                      </a:r>
                      <a:endParaRPr kumimoji="0" lang="en-GB"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晚期</a:t>
                      </a:r>
                      <a:r>
                        <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复发</a:t>
                      </a:r>
                      <a:endParaRPr kumimoji="0" lang="en-GB"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mFOLFIRINOX</a:t>
                      </a:r>
                      <a:r>
                        <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治疗后维持</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107</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OSE2101</a:t>
                      </a:r>
                      <a:r>
                        <a:rPr kumimoji="0" lang="zh-CN" altLang="en-US"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联合</a:t>
                      </a: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FOLFIRI vs FOLFIRI</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12</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个月生存率：</a:t>
                      </a:r>
                      <a:r>
                        <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65.78% vs 61.22%</a:t>
                      </a:r>
                      <a:endPar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txBody>
                  <a:tcPr anchor="ctr"/>
                </a:tc>
              </a:tr>
              <a:tr h="39744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溶瘤腺病毒</a:t>
                      </a:r>
                      <a:endParaRPr kumimoji="0" lang="en-GB" sz="12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IIb</a:t>
                      </a:r>
                      <a:endParaRPr kumimoji="0" lang="en-GB"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转移性</a:t>
                      </a:r>
                      <a:endParaRPr kumimoji="0" lang="en-GB"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一线</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47</a:t>
                      </a:r>
                      <a:endParaRPr kumimoji="0" lang="zh-CN" altLang="en-US"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VCN-01</a:t>
                      </a:r>
                      <a:r>
                        <a:rPr kumimoji="0" lang="zh-CN" altLang="en-US"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联合</a:t>
                      </a:r>
                      <a:r>
                        <a:rPr kumimoji="0" lang="en-US" altLang="zh-CN" sz="1200" b="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AG vs AG</a:t>
                      </a:r>
                      <a:endParaRPr kumimoji="0" lang="en-US" altLang="zh-CN" sz="12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en-US" altLang="zh-CN" sz="1200" b="0" dirty="0" err="1">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mOS</a:t>
                      </a:r>
                      <a:r>
                        <a:rPr lang="zh-CN" altLang="en-US"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en-US"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10.8 vs 8.6m</a:t>
                      </a:r>
                      <a:r>
                        <a:rPr lang="zh-CN" altLang="it-IT"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it-IT"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HR=0.57</a:t>
                      </a:r>
                      <a:r>
                        <a:rPr lang="zh-CN" altLang="it-IT"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r>
                        <a:rPr lang="it-IT" altLang="zh-CN"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P=0.055</a:t>
                      </a:r>
                      <a:r>
                        <a:rPr lang="zh-CN" altLang="it-IT"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a:t>
                      </a:r>
                      <a:endParaRPr lang="zh-CN" altLang="it-IT" sz="1200" b="0"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a:txBody>
                  <a:tcPr anchor="ct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2361" y="262952"/>
            <a:ext cx="4819539" cy="461665"/>
          </a:xfrm>
        </p:spPr>
        <p:txBody>
          <a:bodyPr/>
          <a:lstStyle/>
          <a:p>
            <a:r>
              <a:rPr lang="zh-CN" altLang="en-US" dirty="0">
                <a:solidFill>
                  <a:schemeClr val="tx1">
                    <a:lumMod val="75000"/>
                    <a:lumOff val="25000"/>
                  </a:schemeClr>
                </a:solidFill>
                <a:latin typeface="+mn-lt"/>
                <a:ea typeface="+mn-ea"/>
                <a:cs typeface="+mn-ea"/>
                <a:sym typeface="+mn-lt"/>
              </a:rPr>
              <a:t>总结</a:t>
            </a:r>
            <a:endParaRPr lang="zh-CN" altLang="en-US" dirty="0">
              <a:solidFill>
                <a:schemeClr val="tx1">
                  <a:lumMod val="75000"/>
                  <a:lumOff val="25000"/>
                </a:schemeClr>
              </a:solidFill>
              <a:latin typeface="+mn-lt"/>
              <a:ea typeface="+mn-ea"/>
              <a:cs typeface="+mn-ea"/>
              <a:sym typeface="+mn-lt"/>
            </a:endParaRPr>
          </a:p>
        </p:txBody>
      </p:sp>
      <p:grpSp>
        <p:nvGrpSpPr>
          <p:cNvPr id="32" name="组合 31"/>
          <p:cNvGrpSpPr/>
          <p:nvPr/>
        </p:nvGrpSpPr>
        <p:grpSpPr>
          <a:xfrm>
            <a:off x="331221" y="4394926"/>
            <a:ext cx="1106852" cy="1066731"/>
            <a:chOff x="1133019" y="2425059"/>
            <a:chExt cx="1613394" cy="1613396"/>
          </a:xfrm>
        </p:grpSpPr>
        <p:grpSp>
          <p:nvGrpSpPr>
            <p:cNvPr id="33" name="组合 32"/>
            <p:cNvGrpSpPr/>
            <p:nvPr/>
          </p:nvGrpSpPr>
          <p:grpSpPr>
            <a:xfrm>
              <a:off x="1133019" y="2425059"/>
              <a:ext cx="1613394" cy="1613396"/>
              <a:chOff x="1133019" y="2416926"/>
              <a:chExt cx="1613394" cy="1613396"/>
            </a:xfrm>
          </p:grpSpPr>
          <p:sp>
            <p:nvSpPr>
              <p:cNvPr id="35" name="椭圆 34"/>
              <p:cNvSpPr/>
              <p:nvPr/>
            </p:nvSpPr>
            <p:spPr>
              <a:xfrm rot="19741494">
                <a:off x="1136666" y="2420574"/>
                <a:ext cx="1606100" cy="1606100"/>
              </a:xfrm>
              <a:prstGeom prst="ellipse">
                <a:avLst/>
              </a:prstGeom>
              <a:gradFill flip="none" rotWithShape="1">
                <a:gsLst>
                  <a:gs pos="53000">
                    <a:schemeClr val="accent1">
                      <a:lumMod val="20000"/>
                      <a:lumOff val="80000"/>
                      <a:alpha val="0"/>
                    </a:schemeClr>
                  </a:gs>
                  <a:gs pos="100000">
                    <a:schemeClr val="accent1"/>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cs typeface="+mn-ea"/>
                  <a:sym typeface="+mn-lt"/>
                </a:endParaRPr>
              </a:p>
            </p:txBody>
          </p:sp>
          <p:grpSp>
            <p:nvGrpSpPr>
              <p:cNvPr id="36" name="组合 35"/>
              <p:cNvGrpSpPr/>
              <p:nvPr/>
            </p:nvGrpSpPr>
            <p:grpSpPr>
              <a:xfrm>
                <a:off x="1133019" y="2416926"/>
                <a:ext cx="1613394" cy="1613396"/>
                <a:chOff x="1133019" y="2416926"/>
                <a:chExt cx="1613394" cy="1613396"/>
              </a:xfrm>
            </p:grpSpPr>
            <p:sp>
              <p:nvSpPr>
                <p:cNvPr id="37" name="弧形 36"/>
                <p:cNvSpPr/>
                <p:nvPr/>
              </p:nvSpPr>
              <p:spPr>
                <a:xfrm rot="18364987">
                  <a:off x="1133018" y="2416927"/>
                  <a:ext cx="1613396" cy="1613394"/>
                </a:xfrm>
                <a:prstGeom prst="arc">
                  <a:avLst/>
                </a:prstGeom>
                <a:noFill/>
                <a:ln w="12700" cap="flat" cmpd="sng" algn="ctr">
                  <a:gradFill flip="none" rotWithShape="1">
                    <a:gsLst>
                      <a:gs pos="0">
                        <a:schemeClr val="accent3"/>
                      </a:gs>
                      <a:gs pos="100000">
                        <a:schemeClr val="accent3">
                          <a:alpha val="0"/>
                        </a:schemeClr>
                      </a:gs>
                    </a:gsLst>
                    <a:lin ang="162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cs typeface="+mn-ea"/>
                    <a:sym typeface="+mn-lt"/>
                  </a:endParaRPr>
                </a:p>
              </p:txBody>
            </p:sp>
            <p:sp>
              <p:nvSpPr>
                <p:cNvPr id="38" name="弧形 37"/>
                <p:cNvSpPr/>
                <p:nvPr/>
              </p:nvSpPr>
              <p:spPr>
                <a:xfrm rot="7564987">
                  <a:off x="1133018" y="2416927"/>
                  <a:ext cx="1613396" cy="1613394"/>
                </a:xfrm>
                <a:prstGeom prst="arc">
                  <a:avLst/>
                </a:prstGeom>
                <a:noFill/>
                <a:ln w="12700" cap="flat" cmpd="sng" algn="ctr">
                  <a:gradFill flip="none" rotWithShape="1">
                    <a:gsLst>
                      <a:gs pos="0">
                        <a:schemeClr val="accent3"/>
                      </a:gs>
                      <a:gs pos="100000">
                        <a:schemeClr val="accent3">
                          <a:alpha val="0"/>
                        </a:schemeClr>
                      </a:gs>
                    </a:gsLst>
                    <a:lin ang="162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cs typeface="+mn-ea"/>
                    <a:sym typeface="+mn-lt"/>
                  </a:endParaRPr>
                </a:p>
              </p:txBody>
            </p:sp>
          </p:grpSp>
        </p:grpSp>
        <p:sp>
          <p:nvSpPr>
            <p:cNvPr id="34" name="椭圆 33"/>
            <p:cNvSpPr/>
            <p:nvPr/>
          </p:nvSpPr>
          <p:spPr>
            <a:xfrm>
              <a:off x="1392988" y="2685027"/>
              <a:ext cx="1093456" cy="1093460"/>
            </a:xfrm>
            <a:prstGeom prst="ellipse">
              <a:avLst/>
            </a:prstGeom>
            <a:gradFill>
              <a:gsLst>
                <a:gs pos="16000">
                  <a:schemeClr val="accent1">
                    <a:lumMod val="40000"/>
                    <a:lumOff val="60000"/>
                    <a:alpha val="0"/>
                  </a:schemeClr>
                </a:gs>
                <a:gs pos="77000">
                  <a:schemeClr val="accent1"/>
                </a:gs>
              </a:gsLst>
              <a:path path="circle">
                <a:fillToRect r="100000" b="100000"/>
              </a:path>
            </a:gradFill>
            <a:ln w="12700" cap="flat" cmpd="sng" algn="ctr">
              <a:noFill/>
              <a:prstDash val="solid"/>
              <a:miter lim="800000"/>
            </a:ln>
            <a:effectLst>
              <a:outerShdw blurRad="279400" dist="165100" dir="5400000" sx="88000" sy="88000" algn="t" rotWithShape="0">
                <a:schemeClr val="accent3">
                  <a:alpha val="42000"/>
                </a:scheme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white"/>
                  </a:solidFill>
                  <a:effectLst/>
                  <a:uLnTx/>
                  <a:uFillTx/>
                  <a:cs typeface="+mn-ea"/>
                  <a:sym typeface="+mn-lt"/>
                </a:rPr>
                <a:t>03</a:t>
              </a:r>
              <a:endParaRPr kumimoji="0" lang="zh-CN" altLang="en-US" b="1" i="0" u="none" strike="noStrike" kern="0" cap="none" spc="0" normalizeH="0" baseline="0" noProof="0" dirty="0">
                <a:ln>
                  <a:noFill/>
                </a:ln>
                <a:solidFill>
                  <a:prstClr val="white"/>
                </a:solidFill>
                <a:effectLst/>
                <a:uLnTx/>
                <a:uFillTx/>
                <a:cs typeface="+mn-ea"/>
                <a:sym typeface="+mn-lt"/>
              </a:endParaRPr>
            </a:p>
          </p:txBody>
        </p:sp>
      </p:grpSp>
      <p:sp>
        <p:nvSpPr>
          <p:cNvPr id="41" name="矩形: 圆角 40"/>
          <p:cNvSpPr/>
          <p:nvPr/>
        </p:nvSpPr>
        <p:spPr>
          <a:xfrm>
            <a:off x="1709545" y="4399828"/>
            <a:ext cx="10049571" cy="1670772"/>
          </a:xfrm>
          <a:prstGeom prst="roundRect">
            <a:avLst/>
          </a:prstGeom>
          <a:solidFill>
            <a:srgbClr val="EFF5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7" name="TextBox 6"/>
          <p:cNvSpPr txBox="1"/>
          <p:nvPr/>
        </p:nvSpPr>
        <p:spPr>
          <a:xfrm>
            <a:off x="1805819" y="4514028"/>
            <a:ext cx="9953297" cy="1400383"/>
          </a:xfrm>
          <a:prstGeom prst="rect">
            <a:avLst/>
          </a:prstGeom>
          <a:noFill/>
        </p:spPr>
        <p:txBody>
          <a:bodyPr wrap="square">
            <a:spAutoFit/>
          </a:bodyPr>
          <a:lstStyle/>
          <a:p>
            <a:pPr algn="just">
              <a:spcAft>
                <a:spcPts val="600"/>
              </a:spcAft>
            </a:pPr>
            <a:r>
              <a:rPr lang="zh-CN" altLang="en-US" sz="1400" b="1" dirty="0">
                <a:solidFill>
                  <a:srgbClr val="404040"/>
                </a:solidFill>
                <a:cs typeface="+mn-ea"/>
                <a:sym typeface="+mn-lt"/>
              </a:rPr>
              <a:t>转移性</a:t>
            </a:r>
            <a:r>
              <a:rPr lang="zh-CN" altLang="en-US" sz="1400" b="1" i="0" dirty="0">
                <a:solidFill>
                  <a:srgbClr val="404040"/>
                </a:solidFill>
                <a:effectLst/>
                <a:cs typeface="+mn-ea"/>
                <a:sym typeface="+mn-lt"/>
              </a:rPr>
              <a:t>胰腺癌的系统治疗目前仍以化疗为基石，相关方案在不断优化中。与此同时，新型药物的探索也取得进展。</a:t>
            </a:r>
            <a:endParaRPr lang="en-US" altLang="zh-CN" sz="1400" b="1" i="0" dirty="0">
              <a:solidFill>
                <a:srgbClr val="404040"/>
              </a:solidFill>
              <a:effectLst/>
              <a:cs typeface="+mn-ea"/>
              <a:sym typeface="+mn-lt"/>
            </a:endParaRPr>
          </a:p>
          <a:p>
            <a:pPr marL="285750" indent="-285750" algn="just">
              <a:spcAft>
                <a:spcPts val="600"/>
              </a:spcAft>
              <a:buClr>
                <a:schemeClr val="accent6">
                  <a:lumMod val="75000"/>
                </a:schemeClr>
              </a:buClr>
              <a:buFont typeface="微软雅黑" panose="020B0503020204020204" pitchFamily="34" charset="-122"/>
              <a:buChar char="★"/>
            </a:pPr>
            <a:r>
              <a:rPr lang="zh-CN" altLang="en-US" sz="1400" dirty="0">
                <a:solidFill>
                  <a:srgbClr val="404040"/>
                </a:solidFill>
                <a:cs typeface="+mn-ea"/>
                <a:sym typeface="+mn-lt"/>
              </a:rPr>
              <a:t>对于转移性胰腺癌，两药或三药化疗方案已成为一线标准治疗，同时也在探索更多联合化疗策略，以期优化用药模式，从而进一步改善患者生存。</a:t>
            </a:r>
            <a:endParaRPr lang="en-US" altLang="zh-CN" sz="1400" dirty="0">
              <a:solidFill>
                <a:srgbClr val="404040"/>
              </a:solidFill>
              <a:cs typeface="+mn-ea"/>
              <a:sym typeface="+mn-lt"/>
            </a:endParaRPr>
          </a:p>
          <a:p>
            <a:pPr marL="285750" indent="-285750" algn="just">
              <a:spcAft>
                <a:spcPts val="600"/>
              </a:spcAft>
              <a:buClr>
                <a:schemeClr val="accent6">
                  <a:lumMod val="75000"/>
                </a:schemeClr>
              </a:buClr>
              <a:buFont typeface="微软雅黑" panose="020B0503020204020204" pitchFamily="34" charset="-122"/>
              <a:buChar char="★"/>
            </a:pPr>
            <a:r>
              <a:rPr lang="zh-CN" altLang="en-US" sz="1400" i="0" dirty="0">
                <a:solidFill>
                  <a:srgbClr val="404040"/>
                </a:solidFill>
                <a:effectLst/>
                <a:cs typeface="+mn-ea"/>
                <a:sym typeface="+mn-lt"/>
              </a:rPr>
              <a:t>靶向</a:t>
            </a:r>
            <a:r>
              <a:rPr lang="en-US" altLang="zh-CN" sz="1400" i="0" dirty="0">
                <a:solidFill>
                  <a:srgbClr val="404040"/>
                </a:solidFill>
                <a:effectLst/>
                <a:cs typeface="+mn-ea"/>
                <a:sym typeface="+mn-lt"/>
              </a:rPr>
              <a:t>KRAS G12D</a:t>
            </a:r>
            <a:r>
              <a:rPr lang="zh-CN" altLang="en-US" sz="1400" i="0" dirty="0">
                <a:solidFill>
                  <a:srgbClr val="404040"/>
                </a:solidFill>
                <a:effectLst/>
                <a:cs typeface="+mn-ea"/>
                <a:sym typeface="+mn-lt"/>
              </a:rPr>
              <a:t>、</a:t>
            </a:r>
            <a:r>
              <a:rPr lang="en-US" altLang="zh-CN" sz="1400" i="0" dirty="0">
                <a:solidFill>
                  <a:srgbClr val="404040"/>
                </a:solidFill>
                <a:effectLst/>
                <a:cs typeface="+mn-ea"/>
                <a:sym typeface="+mn-lt"/>
              </a:rPr>
              <a:t>CLDN18.2</a:t>
            </a:r>
            <a:r>
              <a:rPr lang="zh-CN" altLang="en-US" sz="1400" i="0" dirty="0">
                <a:solidFill>
                  <a:srgbClr val="404040"/>
                </a:solidFill>
                <a:effectLst/>
                <a:cs typeface="+mn-ea"/>
                <a:sym typeface="+mn-lt"/>
              </a:rPr>
              <a:t>、</a:t>
            </a:r>
            <a:r>
              <a:rPr lang="en-US" altLang="zh-CN" sz="1400" i="0" dirty="0">
                <a:solidFill>
                  <a:srgbClr val="404040"/>
                </a:solidFill>
                <a:effectLst/>
                <a:cs typeface="+mn-ea"/>
                <a:sym typeface="+mn-lt"/>
              </a:rPr>
              <a:t>GSK-3</a:t>
            </a:r>
            <a:r>
              <a:rPr lang="el-GR" altLang="zh-CN" sz="1400" i="0" dirty="0">
                <a:solidFill>
                  <a:srgbClr val="404040"/>
                </a:solidFill>
                <a:effectLst/>
                <a:cs typeface="+mn-ea"/>
                <a:sym typeface="+mn-lt"/>
              </a:rPr>
              <a:t>β</a:t>
            </a:r>
            <a:r>
              <a:rPr lang="zh-CN" altLang="en-US" sz="1400" i="0" dirty="0">
                <a:solidFill>
                  <a:srgbClr val="404040"/>
                </a:solidFill>
                <a:effectLst/>
                <a:cs typeface="+mn-ea"/>
                <a:sym typeface="+mn-lt"/>
              </a:rPr>
              <a:t>等靶点的药物已展现出初步的疗效和良好的安全性。</a:t>
            </a:r>
            <a:endParaRPr lang="en-US" altLang="zh-CN" sz="1400" i="0" dirty="0">
              <a:solidFill>
                <a:srgbClr val="404040"/>
              </a:solidFill>
              <a:effectLst/>
              <a:cs typeface="+mn-ea"/>
              <a:sym typeface="+mn-lt"/>
            </a:endParaRPr>
          </a:p>
          <a:p>
            <a:pPr marL="285750" indent="-285750" algn="just">
              <a:spcAft>
                <a:spcPts val="600"/>
              </a:spcAft>
              <a:buClr>
                <a:schemeClr val="accent6">
                  <a:lumMod val="75000"/>
                </a:schemeClr>
              </a:buClr>
              <a:buFont typeface="微软雅黑" panose="020B0503020204020204" pitchFamily="34" charset="-122"/>
              <a:buChar char="★"/>
            </a:pPr>
            <a:r>
              <a:rPr lang="zh-CN" altLang="en-US" sz="1400" i="0" dirty="0">
                <a:solidFill>
                  <a:srgbClr val="404040"/>
                </a:solidFill>
                <a:effectLst/>
                <a:cs typeface="+mn-ea"/>
                <a:sym typeface="+mn-lt"/>
              </a:rPr>
              <a:t>此外，针对胰腺癌这一典型的免疫“冷肿瘤”，免疫检查点抑制剂联合方案和多种新型免疫治疗策略也正在积极探索中。</a:t>
            </a:r>
            <a:endParaRPr lang="zh-CN" altLang="en-US" sz="1400" i="0" dirty="0">
              <a:solidFill>
                <a:srgbClr val="404040"/>
              </a:solidFill>
              <a:effectLst/>
              <a:cs typeface="+mn-ea"/>
              <a:sym typeface="+mn-lt"/>
            </a:endParaRPr>
          </a:p>
        </p:txBody>
      </p:sp>
      <p:grpSp>
        <p:nvGrpSpPr>
          <p:cNvPr id="14" name="组合 13"/>
          <p:cNvGrpSpPr/>
          <p:nvPr/>
        </p:nvGrpSpPr>
        <p:grpSpPr>
          <a:xfrm>
            <a:off x="346871" y="1519327"/>
            <a:ext cx="1075551" cy="1008948"/>
            <a:chOff x="1133019" y="2425059"/>
            <a:chExt cx="1613394" cy="1613396"/>
          </a:xfrm>
        </p:grpSpPr>
        <p:grpSp>
          <p:nvGrpSpPr>
            <p:cNvPr id="15" name="组合 14"/>
            <p:cNvGrpSpPr/>
            <p:nvPr/>
          </p:nvGrpSpPr>
          <p:grpSpPr>
            <a:xfrm>
              <a:off x="1133019" y="2425059"/>
              <a:ext cx="1613394" cy="1613396"/>
              <a:chOff x="1133019" y="2416926"/>
              <a:chExt cx="1613394" cy="1613396"/>
            </a:xfrm>
          </p:grpSpPr>
          <p:sp>
            <p:nvSpPr>
              <p:cNvPr id="17" name="椭圆 16"/>
              <p:cNvSpPr/>
              <p:nvPr/>
            </p:nvSpPr>
            <p:spPr>
              <a:xfrm rot="19741494">
                <a:off x="1136666" y="2420574"/>
                <a:ext cx="1606100" cy="1606100"/>
              </a:xfrm>
              <a:prstGeom prst="ellipse">
                <a:avLst/>
              </a:prstGeom>
              <a:gradFill flip="none" rotWithShape="1">
                <a:gsLst>
                  <a:gs pos="53000">
                    <a:schemeClr val="accent1">
                      <a:lumMod val="20000"/>
                      <a:lumOff val="80000"/>
                      <a:alpha val="0"/>
                    </a:schemeClr>
                  </a:gs>
                  <a:gs pos="100000">
                    <a:schemeClr val="accent1"/>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cs typeface="+mn-ea"/>
                  <a:sym typeface="+mn-lt"/>
                </a:endParaRPr>
              </a:p>
            </p:txBody>
          </p:sp>
          <p:grpSp>
            <p:nvGrpSpPr>
              <p:cNvPr id="18" name="组合 17"/>
              <p:cNvGrpSpPr/>
              <p:nvPr/>
            </p:nvGrpSpPr>
            <p:grpSpPr>
              <a:xfrm>
                <a:off x="1133019" y="2416926"/>
                <a:ext cx="1613394" cy="1613396"/>
                <a:chOff x="1133019" y="2416926"/>
                <a:chExt cx="1613394" cy="1613396"/>
              </a:xfrm>
            </p:grpSpPr>
            <p:sp>
              <p:nvSpPr>
                <p:cNvPr id="19" name="弧形 18"/>
                <p:cNvSpPr/>
                <p:nvPr/>
              </p:nvSpPr>
              <p:spPr>
                <a:xfrm rot="18364987">
                  <a:off x="1133018" y="2416927"/>
                  <a:ext cx="1613396" cy="1613394"/>
                </a:xfrm>
                <a:prstGeom prst="arc">
                  <a:avLst/>
                </a:prstGeom>
                <a:noFill/>
                <a:ln w="12700" cap="flat" cmpd="sng" algn="ctr">
                  <a:gradFill flip="none" rotWithShape="1">
                    <a:gsLst>
                      <a:gs pos="0">
                        <a:schemeClr val="accent3"/>
                      </a:gs>
                      <a:gs pos="100000">
                        <a:schemeClr val="accent3">
                          <a:alpha val="0"/>
                        </a:schemeClr>
                      </a:gs>
                    </a:gsLst>
                    <a:lin ang="162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cs typeface="+mn-ea"/>
                    <a:sym typeface="+mn-lt"/>
                  </a:endParaRPr>
                </a:p>
              </p:txBody>
            </p:sp>
            <p:sp>
              <p:nvSpPr>
                <p:cNvPr id="20" name="弧形 19"/>
                <p:cNvSpPr/>
                <p:nvPr/>
              </p:nvSpPr>
              <p:spPr>
                <a:xfrm rot="7564987">
                  <a:off x="1133018" y="2416927"/>
                  <a:ext cx="1613396" cy="1613394"/>
                </a:xfrm>
                <a:prstGeom prst="arc">
                  <a:avLst/>
                </a:prstGeom>
                <a:noFill/>
                <a:ln w="12700" cap="flat" cmpd="sng" algn="ctr">
                  <a:gradFill flip="none" rotWithShape="1">
                    <a:gsLst>
                      <a:gs pos="0">
                        <a:schemeClr val="accent3"/>
                      </a:gs>
                      <a:gs pos="100000">
                        <a:schemeClr val="accent3">
                          <a:alpha val="0"/>
                        </a:schemeClr>
                      </a:gs>
                    </a:gsLst>
                    <a:lin ang="162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cs typeface="+mn-ea"/>
                    <a:sym typeface="+mn-lt"/>
                  </a:endParaRPr>
                </a:p>
              </p:txBody>
            </p:sp>
          </p:grpSp>
        </p:grpSp>
        <p:sp>
          <p:nvSpPr>
            <p:cNvPr id="16" name="椭圆 15"/>
            <p:cNvSpPr/>
            <p:nvPr/>
          </p:nvSpPr>
          <p:spPr>
            <a:xfrm>
              <a:off x="1392988" y="2685027"/>
              <a:ext cx="1093456" cy="1093460"/>
            </a:xfrm>
            <a:prstGeom prst="ellipse">
              <a:avLst/>
            </a:prstGeom>
            <a:gradFill>
              <a:gsLst>
                <a:gs pos="16000">
                  <a:schemeClr val="accent1">
                    <a:lumMod val="40000"/>
                    <a:lumOff val="60000"/>
                    <a:alpha val="0"/>
                  </a:schemeClr>
                </a:gs>
                <a:gs pos="77000">
                  <a:schemeClr val="accent1"/>
                </a:gs>
              </a:gsLst>
              <a:path path="circle">
                <a:fillToRect r="100000" b="100000"/>
              </a:path>
            </a:gradFill>
            <a:ln w="12700" cap="flat" cmpd="sng" algn="ctr">
              <a:noFill/>
              <a:prstDash val="solid"/>
              <a:miter lim="800000"/>
            </a:ln>
            <a:effectLst>
              <a:outerShdw blurRad="279400" dist="165100" dir="5400000" sx="88000" sy="88000" algn="t" rotWithShape="0">
                <a:schemeClr val="accent3">
                  <a:alpha val="42000"/>
                </a:scheme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white"/>
                  </a:solidFill>
                  <a:effectLst/>
                  <a:uLnTx/>
                  <a:uFillTx/>
                  <a:cs typeface="+mn-ea"/>
                  <a:sym typeface="+mn-lt"/>
                </a:rPr>
                <a:t>01</a:t>
              </a:r>
              <a:endParaRPr kumimoji="0" lang="zh-CN" altLang="en-US" b="1" i="0" u="none" strike="noStrike" kern="0" cap="none" spc="0" normalizeH="0" baseline="0" noProof="0" dirty="0">
                <a:ln>
                  <a:noFill/>
                </a:ln>
                <a:solidFill>
                  <a:prstClr val="white"/>
                </a:solidFill>
                <a:effectLst/>
                <a:uLnTx/>
                <a:uFillTx/>
                <a:cs typeface="+mn-ea"/>
                <a:sym typeface="+mn-lt"/>
              </a:endParaRPr>
            </a:p>
          </p:txBody>
        </p:sp>
      </p:grpSp>
      <p:sp>
        <p:nvSpPr>
          <p:cNvPr id="22" name="矩形: 圆角 21"/>
          <p:cNvSpPr/>
          <p:nvPr/>
        </p:nvSpPr>
        <p:spPr>
          <a:xfrm>
            <a:off x="1655463" y="1311940"/>
            <a:ext cx="10049571" cy="1394831"/>
          </a:xfrm>
          <a:prstGeom prst="roundRect">
            <a:avLst/>
          </a:prstGeom>
          <a:solidFill>
            <a:srgbClr val="EFF5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grpSp>
        <p:nvGrpSpPr>
          <p:cNvPr id="25" name="组合 24"/>
          <p:cNvGrpSpPr/>
          <p:nvPr/>
        </p:nvGrpSpPr>
        <p:grpSpPr>
          <a:xfrm>
            <a:off x="349170" y="2933734"/>
            <a:ext cx="1075551" cy="1051725"/>
            <a:chOff x="1133019" y="2425059"/>
            <a:chExt cx="1613394" cy="1613396"/>
          </a:xfrm>
        </p:grpSpPr>
        <p:grpSp>
          <p:nvGrpSpPr>
            <p:cNvPr id="26" name="组合 25"/>
            <p:cNvGrpSpPr/>
            <p:nvPr/>
          </p:nvGrpSpPr>
          <p:grpSpPr>
            <a:xfrm>
              <a:off x="1133019" y="2425059"/>
              <a:ext cx="1613394" cy="1613396"/>
              <a:chOff x="1133019" y="2416926"/>
              <a:chExt cx="1613394" cy="1613396"/>
            </a:xfrm>
          </p:grpSpPr>
          <p:sp>
            <p:nvSpPr>
              <p:cNvPr id="28" name="椭圆 27"/>
              <p:cNvSpPr/>
              <p:nvPr/>
            </p:nvSpPr>
            <p:spPr>
              <a:xfrm rot="19741494">
                <a:off x="1136666" y="2420574"/>
                <a:ext cx="1606100" cy="1606100"/>
              </a:xfrm>
              <a:prstGeom prst="ellipse">
                <a:avLst/>
              </a:prstGeom>
              <a:gradFill flip="none" rotWithShape="1">
                <a:gsLst>
                  <a:gs pos="53000">
                    <a:schemeClr val="accent1">
                      <a:lumMod val="20000"/>
                      <a:lumOff val="80000"/>
                      <a:alpha val="0"/>
                    </a:schemeClr>
                  </a:gs>
                  <a:gs pos="100000">
                    <a:schemeClr val="accent1"/>
                  </a:gs>
                </a:gsLst>
                <a:path path="circle">
                  <a:fillToRect l="50000" t="50000" r="50000" b="50000"/>
                </a:path>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cs typeface="+mn-ea"/>
                  <a:sym typeface="+mn-lt"/>
                </a:endParaRPr>
              </a:p>
            </p:txBody>
          </p:sp>
          <p:grpSp>
            <p:nvGrpSpPr>
              <p:cNvPr id="29" name="组合 28"/>
              <p:cNvGrpSpPr/>
              <p:nvPr/>
            </p:nvGrpSpPr>
            <p:grpSpPr>
              <a:xfrm>
                <a:off x="1133019" y="2416926"/>
                <a:ext cx="1613394" cy="1613396"/>
                <a:chOff x="1133019" y="2416926"/>
                <a:chExt cx="1613394" cy="1613396"/>
              </a:xfrm>
            </p:grpSpPr>
            <p:sp>
              <p:nvSpPr>
                <p:cNvPr id="30" name="弧形 29"/>
                <p:cNvSpPr/>
                <p:nvPr/>
              </p:nvSpPr>
              <p:spPr>
                <a:xfrm rot="18364987">
                  <a:off x="1133018" y="2416927"/>
                  <a:ext cx="1613396" cy="1613394"/>
                </a:xfrm>
                <a:prstGeom prst="arc">
                  <a:avLst/>
                </a:prstGeom>
                <a:noFill/>
                <a:ln w="12700" cap="flat" cmpd="sng" algn="ctr">
                  <a:gradFill flip="none" rotWithShape="1">
                    <a:gsLst>
                      <a:gs pos="0">
                        <a:schemeClr val="accent3"/>
                      </a:gs>
                      <a:gs pos="100000">
                        <a:schemeClr val="accent3">
                          <a:alpha val="0"/>
                        </a:schemeClr>
                      </a:gs>
                    </a:gsLst>
                    <a:lin ang="162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cs typeface="+mn-ea"/>
                    <a:sym typeface="+mn-lt"/>
                  </a:endParaRPr>
                </a:p>
              </p:txBody>
            </p:sp>
            <p:sp>
              <p:nvSpPr>
                <p:cNvPr id="31" name="弧形 30"/>
                <p:cNvSpPr/>
                <p:nvPr/>
              </p:nvSpPr>
              <p:spPr>
                <a:xfrm rot="7564987">
                  <a:off x="1133018" y="2416927"/>
                  <a:ext cx="1613396" cy="1613394"/>
                </a:xfrm>
                <a:prstGeom prst="arc">
                  <a:avLst/>
                </a:prstGeom>
                <a:noFill/>
                <a:ln w="12700" cap="flat" cmpd="sng" algn="ctr">
                  <a:gradFill flip="none" rotWithShape="1">
                    <a:gsLst>
                      <a:gs pos="0">
                        <a:schemeClr val="accent3"/>
                      </a:gs>
                      <a:gs pos="100000">
                        <a:schemeClr val="accent3">
                          <a:alpha val="0"/>
                        </a:schemeClr>
                      </a:gs>
                    </a:gsLst>
                    <a:lin ang="162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a:ln>
                      <a:noFill/>
                    </a:ln>
                    <a:solidFill>
                      <a:prstClr val="white"/>
                    </a:solidFill>
                    <a:effectLst/>
                    <a:uLnTx/>
                    <a:uFillTx/>
                    <a:cs typeface="+mn-ea"/>
                    <a:sym typeface="+mn-lt"/>
                  </a:endParaRPr>
                </a:p>
              </p:txBody>
            </p:sp>
          </p:grpSp>
        </p:grpSp>
        <p:sp>
          <p:nvSpPr>
            <p:cNvPr id="27" name="椭圆 26"/>
            <p:cNvSpPr/>
            <p:nvPr/>
          </p:nvSpPr>
          <p:spPr>
            <a:xfrm>
              <a:off x="1392988" y="2685027"/>
              <a:ext cx="1093456" cy="1093460"/>
            </a:xfrm>
            <a:prstGeom prst="ellipse">
              <a:avLst/>
            </a:prstGeom>
            <a:gradFill>
              <a:gsLst>
                <a:gs pos="16000">
                  <a:schemeClr val="accent1">
                    <a:lumMod val="40000"/>
                    <a:lumOff val="60000"/>
                    <a:alpha val="0"/>
                  </a:schemeClr>
                </a:gs>
                <a:gs pos="77000">
                  <a:schemeClr val="accent1"/>
                </a:gs>
              </a:gsLst>
              <a:path path="circle">
                <a:fillToRect r="100000" b="100000"/>
              </a:path>
            </a:gradFill>
            <a:ln w="12700" cap="flat" cmpd="sng" algn="ctr">
              <a:noFill/>
              <a:prstDash val="solid"/>
              <a:miter lim="800000"/>
            </a:ln>
            <a:effectLst>
              <a:outerShdw blurRad="279400" dist="165100" dir="5400000" sx="88000" sy="88000" algn="t" rotWithShape="0">
                <a:schemeClr val="accent3">
                  <a:alpha val="42000"/>
                </a:scheme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white"/>
                  </a:solidFill>
                  <a:effectLst/>
                  <a:uLnTx/>
                  <a:uFillTx/>
                  <a:cs typeface="+mn-ea"/>
                  <a:sym typeface="+mn-lt"/>
                </a:rPr>
                <a:t>02</a:t>
              </a:r>
              <a:endParaRPr kumimoji="0" lang="zh-CN" altLang="en-US" b="1" i="0" u="none" strike="noStrike" kern="0" cap="none" spc="0" normalizeH="0" baseline="0" noProof="0" dirty="0">
                <a:ln>
                  <a:noFill/>
                </a:ln>
                <a:solidFill>
                  <a:prstClr val="white"/>
                </a:solidFill>
                <a:effectLst/>
                <a:uLnTx/>
                <a:uFillTx/>
                <a:cs typeface="+mn-ea"/>
                <a:sym typeface="+mn-lt"/>
              </a:endParaRPr>
            </a:p>
          </p:txBody>
        </p:sp>
      </p:grpSp>
      <p:sp>
        <p:nvSpPr>
          <p:cNvPr id="39" name="矩形: 圆角 38"/>
          <p:cNvSpPr/>
          <p:nvPr/>
        </p:nvSpPr>
        <p:spPr>
          <a:xfrm>
            <a:off x="1667355" y="2905292"/>
            <a:ext cx="10049571" cy="1296015"/>
          </a:xfrm>
          <a:prstGeom prst="roundRect">
            <a:avLst/>
          </a:prstGeom>
          <a:solidFill>
            <a:srgbClr val="EFF5F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cs typeface="+mn-ea"/>
              <a:sym typeface="+mn-lt"/>
            </a:endParaRPr>
          </a:p>
        </p:txBody>
      </p:sp>
      <p:sp>
        <p:nvSpPr>
          <p:cNvPr id="23" name="内容占位符 2"/>
          <p:cNvSpPr txBox="1"/>
          <p:nvPr/>
        </p:nvSpPr>
        <p:spPr bwMode="auto">
          <a:xfrm>
            <a:off x="1805819" y="2979358"/>
            <a:ext cx="9899215" cy="11387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spAutoFit/>
          </a:bodyPr>
          <a:lstStyle>
            <a:lvl1pPr marL="174625" indent="-174625" algn="l" rtl="0" eaLnBrk="1" fontAlgn="base" hangingPunct="1">
              <a:spcBef>
                <a:spcPct val="20000"/>
              </a:spcBef>
              <a:spcAft>
                <a:spcPct val="0"/>
              </a:spcAft>
              <a:buClr>
                <a:schemeClr val="accent3"/>
              </a:buClr>
              <a:buChar char="•"/>
              <a:defRPr sz="1400">
                <a:solidFill>
                  <a:schemeClr val="tx1"/>
                </a:solidFill>
                <a:latin typeface="+mn-lt"/>
                <a:ea typeface="+mn-ea"/>
                <a:cs typeface="Arial" panose="020B0604020202020204" pitchFamily="34" charset="0"/>
              </a:defRPr>
            </a:lvl1pPr>
            <a:lvl2pPr marL="742950" indent="-285750" algn="l" rtl="0" eaLnBrk="1" fontAlgn="base" hangingPunct="1">
              <a:spcBef>
                <a:spcPct val="20000"/>
              </a:spcBef>
              <a:spcAft>
                <a:spcPct val="0"/>
              </a:spcAft>
              <a:buClr>
                <a:schemeClr val="accent3"/>
              </a:buClr>
              <a:buChar char="•"/>
              <a:defRPr sz="1400">
                <a:solidFill>
                  <a:schemeClr val="tx1"/>
                </a:solidFill>
                <a:latin typeface="+mn-lt"/>
                <a:ea typeface="+mn-ea"/>
                <a:cs typeface="Arial" panose="020B0604020202020204" pitchFamily="34" charset="0"/>
              </a:defRPr>
            </a:lvl2pPr>
            <a:lvl3pPr marL="1143000" indent="-228600" algn="l" rtl="0" eaLnBrk="1" fontAlgn="base" hangingPunct="1">
              <a:spcBef>
                <a:spcPct val="20000"/>
              </a:spcBef>
              <a:spcAft>
                <a:spcPct val="0"/>
              </a:spcAft>
              <a:buClr>
                <a:schemeClr val="accent3"/>
              </a:buClr>
              <a:buChar char="•"/>
              <a:defRPr sz="1400">
                <a:solidFill>
                  <a:schemeClr val="tx1"/>
                </a:solidFill>
                <a:latin typeface="+mn-lt"/>
                <a:ea typeface="+mn-ea"/>
                <a:cs typeface="Arial" panose="020B0604020202020204" pitchFamily="34" charset="0"/>
              </a:defRPr>
            </a:lvl3pPr>
            <a:lvl4pPr marL="1600200" indent="-228600" algn="l" rtl="0" eaLnBrk="1" fontAlgn="base" hangingPunct="1">
              <a:spcBef>
                <a:spcPct val="20000"/>
              </a:spcBef>
              <a:spcAft>
                <a:spcPct val="0"/>
              </a:spcAft>
              <a:buClr>
                <a:schemeClr val="accent3"/>
              </a:buClr>
              <a:buChar char="•"/>
              <a:defRPr sz="1400">
                <a:solidFill>
                  <a:schemeClr val="tx1"/>
                </a:solidFill>
                <a:latin typeface="+mn-lt"/>
                <a:ea typeface="+mn-ea"/>
                <a:cs typeface="Arial" panose="020B0604020202020204" pitchFamily="34" charset="0"/>
              </a:defRPr>
            </a:lvl4pPr>
            <a:lvl5pPr marL="2057400" indent="-228600" algn="l" rtl="0" eaLnBrk="1" fontAlgn="base" hangingPunct="1">
              <a:spcBef>
                <a:spcPct val="20000"/>
              </a:spcBef>
              <a:spcAft>
                <a:spcPct val="0"/>
              </a:spcAft>
              <a:buClr>
                <a:schemeClr val="accent3"/>
              </a:buClr>
              <a:buChar char="•"/>
              <a:defRPr sz="1400">
                <a:solidFill>
                  <a:schemeClr val="tx1"/>
                </a:solidFill>
                <a:latin typeface="+mn-lt"/>
                <a:ea typeface="+mn-ea"/>
                <a:cs typeface="Arial" panose="020B0604020202020204" pitchFamily="34"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lgn="just">
              <a:spcBef>
                <a:spcPts val="0"/>
              </a:spcBef>
              <a:spcAft>
                <a:spcPts val="600"/>
              </a:spcAft>
              <a:buNone/>
            </a:pPr>
            <a:r>
              <a:rPr lang="zh-CN" altLang="en-US" b="1" dirty="0">
                <a:solidFill>
                  <a:srgbClr val="404040"/>
                </a:solidFill>
                <a:cs typeface="+mn-ea"/>
                <a:sym typeface="+mn-lt"/>
              </a:rPr>
              <a:t>目前，局部进展期胰腺癌缺乏有效的标准治疗方案，临床仍以姑息化疗为主，亟需新的治疗手段。</a:t>
            </a:r>
            <a:endParaRPr lang="en-US" altLang="zh-CN" b="1" dirty="0">
              <a:solidFill>
                <a:srgbClr val="404040"/>
              </a:solidFill>
              <a:cs typeface="+mn-ea"/>
              <a:sym typeface="+mn-lt"/>
            </a:endParaRPr>
          </a:p>
          <a:p>
            <a:pPr marL="0" indent="-285750" algn="just">
              <a:spcBef>
                <a:spcPts val="0"/>
              </a:spcBef>
              <a:spcAft>
                <a:spcPts val="600"/>
              </a:spcAft>
              <a:buFont typeface="微软雅黑" panose="020B0503020204020204" pitchFamily="34" charset="-122"/>
              <a:buChar char="★"/>
            </a:pPr>
            <a:r>
              <a:rPr lang="zh-CN" altLang="en-US" dirty="0">
                <a:cs typeface="+mn-ea"/>
                <a:sym typeface="+mn-lt"/>
              </a:rPr>
              <a:t>诱导化疗后联合放化疗、不同化疗方案间的</a:t>
            </a:r>
            <a:r>
              <a:rPr lang="en-US" altLang="zh-CN" dirty="0">
                <a:cs typeface="+mn-ea"/>
                <a:sym typeface="+mn-lt"/>
              </a:rPr>
              <a:t>OS</a:t>
            </a:r>
            <a:r>
              <a:rPr lang="zh-CN" altLang="en-US" dirty="0">
                <a:cs typeface="+mn-ea"/>
                <a:sym typeface="+mn-lt"/>
              </a:rPr>
              <a:t>没有显著差异。</a:t>
            </a:r>
            <a:r>
              <a:rPr lang="en-US" altLang="zh-CN" dirty="0"/>
              <a:t> </a:t>
            </a:r>
            <a:r>
              <a:rPr lang="zh-CN" altLang="en-US" dirty="0"/>
              <a:t>此外，</a:t>
            </a:r>
            <a:r>
              <a:rPr lang="en-US" altLang="zh-CN" dirty="0"/>
              <a:t>SBRT</a:t>
            </a:r>
            <a:r>
              <a:rPr lang="zh-CN" altLang="en-US" dirty="0"/>
              <a:t>联合化疗也未能显著改善患者的</a:t>
            </a:r>
            <a:r>
              <a:rPr lang="en-US" altLang="zh-CN" dirty="0"/>
              <a:t>OS</a:t>
            </a:r>
            <a:r>
              <a:rPr lang="zh-CN" altLang="en-US" dirty="0"/>
              <a:t>。</a:t>
            </a:r>
            <a:endParaRPr lang="en-US" altLang="zh-CN" dirty="0">
              <a:cs typeface="+mn-ea"/>
              <a:sym typeface="+mn-lt"/>
            </a:endParaRPr>
          </a:p>
          <a:p>
            <a:pPr marL="0" indent="-285750" algn="just">
              <a:spcBef>
                <a:spcPts val="0"/>
              </a:spcBef>
              <a:spcAft>
                <a:spcPts val="600"/>
              </a:spcAft>
              <a:buFont typeface="微软雅黑" panose="020B0503020204020204" pitchFamily="34" charset="-122"/>
              <a:buChar char="★"/>
            </a:pPr>
            <a:r>
              <a:rPr lang="en-US" altLang="zh-CN" dirty="0">
                <a:solidFill>
                  <a:srgbClr val="404040"/>
                </a:solidFill>
                <a:cs typeface="+mn-ea"/>
                <a:sym typeface="+mn-lt"/>
              </a:rPr>
              <a:t>PANOVA-3</a:t>
            </a:r>
            <a:r>
              <a:rPr lang="zh-CN" altLang="en-US" dirty="0">
                <a:solidFill>
                  <a:srgbClr val="404040"/>
                </a:solidFill>
                <a:cs typeface="+mn-ea"/>
                <a:sym typeface="+mn-lt"/>
              </a:rPr>
              <a:t>研究是迄今为止针对该人群首个且唯一报告</a:t>
            </a:r>
            <a:r>
              <a:rPr lang="en-US" altLang="zh-CN" dirty="0">
                <a:solidFill>
                  <a:srgbClr val="404040"/>
                </a:solidFill>
                <a:cs typeface="+mn-ea"/>
                <a:sym typeface="+mn-lt"/>
              </a:rPr>
              <a:t>OS</a:t>
            </a:r>
            <a:r>
              <a:rPr lang="zh-CN" altLang="en-US" dirty="0">
                <a:solidFill>
                  <a:srgbClr val="404040"/>
                </a:solidFill>
                <a:cs typeface="+mn-ea"/>
                <a:sym typeface="+mn-lt"/>
              </a:rPr>
              <a:t>阳性结果的</a:t>
            </a:r>
            <a:r>
              <a:rPr lang="en-US" altLang="zh-CN" dirty="0">
                <a:solidFill>
                  <a:srgbClr val="404040"/>
                </a:solidFill>
                <a:cs typeface="+mn-ea"/>
                <a:sym typeface="+mn-lt"/>
              </a:rPr>
              <a:t>III</a:t>
            </a:r>
            <a:r>
              <a:rPr lang="zh-CN" altLang="en-US" dirty="0">
                <a:solidFill>
                  <a:srgbClr val="404040"/>
                </a:solidFill>
                <a:cs typeface="+mn-ea"/>
                <a:sym typeface="+mn-lt"/>
              </a:rPr>
              <a:t>期研究，证实了在化疗基础上联合肿瘤治疗电场可显著延长患者生存期，控制远处进展，提高患者生活质量。电场治疗将改变局部进展期胰腺癌患者的治疗格局！</a:t>
            </a:r>
            <a:endParaRPr lang="zh-CN" altLang="en-US" dirty="0">
              <a:solidFill>
                <a:srgbClr val="404040"/>
              </a:solidFill>
              <a:cs typeface="+mn-ea"/>
              <a:sym typeface="+mn-lt"/>
            </a:endParaRPr>
          </a:p>
        </p:txBody>
      </p:sp>
      <p:sp>
        <p:nvSpPr>
          <p:cNvPr id="5" name="TextBox 4"/>
          <p:cNvSpPr txBox="1"/>
          <p:nvPr/>
        </p:nvSpPr>
        <p:spPr>
          <a:xfrm>
            <a:off x="1784725" y="1362082"/>
            <a:ext cx="9920309" cy="1322070"/>
          </a:xfrm>
          <a:prstGeom prst="rect">
            <a:avLst/>
          </a:prstGeom>
          <a:noFill/>
        </p:spPr>
        <p:txBody>
          <a:bodyPr wrap="square">
            <a:spAutoFit/>
          </a:bodyPr>
          <a:lstStyle/>
          <a:p>
            <a:pPr algn="just">
              <a:spcAft>
                <a:spcPts val="600"/>
              </a:spcAft>
            </a:pPr>
            <a:r>
              <a:rPr lang="zh-CN" altLang="en-US" sz="1400" b="1" i="0" dirty="0">
                <a:solidFill>
                  <a:srgbClr val="404040"/>
                </a:solidFill>
                <a:effectLst/>
                <a:cs typeface="+mn-ea"/>
                <a:sym typeface="+mn-lt"/>
              </a:rPr>
              <a:t>新辅助治疗在</a:t>
            </a:r>
            <a:r>
              <a:rPr lang="zh-CN" altLang="en-US" sz="1400" b="1" dirty="0">
                <a:solidFill>
                  <a:srgbClr val="404040"/>
                </a:solidFill>
                <a:cs typeface="+mn-ea"/>
                <a:sym typeface="+mn-lt"/>
              </a:rPr>
              <a:t>可切除</a:t>
            </a:r>
            <a:r>
              <a:rPr lang="en-US" altLang="zh-CN" sz="1400" b="1" dirty="0">
                <a:solidFill>
                  <a:srgbClr val="404040"/>
                </a:solidFill>
                <a:cs typeface="+mn-ea"/>
                <a:sym typeface="+mn-lt"/>
              </a:rPr>
              <a:t>/</a:t>
            </a:r>
            <a:r>
              <a:rPr lang="zh-CN" altLang="en-US" sz="1400" b="1" dirty="0">
                <a:solidFill>
                  <a:srgbClr val="404040"/>
                </a:solidFill>
                <a:cs typeface="+mn-ea"/>
                <a:sym typeface="+mn-lt"/>
              </a:rPr>
              <a:t>临界可切除</a:t>
            </a:r>
            <a:r>
              <a:rPr lang="zh-CN" altLang="en-US" sz="1400" b="1" i="0" dirty="0">
                <a:solidFill>
                  <a:srgbClr val="404040"/>
                </a:solidFill>
                <a:effectLst/>
                <a:cs typeface="+mn-ea"/>
                <a:sym typeface="+mn-lt"/>
              </a:rPr>
              <a:t>胰腺癌中的应用价值及最佳方案选择仍是临床面临的挑战。</a:t>
            </a:r>
            <a:endParaRPr lang="en-US" altLang="zh-CN" sz="1400" b="1" i="0" dirty="0">
              <a:solidFill>
                <a:srgbClr val="404040"/>
              </a:solidFill>
              <a:effectLst/>
              <a:cs typeface="+mn-ea"/>
              <a:sym typeface="+mn-lt"/>
            </a:endParaRPr>
          </a:p>
          <a:p>
            <a:pPr marL="288290" indent="-285750" algn="just">
              <a:spcAft>
                <a:spcPts val="600"/>
              </a:spcAft>
              <a:buFont typeface="微软雅黑" panose="020B0503020204020204" pitchFamily="34" charset="-122"/>
              <a:buChar char="★"/>
            </a:pPr>
            <a:r>
              <a:rPr lang="zh-CN" altLang="en-US" sz="1400" dirty="0">
                <a:solidFill>
                  <a:srgbClr val="404040"/>
                </a:solidFill>
                <a:cs typeface="+mn-ea"/>
                <a:sym typeface="+mn-lt"/>
              </a:rPr>
              <a:t>可切除胰腺癌：</a:t>
            </a:r>
            <a:r>
              <a:rPr lang="en-US" altLang="zh-CN" sz="1400" i="0" dirty="0">
                <a:solidFill>
                  <a:srgbClr val="404040"/>
                </a:solidFill>
                <a:effectLst/>
                <a:cs typeface="+mn-ea"/>
                <a:sym typeface="+mn-lt"/>
              </a:rPr>
              <a:t>GS</a:t>
            </a:r>
            <a:r>
              <a:rPr lang="zh-CN" altLang="en-US" sz="1400" i="0" dirty="0">
                <a:solidFill>
                  <a:srgbClr val="404040"/>
                </a:solidFill>
                <a:effectLst/>
                <a:cs typeface="+mn-ea"/>
                <a:sym typeface="+mn-lt"/>
              </a:rPr>
              <a:t>新辅助治疗、</a:t>
            </a:r>
            <a:r>
              <a:rPr lang="en-US" altLang="zh-CN" sz="1400" i="0" dirty="0">
                <a:solidFill>
                  <a:srgbClr val="404040"/>
                </a:solidFill>
                <a:effectLst/>
                <a:cs typeface="+mn-ea"/>
                <a:sym typeface="+mn-lt"/>
              </a:rPr>
              <a:t>AG</a:t>
            </a:r>
            <a:r>
              <a:rPr lang="zh-CN" altLang="en-US" sz="1400" i="0" dirty="0">
                <a:solidFill>
                  <a:srgbClr val="404040"/>
                </a:solidFill>
                <a:effectLst/>
                <a:cs typeface="+mn-ea"/>
                <a:sym typeface="+mn-lt"/>
              </a:rPr>
              <a:t>序贯</a:t>
            </a:r>
            <a:r>
              <a:rPr lang="en-US" altLang="zh-CN" sz="1400" i="0" dirty="0">
                <a:solidFill>
                  <a:srgbClr val="404040"/>
                </a:solidFill>
                <a:effectLst/>
                <a:cs typeface="+mn-ea"/>
                <a:sym typeface="+mn-lt"/>
              </a:rPr>
              <a:t>FOLFIRINOX</a:t>
            </a:r>
            <a:r>
              <a:rPr lang="zh-CN" altLang="en-US" sz="1400" i="0" dirty="0">
                <a:solidFill>
                  <a:srgbClr val="404040"/>
                </a:solidFill>
                <a:effectLst/>
                <a:cs typeface="+mn-ea"/>
                <a:sym typeface="+mn-lt"/>
              </a:rPr>
              <a:t>新辅助治疗均显著改善其生存结局，循证医学证据较高，有望改变现有可切除胰腺癌的治疗模式。</a:t>
            </a:r>
            <a:endParaRPr lang="zh-CN" altLang="en-US" sz="1400" i="0" dirty="0">
              <a:solidFill>
                <a:srgbClr val="404040"/>
              </a:solidFill>
              <a:effectLst/>
              <a:cs typeface="+mn-ea"/>
              <a:sym typeface="+mn-lt"/>
            </a:endParaRPr>
          </a:p>
          <a:p>
            <a:pPr marL="288290" indent="-285750" algn="just">
              <a:spcAft>
                <a:spcPts val="600"/>
              </a:spcAft>
              <a:buFont typeface="微软雅黑" panose="020B0503020204020204" pitchFamily="34" charset="-122"/>
              <a:buChar char="★"/>
            </a:pPr>
            <a:r>
              <a:rPr lang="zh-CN" altLang="en-US" sz="1400" dirty="0">
                <a:solidFill>
                  <a:srgbClr val="404040"/>
                </a:solidFill>
                <a:cs typeface="+mn-ea"/>
                <a:sym typeface="+mn-lt"/>
              </a:rPr>
              <a:t>可切或临界可切：新辅助治疗仍以全身化疗为主，</a:t>
            </a:r>
            <a:r>
              <a:rPr lang="en-US" altLang="zh-CN" sz="1400" dirty="0">
                <a:solidFill>
                  <a:srgbClr val="404040"/>
                </a:solidFill>
                <a:cs typeface="+mn-ea"/>
                <a:sym typeface="+mn-lt"/>
              </a:rPr>
              <a:t>PAXG</a:t>
            </a:r>
            <a:r>
              <a:rPr lang="zh-CN" altLang="en-US" sz="1400" dirty="0">
                <a:solidFill>
                  <a:srgbClr val="404040"/>
                </a:solidFill>
                <a:cs typeface="+mn-ea"/>
                <a:sym typeface="+mn-lt"/>
              </a:rPr>
              <a:t>较</a:t>
            </a:r>
            <a:r>
              <a:rPr lang="en-US" altLang="zh-CN" sz="1400" dirty="0">
                <a:solidFill>
                  <a:srgbClr val="404040"/>
                </a:solidFill>
                <a:cs typeface="+mn-ea"/>
                <a:sym typeface="+mn-lt"/>
              </a:rPr>
              <a:t>FOLFIRINOX</a:t>
            </a:r>
            <a:r>
              <a:rPr lang="zh-CN" altLang="en-US" sz="1400" dirty="0">
                <a:solidFill>
                  <a:srgbClr val="404040"/>
                </a:solidFill>
                <a:cs typeface="+mn-ea"/>
                <a:sym typeface="+mn-lt"/>
              </a:rPr>
              <a:t>方案显著延长</a:t>
            </a:r>
            <a:r>
              <a:rPr lang="en-US" altLang="zh-CN" sz="1400" dirty="0">
                <a:solidFill>
                  <a:srgbClr val="404040"/>
                </a:solidFill>
                <a:cs typeface="+mn-ea"/>
                <a:sym typeface="+mn-lt"/>
              </a:rPr>
              <a:t>EFS</a:t>
            </a:r>
            <a:r>
              <a:rPr lang="zh-CN" altLang="en-US" sz="1400" dirty="0">
                <a:solidFill>
                  <a:srgbClr val="404040"/>
                </a:solidFill>
                <a:cs typeface="+mn-ea"/>
                <a:sym typeface="+mn-lt"/>
              </a:rPr>
              <a:t>。术前化疗联合放疗较新辅助化疗未进一步改善生存。</a:t>
            </a:r>
            <a:endParaRPr lang="en-US" altLang="zh-CN" sz="1400" i="0" dirty="0">
              <a:solidFill>
                <a:srgbClr val="404040"/>
              </a:solidFill>
              <a:effectLst/>
              <a:cs typeface="+mn-ea"/>
              <a:sym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zh-CN" altLang="en-US" i="1" dirty="0">
                <a:solidFill>
                  <a:schemeClr val="tx1">
                    <a:lumMod val="75000"/>
                    <a:lumOff val="25000"/>
                  </a:schemeClr>
                </a:solidFill>
              </a:rPr>
              <a:t>谢谢！</a:t>
            </a:r>
            <a:endParaRPr kumimoji="1" lang="zh-CN" altLang="en-US" i="1" dirty="0">
              <a:solidFill>
                <a:schemeClr val="tx1">
                  <a:lumMod val="75000"/>
                  <a:lumOff val="2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074771" y="3240126"/>
            <a:ext cx="10042458" cy="690726"/>
            <a:chOff x="1074771" y="1058104"/>
            <a:chExt cx="10042458" cy="690726"/>
          </a:xfrm>
        </p:grpSpPr>
        <p:grpSp>
          <p:nvGrpSpPr>
            <p:cNvPr id="38" name="组合 37"/>
            <p:cNvGrpSpPr/>
            <p:nvPr/>
          </p:nvGrpSpPr>
          <p:grpSpPr>
            <a:xfrm>
              <a:off x="1074771" y="1058104"/>
              <a:ext cx="10042458" cy="690726"/>
              <a:chOff x="1594718" y="1801695"/>
              <a:chExt cx="8773964" cy="1152000"/>
            </a:xfrm>
          </p:grpSpPr>
          <p:sp>
            <p:nvSpPr>
              <p:cNvPr id="40" name="矩形: 圆角 39"/>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41" name="组合 40"/>
              <p:cNvGrpSpPr/>
              <p:nvPr/>
            </p:nvGrpSpPr>
            <p:grpSpPr>
              <a:xfrm>
                <a:off x="2052722" y="1801695"/>
                <a:ext cx="8315960" cy="1152000"/>
                <a:chOff x="2460560" y="1629056"/>
                <a:chExt cx="8315960" cy="1152000"/>
              </a:xfrm>
            </p:grpSpPr>
            <p:sp>
              <p:nvSpPr>
                <p:cNvPr id="43" name="任意多边形: 形状 42"/>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4"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42" name="文本框 41"/>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02</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39"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局部进展期胰腺癌：拨开治疗迷雾，跃升疗效新高度</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grpSp>
        <p:nvGrpSpPr>
          <p:cNvPr id="53" name="组合 52"/>
          <p:cNvGrpSpPr/>
          <p:nvPr/>
        </p:nvGrpSpPr>
        <p:grpSpPr>
          <a:xfrm>
            <a:off x="1074771" y="4350173"/>
            <a:ext cx="10042458" cy="690726"/>
            <a:chOff x="1074771" y="1058104"/>
            <a:chExt cx="10042458" cy="690726"/>
          </a:xfrm>
        </p:grpSpPr>
        <p:grpSp>
          <p:nvGrpSpPr>
            <p:cNvPr id="54" name="组合 53"/>
            <p:cNvGrpSpPr/>
            <p:nvPr/>
          </p:nvGrpSpPr>
          <p:grpSpPr>
            <a:xfrm>
              <a:off x="1074771" y="1058104"/>
              <a:ext cx="10042458" cy="690726"/>
              <a:chOff x="1594718" y="1801695"/>
              <a:chExt cx="8773964" cy="1152000"/>
            </a:xfrm>
          </p:grpSpPr>
          <p:sp>
            <p:nvSpPr>
              <p:cNvPr id="56" name="矩形: 圆角 55"/>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57" name="组合 56"/>
              <p:cNvGrpSpPr/>
              <p:nvPr/>
            </p:nvGrpSpPr>
            <p:grpSpPr>
              <a:xfrm>
                <a:off x="2052722" y="1801695"/>
                <a:ext cx="8315960" cy="1152000"/>
                <a:chOff x="2460560" y="1629056"/>
                <a:chExt cx="8315960" cy="1152000"/>
              </a:xfrm>
            </p:grpSpPr>
            <p:sp>
              <p:nvSpPr>
                <p:cNvPr id="59" name="任意多边形: 形状 58"/>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1965"/>
                    </a:solidFill>
                    <a:effectLst/>
                    <a:uLnTx/>
                    <a:uFillTx/>
                    <a:cs typeface="+mn-ea"/>
                    <a:sym typeface="+mn-lt"/>
                  </a:endParaRPr>
                </a:p>
              </p:txBody>
            </p:sp>
            <p:sp>
              <p:nvSpPr>
                <p:cNvPr id="60"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58" name="文本框 57"/>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03</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55"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dirty="0">
                  <a:solidFill>
                    <a:schemeClr val="tx1">
                      <a:lumMod val="75000"/>
                      <a:lumOff val="25000"/>
                    </a:schemeClr>
                  </a:solidFill>
                  <a:cs typeface="+mn-ea"/>
                  <a:sym typeface="+mn-lt"/>
                </a:rPr>
                <a:t>转移性</a:t>
              </a: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胰腺癌：从“山穷水尽”到“百药争鸣”，靶向与免疫初见曙光</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
        <p:nvSpPr>
          <p:cNvPr id="5" name="Rectangle 4"/>
          <p:cNvSpPr/>
          <p:nvPr/>
        </p:nvSpPr>
        <p:spPr>
          <a:xfrm>
            <a:off x="180790" y="228324"/>
            <a:ext cx="4011284" cy="528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400" b="1" dirty="0">
                <a:solidFill>
                  <a:schemeClr val="tx1">
                    <a:lumMod val="75000"/>
                    <a:lumOff val="25000"/>
                  </a:schemeClr>
                </a:solidFill>
                <a:cs typeface="+mn-ea"/>
                <a:sym typeface="+mn-lt"/>
              </a:rPr>
              <a:t>目录</a:t>
            </a:r>
            <a:endParaRPr lang="zh-CN" altLang="en-US" sz="2400" b="1" dirty="0">
              <a:solidFill>
                <a:schemeClr val="tx1">
                  <a:lumMod val="75000"/>
                  <a:lumOff val="25000"/>
                </a:schemeClr>
              </a:solidFill>
              <a:cs typeface="+mn-ea"/>
              <a:sym typeface="+mn-lt"/>
            </a:endParaRPr>
          </a:p>
        </p:txBody>
      </p:sp>
      <p:grpSp>
        <p:nvGrpSpPr>
          <p:cNvPr id="6" name="组合 1"/>
          <p:cNvGrpSpPr/>
          <p:nvPr/>
        </p:nvGrpSpPr>
        <p:grpSpPr>
          <a:xfrm>
            <a:off x="1074771" y="2024132"/>
            <a:ext cx="10042458" cy="690726"/>
            <a:chOff x="1074771" y="1058104"/>
            <a:chExt cx="10042458" cy="690726"/>
          </a:xfrm>
        </p:grpSpPr>
        <p:grpSp>
          <p:nvGrpSpPr>
            <p:cNvPr id="7" name="组合 2"/>
            <p:cNvGrpSpPr/>
            <p:nvPr/>
          </p:nvGrpSpPr>
          <p:grpSpPr>
            <a:xfrm>
              <a:off x="1074771" y="1058104"/>
              <a:ext cx="10042458" cy="690726"/>
              <a:chOff x="1594718" y="1801695"/>
              <a:chExt cx="8773964" cy="1152000"/>
            </a:xfrm>
          </p:grpSpPr>
          <p:sp>
            <p:nvSpPr>
              <p:cNvPr id="10" name="矩形: 圆角 4"/>
              <p:cNvSpPr/>
              <p:nvPr/>
            </p:nvSpPr>
            <p:spPr>
              <a:xfrm>
                <a:off x="1594718" y="2082369"/>
                <a:ext cx="1167943" cy="590652"/>
              </a:xfrm>
              <a:prstGeom prst="roundRect">
                <a:avLst>
                  <a:gd name="adj" fmla="val 50000"/>
                </a:avLst>
              </a:prstGeom>
              <a:solidFill>
                <a:schemeClr val="bg1">
                  <a:lumMod val="75000"/>
                </a:schemeClr>
              </a:soli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err="1">
                  <a:ln>
                    <a:noFill/>
                  </a:ln>
                  <a:solidFill>
                    <a:srgbClr val="001965"/>
                  </a:solidFill>
                  <a:effectLst/>
                  <a:uLnTx/>
                  <a:uFillTx/>
                  <a:cs typeface="+mn-ea"/>
                  <a:sym typeface="+mn-lt"/>
                </a:endParaRPr>
              </a:p>
            </p:txBody>
          </p:sp>
          <p:grpSp>
            <p:nvGrpSpPr>
              <p:cNvPr id="11" name="组合 5"/>
              <p:cNvGrpSpPr/>
              <p:nvPr/>
            </p:nvGrpSpPr>
            <p:grpSpPr>
              <a:xfrm>
                <a:off x="2052722" y="1801695"/>
                <a:ext cx="8315960" cy="1152000"/>
                <a:chOff x="2460560" y="1629056"/>
                <a:chExt cx="8315960" cy="1152000"/>
              </a:xfrm>
            </p:grpSpPr>
            <p:sp>
              <p:nvSpPr>
                <p:cNvPr id="13" name="任意多边形: 形状 7"/>
                <p:cNvSpPr/>
                <p:nvPr/>
              </p:nvSpPr>
              <p:spPr>
                <a:xfrm>
                  <a:off x="2496520" y="1719207"/>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gradFill>
                  <a:gsLst>
                    <a:gs pos="24161">
                      <a:srgbClr val="F6F6F6"/>
                    </a:gs>
                    <a:gs pos="78700">
                      <a:srgbClr val="E1E1E1"/>
                    </a:gs>
                    <a:gs pos="0">
                      <a:sysClr val="window" lastClr="FFFFFF"/>
                    </a:gs>
                    <a:gs pos="100000">
                      <a:schemeClr val="bg1">
                        <a:lumMod val="85000"/>
                      </a:schemeClr>
                    </a:gs>
                  </a:gsLst>
                  <a:lin ang="10800000" scaled="0"/>
                </a:gradFill>
                <a:ln w="1723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1965"/>
                    </a:solidFill>
                    <a:effectLst/>
                    <a:uLnTx/>
                    <a:uFillTx/>
                    <a:cs typeface="+mn-ea"/>
                    <a:sym typeface="+mn-lt"/>
                  </a:endParaRPr>
                </a:p>
              </p:txBody>
            </p:sp>
            <p:sp>
              <p:nvSpPr>
                <p:cNvPr id="14" name="Freeform 13_1"/>
                <p:cNvSpPr/>
                <p:nvPr/>
              </p:nvSpPr>
              <p:spPr>
                <a:xfrm>
                  <a:off x="2460560" y="1629056"/>
                  <a:ext cx="8280000" cy="1061849"/>
                </a:xfrm>
                <a:custGeom>
                  <a:avLst/>
                  <a:gdLst>
                    <a:gd name="connsiteX0" fmla="*/ 446317 w 8942193"/>
                    <a:gd name="connsiteY0" fmla="*/ 0 h 897523"/>
                    <a:gd name="connsiteX1" fmla="*/ 1605266 w 8942193"/>
                    <a:gd name="connsiteY1" fmla="*/ 0 h 897523"/>
                    <a:gd name="connsiteX2" fmla="*/ 7685312 w 8942193"/>
                    <a:gd name="connsiteY2" fmla="*/ 0 h 897523"/>
                    <a:gd name="connsiteX3" fmla="*/ 8844261 w 8942193"/>
                    <a:gd name="connsiteY3" fmla="*/ 0 h 897523"/>
                    <a:gd name="connsiteX4" fmla="*/ 8931875 w 8942193"/>
                    <a:gd name="connsiteY4" fmla="*/ 141251 h 897523"/>
                    <a:gd name="connsiteX5" fmla="*/ 8583490 w 8942193"/>
                    <a:gd name="connsiteY5" fmla="*/ 843195 h 897523"/>
                    <a:gd name="connsiteX6" fmla="*/ 8495876 w 8942193"/>
                    <a:gd name="connsiteY6" fmla="*/ 897523 h 897523"/>
                    <a:gd name="connsiteX7" fmla="*/ 7336927 w 8942193"/>
                    <a:gd name="connsiteY7" fmla="*/ 897523 h 897523"/>
                    <a:gd name="connsiteX8" fmla="*/ 1256881 w 8942193"/>
                    <a:gd name="connsiteY8" fmla="*/ 897523 h 897523"/>
                    <a:gd name="connsiteX9" fmla="*/ 97932 w 8942193"/>
                    <a:gd name="connsiteY9" fmla="*/ 897523 h 897523"/>
                    <a:gd name="connsiteX10" fmla="*/ 10318 w 8942193"/>
                    <a:gd name="connsiteY10" fmla="*/ 756272 h 897523"/>
                    <a:gd name="connsiteX11" fmla="*/ 358703 w 8942193"/>
                    <a:gd name="connsiteY11" fmla="*/ 54327 h 897523"/>
                    <a:gd name="connsiteX12" fmla="*/ 446317 w 8942193"/>
                    <a:gd name="connsiteY12" fmla="*/ 0 h 89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42193" h="897523">
                      <a:moveTo>
                        <a:pt x="446317" y="0"/>
                      </a:moveTo>
                      <a:lnTo>
                        <a:pt x="1605266" y="0"/>
                      </a:lnTo>
                      <a:lnTo>
                        <a:pt x="7685312" y="0"/>
                      </a:lnTo>
                      <a:lnTo>
                        <a:pt x="8844261" y="0"/>
                      </a:lnTo>
                      <a:cubicBezTo>
                        <a:pt x="8916871" y="0"/>
                        <a:pt x="8964127" y="76231"/>
                        <a:pt x="8931875" y="141251"/>
                      </a:cubicBezTo>
                      <a:lnTo>
                        <a:pt x="8583490" y="843195"/>
                      </a:lnTo>
                      <a:cubicBezTo>
                        <a:pt x="8566933" y="876482"/>
                        <a:pt x="8532957" y="897523"/>
                        <a:pt x="8495876" y="897523"/>
                      </a:cubicBezTo>
                      <a:lnTo>
                        <a:pt x="7336927" y="897523"/>
                      </a:lnTo>
                      <a:lnTo>
                        <a:pt x="1256881" y="897523"/>
                      </a:lnTo>
                      <a:lnTo>
                        <a:pt x="97932" y="897523"/>
                      </a:lnTo>
                      <a:cubicBezTo>
                        <a:pt x="25323" y="897523"/>
                        <a:pt x="-21933" y="821292"/>
                        <a:pt x="10318" y="756272"/>
                      </a:cubicBezTo>
                      <a:lnTo>
                        <a:pt x="358703" y="54327"/>
                      </a:lnTo>
                      <a:cubicBezTo>
                        <a:pt x="375260" y="21041"/>
                        <a:pt x="409064" y="0"/>
                        <a:pt x="446317" y="0"/>
                      </a:cubicBezTo>
                      <a:close/>
                    </a:path>
                  </a:pathLst>
                </a:custGeom>
                <a:noFill/>
                <a:ln w="9525" cap="flat" cmpd="sng" algn="ctr">
                  <a:gradFill flip="none" rotWithShape="1">
                    <a:gsLst>
                      <a:gs pos="43000">
                        <a:schemeClr val="bg1">
                          <a:lumMod val="50000"/>
                        </a:schemeClr>
                      </a:gs>
                      <a:gs pos="21000">
                        <a:schemeClr val="bg1">
                          <a:lumMod val="95000"/>
                        </a:schemeClr>
                      </a:gs>
                      <a:gs pos="100000">
                        <a:schemeClr val="bg1">
                          <a:lumMod val="85000"/>
                        </a:schemeClr>
                      </a:gs>
                    </a:gsLst>
                    <a:lin ang="10800000" scaled="1"/>
                    <a:tileRect/>
                  </a:grad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cs typeface="+mn-ea"/>
                    <a:sym typeface="+mn-lt"/>
                  </a:endParaRPr>
                </a:p>
              </p:txBody>
            </p:sp>
          </p:grpSp>
          <p:sp>
            <p:nvSpPr>
              <p:cNvPr id="12" name="文本框 6"/>
              <p:cNvSpPr txBox="1"/>
              <p:nvPr/>
            </p:nvSpPr>
            <p:spPr>
              <a:xfrm>
                <a:off x="1667927" y="2013467"/>
                <a:ext cx="540908" cy="67115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cs typeface="+mn-ea"/>
                    <a:sym typeface="+mn-lt"/>
                  </a:rPr>
                  <a:t>01</a:t>
                </a:r>
                <a:endParaRPr kumimoji="0" lang="zh-CN" altLang="en-US" sz="2400" b="1" i="0" u="none" strike="noStrike" kern="1200" cap="none" spc="0" normalizeH="0" baseline="0" noProof="0" dirty="0" err="1">
                  <a:ln>
                    <a:noFill/>
                  </a:ln>
                  <a:solidFill>
                    <a:srgbClr val="FFFFFF"/>
                  </a:solidFill>
                  <a:effectLst/>
                  <a:uLnTx/>
                  <a:uFillTx/>
                  <a:cs typeface="+mn-ea"/>
                  <a:sym typeface="+mn-lt"/>
                </a:endParaRPr>
              </a:p>
            </p:txBody>
          </p:sp>
        </p:grpSp>
        <p:sp>
          <p:nvSpPr>
            <p:cNvPr id="8" name="TextBox 1"/>
            <p:cNvSpPr txBox="1"/>
            <p:nvPr/>
          </p:nvSpPr>
          <p:spPr>
            <a:xfrm>
              <a:off x="2002348" y="1203412"/>
              <a:ext cx="86720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可切除</a:t>
              </a:r>
              <a:r>
                <a:rPr kumimoji="0" lang="en-US" altLang="zh-CN" sz="2000" b="1" i="0" u="none" strike="noStrike" kern="1200" cap="none" spc="0" normalizeH="0" baseline="0" noProof="0" dirty="0">
                  <a:ln>
                    <a:noFill/>
                  </a:ln>
                  <a:solidFill>
                    <a:schemeClr val="tx1">
                      <a:lumMod val="75000"/>
                      <a:lumOff val="25000"/>
                    </a:schemeClr>
                  </a:solidFill>
                  <a:effectLst/>
                  <a:uLnTx/>
                  <a:uFillTx/>
                  <a:cs typeface="+mn-ea"/>
                  <a:sym typeface="+mn-lt"/>
                </a:rPr>
                <a:t>/</a:t>
              </a:r>
              <a:r>
                <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rPr>
                <a:t>临界可切除胰腺癌：解锁手术之钥，围手术期治疗的突破与探索</a:t>
              </a:r>
              <a:endParaRPr kumimoji="0" lang="zh-CN" altLang="en-US" sz="2000" b="1"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7"/>
                                        </p:tgtEl>
                                        <p:attrNameLst>
                                          <p:attrName>style.opacity</p:attrName>
                                        </p:attrNameLst>
                                      </p:cBhvr>
                                      <p:to>
                                        <p:strVal val="0.5"/>
                                      </p:to>
                                    </p:set>
                                    <p:animEffect filter="image" prLst="opacity: 0.5">
                                      <p:cBhvr rctx="IE">
                                        <p:cTn id="7" dur="indefinite"/>
                                        <p:tgtEl>
                                          <p:spTgt spid="37"/>
                                        </p:tgtEl>
                                      </p:cBhvr>
                                    </p:animEffect>
                                  </p:childTnLst>
                                </p:cTn>
                              </p:par>
                              <p:par>
                                <p:cTn id="8" presetID="9" presetClass="emph" presetSubtype="0" nodeType="withEffect">
                                  <p:stCondLst>
                                    <p:cond delay="0"/>
                                  </p:stCondLst>
                                  <p:childTnLst>
                                    <p:set>
                                      <p:cBhvr>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mponentBackground2"/>
          <p:cNvSpPr/>
          <p:nvPr/>
        </p:nvSpPr>
        <p:spPr>
          <a:xfrm>
            <a:off x="8164016" y="914032"/>
            <a:ext cx="3869434" cy="5583331"/>
          </a:xfrm>
          <a:prstGeom prst="roundRect">
            <a:avLst>
              <a:gd name="adj" fmla="val 6800"/>
            </a:avLst>
          </a:prstGeom>
          <a:gradFill flip="none" rotWithShape="1">
            <a:gsLst>
              <a:gs pos="0">
                <a:schemeClr val="accent2">
                  <a:alpha val="18000"/>
                </a:schemeClr>
              </a:gs>
              <a:gs pos="86000">
                <a:srgbClr val="FFFFFF">
                  <a:alpha val="1000"/>
                </a:srgbClr>
              </a:gs>
            </a:gsLst>
            <a:lin ang="16200000" scaled="1"/>
            <a:tileRect/>
          </a:gradFill>
          <a:ln w="12700">
            <a:gradFill flip="none" rotWithShape="1">
              <a:gsLst>
                <a:gs pos="0">
                  <a:schemeClr val="accent2">
                    <a:alpha val="46000"/>
                  </a:schemeClr>
                </a:gs>
                <a:gs pos="100000">
                  <a:srgbClr val="FFFFFF"/>
                </a:gs>
              </a:gsLst>
              <a:lin ang="5400000" scaled="1"/>
              <a:tileRect/>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a:cs typeface="+mn-ea"/>
                <a:sym typeface="+mn-lt"/>
              </a:rPr>
              <a:t> </a:t>
            </a:r>
            <a:endParaRPr lang="en-US" altLang="zh-CN" dirty="0">
              <a:cs typeface="+mn-ea"/>
              <a:sym typeface="+mn-lt"/>
            </a:endParaRPr>
          </a:p>
        </p:txBody>
      </p:sp>
      <p:sp>
        <p:nvSpPr>
          <p:cNvPr id="4" name="TextBox 3"/>
          <p:cNvSpPr txBox="1"/>
          <p:nvPr/>
        </p:nvSpPr>
        <p:spPr>
          <a:xfrm>
            <a:off x="142630" y="255073"/>
            <a:ext cx="11884381" cy="461665"/>
          </a:xfrm>
          <a:prstGeom prst="rect">
            <a:avLst/>
          </a:prstGeom>
          <a:noFill/>
        </p:spPr>
        <p:txBody>
          <a:bodyPr wrap="square">
            <a:spAutoFit/>
          </a:bodyPr>
          <a:lstStyle/>
          <a:p>
            <a:r>
              <a:rPr lang="zh-CN" altLang="en-US" sz="2400" b="1" kern="0" spc="-40" dirty="0">
                <a:solidFill>
                  <a:schemeClr val="tx1">
                    <a:lumMod val="75000"/>
                    <a:lumOff val="25000"/>
                  </a:schemeClr>
                </a:solidFill>
                <a:cs typeface="+mn-ea"/>
                <a:sym typeface="+mn-lt"/>
              </a:rPr>
              <a:t>可</a:t>
            </a:r>
            <a:r>
              <a:rPr lang="zh-CN" altLang="en-US" sz="2400" b="1" dirty="0">
                <a:solidFill>
                  <a:schemeClr val="tx1">
                    <a:lumMod val="75000"/>
                    <a:lumOff val="25000"/>
                  </a:schemeClr>
                </a:solidFill>
                <a:cs typeface="+mn-ea"/>
                <a:sym typeface="+mn-lt"/>
              </a:rPr>
              <a:t>切</a:t>
            </a:r>
            <a:r>
              <a:rPr lang="zh-CN" altLang="en-US" sz="2400" b="1" kern="0" spc="-40" dirty="0">
                <a:solidFill>
                  <a:schemeClr val="tx1">
                    <a:lumMod val="75000"/>
                    <a:lumOff val="25000"/>
                  </a:schemeClr>
                </a:solidFill>
                <a:cs typeface="+mn-ea"/>
                <a:sym typeface="+mn-lt"/>
              </a:rPr>
              <a:t>除或临界可切除胰腺癌：新辅助治疗价值、方案和模式仍在探索中</a:t>
            </a:r>
            <a:endParaRPr lang="zh-CN" altLang="en-US" sz="2400" b="1" dirty="0">
              <a:solidFill>
                <a:schemeClr val="tx1">
                  <a:lumMod val="75000"/>
                  <a:lumOff val="25000"/>
                </a:schemeClr>
              </a:solidFill>
              <a:cs typeface="+mn-ea"/>
              <a:sym typeface="+mn-lt"/>
            </a:endParaRPr>
          </a:p>
        </p:txBody>
      </p:sp>
      <p:sp>
        <p:nvSpPr>
          <p:cNvPr id="7" name="文本框 6"/>
          <p:cNvSpPr txBox="1"/>
          <p:nvPr/>
        </p:nvSpPr>
        <p:spPr>
          <a:xfrm flipH="1">
            <a:off x="8195663" y="1618406"/>
            <a:ext cx="3801124" cy="4127733"/>
          </a:xfrm>
          <a:prstGeom prst="rect">
            <a:avLst/>
          </a:prstGeom>
          <a:noFill/>
        </p:spPr>
        <p:txBody>
          <a:bodyPr wrap="square" rtlCol="0">
            <a:spAutoFit/>
          </a:bodyPr>
          <a:lstStyle/>
          <a:p>
            <a:pPr>
              <a:lnSpc>
                <a:spcPct val="170000"/>
              </a:lnSpc>
            </a:pPr>
            <a:r>
              <a:rPr lang="en-US" altLang="zh-CN" sz="1300" b="1" dirty="0">
                <a:solidFill>
                  <a:schemeClr val="tx1">
                    <a:lumMod val="75000"/>
                    <a:lumOff val="25000"/>
                  </a:schemeClr>
                </a:solidFill>
              </a:rPr>
              <a:t>1.</a:t>
            </a:r>
            <a:r>
              <a:rPr lang="zh-CN" altLang="en-US" sz="1300" b="1" dirty="0">
                <a:solidFill>
                  <a:schemeClr val="tx1">
                    <a:lumMod val="75000"/>
                    <a:lumOff val="25000"/>
                  </a:schemeClr>
                </a:solidFill>
              </a:rPr>
              <a:t>可切除</a:t>
            </a:r>
            <a:r>
              <a:rPr lang="en-US" altLang="zh-CN" sz="1300" b="1" dirty="0">
                <a:solidFill>
                  <a:schemeClr val="tx1">
                    <a:lumMod val="75000"/>
                    <a:lumOff val="25000"/>
                  </a:schemeClr>
                </a:solidFill>
              </a:rPr>
              <a:t>PC</a:t>
            </a:r>
            <a:r>
              <a:rPr lang="zh-CN" altLang="en-US" sz="1300" b="1" dirty="0">
                <a:solidFill>
                  <a:schemeClr val="tx1">
                    <a:lumMod val="75000"/>
                    <a:lumOff val="25000"/>
                  </a:schemeClr>
                </a:solidFill>
              </a:rPr>
              <a:t>：</a:t>
            </a:r>
            <a:r>
              <a:rPr lang="zh-CN" altLang="en-US" sz="1300" b="1" u="sng" dirty="0">
                <a:solidFill>
                  <a:srgbClr val="FF0000"/>
                </a:solidFill>
              </a:rPr>
              <a:t>围术期策略间的比较</a:t>
            </a:r>
            <a:endParaRPr lang="en-US" altLang="zh-CN" sz="1300" b="1" u="sng" dirty="0">
              <a:solidFill>
                <a:srgbClr val="FF0000"/>
              </a:solidFill>
            </a:endParaRPr>
          </a:p>
          <a:p>
            <a:pPr>
              <a:lnSpc>
                <a:spcPct val="170000"/>
              </a:lnSpc>
            </a:pPr>
            <a:r>
              <a:rPr lang="zh-CN" altLang="en-US" sz="1300" b="1" dirty="0">
                <a:solidFill>
                  <a:schemeClr val="bg1"/>
                </a:solidFill>
                <a:highlight>
                  <a:srgbClr val="0F9ED5"/>
                </a:highlight>
              </a:rPr>
              <a:t>新辅助化疗</a:t>
            </a:r>
            <a:r>
              <a:rPr lang="en-US" altLang="zh-CN" sz="1300" b="1" dirty="0">
                <a:solidFill>
                  <a:schemeClr val="tx1">
                    <a:lumMod val="75000"/>
                    <a:lumOff val="25000"/>
                  </a:schemeClr>
                </a:solidFill>
              </a:rPr>
              <a:t>+</a:t>
            </a:r>
            <a:r>
              <a:rPr lang="zh-CN" altLang="en-US" sz="1300" b="1" dirty="0">
                <a:solidFill>
                  <a:schemeClr val="tx1">
                    <a:lumMod val="75000"/>
                    <a:lumOff val="25000"/>
                  </a:schemeClr>
                </a:solidFill>
                <a:highlight>
                  <a:srgbClr val="FFFF00"/>
                </a:highlight>
              </a:rPr>
              <a:t>手术</a:t>
            </a:r>
            <a:r>
              <a:rPr lang="en-US" altLang="zh-CN" sz="1300" b="1" dirty="0">
                <a:solidFill>
                  <a:schemeClr val="tx1">
                    <a:lumMod val="75000"/>
                    <a:lumOff val="25000"/>
                  </a:schemeClr>
                </a:solidFill>
                <a:highlight>
                  <a:srgbClr val="FFFF00"/>
                </a:highlight>
              </a:rPr>
              <a:t>+</a:t>
            </a:r>
            <a:r>
              <a:rPr lang="zh-CN" altLang="en-US" sz="1300" b="1" dirty="0">
                <a:solidFill>
                  <a:schemeClr val="tx1">
                    <a:lumMod val="75000"/>
                    <a:lumOff val="25000"/>
                  </a:schemeClr>
                </a:solidFill>
                <a:highlight>
                  <a:srgbClr val="FFFF00"/>
                </a:highlight>
              </a:rPr>
              <a:t>辅助化疗</a:t>
            </a:r>
            <a:r>
              <a:rPr lang="zh-CN" altLang="en-US" sz="1300" b="1" dirty="0">
                <a:solidFill>
                  <a:schemeClr val="tx1">
                    <a:lumMod val="75000"/>
                    <a:lumOff val="25000"/>
                  </a:schemeClr>
                </a:solidFill>
              </a:rPr>
              <a:t> </a:t>
            </a:r>
            <a:r>
              <a:rPr lang="en-US" altLang="zh-CN" sz="1300" b="1" dirty="0">
                <a:solidFill>
                  <a:schemeClr val="tx1">
                    <a:lumMod val="75000"/>
                    <a:lumOff val="25000"/>
                  </a:schemeClr>
                </a:solidFill>
              </a:rPr>
              <a:t>vs. </a:t>
            </a:r>
            <a:r>
              <a:rPr lang="zh-CN" altLang="en-US" sz="1300" b="1" dirty="0">
                <a:solidFill>
                  <a:schemeClr val="tx1">
                    <a:lumMod val="75000"/>
                    <a:lumOff val="25000"/>
                  </a:schemeClr>
                </a:solidFill>
                <a:highlight>
                  <a:srgbClr val="FFFF00"/>
                </a:highlight>
              </a:rPr>
              <a:t>手术</a:t>
            </a:r>
            <a:r>
              <a:rPr lang="en-US" altLang="zh-CN" sz="1300" b="1" dirty="0">
                <a:solidFill>
                  <a:schemeClr val="tx1">
                    <a:lumMod val="75000"/>
                    <a:lumOff val="25000"/>
                  </a:schemeClr>
                </a:solidFill>
                <a:highlight>
                  <a:srgbClr val="FFFF00"/>
                </a:highlight>
              </a:rPr>
              <a:t>+</a:t>
            </a:r>
            <a:r>
              <a:rPr lang="zh-CN" altLang="en-US" sz="1300" b="1" dirty="0">
                <a:solidFill>
                  <a:schemeClr val="tx1">
                    <a:lumMod val="75000"/>
                    <a:lumOff val="25000"/>
                  </a:schemeClr>
                </a:solidFill>
                <a:highlight>
                  <a:srgbClr val="FFFF00"/>
                </a:highlight>
              </a:rPr>
              <a:t>辅助化疗</a:t>
            </a:r>
            <a:endParaRPr lang="en-US" altLang="zh-CN" sz="1300" b="1" dirty="0">
              <a:solidFill>
                <a:schemeClr val="tx1">
                  <a:lumMod val="75000"/>
                  <a:lumOff val="25000"/>
                </a:schemeClr>
              </a:solidFill>
              <a:highlight>
                <a:srgbClr val="FFFF00"/>
              </a:highlight>
            </a:endParaRPr>
          </a:p>
          <a:p>
            <a:pPr marL="285750" indent="-285750">
              <a:lnSpc>
                <a:spcPct val="170000"/>
              </a:lnSpc>
              <a:buFont typeface="Wingdings" panose="05000000000000000000" pitchFamily="2" charset="2"/>
              <a:buChar char="ü"/>
            </a:pPr>
            <a:r>
              <a:rPr lang="en-US" altLang="zh-CN" sz="1300" b="1" dirty="0">
                <a:solidFill>
                  <a:schemeClr val="tx1">
                    <a:lumMod val="75000"/>
                    <a:lumOff val="25000"/>
                  </a:schemeClr>
                </a:solidFill>
                <a:cs typeface="+mn-ea"/>
                <a:sym typeface="+mn-lt"/>
              </a:rPr>
              <a:t>GS</a:t>
            </a:r>
            <a:r>
              <a:rPr lang="zh-CN" altLang="en-US" sz="1300" b="1" dirty="0">
                <a:solidFill>
                  <a:schemeClr val="tx1">
                    <a:lumMod val="75000"/>
                    <a:lumOff val="25000"/>
                  </a:schemeClr>
                </a:solidFill>
                <a:cs typeface="+mn-ea"/>
                <a:sym typeface="+mn-lt"/>
              </a:rPr>
              <a:t>方案</a:t>
            </a:r>
            <a:r>
              <a:rPr lang="zh-CN" altLang="en-US" sz="1300" dirty="0">
                <a:solidFill>
                  <a:schemeClr val="tx1">
                    <a:lumMod val="75000"/>
                    <a:lumOff val="25000"/>
                  </a:schemeClr>
                </a:solidFill>
                <a:cs typeface="+mn-ea"/>
                <a:sym typeface="+mn-lt"/>
              </a:rPr>
              <a:t>（</a:t>
            </a:r>
            <a:r>
              <a:rPr lang="en-US" altLang="zh-CN" sz="1300" dirty="0">
                <a:solidFill>
                  <a:schemeClr val="tx1">
                    <a:lumMod val="75000"/>
                    <a:lumOff val="25000"/>
                  </a:schemeClr>
                </a:solidFill>
                <a:cs typeface="+mn-ea"/>
                <a:sym typeface="+mn-lt"/>
              </a:rPr>
              <a:t>JSAP05</a:t>
            </a:r>
            <a:r>
              <a:rPr lang="zh-CN" altLang="en-US" sz="1300" dirty="0">
                <a:solidFill>
                  <a:schemeClr val="tx1">
                    <a:lumMod val="75000"/>
                    <a:lumOff val="25000"/>
                  </a:schemeClr>
                </a:solidFill>
                <a:cs typeface="+mn-ea"/>
                <a:sym typeface="+mn-lt"/>
              </a:rPr>
              <a:t>研究）</a:t>
            </a:r>
            <a:endParaRPr lang="en-US" altLang="zh-CN" sz="1300" dirty="0">
              <a:solidFill>
                <a:schemeClr val="tx1">
                  <a:lumMod val="75000"/>
                  <a:lumOff val="25000"/>
                </a:schemeClr>
              </a:solidFill>
              <a:cs typeface="+mn-ea"/>
              <a:sym typeface="+mn-lt"/>
            </a:endParaRPr>
          </a:p>
          <a:p>
            <a:pPr marL="285750" indent="-285750">
              <a:lnSpc>
                <a:spcPct val="170000"/>
              </a:lnSpc>
              <a:buFont typeface="Wingdings" panose="05000000000000000000" pitchFamily="2" charset="2"/>
              <a:buChar char="ü"/>
            </a:pPr>
            <a:r>
              <a:rPr lang="en-US" altLang="zh-CN" sz="1300" b="1" dirty="0">
                <a:solidFill>
                  <a:schemeClr val="tx1">
                    <a:lumMod val="75000"/>
                    <a:lumOff val="25000"/>
                  </a:schemeClr>
                </a:solidFill>
                <a:cs typeface="+mn-ea"/>
                <a:sym typeface="+mn-lt"/>
              </a:rPr>
              <a:t>AG</a:t>
            </a:r>
            <a:r>
              <a:rPr lang="zh-CN" altLang="en-US" sz="1300" b="1" dirty="0">
                <a:solidFill>
                  <a:schemeClr val="tx1">
                    <a:lumMod val="75000"/>
                    <a:lumOff val="25000"/>
                  </a:schemeClr>
                </a:solidFill>
                <a:cs typeface="+mn-ea"/>
                <a:sym typeface="+mn-lt"/>
              </a:rPr>
              <a:t>序贯</a:t>
            </a:r>
            <a:r>
              <a:rPr lang="en-US" altLang="zh-CN" sz="1300" b="1" dirty="0" err="1">
                <a:solidFill>
                  <a:schemeClr val="tx1">
                    <a:lumMod val="75000"/>
                    <a:lumOff val="25000"/>
                  </a:schemeClr>
                </a:solidFill>
                <a:cs typeface="+mn-ea"/>
                <a:sym typeface="+mn-lt"/>
              </a:rPr>
              <a:t>mFOLFIRINOX</a:t>
            </a:r>
            <a:r>
              <a:rPr lang="zh-CN" altLang="en-US" sz="1300" dirty="0">
                <a:solidFill>
                  <a:schemeClr val="tx1">
                    <a:lumMod val="75000"/>
                    <a:lumOff val="25000"/>
                  </a:schemeClr>
                </a:solidFill>
                <a:cs typeface="+mn-ea"/>
                <a:sym typeface="+mn-lt"/>
              </a:rPr>
              <a:t>（</a:t>
            </a:r>
            <a:r>
              <a:rPr lang="en-US" altLang="zh-CN" sz="1300" dirty="0">
                <a:solidFill>
                  <a:schemeClr val="tx1">
                    <a:lumMod val="75000"/>
                    <a:lumOff val="25000"/>
                  </a:schemeClr>
                </a:solidFill>
                <a:cs typeface="+mn-ea"/>
                <a:sym typeface="+mn-lt"/>
              </a:rPr>
              <a:t>CISPD-1</a:t>
            </a:r>
            <a:r>
              <a:rPr lang="zh-CN" altLang="en-US" sz="1300" dirty="0">
                <a:solidFill>
                  <a:schemeClr val="tx1">
                    <a:lumMod val="75000"/>
                    <a:lumOff val="25000"/>
                  </a:schemeClr>
                </a:solidFill>
                <a:cs typeface="+mn-ea"/>
                <a:sym typeface="+mn-lt"/>
              </a:rPr>
              <a:t>研究）</a:t>
            </a:r>
            <a:endParaRPr lang="en-US" altLang="zh-CN" sz="1300" dirty="0">
              <a:solidFill>
                <a:schemeClr val="tx1">
                  <a:lumMod val="75000"/>
                  <a:lumOff val="25000"/>
                </a:schemeClr>
              </a:solidFill>
              <a:cs typeface="+mn-ea"/>
              <a:sym typeface="+mn-lt"/>
            </a:endParaRPr>
          </a:p>
          <a:p>
            <a:pPr>
              <a:lnSpc>
                <a:spcPct val="170000"/>
              </a:lnSpc>
            </a:pPr>
            <a:endParaRPr lang="en-US" altLang="zh-CN" sz="1300" b="1" dirty="0">
              <a:solidFill>
                <a:schemeClr val="tx1">
                  <a:lumMod val="75000"/>
                  <a:lumOff val="25000"/>
                </a:schemeClr>
              </a:solidFill>
            </a:endParaRPr>
          </a:p>
          <a:p>
            <a:pPr>
              <a:lnSpc>
                <a:spcPct val="170000"/>
              </a:lnSpc>
            </a:pPr>
            <a:r>
              <a:rPr lang="en-US" altLang="zh-CN" sz="1300" b="1" dirty="0">
                <a:solidFill>
                  <a:schemeClr val="tx1">
                    <a:lumMod val="75000"/>
                    <a:lumOff val="25000"/>
                  </a:schemeClr>
                </a:solidFill>
              </a:rPr>
              <a:t>2. </a:t>
            </a:r>
            <a:r>
              <a:rPr lang="zh-CN" altLang="en-US" sz="1300" b="1" dirty="0">
                <a:solidFill>
                  <a:schemeClr val="tx1">
                    <a:lumMod val="75000"/>
                    <a:lumOff val="25000"/>
                  </a:schemeClr>
                </a:solidFill>
              </a:rPr>
              <a:t>可切除</a:t>
            </a:r>
            <a:r>
              <a:rPr lang="en-US" altLang="zh-CN" sz="1300" b="1" dirty="0">
                <a:solidFill>
                  <a:schemeClr val="tx1">
                    <a:lumMod val="75000"/>
                    <a:lumOff val="25000"/>
                  </a:schemeClr>
                </a:solidFill>
              </a:rPr>
              <a:t>/</a:t>
            </a:r>
            <a:r>
              <a:rPr lang="zh-CN" altLang="en-US" sz="1300" b="1" dirty="0">
                <a:solidFill>
                  <a:schemeClr val="tx1">
                    <a:lumMod val="75000"/>
                    <a:lumOff val="25000"/>
                  </a:schemeClr>
                </a:solidFill>
              </a:rPr>
              <a:t>临界可切除</a:t>
            </a:r>
            <a:r>
              <a:rPr lang="en-US" altLang="zh-CN" sz="1300" b="1" dirty="0">
                <a:solidFill>
                  <a:schemeClr val="tx1">
                    <a:lumMod val="75000"/>
                    <a:lumOff val="25000"/>
                  </a:schemeClr>
                </a:solidFill>
              </a:rPr>
              <a:t>PC</a:t>
            </a:r>
            <a:r>
              <a:rPr lang="zh-CN" altLang="en-US" sz="1300" b="1" dirty="0">
                <a:solidFill>
                  <a:schemeClr val="tx1">
                    <a:lumMod val="75000"/>
                    <a:lumOff val="25000"/>
                  </a:schemeClr>
                </a:solidFill>
              </a:rPr>
              <a:t>：</a:t>
            </a:r>
            <a:endParaRPr lang="en-US" altLang="zh-CN" sz="1300" b="1" dirty="0">
              <a:solidFill>
                <a:schemeClr val="tx1">
                  <a:lumMod val="75000"/>
                  <a:lumOff val="25000"/>
                </a:schemeClr>
              </a:solidFill>
            </a:endParaRPr>
          </a:p>
          <a:p>
            <a:pPr>
              <a:lnSpc>
                <a:spcPct val="170000"/>
              </a:lnSpc>
            </a:pPr>
            <a:r>
              <a:rPr lang="zh-CN" altLang="en-US" sz="1300" b="1" dirty="0">
                <a:solidFill>
                  <a:srgbClr val="FF0000"/>
                </a:solidFill>
              </a:rPr>
              <a:t>最佳新辅助治疗模式？新辅助化疗时长？</a:t>
            </a:r>
            <a:endParaRPr lang="en-US" altLang="zh-CN" sz="1300" b="1" dirty="0">
              <a:solidFill>
                <a:srgbClr val="FF0000"/>
              </a:solidFill>
            </a:endParaRPr>
          </a:p>
          <a:p>
            <a:pPr marL="285750" indent="-285750">
              <a:lnSpc>
                <a:spcPct val="170000"/>
              </a:lnSpc>
              <a:buFont typeface="Wingdings" panose="05000000000000000000" pitchFamily="2" charset="2"/>
              <a:buChar char="ü"/>
            </a:pPr>
            <a:r>
              <a:rPr lang="en-US" altLang="zh-CN" sz="1300" b="1" dirty="0">
                <a:solidFill>
                  <a:schemeClr val="tx1">
                    <a:lumMod val="75000"/>
                    <a:lumOff val="25000"/>
                  </a:schemeClr>
                </a:solidFill>
                <a:cs typeface="+mn-ea"/>
                <a:sym typeface="+mn-lt"/>
              </a:rPr>
              <a:t>FOLFIRINOX vs </a:t>
            </a:r>
            <a:r>
              <a:rPr lang="zh-CN" altLang="en-US" sz="1300" b="1" dirty="0">
                <a:solidFill>
                  <a:schemeClr val="tx1">
                    <a:lumMod val="75000"/>
                    <a:lumOff val="25000"/>
                  </a:schemeClr>
                </a:solidFill>
                <a:cs typeface="+mn-ea"/>
                <a:sym typeface="+mn-lt"/>
              </a:rPr>
              <a:t>吉西他滨</a:t>
            </a:r>
            <a:r>
              <a:rPr lang="en-US" altLang="zh-CN" sz="1300" b="1" dirty="0">
                <a:solidFill>
                  <a:schemeClr val="tx1">
                    <a:lumMod val="75000"/>
                    <a:lumOff val="25000"/>
                  </a:schemeClr>
                </a:solidFill>
                <a:cs typeface="+mn-ea"/>
                <a:sym typeface="+mn-lt"/>
              </a:rPr>
              <a:t>+</a:t>
            </a:r>
            <a:r>
              <a:rPr lang="zh-CN" altLang="en-US" sz="1300" b="1" dirty="0">
                <a:solidFill>
                  <a:schemeClr val="tx1">
                    <a:lumMod val="75000"/>
                    <a:lumOff val="25000"/>
                  </a:schemeClr>
                </a:solidFill>
                <a:cs typeface="+mn-ea"/>
                <a:sym typeface="+mn-lt"/>
              </a:rPr>
              <a:t>放疗</a:t>
            </a:r>
            <a:r>
              <a:rPr lang="zh-CN" altLang="en-US" sz="1300" dirty="0">
                <a:solidFill>
                  <a:schemeClr val="tx1">
                    <a:lumMod val="75000"/>
                    <a:lumOff val="25000"/>
                  </a:schemeClr>
                </a:solidFill>
                <a:cs typeface="+mn-ea"/>
                <a:sym typeface="+mn-lt"/>
              </a:rPr>
              <a:t>（</a:t>
            </a:r>
            <a:r>
              <a:rPr lang="en-US" altLang="zh-CN" sz="1300" dirty="0">
                <a:solidFill>
                  <a:schemeClr val="tx1">
                    <a:lumMod val="75000"/>
                    <a:lumOff val="25000"/>
                  </a:schemeClr>
                </a:solidFill>
                <a:cs typeface="+mn-ea"/>
                <a:sym typeface="+mn-lt"/>
              </a:rPr>
              <a:t>PREOPANC-2</a:t>
            </a:r>
            <a:r>
              <a:rPr lang="zh-CN" altLang="en-US" sz="1300" dirty="0">
                <a:solidFill>
                  <a:schemeClr val="tx1">
                    <a:lumMod val="75000"/>
                    <a:lumOff val="25000"/>
                  </a:schemeClr>
                </a:solidFill>
                <a:cs typeface="+mn-ea"/>
                <a:sym typeface="+mn-lt"/>
              </a:rPr>
              <a:t>研究）</a:t>
            </a:r>
            <a:endParaRPr lang="zh-CN" altLang="en-US" sz="1300" b="1" kern="0" spc="-10" dirty="0">
              <a:solidFill>
                <a:schemeClr val="tx1">
                  <a:lumMod val="75000"/>
                  <a:lumOff val="25000"/>
                </a:schemeClr>
              </a:solidFill>
              <a:cs typeface="+mn-ea"/>
              <a:sym typeface="+mn-lt"/>
            </a:endParaRPr>
          </a:p>
          <a:p>
            <a:pPr marL="285750" indent="-285750">
              <a:lnSpc>
                <a:spcPct val="170000"/>
              </a:lnSpc>
              <a:buFont typeface="Wingdings" panose="05000000000000000000" pitchFamily="2" charset="2"/>
              <a:buChar char="ü"/>
            </a:pPr>
            <a:r>
              <a:rPr lang="en-US" altLang="zh-CN" sz="1300" b="1" dirty="0">
                <a:solidFill>
                  <a:schemeClr val="tx1">
                    <a:lumMod val="75000"/>
                    <a:lumOff val="25000"/>
                  </a:schemeClr>
                </a:solidFill>
                <a:cs typeface="+mn-ea"/>
              </a:rPr>
              <a:t>PAXG vs </a:t>
            </a:r>
            <a:r>
              <a:rPr lang="en-US" altLang="zh-CN" sz="1300" b="1" dirty="0" err="1">
                <a:solidFill>
                  <a:schemeClr val="tx1">
                    <a:lumMod val="75000"/>
                    <a:lumOff val="25000"/>
                  </a:schemeClr>
                </a:solidFill>
                <a:cs typeface="+mn-ea"/>
              </a:rPr>
              <a:t>mFOLFIRINOX</a:t>
            </a:r>
            <a:r>
              <a:rPr lang="en-US" altLang="zh-CN" sz="1300" b="1" dirty="0">
                <a:solidFill>
                  <a:schemeClr val="tx1">
                    <a:lumMod val="75000"/>
                    <a:lumOff val="25000"/>
                  </a:schemeClr>
                </a:solidFill>
                <a:cs typeface="+mn-ea"/>
              </a:rPr>
              <a:t> </a:t>
            </a:r>
            <a:r>
              <a:rPr lang="zh-CN" altLang="en-US" sz="1300" b="1" dirty="0">
                <a:solidFill>
                  <a:schemeClr val="tx1">
                    <a:lumMod val="75000"/>
                    <a:lumOff val="25000"/>
                  </a:schemeClr>
                </a:solidFill>
                <a:cs typeface="+mn-ea"/>
              </a:rPr>
              <a:t>（</a:t>
            </a:r>
            <a:r>
              <a:rPr lang="zh-CN" altLang="en-US" sz="1300" b="1" dirty="0">
                <a:solidFill>
                  <a:schemeClr val="tx1">
                    <a:lumMod val="75000"/>
                    <a:lumOff val="25000"/>
                  </a:schemeClr>
                </a:solidFill>
                <a:cs typeface="+mn-ea"/>
                <a:sym typeface="+mn-lt"/>
              </a:rPr>
              <a:t>首次随机分组</a:t>
            </a:r>
            <a:r>
              <a:rPr lang="zh-CN" altLang="en-US" sz="1300" b="1" dirty="0">
                <a:solidFill>
                  <a:schemeClr val="tx1">
                    <a:lumMod val="75000"/>
                    <a:lumOff val="25000"/>
                  </a:schemeClr>
                </a:solidFill>
                <a:cs typeface="+mn-ea"/>
              </a:rPr>
              <a:t>） </a:t>
            </a:r>
            <a:r>
              <a:rPr lang="zh-CN" altLang="en-US" sz="1300" b="1" dirty="0">
                <a:solidFill>
                  <a:schemeClr val="tx1">
                    <a:lumMod val="75000"/>
                    <a:lumOff val="25000"/>
                  </a:schemeClr>
                </a:solidFill>
                <a:cs typeface="+mn-ea"/>
                <a:sym typeface="+mn-lt"/>
              </a:rPr>
              <a:t>、长程</a:t>
            </a:r>
            <a:r>
              <a:rPr lang="en-US" altLang="zh-CN" sz="1300" b="1" dirty="0">
                <a:solidFill>
                  <a:schemeClr val="tx1">
                    <a:lumMod val="75000"/>
                    <a:lumOff val="25000"/>
                  </a:schemeClr>
                </a:solidFill>
                <a:cs typeface="+mn-ea"/>
                <a:sym typeface="+mn-lt"/>
              </a:rPr>
              <a:t>6</a:t>
            </a:r>
            <a:r>
              <a:rPr lang="zh-CN" altLang="en-US" sz="1300" b="1" dirty="0">
                <a:solidFill>
                  <a:schemeClr val="tx1">
                    <a:lumMod val="75000"/>
                    <a:lumOff val="25000"/>
                  </a:schemeClr>
                </a:solidFill>
                <a:cs typeface="+mn-ea"/>
                <a:sym typeface="+mn-lt"/>
              </a:rPr>
              <a:t>个月 </a:t>
            </a:r>
            <a:r>
              <a:rPr lang="en-US" altLang="zh-CN" sz="1300" b="1" dirty="0">
                <a:solidFill>
                  <a:schemeClr val="tx1">
                    <a:lumMod val="75000"/>
                    <a:lumOff val="25000"/>
                  </a:schemeClr>
                </a:solidFill>
                <a:cs typeface="+mn-ea"/>
                <a:sym typeface="+mn-lt"/>
              </a:rPr>
              <a:t>vs  </a:t>
            </a:r>
            <a:r>
              <a:rPr lang="zh-CN" altLang="en-US" sz="1300" b="1" dirty="0">
                <a:solidFill>
                  <a:schemeClr val="tx1">
                    <a:lumMod val="75000"/>
                    <a:lumOff val="25000"/>
                  </a:schemeClr>
                </a:solidFill>
                <a:cs typeface="+mn-ea"/>
                <a:sym typeface="+mn-lt"/>
              </a:rPr>
              <a:t>短程</a:t>
            </a:r>
            <a:r>
              <a:rPr lang="en-US" altLang="zh-CN" sz="1300" b="1" dirty="0">
                <a:solidFill>
                  <a:schemeClr val="tx1">
                    <a:lumMod val="75000"/>
                    <a:lumOff val="25000"/>
                  </a:schemeClr>
                </a:solidFill>
                <a:cs typeface="+mn-ea"/>
                <a:sym typeface="+mn-lt"/>
              </a:rPr>
              <a:t>4</a:t>
            </a:r>
            <a:r>
              <a:rPr lang="zh-CN" altLang="en-US" sz="1300" b="1" dirty="0">
                <a:solidFill>
                  <a:schemeClr val="tx1">
                    <a:lumMod val="75000"/>
                    <a:lumOff val="25000"/>
                  </a:schemeClr>
                </a:solidFill>
                <a:cs typeface="+mn-ea"/>
                <a:sym typeface="+mn-lt"/>
              </a:rPr>
              <a:t>个月</a:t>
            </a:r>
            <a:r>
              <a:rPr lang="zh-CN" altLang="en-US" sz="1300" b="1" dirty="0">
                <a:solidFill>
                  <a:schemeClr val="tx1">
                    <a:lumMod val="75000"/>
                    <a:lumOff val="25000"/>
                  </a:schemeClr>
                </a:solidFill>
                <a:cs typeface="+mn-ea"/>
              </a:rPr>
              <a:t>（第二</a:t>
            </a:r>
            <a:r>
              <a:rPr lang="zh-CN" altLang="en-US" sz="1300" b="1" dirty="0">
                <a:solidFill>
                  <a:schemeClr val="tx1">
                    <a:lumMod val="75000"/>
                    <a:lumOff val="25000"/>
                  </a:schemeClr>
                </a:solidFill>
                <a:cs typeface="+mn-ea"/>
                <a:sym typeface="+mn-lt"/>
              </a:rPr>
              <a:t>次随机分组</a:t>
            </a:r>
            <a:r>
              <a:rPr lang="zh-CN" altLang="en-US" sz="1300" b="1" dirty="0">
                <a:solidFill>
                  <a:schemeClr val="tx1">
                    <a:lumMod val="75000"/>
                    <a:lumOff val="25000"/>
                  </a:schemeClr>
                </a:solidFill>
                <a:cs typeface="+mn-ea"/>
              </a:rPr>
              <a:t>） </a:t>
            </a:r>
            <a:r>
              <a:rPr lang="zh-CN" altLang="en-US" sz="1300" dirty="0">
                <a:solidFill>
                  <a:schemeClr val="tx1">
                    <a:lumMod val="75000"/>
                    <a:lumOff val="25000"/>
                  </a:schemeClr>
                </a:solidFill>
                <a:cs typeface="+mn-ea"/>
              </a:rPr>
              <a:t>（</a:t>
            </a:r>
            <a:r>
              <a:rPr lang="en-US" altLang="zh-CN" sz="1300" dirty="0">
                <a:solidFill>
                  <a:schemeClr val="tx1">
                    <a:lumMod val="75000"/>
                    <a:lumOff val="25000"/>
                  </a:schemeClr>
                </a:solidFill>
                <a:cs typeface="+mn-ea"/>
              </a:rPr>
              <a:t>CASSANDRA-PACT-21</a:t>
            </a:r>
            <a:r>
              <a:rPr lang="zh-CN" altLang="en-US" sz="1300" dirty="0">
                <a:solidFill>
                  <a:schemeClr val="tx1">
                    <a:lumMod val="75000"/>
                    <a:lumOff val="25000"/>
                  </a:schemeClr>
                </a:solidFill>
                <a:cs typeface="+mn-ea"/>
              </a:rPr>
              <a:t>研究）</a:t>
            </a:r>
            <a:endParaRPr lang="zh-CN" altLang="en-US" sz="1300" dirty="0">
              <a:solidFill>
                <a:schemeClr val="tx1">
                  <a:lumMod val="75000"/>
                  <a:lumOff val="25000"/>
                </a:schemeClr>
              </a:solidFill>
              <a:cs typeface="+mn-ea"/>
            </a:endParaRPr>
          </a:p>
        </p:txBody>
      </p:sp>
      <p:sp>
        <p:nvSpPr>
          <p:cNvPr id="6" name="文本框 5"/>
          <p:cNvSpPr txBox="1"/>
          <p:nvPr/>
        </p:nvSpPr>
        <p:spPr>
          <a:xfrm flipH="1">
            <a:off x="195213" y="1516424"/>
            <a:ext cx="8094779" cy="845616"/>
          </a:xfrm>
          <a:prstGeom prst="rect">
            <a:avLst/>
          </a:prstGeom>
          <a:noFill/>
        </p:spPr>
        <p:txBody>
          <a:bodyPr wrap="square" rtlCol="0">
            <a:spAutoFit/>
          </a:bodyPr>
          <a:lstStyle/>
          <a:p>
            <a:pPr marL="285750" indent="-285750">
              <a:lnSpc>
                <a:spcPct val="120000"/>
              </a:lnSpc>
              <a:buFont typeface="Wingdings" panose="05000000000000000000" pitchFamily="2" charset="2"/>
              <a:buChar char="Ø"/>
            </a:pPr>
            <a:r>
              <a:rPr lang="zh-CN" altLang="en-US" sz="1400" b="1" dirty="0">
                <a:solidFill>
                  <a:srgbClr val="FF0000"/>
                </a:solidFill>
              </a:rPr>
              <a:t>新辅助治疗</a:t>
            </a:r>
            <a:r>
              <a:rPr lang="zh-CN" altLang="en-US" sz="1400" b="1" dirty="0">
                <a:solidFill>
                  <a:schemeClr val="tx1">
                    <a:lumMod val="75000"/>
                    <a:lumOff val="25000"/>
                  </a:schemeClr>
                </a:solidFill>
              </a:rPr>
              <a:t>的价值、最佳方案及治疗模式</a:t>
            </a:r>
            <a:r>
              <a:rPr lang="zh-CN" altLang="en-US" sz="1400" b="1" dirty="0">
                <a:solidFill>
                  <a:srgbClr val="FF0000"/>
                </a:solidFill>
              </a:rPr>
              <a:t>尚存争议</a:t>
            </a:r>
            <a:endParaRPr lang="en-US" altLang="zh-CN" sz="1400" b="1" dirty="0">
              <a:solidFill>
                <a:srgbClr val="FF0000"/>
              </a:solidFill>
            </a:endParaRPr>
          </a:p>
          <a:p>
            <a:pPr marL="285750" indent="285750">
              <a:lnSpc>
                <a:spcPct val="120000"/>
              </a:lnSpc>
              <a:buFont typeface="Wingdings" panose="05000000000000000000" pitchFamily="2" charset="2"/>
              <a:buChar char="q"/>
            </a:pPr>
            <a:r>
              <a:rPr lang="zh-CN" altLang="en-US" sz="1400" b="1" dirty="0">
                <a:solidFill>
                  <a:schemeClr val="tx1">
                    <a:lumMod val="75000"/>
                    <a:lumOff val="25000"/>
                  </a:schemeClr>
                </a:solidFill>
              </a:rPr>
              <a:t>可切除</a:t>
            </a:r>
            <a:r>
              <a:rPr lang="en-US" altLang="zh-CN" sz="1400" b="1" dirty="0">
                <a:solidFill>
                  <a:schemeClr val="tx1">
                    <a:lumMod val="75000"/>
                    <a:lumOff val="25000"/>
                  </a:schemeClr>
                </a:solidFill>
              </a:rPr>
              <a:t>PC</a:t>
            </a:r>
            <a:r>
              <a:rPr lang="zh-CN" altLang="en-US" sz="1400" b="1" dirty="0">
                <a:solidFill>
                  <a:schemeClr val="tx1">
                    <a:lumMod val="75000"/>
                    <a:lumOff val="25000"/>
                  </a:schemeClr>
                </a:solidFill>
              </a:rPr>
              <a:t>：</a:t>
            </a:r>
            <a:r>
              <a:rPr lang="zh-CN" altLang="en-US" sz="1400" b="1" dirty="0">
                <a:solidFill>
                  <a:srgbClr val="FF0000"/>
                </a:solidFill>
              </a:rPr>
              <a:t>根治术</a:t>
            </a:r>
            <a:r>
              <a:rPr lang="en-US" altLang="zh-CN" sz="1400" b="1" dirty="0">
                <a:solidFill>
                  <a:srgbClr val="FF0000"/>
                </a:solidFill>
              </a:rPr>
              <a:t>+</a:t>
            </a:r>
            <a:r>
              <a:rPr lang="zh-CN" altLang="en-US" sz="1400" b="1" dirty="0">
                <a:solidFill>
                  <a:srgbClr val="FF0000"/>
                </a:solidFill>
              </a:rPr>
              <a:t>术后辅助化疗</a:t>
            </a:r>
            <a:r>
              <a:rPr lang="zh-CN" altLang="en-US" sz="1400" b="1" dirty="0">
                <a:solidFill>
                  <a:schemeClr val="tx1">
                    <a:lumMod val="75000"/>
                    <a:lumOff val="25000"/>
                  </a:schemeClr>
                </a:solidFill>
              </a:rPr>
              <a:t>为首选</a:t>
            </a:r>
            <a:r>
              <a:rPr lang="zh-CN" altLang="en-US" sz="1400" dirty="0">
                <a:solidFill>
                  <a:schemeClr val="tx1">
                    <a:lumMod val="75000"/>
                    <a:lumOff val="25000"/>
                  </a:schemeClr>
                </a:solidFill>
              </a:rPr>
              <a:t>，</a:t>
            </a:r>
            <a:r>
              <a:rPr lang="zh-CN" altLang="en-US" sz="1400" b="1" dirty="0">
                <a:solidFill>
                  <a:schemeClr val="tx1">
                    <a:lumMod val="75000"/>
                    <a:lumOff val="25000"/>
                  </a:schemeClr>
                </a:solidFill>
              </a:rPr>
              <a:t>新辅助治疗缺乏高级别循证医学证据（</a:t>
            </a:r>
            <a:r>
              <a:rPr lang="en-US" altLang="zh-CN" sz="1400" b="1" dirty="0">
                <a:solidFill>
                  <a:schemeClr val="tx1">
                    <a:lumMod val="75000"/>
                    <a:lumOff val="25000"/>
                  </a:schemeClr>
                </a:solidFill>
              </a:rPr>
              <a:t>II</a:t>
            </a:r>
            <a:r>
              <a:rPr lang="zh-CN" altLang="en-US" sz="1400" b="1" dirty="0">
                <a:solidFill>
                  <a:schemeClr val="tx1">
                    <a:lumMod val="75000"/>
                    <a:lumOff val="25000"/>
                  </a:schemeClr>
                </a:solidFill>
              </a:rPr>
              <a:t>级推荐）</a:t>
            </a:r>
            <a:endParaRPr lang="en-US" altLang="zh-CN" sz="1400" b="1" dirty="0">
              <a:solidFill>
                <a:schemeClr val="tx1">
                  <a:lumMod val="75000"/>
                  <a:lumOff val="25000"/>
                </a:schemeClr>
              </a:solidFill>
            </a:endParaRPr>
          </a:p>
          <a:p>
            <a:pPr marL="285750" indent="285750">
              <a:lnSpc>
                <a:spcPct val="120000"/>
              </a:lnSpc>
              <a:buFont typeface="Wingdings" panose="05000000000000000000" pitchFamily="2" charset="2"/>
              <a:buChar char="q"/>
            </a:pPr>
            <a:r>
              <a:rPr lang="zh-CN" altLang="en-US" sz="1400" b="1" dirty="0">
                <a:solidFill>
                  <a:schemeClr val="tx1">
                    <a:lumMod val="75000"/>
                    <a:lumOff val="25000"/>
                  </a:schemeClr>
                </a:solidFill>
              </a:rPr>
              <a:t>临界可切除</a:t>
            </a:r>
            <a:r>
              <a:rPr lang="en-US" altLang="zh-CN" sz="1400" b="1" dirty="0">
                <a:solidFill>
                  <a:schemeClr val="tx1">
                    <a:lumMod val="75000"/>
                    <a:lumOff val="25000"/>
                  </a:schemeClr>
                </a:solidFill>
              </a:rPr>
              <a:t>PC</a:t>
            </a:r>
            <a:r>
              <a:rPr lang="zh-CN" altLang="en-US" sz="1400" b="1" dirty="0">
                <a:solidFill>
                  <a:schemeClr val="tx1">
                    <a:lumMod val="75000"/>
                    <a:lumOff val="25000"/>
                  </a:schemeClr>
                </a:solidFill>
              </a:rPr>
              <a:t>：</a:t>
            </a:r>
            <a:r>
              <a:rPr lang="zh-CN" altLang="en-US" sz="1400" b="1" dirty="0">
                <a:solidFill>
                  <a:srgbClr val="FF0000"/>
                </a:solidFill>
              </a:rPr>
              <a:t>新辅助治疗及手术为</a:t>
            </a:r>
            <a:r>
              <a:rPr lang="en-US" altLang="zh-CN" sz="1400" b="1" dirty="0">
                <a:solidFill>
                  <a:srgbClr val="FF0000"/>
                </a:solidFill>
              </a:rPr>
              <a:t>I</a:t>
            </a:r>
            <a:r>
              <a:rPr lang="zh-CN" altLang="en-US" sz="1400" b="1" dirty="0">
                <a:solidFill>
                  <a:srgbClr val="FF0000"/>
                </a:solidFill>
              </a:rPr>
              <a:t>级推荐</a:t>
            </a:r>
            <a:r>
              <a:rPr lang="zh-CN" altLang="en-US" sz="1400" b="1" dirty="0">
                <a:solidFill>
                  <a:schemeClr val="tx1">
                    <a:lumMod val="75000"/>
                    <a:lumOff val="25000"/>
                  </a:schemeClr>
                </a:solidFill>
              </a:rPr>
              <a:t>，标准治疗方案和模式需进一步探讨</a:t>
            </a:r>
            <a:endParaRPr lang="en-US" altLang="zh-CN" sz="1400" b="1" dirty="0">
              <a:solidFill>
                <a:schemeClr val="tx1">
                  <a:lumMod val="75000"/>
                  <a:lumOff val="25000"/>
                </a:schemeClr>
              </a:solidFill>
            </a:endParaRPr>
          </a:p>
        </p:txBody>
      </p:sp>
      <p:sp>
        <p:nvSpPr>
          <p:cNvPr id="17" name="形状1"/>
          <p:cNvSpPr txBox="1"/>
          <p:nvPr/>
        </p:nvSpPr>
        <p:spPr>
          <a:xfrm flipH="1">
            <a:off x="2236893" y="1045281"/>
            <a:ext cx="3816303" cy="377826"/>
          </a:xfrm>
          <a:prstGeom prst="roundRect">
            <a:avLst/>
          </a:prstGeom>
          <a:gradFill flip="none" rotWithShape="1">
            <a:gsLst>
              <a:gs pos="15000">
                <a:schemeClr val="accent1">
                  <a:lumMod val="60000"/>
                  <a:lumOff val="40000"/>
                </a:schemeClr>
              </a:gs>
              <a:gs pos="78000">
                <a:schemeClr val="accent1"/>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ormAutofit/>
          </a:bodyPr>
          <a:lstStyle>
            <a:defPPr>
              <a:defRPr lang="en-US"/>
            </a:defPPr>
            <a:lvl1pPr algn="ctr">
              <a:defRPr sz="3200" b="1">
                <a:solidFill>
                  <a:srgbClr val="FFFFFF"/>
                </a:solidFill>
                <a:latin typeface="Helvetica"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400" dirty="0"/>
              <a:t>可切</a:t>
            </a:r>
            <a:r>
              <a:rPr lang="en-US" altLang="zh-CN" sz="1400" dirty="0"/>
              <a:t>/</a:t>
            </a:r>
            <a:r>
              <a:rPr lang="zh-CN" altLang="en-US" sz="1400" dirty="0"/>
              <a:t>临界可切除</a:t>
            </a:r>
            <a:r>
              <a:rPr lang="en-US" altLang="zh-CN" sz="1400" dirty="0"/>
              <a:t>PC</a:t>
            </a:r>
            <a:r>
              <a:rPr lang="zh-CN" altLang="en-US" sz="1400" dirty="0">
                <a:sym typeface="Arial" panose="020B0604020202020204" pitchFamily="34" charset="0"/>
              </a:rPr>
              <a:t>治疗现状及未解决问题</a:t>
            </a:r>
            <a:endParaRPr lang="zh-CN" altLang="en-US" sz="1400" dirty="0">
              <a:sym typeface="Arial" panose="020B0604020202020204" pitchFamily="34" charset="0"/>
            </a:endParaRPr>
          </a:p>
        </p:txBody>
      </p:sp>
      <p:sp>
        <p:nvSpPr>
          <p:cNvPr id="8" name="Rectangle 11"/>
          <p:cNvSpPr/>
          <p:nvPr/>
        </p:nvSpPr>
        <p:spPr>
          <a:xfrm>
            <a:off x="195213" y="914032"/>
            <a:ext cx="7884879" cy="5528280"/>
          </a:xfrm>
          <a:prstGeom prst="rect">
            <a:avLst/>
          </a:prstGeom>
          <a:no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266550" y="3167492"/>
            <a:ext cx="7813542" cy="3231315"/>
            <a:chOff x="197279" y="3105149"/>
            <a:chExt cx="7813542" cy="3231315"/>
          </a:xfrm>
        </p:grpSpPr>
        <p:pic>
          <p:nvPicPr>
            <p:cNvPr id="10" name="图片 9" descr="表格&#10;&#10;AI 生成的内容可能不正确。"/>
            <p:cNvPicPr>
              <a:picLocks noChangeAspect="1"/>
            </p:cNvPicPr>
            <p:nvPr/>
          </p:nvPicPr>
          <p:blipFill>
            <a:blip r:embed="rId1"/>
            <a:srcRect t="6848"/>
            <a:stretch>
              <a:fillRect/>
            </a:stretch>
          </p:blipFill>
          <p:spPr>
            <a:xfrm>
              <a:off x="197279" y="3359726"/>
              <a:ext cx="3816000" cy="2285653"/>
            </a:xfrm>
            <a:prstGeom prst="rect">
              <a:avLst/>
            </a:prstGeom>
          </p:spPr>
        </p:pic>
        <p:pic>
          <p:nvPicPr>
            <p:cNvPr id="12" name="图片 11" descr="表格&#10;&#10;AI 生成的内容可能不正确。"/>
            <p:cNvPicPr>
              <a:picLocks noChangeAspect="1"/>
            </p:cNvPicPr>
            <p:nvPr/>
          </p:nvPicPr>
          <p:blipFill>
            <a:blip r:embed="rId2"/>
            <a:srcRect t="16263"/>
            <a:stretch>
              <a:fillRect/>
            </a:stretch>
          </p:blipFill>
          <p:spPr>
            <a:xfrm>
              <a:off x="4194821" y="3357149"/>
              <a:ext cx="3780000" cy="2077685"/>
            </a:xfrm>
            <a:prstGeom prst="rect">
              <a:avLst/>
            </a:prstGeom>
          </p:spPr>
        </p:pic>
        <p:pic>
          <p:nvPicPr>
            <p:cNvPr id="14" name="图片 13" descr="文本&#10;&#10;AI 生成的内容可能不正确。"/>
            <p:cNvPicPr>
              <a:picLocks noChangeAspect="1"/>
            </p:cNvPicPr>
            <p:nvPr/>
          </p:nvPicPr>
          <p:blipFill>
            <a:blip r:embed="rId3"/>
            <a:stretch>
              <a:fillRect/>
            </a:stretch>
          </p:blipFill>
          <p:spPr>
            <a:xfrm>
              <a:off x="4194821" y="5430422"/>
              <a:ext cx="3816000" cy="888239"/>
            </a:xfrm>
            <a:prstGeom prst="rect">
              <a:avLst/>
            </a:prstGeom>
          </p:spPr>
        </p:pic>
        <p:sp>
          <p:nvSpPr>
            <p:cNvPr id="5" name="Rectangle 10"/>
            <p:cNvSpPr/>
            <p:nvPr/>
          </p:nvSpPr>
          <p:spPr>
            <a:xfrm>
              <a:off x="2029079" y="3582275"/>
              <a:ext cx="734903" cy="144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V="1">
              <a:off x="4100946" y="3132857"/>
              <a:ext cx="0" cy="3203607"/>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pic>
          <p:nvPicPr>
            <p:cNvPr id="19" name="图片 18" descr="报纸上的文字&#10;&#10;AI 生成的内容可能不正确。"/>
            <p:cNvPicPr>
              <a:picLocks noChangeAspect="1"/>
            </p:cNvPicPr>
            <p:nvPr/>
          </p:nvPicPr>
          <p:blipFill>
            <a:blip r:embed="rId4"/>
            <a:srcRect b="91747"/>
            <a:stretch>
              <a:fillRect/>
            </a:stretch>
          </p:blipFill>
          <p:spPr>
            <a:xfrm>
              <a:off x="399817" y="5647750"/>
              <a:ext cx="3600000" cy="129598"/>
            </a:xfrm>
            <a:prstGeom prst="rect">
              <a:avLst/>
            </a:prstGeom>
          </p:spPr>
        </p:pic>
        <p:pic>
          <p:nvPicPr>
            <p:cNvPr id="20" name="图片 19" descr="报纸上的文字&#10;&#10;AI 生成的内容可能不正确。"/>
            <p:cNvPicPr>
              <a:picLocks noChangeAspect="1"/>
            </p:cNvPicPr>
            <p:nvPr/>
          </p:nvPicPr>
          <p:blipFill>
            <a:blip r:embed="rId4"/>
            <a:srcRect t="65213"/>
            <a:stretch>
              <a:fillRect/>
            </a:stretch>
          </p:blipFill>
          <p:spPr>
            <a:xfrm>
              <a:off x="399817" y="5756565"/>
              <a:ext cx="3600000" cy="546256"/>
            </a:xfrm>
            <a:prstGeom prst="rect">
              <a:avLst/>
            </a:prstGeom>
          </p:spPr>
        </p:pic>
        <p:pic>
          <p:nvPicPr>
            <p:cNvPr id="21" name="图片 20" descr="表格&#10;&#10;AI 生成的内容可能不正确。"/>
            <p:cNvPicPr>
              <a:picLocks noChangeAspect="1"/>
            </p:cNvPicPr>
            <p:nvPr/>
          </p:nvPicPr>
          <p:blipFill>
            <a:blip r:embed="rId1"/>
            <a:srcRect r="50132" b="92724"/>
            <a:stretch>
              <a:fillRect/>
            </a:stretch>
          </p:blipFill>
          <p:spPr>
            <a:xfrm>
              <a:off x="197279" y="3105149"/>
              <a:ext cx="2685938" cy="252000"/>
            </a:xfrm>
            <a:prstGeom prst="rect">
              <a:avLst/>
            </a:prstGeom>
          </p:spPr>
        </p:pic>
        <p:pic>
          <p:nvPicPr>
            <p:cNvPr id="22" name="图片 21" descr="表格&#10;&#10;AI 生成的内容可能不正确。"/>
            <p:cNvPicPr>
              <a:picLocks noChangeAspect="1"/>
            </p:cNvPicPr>
            <p:nvPr/>
          </p:nvPicPr>
          <p:blipFill>
            <a:blip r:embed="rId2"/>
            <a:srcRect r="46181" b="92706"/>
            <a:stretch>
              <a:fillRect/>
            </a:stretch>
          </p:blipFill>
          <p:spPr>
            <a:xfrm>
              <a:off x="4188614" y="3132857"/>
              <a:ext cx="2832556" cy="252000"/>
            </a:xfrm>
            <a:prstGeom prst="rect">
              <a:avLst/>
            </a:prstGeom>
          </p:spPr>
        </p:pic>
        <p:sp>
          <p:nvSpPr>
            <p:cNvPr id="24" name="Rectangle 10"/>
            <p:cNvSpPr/>
            <p:nvPr/>
          </p:nvSpPr>
          <p:spPr>
            <a:xfrm>
              <a:off x="5021661" y="4263638"/>
              <a:ext cx="1192103" cy="28295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10"/>
            <p:cNvSpPr/>
            <p:nvPr/>
          </p:nvSpPr>
          <p:spPr>
            <a:xfrm>
              <a:off x="399817" y="5377343"/>
              <a:ext cx="2731310" cy="144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2013576" y="6036620"/>
              <a:ext cx="1944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直接连接符 28"/>
            <p:cNvCxnSpPr/>
            <p:nvPr/>
          </p:nvCxnSpPr>
          <p:spPr>
            <a:xfrm>
              <a:off x="419691" y="6182093"/>
              <a:ext cx="1548000"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30" name="Rectangle 10"/>
            <p:cNvSpPr/>
            <p:nvPr/>
          </p:nvSpPr>
          <p:spPr>
            <a:xfrm>
              <a:off x="4289860" y="5441519"/>
              <a:ext cx="2376000" cy="144000"/>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Bullet2"/>
          <p:cNvSpPr txBox="1"/>
          <p:nvPr/>
        </p:nvSpPr>
        <p:spPr>
          <a:xfrm>
            <a:off x="9012459" y="1045281"/>
            <a:ext cx="2052000" cy="377826"/>
          </a:xfrm>
          <a:prstGeom prst="roundRect">
            <a:avLst>
              <a:gd name="adj" fmla="val 19000"/>
            </a:avLst>
          </a:prstGeom>
          <a:gradFill>
            <a:gsLst>
              <a:gs pos="10000">
                <a:schemeClr val="accent2"/>
              </a:gs>
              <a:gs pos="89000">
                <a:schemeClr val="accent2">
                  <a:lumMod val="60000"/>
                  <a:lumOff val="40000"/>
                </a:schemeClr>
              </a:gs>
            </a:gsLst>
            <a:lin ang="54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b="1">
                <a:solidFill>
                  <a:srgbClr val="FFFFFF"/>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CN" altLang="en-US" sz="1400" dirty="0"/>
              <a:t>新辅助研究探索方向</a:t>
            </a:r>
            <a:endParaRPr lang="en-US" altLang="zh-CN" sz="1400" dirty="0">
              <a:sym typeface="+mn-lt"/>
            </a:endParaRPr>
          </a:p>
        </p:txBody>
      </p:sp>
      <p:pic>
        <p:nvPicPr>
          <p:cNvPr id="35" name="图片 34" descr="文本&#10;&#10;AI 生成的内容可能不正确。"/>
          <p:cNvPicPr>
            <a:picLocks noChangeAspect="1"/>
          </p:cNvPicPr>
          <p:nvPr/>
        </p:nvPicPr>
        <p:blipFill>
          <a:blip r:embed="rId5"/>
          <a:stretch>
            <a:fillRect/>
          </a:stretch>
        </p:blipFill>
        <p:spPr>
          <a:xfrm>
            <a:off x="388135" y="2494288"/>
            <a:ext cx="2149333" cy="616733"/>
          </a:xfrm>
          <a:prstGeom prst="rect">
            <a:avLst/>
          </a:prstGeom>
        </p:spPr>
      </p:pic>
      <p:sp>
        <p:nvSpPr>
          <p:cNvPr id="37" name="TextBox 18"/>
          <p:cNvSpPr txBox="1"/>
          <p:nvPr/>
        </p:nvSpPr>
        <p:spPr>
          <a:xfrm>
            <a:off x="67377" y="6589524"/>
            <a:ext cx="1961702" cy="215444"/>
          </a:xfrm>
          <a:prstGeom prst="rect">
            <a:avLst/>
          </a:prstGeom>
          <a:noFill/>
        </p:spPr>
        <p:txBody>
          <a:bodyPr wrap="square">
            <a:spAutoFit/>
          </a:bodyPr>
          <a:lstStyle/>
          <a:p>
            <a:r>
              <a:rPr lang="en-US" altLang="zh-CN" sz="800" kern="0" spc="-10" dirty="0">
                <a:cs typeface="+mn-ea"/>
                <a:sym typeface="+mn-lt"/>
              </a:rPr>
              <a:t>2024 CSCO</a:t>
            </a:r>
            <a:r>
              <a:rPr lang="zh-CN" altLang="en-US" sz="800" kern="0" spc="-10" dirty="0">
                <a:cs typeface="+mn-ea"/>
                <a:sym typeface="+mn-lt"/>
              </a:rPr>
              <a:t>胰腺癌诊疗指南</a:t>
            </a:r>
            <a:endParaRPr lang="en-US" altLang="zh-CN" sz="800" kern="100" dirty="0">
              <a:effectLst/>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6880778" y="3863274"/>
            <a:ext cx="5123296" cy="27975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3" name="内容占位符 2"/>
          <p:cNvSpPr>
            <a:spLocks noGrp="1"/>
          </p:cNvSpPr>
          <p:nvPr>
            <p:ph sz="quarter" idx="14"/>
          </p:nvPr>
        </p:nvSpPr>
        <p:spPr>
          <a:xfrm>
            <a:off x="293909" y="601195"/>
            <a:ext cx="11658779" cy="400110"/>
          </a:xfrm>
        </p:spPr>
        <p:txBody>
          <a:bodyPr/>
          <a:lstStyle/>
          <a:p>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GS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新辅助化疗，较</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S1</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辅助化疗，显著延长</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OS</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37</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vs. 26.6</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月）</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，死亡风险下降</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27%</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，有效降期，安全可控</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6" name="TextBox 5"/>
          <p:cNvSpPr txBox="1"/>
          <p:nvPr/>
        </p:nvSpPr>
        <p:spPr>
          <a:xfrm>
            <a:off x="257058" y="1072998"/>
            <a:ext cx="10262304" cy="276999"/>
          </a:xfrm>
          <a:prstGeom prst="rect">
            <a:avLst/>
          </a:prstGeom>
          <a:noFill/>
        </p:spPr>
        <p:txBody>
          <a:bodyPr wrap="square">
            <a:spAutoFit/>
          </a:bodyPr>
          <a:lstStyle/>
          <a:p>
            <a:pPr marL="171450" indent="-171450">
              <a:buFont typeface="Wingdings" panose="05000000000000000000" pitchFamily="2" charset="2"/>
              <a:buChar char="Ø"/>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多中心、随机对照</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II/III</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期研究，旨在评价</a:t>
            </a:r>
            <a:r>
              <a:rPr lang="en-US" altLang="zh-CN" sz="1200" b="1" dirty="0">
                <a:solidFill>
                  <a:srgbClr val="0F9ED5"/>
                </a:solidFill>
                <a:latin typeface="微软雅黑" panose="020B0503020204020204" pitchFamily="34" charset="-122"/>
                <a:ea typeface="微软雅黑" panose="020B0503020204020204" pitchFamily="34" charset="-122"/>
                <a:cs typeface="+mn-ea"/>
                <a:sym typeface="+mn-lt"/>
              </a:rPr>
              <a:t>GS</a:t>
            </a:r>
            <a:r>
              <a:rPr lang="zh-CN" altLang="en-US" sz="1200" b="1" dirty="0">
                <a:solidFill>
                  <a:srgbClr val="0F9ED5"/>
                </a:solidFill>
                <a:latin typeface="微软雅黑" panose="020B0503020204020204" pitchFamily="34" charset="-122"/>
                <a:ea typeface="微软雅黑" panose="020B0503020204020204" pitchFamily="34" charset="-122"/>
                <a:cs typeface="+mn-ea"/>
                <a:sym typeface="+mn-lt"/>
              </a:rPr>
              <a:t>新辅助化疗</a:t>
            </a:r>
            <a:r>
              <a:rPr lang="en-US" altLang="zh-CN" sz="1200" b="1" dirty="0">
                <a:solidFill>
                  <a:srgbClr val="0F9ED5"/>
                </a:solidFill>
                <a:latin typeface="微软雅黑" panose="020B0503020204020204" pitchFamily="34" charset="-122"/>
                <a:ea typeface="微软雅黑" panose="020B0503020204020204" pitchFamily="34" charset="-122"/>
                <a:cs typeface="+mn-ea"/>
                <a:sym typeface="+mn-lt"/>
              </a:rPr>
              <a:t>+</a:t>
            </a:r>
            <a:r>
              <a:rPr lang="zh-CN" altLang="en-US" sz="1200" b="1" dirty="0">
                <a:solidFill>
                  <a:srgbClr val="FF0000"/>
                </a:solidFill>
                <a:latin typeface="微软雅黑" panose="020B0503020204020204" pitchFamily="34" charset="-122"/>
                <a:ea typeface="微软雅黑" panose="020B0503020204020204" pitchFamily="34" charset="-122"/>
                <a:cs typeface="+mn-ea"/>
                <a:sym typeface="+mn-lt"/>
              </a:rPr>
              <a:t>手术</a:t>
            </a:r>
            <a:r>
              <a:rPr lang="en-US" altLang="zh-CN" sz="1200" b="1" dirty="0">
                <a:solidFill>
                  <a:srgbClr val="FF0000"/>
                </a:solidFill>
                <a:latin typeface="微软雅黑" panose="020B0503020204020204" pitchFamily="34" charset="-122"/>
                <a:ea typeface="微软雅黑" panose="020B0503020204020204" pitchFamily="34" charset="-122"/>
                <a:cs typeface="+mn-ea"/>
                <a:sym typeface="+mn-lt"/>
              </a:rPr>
              <a:t>+</a:t>
            </a:r>
            <a:r>
              <a:rPr lang="zh-CN" altLang="en-US" sz="1200" b="1" dirty="0">
                <a:solidFill>
                  <a:srgbClr val="FF0000"/>
                </a:solidFill>
                <a:latin typeface="微软雅黑" panose="020B0503020204020204" pitchFamily="34" charset="-122"/>
                <a:ea typeface="微软雅黑" panose="020B0503020204020204" pitchFamily="34" charset="-122"/>
                <a:cs typeface="+mn-ea"/>
                <a:sym typeface="+mn-lt"/>
              </a:rPr>
              <a:t>辅助化疗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vs. </a:t>
            </a:r>
            <a:r>
              <a:rPr lang="zh-CN" altLang="en-US" sz="1200" b="1" dirty="0">
                <a:solidFill>
                  <a:srgbClr val="FF0000"/>
                </a:solidFill>
                <a:latin typeface="微软雅黑" panose="020B0503020204020204" pitchFamily="34" charset="-122"/>
                <a:ea typeface="微软雅黑" panose="020B0503020204020204" pitchFamily="34" charset="-122"/>
                <a:cs typeface="+mn-ea"/>
                <a:sym typeface="+mn-lt"/>
              </a:rPr>
              <a:t>手术</a:t>
            </a:r>
            <a:r>
              <a:rPr lang="en-US" altLang="zh-CN" sz="1200" b="1" dirty="0">
                <a:solidFill>
                  <a:srgbClr val="FF0000"/>
                </a:solidFill>
                <a:latin typeface="微软雅黑" panose="020B0503020204020204" pitchFamily="34" charset="-122"/>
                <a:ea typeface="微软雅黑" panose="020B0503020204020204" pitchFamily="34" charset="-122"/>
                <a:cs typeface="+mn-ea"/>
                <a:sym typeface="+mn-lt"/>
              </a:rPr>
              <a:t>+</a:t>
            </a:r>
            <a:r>
              <a:rPr lang="zh-CN" altLang="en-US" sz="1200" b="1" dirty="0">
                <a:solidFill>
                  <a:srgbClr val="FF0000"/>
                </a:solidFill>
                <a:latin typeface="微软雅黑" panose="020B0503020204020204" pitchFamily="34" charset="-122"/>
                <a:ea typeface="微软雅黑" panose="020B0503020204020204" pitchFamily="34" charset="-122"/>
                <a:cs typeface="+mn-ea"/>
                <a:sym typeface="+mn-lt"/>
              </a:rPr>
              <a:t>辅助化疗</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在可切除</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PC</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的疗效和安全性</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124" name="组合 123"/>
          <p:cNvGrpSpPr/>
          <p:nvPr/>
        </p:nvGrpSpPr>
        <p:grpSpPr>
          <a:xfrm>
            <a:off x="168811" y="1403696"/>
            <a:ext cx="11835263" cy="2399172"/>
            <a:chOff x="168811" y="1262178"/>
            <a:chExt cx="11835263" cy="2399172"/>
          </a:xfrm>
        </p:grpSpPr>
        <p:sp>
          <p:nvSpPr>
            <p:cNvPr id="75" name="矩形: 圆角 88"/>
            <p:cNvSpPr/>
            <p:nvPr/>
          </p:nvSpPr>
          <p:spPr bwMode="auto">
            <a:xfrm>
              <a:off x="168811" y="1298872"/>
              <a:ext cx="11835263" cy="2091372"/>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1" name="矩形: 圆角 80"/>
            <p:cNvSpPr/>
            <p:nvPr/>
          </p:nvSpPr>
          <p:spPr>
            <a:xfrm>
              <a:off x="274815" y="1384247"/>
              <a:ext cx="2420570" cy="1927676"/>
            </a:xfrm>
            <a:prstGeom prst="roundRect">
              <a:avLst>
                <a:gd name="adj" fmla="val 54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5000"/>
                </a:lnSpc>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纳入标准</a:t>
              </a:r>
              <a:endPar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年龄为</a:t>
              </a: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20-79</a:t>
              </a: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岁</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lnSpc>
                  <a:spcPct val="105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经组织学或细胞学确诊为胰腺导管腺癌</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lvl="0" indent="-171450">
                <a:lnSpc>
                  <a:spcPct val="105000"/>
                </a:lnSpc>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局部肿瘤，无远处转移至肝脏、腹膜、肺等</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lvl="0" indent="-171450">
                <a:lnSpc>
                  <a:spcPct val="105000"/>
                </a:lnSpc>
                <a:buFont typeface="Arial" panose="020B0604020202020204" pitchFamily="34" charset="0"/>
                <a:buChar char="•"/>
                <a:defRPr/>
              </a:pPr>
              <a:r>
                <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R0/R1</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可切除肿瘤，未侵犯肝动脉、腹腔动脉或肠系膜上动脉</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lnSpc>
                  <a:spcPct val="105000"/>
                </a:lnSpc>
                <a:buFont typeface="Arial" panose="020B0604020202020204" pitchFamily="34" charset="0"/>
                <a:buChar char="•"/>
                <a:defRPr/>
              </a:pP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适合根治性切除</a:t>
              </a:r>
              <a:endParaRPr lang="en-US" altLang="zh-CN"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lnSpc>
                  <a:spcPct val="105000"/>
                </a:lnSpc>
                <a:buFont typeface="Arial" panose="020B0604020202020204" pitchFamily="34" charset="0"/>
                <a:buChar char="•"/>
                <a:defRPr/>
              </a:pP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ECOG PS</a:t>
              </a: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0</a:t>
              </a:r>
              <a:r>
                <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或</a:t>
              </a:r>
              <a:r>
                <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1</a:t>
              </a:r>
              <a:endParaRPr kumimoji="0" lang="en-US" altLang="zh-CN"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lvl="0" indent="-171450">
                <a:lnSpc>
                  <a:spcPct val="105000"/>
                </a:lnSpc>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器官功能正常</a:t>
              </a: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83" name="矩形: 圆角 82"/>
            <p:cNvSpPr/>
            <p:nvPr/>
          </p:nvSpPr>
          <p:spPr>
            <a:xfrm>
              <a:off x="3085476" y="1384246"/>
              <a:ext cx="7099739" cy="1927678"/>
            </a:xfrm>
            <a:prstGeom prst="roundRect">
              <a:avLst>
                <a:gd name="adj" fmla="val 8035"/>
              </a:avLst>
            </a:prstGeom>
            <a:solidFill>
              <a:schemeClr val="bg1"/>
            </a:solid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84" name="直接箭头连接符 83"/>
            <p:cNvCxnSpPr/>
            <p:nvPr/>
          </p:nvCxnSpPr>
          <p:spPr>
            <a:xfrm>
              <a:off x="2558530" y="2407196"/>
              <a:ext cx="5400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5" name="矩形: 圆角 84"/>
            <p:cNvSpPr/>
            <p:nvPr/>
          </p:nvSpPr>
          <p:spPr>
            <a:xfrm>
              <a:off x="4147699" y="1714941"/>
              <a:ext cx="2303684" cy="577532"/>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36195" lvl="0" algn="ctr">
                <a:lnSpc>
                  <a:spcPct val="120000"/>
                </a:lnSpc>
                <a:defRPr/>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吉西他滨</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 1000mg/m² </a:t>
              </a:r>
              <a:r>
                <a:rPr lang="en-US" altLang="zh-CN" sz="1050" dirty="0">
                  <a:latin typeface="微软雅黑" panose="020B0503020204020204" pitchFamily="34" charset="-122"/>
                  <a:ea typeface="微软雅黑" panose="020B0503020204020204" pitchFamily="34" charset="-122"/>
                  <a:cs typeface="+mn-ea"/>
                  <a:sym typeface="+mn-lt"/>
                </a:rPr>
                <a:t>IV</a:t>
              </a:r>
              <a:r>
                <a:rPr lang="zh-CN" altLang="en-US" sz="1050" dirty="0">
                  <a:latin typeface="微软雅黑" panose="020B0503020204020204" pitchFamily="34" charset="-122"/>
                  <a:ea typeface="微软雅黑" panose="020B0503020204020204" pitchFamily="34" charset="-122"/>
                  <a:cs typeface="+mn-ea"/>
                  <a:sym typeface="+mn-lt"/>
                </a:rPr>
                <a:t>，</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d1</a:t>
              </a:r>
              <a:r>
                <a:rPr lang="zh-CN" altLang="en-US" sz="1050" dirty="0">
                  <a:solidFill>
                    <a:schemeClr val="bg1"/>
                  </a:solidFill>
                  <a:latin typeface="微软雅黑" panose="020B0503020204020204" pitchFamily="34" charset="-122"/>
                  <a:ea typeface="微软雅黑" panose="020B0503020204020204" pitchFamily="34" charset="-122"/>
                  <a:cs typeface="+mn-ea"/>
                  <a:sym typeface="+mn-lt"/>
                </a:rPr>
                <a:t>、</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d8 + </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S-1 4</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0-60mg</a:t>
              </a:r>
              <a:r>
                <a:rPr lang="zh-CN" altLang="en-US" sz="1050" dirty="0">
                  <a:solidFill>
                    <a:schemeClr val="bg1"/>
                  </a:solidFill>
                  <a:latin typeface="微软雅黑" panose="020B0503020204020204" pitchFamily="34" charset="-122"/>
                  <a:ea typeface="微软雅黑" panose="020B0503020204020204" pitchFamily="34" charset="-122"/>
                  <a:cs typeface="+mn-ea"/>
                  <a:sym typeface="+mn-lt"/>
                </a:rPr>
                <a:t>，</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PO</a:t>
              </a:r>
              <a:r>
                <a:rPr lang="zh-CN" altLang="en-US" sz="1050" dirty="0">
                  <a:solidFill>
                    <a:schemeClr val="bg1"/>
                  </a:solidFill>
                  <a:latin typeface="微软雅黑" panose="020B0503020204020204" pitchFamily="34" charset="-122"/>
                  <a:ea typeface="微软雅黑" panose="020B0503020204020204" pitchFamily="34" charset="-122"/>
                  <a:cs typeface="+mn-ea"/>
                  <a:sym typeface="+mn-lt"/>
                </a:rPr>
                <a:t>，</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bid</a:t>
              </a:r>
              <a:r>
                <a:rPr lang="zh-CN" altLang="en-US" sz="1050" dirty="0">
                  <a:solidFill>
                    <a:schemeClr val="bg1"/>
                  </a:solidFill>
                  <a:latin typeface="微软雅黑" panose="020B0503020204020204" pitchFamily="34" charset="-122"/>
                  <a:ea typeface="微软雅黑" panose="020B0503020204020204" pitchFamily="34" charset="-122"/>
                  <a:cs typeface="+mn-ea"/>
                  <a:sym typeface="+mn-lt"/>
                </a:rPr>
                <a:t>，</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d1-14</a:t>
              </a:r>
              <a:r>
                <a:rPr lang="zh-CN" altLang="en-US" sz="1050" dirty="0">
                  <a:solidFill>
                    <a:schemeClr val="bg1"/>
                  </a:solidFill>
                  <a:latin typeface="微软雅黑" panose="020B0503020204020204" pitchFamily="34" charset="-122"/>
                  <a:ea typeface="微软雅黑" panose="020B0503020204020204" pitchFamily="34" charset="-122"/>
                  <a:cs typeface="+mn-ea"/>
                  <a:sym typeface="+mn-lt"/>
                </a:rPr>
                <a:t>，</a:t>
              </a:r>
              <a:endParaRPr lang="zh-CN" altLang="en-US" sz="1050" dirty="0">
                <a:solidFill>
                  <a:schemeClr val="bg1"/>
                </a:solidFill>
                <a:latin typeface="微软雅黑" panose="020B0503020204020204" pitchFamily="34" charset="-122"/>
                <a:ea typeface="微软雅黑" panose="020B0503020204020204" pitchFamily="34" charset="-122"/>
                <a:cs typeface="+mn-ea"/>
                <a:sym typeface="+mn-lt"/>
              </a:endParaRPr>
            </a:p>
            <a:p>
              <a:pPr marL="36195" lvl="0" algn="ctr">
                <a:lnSpc>
                  <a:spcPct val="120000"/>
                </a:lnSpc>
                <a:defRPr/>
              </a:pPr>
              <a:r>
                <a:rPr kumimoji="0" lang="zh-CN" altLang="en-US"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每</a:t>
              </a:r>
              <a:r>
                <a:rPr kumimoji="0" lang="en-US" altLang="zh-CN"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3</a:t>
              </a:r>
              <a:r>
                <a:rPr kumimoji="0" lang="zh-CN" altLang="en-US"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周为一周期，</a:t>
              </a:r>
              <a:r>
                <a:rPr kumimoji="0" lang="zh-CN" altLang="en-US" sz="105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rPr>
                <a:t>共</a:t>
              </a:r>
              <a:r>
                <a:rPr kumimoji="0" lang="en-US" altLang="zh-CN" sz="105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rPr>
                <a:t>2</a:t>
              </a:r>
              <a:r>
                <a:rPr kumimoji="0" lang="zh-CN" altLang="en-US" sz="105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rPr>
                <a:t>周期</a:t>
              </a:r>
              <a:endParaRPr kumimoji="0" lang="zh-CN" altLang="en-US" sz="105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endParaRPr>
            </a:p>
          </p:txBody>
        </p:sp>
        <p:sp>
          <p:nvSpPr>
            <p:cNvPr id="86" name="椭圆 85"/>
            <p:cNvSpPr/>
            <p:nvPr/>
          </p:nvSpPr>
          <p:spPr>
            <a:xfrm>
              <a:off x="3085476" y="2126209"/>
              <a:ext cx="576000" cy="54000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R</a:t>
              </a: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1:1</a:t>
              </a: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87" name="连接符: 肘形 86"/>
            <p:cNvCxnSpPr>
              <a:stCxn id="86" idx="0"/>
              <a:endCxn id="85" idx="1"/>
            </p:cNvCxnSpPr>
            <p:nvPr/>
          </p:nvCxnSpPr>
          <p:spPr>
            <a:xfrm rot="5400000" flipH="1" flipV="1">
              <a:off x="3699336" y="1677847"/>
              <a:ext cx="122502" cy="774223"/>
            </a:xfrm>
            <a:prstGeom prst="bentConnector2">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88" name="连接符: 肘形 87"/>
            <p:cNvCxnSpPr>
              <a:stCxn id="86" idx="4"/>
            </p:cNvCxnSpPr>
            <p:nvPr/>
          </p:nvCxnSpPr>
          <p:spPr>
            <a:xfrm rot="16200000" flipH="1">
              <a:off x="5658120" y="381565"/>
              <a:ext cx="105046" cy="4674334"/>
            </a:xfrm>
            <a:prstGeom prst="bentConnector2">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89" name="矩形: 圆角 88"/>
            <p:cNvSpPr/>
            <p:nvPr/>
          </p:nvSpPr>
          <p:spPr>
            <a:xfrm>
              <a:off x="4147699" y="2829434"/>
              <a:ext cx="2303684" cy="315556"/>
            </a:xfrm>
            <a:prstGeom prst="roundRect">
              <a:avLst/>
            </a:prstGeom>
            <a:solidFill>
              <a:schemeClr val="accent2">
                <a:lumMod val="75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20000"/>
                </a:lnSpc>
                <a:defRPr/>
              </a:pPr>
              <a:r>
                <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rPr>
                <a:t>手术组（</a:t>
              </a:r>
              <a:r>
                <a:rPr lang="en-US" altLang="zh-CN" sz="1050" b="1" dirty="0">
                  <a:solidFill>
                    <a:sysClr val="window" lastClr="FFFFFF"/>
                  </a:solidFill>
                  <a:latin typeface="微软雅黑" panose="020B0503020204020204" pitchFamily="34" charset="-122"/>
                  <a:ea typeface="微软雅黑" panose="020B0503020204020204" pitchFamily="34" charset="-122"/>
                  <a:cs typeface="+mn-ea"/>
                  <a:sym typeface="+mn-lt"/>
                </a:rPr>
                <a:t> UPS </a:t>
              </a:r>
              <a:r>
                <a:rPr lang="zh-CN" altLang="en-US" sz="1050" b="1" dirty="0">
                  <a:solidFill>
                    <a:sysClr val="window" lastClr="FFFFFF"/>
                  </a:solidFill>
                  <a:latin typeface="微软雅黑" panose="020B0503020204020204" pitchFamily="34" charset="-122"/>
                  <a:ea typeface="微软雅黑" panose="020B0503020204020204" pitchFamily="34" charset="-122"/>
                  <a:cs typeface="+mn-ea"/>
                  <a:sym typeface="+mn-lt"/>
                </a:rPr>
                <a:t>，</a:t>
              </a:r>
              <a:r>
                <a:rPr lang="en-US" altLang="zh-CN" sz="1050" b="1" dirty="0">
                  <a:solidFill>
                    <a:sysClr val="window" lastClr="FFFFFF"/>
                  </a:solidFill>
                  <a:latin typeface="微软雅黑" panose="020B0503020204020204" pitchFamily="34" charset="-122"/>
                  <a:ea typeface="微软雅黑" panose="020B0503020204020204" pitchFamily="34" charset="-122"/>
                  <a:cs typeface="+mn-ea"/>
                  <a:sym typeface="+mn-lt"/>
                </a:rPr>
                <a:t>N</a:t>
              </a:r>
              <a:r>
                <a:rPr kumimoji="0" lang="en-US" altLang="zh-CN"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rPr>
                <a:t>=182</a:t>
              </a:r>
              <a:r>
                <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0" name="矩形: 圆角 89"/>
            <p:cNvSpPr/>
            <p:nvPr/>
          </p:nvSpPr>
          <p:spPr>
            <a:xfrm>
              <a:off x="4147699" y="1305926"/>
              <a:ext cx="2303684" cy="365943"/>
            </a:xfrm>
            <a:prstGeom prst="roundRect">
              <a:avLst/>
            </a:prstGeom>
            <a:solidFill>
              <a:schemeClr val="accent2">
                <a:lumMod val="75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20000"/>
                </a:lnSpc>
                <a:defRPr/>
              </a:pPr>
              <a:r>
                <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rPr>
                <a:t>新辅助化疗</a:t>
              </a:r>
              <a:r>
                <a:rPr lang="zh-CN" altLang="en-US" sz="1050" b="1" dirty="0">
                  <a:solidFill>
                    <a:sysClr val="window" lastClr="FFFFFF"/>
                  </a:solidFill>
                  <a:latin typeface="微软雅黑" panose="020B0503020204020204" pitchFamily="34" charset="-122"/>
                  <a:ea typeface="微软雅黑" panose="020B0503020204020204" pitchFamily="34" charset="-122"/>
                  <a:cs typeface="+mn-ea"/>
                  <a:sym typeface="+mn-lt"/>
                </a:rPr>
                <a:t>（</a:t>
              </a:r>
              <a:r>
                <a:rPr lang="en-US" altLang="zh-CN" sz="1050" b="1" dirty="0">
                  <a:solidFill>
                    <a:sysClr val="window" lastClr="FFFFFF"/>
                  </a:solidFill>
                  <a:latin typeface="微软雅黑" panose="020B0503020204020204" pitchFamily="34" charset="-122"/>
                  <a:ea typeface="微软雅黑" panose="020B0503020204020204" pitchFamily="34" charset="-122"/>
                  <a:cs typeface="+mn-ea"/>
                  <a:sym typeface="+mn-lt"/>
                </a:rPr>
                <a:t> NAC-GS </a:t>
              </a:r>
              <a:r>
                <a:rPr lang="zh-CN" altLang="en-US" sz="1050" b="1" dirty="0">
                  <a:solidFill>
                    <a:sysClr val="window" lastClr="FFFFFF"/>
                  </a:solidFill>
                  <a:latin typeface="微软雅黑" panose="020B0503020204020204" pitchFamily="34" charset="-122"/>
                  <a:ea typeface="微软雅黑" panose="020B0503020204020204" pitchFamily="34" charset="-122"/>
                  <a:cs typeface="+mn-ea"/>
                  <a:sym typeface="+mn-lt"/>
                </a:rPr>
                <a:t>，</a:t>
              </a:r>
              <a:r>
                <a:rPr lang="en-US" altLang="zh-CN" sz="1050" b="1" dirty="0">
                  <a:solidFill>
                    <a:sysClr val="window" lastClr="FFFFFF"/>
                  </a:solidFill>
                  <a:latin typeface="微软雅黑" panose="020B0503020204020204" pitchFamily="34" charset="-122"/>
                  <a:ea typeface="微软雅黑" panose="020B0503020204020204" pitchFamily="34" charset="-122"/>
                  <a:cs typeface="+mn-ea"/>
                  <a:sym typeface="+mn-lt"/>
                </a:rPr>
                <a:t>N=182</a:t>
              </a:r>
              <a:r>
                <a:rPr lang="zh-CN" altLang="en-US" sz="1050" b="1" dirty="0">
                  <a:solidFill>
                    <a:sysClr val="window" lastClr="FFFFFF"/>
                  </a:solidFill>
                  <a:latin typeface="微软雅黑" panose="020B0503020204020204" pitchFamily="34" charset="-122"/>
                  <a:ea typeface="微软雅黑" panose="020B0503020204020204" pitchFamily="34" charset="-122"/>
                  <a:cs typeface="+mn-ea"/>
                  <a:sym typeface="+mn-lt"/>
                </a:rPr>
                <a:t>）</a:t>
              </a:r>
              <a:endPar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91" name="直接箭头连接符 90"/>
            <p:cNvCxnSpPr/>
            <p:nvPr/>
          </p:nvCxnSpPr>
          <p:spPr>
            <a:xfrm flipV="1">
              <a:off x="6217793" y="2000456"/>
              <a:ext cx="2988000" cy="3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矩形: 圆角 92"/>
            <p:cNvSpPr/>
            <p:nvPr/>
          </p:nvSpPr>
          <p:spPr>
            <a:xfrm>
              <a:off x="6992846" y="1712715"/>
              <a:ext cx="1628736" cy="5760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defRPr/>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手术</a:t>
              </a:r>
              <a:endParaRPr lang="en-US" altLang="zh-CN" sz="1050" b="1"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（化疗结束后的</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2</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到</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4</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周，最多</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6</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周内）</a:t>
              </a:r>
              <a:endParaRPr lang="zh-CN" altLang="en-US" sz="1050" b="1" dirty="0">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95" name="直接箭头连接符 94"/>
            <p:cNvCxnSpPr/>
            <p:nvPr/>
          </p:nvCxnSpPr>
          <p:spPr>
            <a:xfrm flipV="1">
              <a:off x="7814221" y="2771255"/>
              <a:ext cx="1404000" cy="2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矩形: 圆角 95"/>
            <p:cNvSpPr/>
            <p:nvPr/>
          </p:nvSpPr>
          <p:spPr>
            <a:xfrm>
              <a:off x="9223121" y="1712715"/>
              <a:ext cx="874734" cy="134654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S-1</a:t>
              </a:r>
              <a:r>
                <a:rPr kumimoji="0" lang="zh-CN" altLang="en-US"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辅助治疗 </a:t>
              </a:r>
              <a:r>
                <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6</a:t>
              </a:r>
              <a:r>
                <a:rPr kumimoji="0" lang="zh-CN" altLang="en-US"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个月</a:t>
              </a:r>
              <a:endParaRPr kumimoji="0" lang="zh-CN" altLang="en-US"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79" name="矩形: 圆角 78"/>
            <p:cNvSpPr/>
            <p:nvPr/>
          </p:nvSpPr>
          <p:spPr>
            <a:xfrm>
              <a:off x="10120627" y="1262178"/>
              <a:ext cx="1883447" cy="23991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主要终点</a:t>
              </a:r>
              <a:endParaRPr kumimoji="0" lang="en-US" altLang="zh-CN"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切除率（</a:t>
              </a:r>
              <a:r>
                <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a:t>
              </a: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indent="-171450">
                <a:buFont typeface="Arial" panose="020B0604020202020204" pitchFamily="34" charset="0"/>
                <a:buChar char="•"/>
                <a:defRPr/>
              </a:pPr>
              <a:r>
                <a:rPr lang="en-US" altLang="zh-CN" sz="105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mn-lt"/>
                </a:rPr>
                <a:t>OS</a:t>
              </a:r>
              <a:r>
                <a:rPr lang="zh-CN" altLang="en-US" sz="105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sz="105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mn-lt"/>
                </a:rPr>
                <a:t>III</a:t>
              </a:r>
              <a:r>
                <a:rPr lang="zh-CN" altLang="en-US" sz="105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mn-lt"/>
                </a:rPr>
                <a:t>期）</a:t>
              </a:r>
              <a:endParaRPr lang="en-US" altLang="zh-CN" sz="1050" b="1" dirty="0">
                <a:solidFill>
                  <a:schemeClr val="tx1">
                    <a:lumMod val="75000"/>
                    <a:lumOff val="25000"/>
                  </a:schemeClr>
                </a:solidFill>
                <a:highlight>
                  <a:srgbClr val="FFFF00"/>
                </a:highlight>
                <a:latin typeface="微软雅黑" panose="020B0503020204020204" pitchFamily="34" charset="-122"/>
                <a:ea typeface="微软雅黑" panose="020B0503020204020204" pitchFamily="34" charset="-122"/>
                <a:cs typeface="+mn-ea"/>
                <a:sym typeface="+mn-lt"/>
              </a:endParaRPr>
            </a:p>
            <a:p>
              <a:pPr lvl="0">
                <a:defRPr/>
              </a:pPr>
              <a:r>
                <a:rPr kumimoji="0" lang="zh-CN" altLang="en-US"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次要终点</a:t>
              </a:r>
              <a:endParaRPr kumimoji="0" lang="en-US" altLang="zh-CN"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不良事件</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无复发生存</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已切除病例的复发模式</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残留肿瘤状态</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淋巴结转移</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肿瘤标志物动力学</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剂量强度</a:t>
              </a:r>
              <a:endParaRPr lang="en-US" altLang="zh-CN"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a:buFont typeface="Arial" panose="020B0604020202020204" pitchFamily="34" charset="0"/>
                <a:buChar char="•"/>
                <a:defRPr/>
              </a:pPr>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影像学和病理学反应</a:t>
              </a:r>
              <a:endParaRPr kumimoji="0" lang="en-US" altLang="zh-CN" sz="105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lvl="0">
                <a:defRPr/>
              </a:pP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98" name="文本框 97"/>
            <p:cNvSpPr txBox="1"/>
            <p:nvPr/>
          </p:nvSpPr>
          <p:spPr>
            <a:xfrm>
              <a:off x="8038169" y="3110614"/>
              <a:ext cx="2049368" cy="230832"/>
            </a:xfrm>
            <a:prstGeom prst="rect">
              <a:avLst/>
            </a:prstGeom>
            <a:noFill/>
          </p:spPr>
          <p:txBody>
            <a:bodyPr wrap="square">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入组时间： </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2013</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年</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1</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月至</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2016</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年</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1</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月</a:t>
              </a:r>
              <a:endPar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9" name="文本框 98"/>
            <p:cNvSpPr txBox="1"/>
            <p:nvPr/>
          </p:nvSpPr>
          <p:spPr>
            <a:xfrm>
              <a:off x="2413633" y="2148512"/>
              <a:ext cx="833136"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dirty="0">
                  <a:solidFill>
                    <a:sysClr val="windowText" lastClr="000000"/>
                  </a:solidFill>
                  <a:latin typeface="微软雅黑" panose="020B0503020204020204" pitchFamily="34" charset="-122"/>
                  <a:ea typeface="微软雅黑" panose="020B0503020204020204" pitchFamily="34" charset="-122"/>
                  <a:cs typeface="+mn-ea"/>
                  <a:sym typeface="+mn-lt"/>
                </a:rPr>
                <a:t>N=364</a:t>
              </a:r>
              <a:endParaRPr lang="zh-CN" altLang="en-US" sz="105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21" name="矩形: 圆角 120"/>
            <p:cNvSpPr/>
            <p:nvPr/>
          </p:nvSpPr>
          <p:spPr>
            <a:xfrm>
              <a:off x="7018407" y="2455256"/>
              <a:ext cx="1628736" cy="5760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defRPr/>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手术</a:t>
              </a:r>
              <a:endParaRPr lang="en-US" altLang="zh-CN" sz="1050" b="1" dirty="0">
                <a:solidFill>
                  <a:schemeClr val="bg1"/>
                </a:solidFill>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（入组后</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8</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周内）</a:t>
              </a:r>
              <a:endParaRPr lang="zh-CN" altLang="en-US" sz="105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153" name="文本框 152"/>
          <p:cNvSpPr txBox="1"/>
          <p:nvPr/>
        </p:nvSpPr>
        <p:spPr>
          <a:xfrm>
            <a:off x="142212" y="6666527"/>
            <a:ext cx="3740061" cy="215444"/>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cs typeface="+mn-ea"/>
                <a:sym typeface="+mn-lt"/>
              </a:rPr>
              <a:t>Unno M, et.al. Ann Surg. 2025 Apr 16. </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154" name="文本框 153"/>
          <p:cNvSpPr txBox="1"/>
          <p:nvPr/>
        </p:nvSpPr>
        <p:spPr>
          <a:xfrm>
            <a:off x="2802936" y="6687987"/>
            <a:ext cx="4827795" cy="215444"/>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cs typeface="+mn-ea"/>
                <a:sym typeface="+mn-lt"/>
              </a:rPr>
              <a:t>UPS</a:t>
            </a:r>
            <a:r>
              <a:rPr lang="zh-CN" altLang="en-US" sz="800" dirty="0">
                <a:latin typeface="微软雅黑" panose="020B0503020204020204" pitchFamily="34" charset="-122"/>
                <a:ea typeface="微软雅黑" panose="020B0503020204020204" pitchFamily="34" charset="-122"/>
                <a:cs typeface="+mn-ea"/>
                <a:sym typeface="+mn-lt"/>
              </a:rPr>
              <a:t>，直接手术组；</a:t>
            </a:r>
            <a:r>
              <a:rPr lang="en-US" altLang="zh-CN" sz="800" dirty="0">
                <a:latin typeface="微软雅黑" panose="020B0503020204020204" pitchFamily="34" charset="-122"/>
                <a:ea typeface="微软雅黑" panose="020B0503020204020204" pitchFamily="34" charset="-122"/>
                <a:cs typeface="+mn-ea"/>
                <a:sym typeface="+mn-lt"/>
              </a:rPr>
              <a:t>NAC-GS</a:t>
            </a:r>
            <a:r>
              <a:rPr lang="zh-CN" altLang="en-US" sz="800" dirty="0">
                <a:latin typeface="微软雅黑" panose="020B0503020204020204" pitchFamily="34" charset="-122"/>
                <a:ea typeface="微软雅黑" panose="020B0503020204020204" pitchFamily="34" charset="-122"/>
                <a:cs typeface="+mn-ea"/>
                <a:sym typeface="+mn-lt"/>
              </a:rPr>
              <a:t>，新辅助吉西他滨联合</a:t>
            </a:r>
            <a:r>
              <a:rPr lang="en-US" altLang="zh-CN" sz="800" dirty="0">
                <a:latin typeface="微软雅黑" panose="020B0503020204020204" pitchFamily="34" charset="-122"/>
                <a:ea typeface="微软雅黑" panose="020B0503020204020204" pitchFamily="34" charset="-122"/>
                <a:cs typeface="+mn-ea"/>
                <a:sym typeface="+mn-lt"/>
              </a:rPr>
              <a:t>S-1</a:t>
            </a:r>
            <a:r>
              <a:rPr lang="zh-CN" altLang="en-US" sz="800" dirty="0">
                <a:latin typeface="微软雅黑" panose="020B0503020204020204" pitchFamily="34" charset="-122"/>
                <a:ea typeface="微软雅黑" panose="020B0503020204020204" pitchFamily="34" charset="-122"/>
                <a:cs typeface="+mn-ea"/>
                <a:sym typeface="+mn-lt"/>
              </a:rPr>
              <a:t>；</a:t>
            </a:r>
            <a:r>
              <a:rPr lang="en-US" altLang="zh-CN" sz="800" dirty="0">
                <a:latin typeface="微软雅黑" panose="020B0503020204020204" pitchFamily="34" charset="-122"/>
                <a:ea typeface="微软雅黑" panose="020B0503020204020204" pitchFamily="34" charset="-122"/>
                <a:cs typeface="+mn-ea"/>
                <a:sym typeface="+mn-lt"/>
              </a:rPr>
              <a:t>OS</a:t>
            </a:r>
            <a:r>
              <a:rPr lang="zh-CN" altLang="en-US" sz="800" dirty="0">
                <a:latin typeface="微软雅黑" panose="020B0503020204020204" pitchFamily="34" charset="-122"/>
                <a:ea typeface="微软雅黑" panose="020B0503020204020204" pitchFamily="34" charset="-122"/>
                <a:cs typeface="+mn-ea"/>
                <a:sym typeface="+mn-lt"/>
              </a:rPr>
              <a:t>，总生存期；</a:t>
            </a:r>
            <a:r>
              <a:rPr lang="en-US" altLang="zh-CN" sz="800" dirty="0">
                <a:latin typeface="微软雅黑" panose="020B0503020204020204" pitchFamily="34" charset="-122"/>
                <a:ea typeface="微软雅黑" panose="020B0503020204020204" pitchFamily="34" charset="-122"/>
                <a:cs typeface="+mn-ea"/>
                <a:sym typeface="+mn-lt"/>
              </a:rPr>
              <a:t>RPC</a:t>
            </a:r>
            <a:r>
              <a:rPr lang="zh-CN" altLang="en-US" sz="800" dirty="0">
                <a:latin typeface="微软雅黑" panose="020B0503020204020204" pitchFamily="34" charset="-122"/>
                <a:ea typeface="微软雅黑" panose="020B0503020204020204" pitchFamily="34" charset="-122"/>
                <a:cs typeface="+mn-ea"/>
                <a:sym typeface="+mn-lt"/>
              </a:rPr>
              <a:t>，可切除胰腺癌</a:t>
            </a:r>
            <a:endParaRPr lang="zh-CN" altLang="en-US" sz="800" b="0" i="0" dirty="0">
              <a:effectLst/>
              <a:latin typeface="微软雅黑" panose="020B0503020204020204" pitchFamily="34" charset="-122"/>
              <a:ea typeface="微软雅黑" panose="020B0503020204020204" pitchFamily="34" charset="-122"/>
              <a:cs typeface="+mn-ea"/>
              <a:sym typeface="+mn-lt"/>
            </a:endParaRPr>
          </a:p>
        </p:txBody>
      </p:sp>
      <p:graphicFrame>
        <p:nvGraphicFramePr>
          <p:cNvPr id="5" name="表格 4"/>
          <p:cNvGraphicFramePr>
            <a:graphicFrameLocks noGrp="1"/>
          </p:cNvGraphicFramePr>
          <p:nvPr/>
        </p:nvGraphicFramePr>
        <p:xfrm>
          <a:off x="7210537" y="3947494"/>
          <a:ext cx="4573476" cy="1851660"/>
        </p:xfrm>
        <a:graphic>
          <a:graphicData uri="http://schemas.openxmlformats.org/drawingml/2006/table">
            <a:tbl>
              <a:tblPr/>
              <a:tblGrid>
                <a:gridCol w="2216798"/>
                <a:gridCol w="824248"/>
                <a:gridCol w="811369"/>
                <a:gridCol w="721061"/>
              </a:tblGrid>
              <a:tr h="0">
                <a:tc>
                  <a:txBody>
                    <a:bodyPr/>
                    <a:lstStyle/>
                    <a:p>
                      <a:pPr algn="l" fontAlgn="ctr">
                        <a:buNone/>
                      </a:pPr>
                      <a:r>
                        <a:rPr lang="zh-CN" altLang="en-US" sz="1200" b="1" dirty="0">
                          <a:solidFill>
                            <a:schemeClr val="tx1">
                              <a:lumMod val="75000"/>
                              <a:lumOff val="25000"/>
                            </a:schemeClr>
                          </a:solidFill>
                          <a:effectLst/>
                          <a:latin typeface="+mn-lt"/>
                          <a:ea typeface="+mn-ea"/>
                          <a:cs typeface="+mn-ea"/>
                          <a:sym typeface="+mn-lt"/>
                        </a:rPr>
                        <a:t>指标​​</a:t>
                      </a:r>
                      <a:endParaRPr lang="zh-CN" altLang="en-US" sz="1200" b="1" dirty="0">
                        <a:solidFill>
                          <a:schemeClr val="tx1">
                            <a:lumMod val="75000"/>
                            <a:lumOff val="25000"/>
                          </a:schemeClr>
                        </a:solidFill>
                        <a:effectLst/>
                        <a:latin typeface="+mn-lt"/>
                        <a:ea typeface="+mn-ea"/>
                        <a:cs typeface="+mn-ea"/>
                        <a:sym typeface="+mn-lt"/>
                      </a:endParaRPr>
                    </a:p>
                  </a:txBody>
                  <a:tcPr marL="57150" marR="57150" marT="47625" marB="47625" anchor="ctr">
                    <a:lnL>
                      <a:noFill/>
                    </a:lnL>
                    <a:lnR w="4763" cap="flat" cmpd="sng" algn="ctr">
                      <a:solidFill>
                        <a:srgbClr val="E0E0E0"/>
                      </a:solidFill>
                      <a:prstDash val="solid"/>
                      <a:round/>
                      <a:headEnd type="none" w="med" len="med"/>
                      <a:tailEnd type="none" w="med" len="med"/>
                    </a:lnR>
                    <a:lnT>
                      <a:noFill/>
                    </a:lnT>
                    <a:lnB w="4763" cap="flat" cmpd="sng" algn="ctr">
                      <a:solidFill>
                        <a:srgbClr val="E0E0E0"/>
                      </a:solidFill>
                      <a:prstDash val="solid"/>
                      <a:round/>
                      <a:headEnd type="none" w="med" len="med"/>
                      <a:tailEnd type="none" w="med" len="med"/>
                    </a:lnB>
                    <a:solidFill>
                      <a:schemeClr val="tx2">
                        <a:lumMod val="10000"/>
                        <a:lumOff val="90000"/>
                      </a:schemeClr>
                    </a:solidFill>
                  </a:tcPr>
                </a:tc>
                <a:tc>
                  <a:txBody>
                    <a:bodyPr/>
                    <a:lstStyle/>
                    <a:p>
                      <a:pPr algn="ctr" fontAlgn="ctr">
                        <a:buNone/>
                      </a:pPr>
                      <a:r>
                        <a:rPr lang="en-US" sz="1200" b="1" dirty="0">
                          <a:solidFill>
                            <a:schemeClr val="tx1">
                              <a:lumMod val="75000"/>
                              <a:lumOff val="25000"/>
                            </a:schemeClr>
                          </a:solidFill>
                          <a:effectLst/>
                          <a:latin typeface="+mn-lt"/>
                          <a:ea typeface="+mn-ea"/>
                          <a:cs typeface="+mn-ea"/>
                          <a:sym typeface="+mn-lt"/>
                        </a:rPr>
                        <a:t>​​NAC-GS</a:t>
                      </a:r>
                      <a:r>
                        <a:rPr lang="zh-CN" altLang="en-US" sz="1200" b="1" dirty="0">
                          <a:solidFill>
                            <a:schemeClr val="tx1">
                              <a:lumMod val="75000"/>
                              <a:lumOff val="25000"/>
                            </a:schemeClr>
                          </a:solidFill>
                          <a:effectLst/>
                          <a:latin typeface="+mn-lt"/>
                          <a:ea typeface="+mn-ea"/>
                          <a:cs typeface="+mn-ea"/>
                          <a:sym typeface="+mn-lt"/>
                        </a:rPr>
                        <a:t>组​​</a:t>
                      </a:r>
                      <a:endParaRPr lang="zh-CN" altLang="en-US" sz="1200" b="1"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a:noFill/>
                    </a:lnT>
                    <a:lnB w="4763" cap="flat" cmpd="sng" algn="ctr">
                      <a:solidFill>
                        <a:srgbClr val="E0E0E0"/>
                      </a:solidFill>
                      <a:prstDash val="solid"/>
                      <a:round/>
                      <a:headEnd type="none" w="med" len="med"/>
                      <a:tailEnd type="none" w="med" len="med"/>
                    </a:lnB>
                    <a:solidFill>
                      <a:schemeClr val="tx2">
                        <a:lumMod val="10000"/>
                        <a:lumOff val="90000"/>
                      </a:schemeClr>
                    </a:solidFill>
                  </a:tcPr>
                </a:tc>
                <a:tc>
                  <a:txBody>
                    <a:bodyPr/>
                    <a:lstStyle/>
                    <a:p>
                      <a:pPr algn="ctr" fontAlgn="ctr">
                        <a:buNone/>
                      </a:pPr>
                      <a:r>
                        <a:rPr lang="en-US" sz="1200" b="1">
                          <a:solidFill>
                            <a:schemeClr val="tx1">
                              <a:lumMod val="75000"/>
                              <a:lumOff val="25000"/>
                            </a:schemeClr>
                          </a:solidFill>
                          <a:effectLst/>
                          <a:latin typeface="+mn-lt"/>
                          <a:ea typeface="+mn-ea"/>
                          <a:cs typeface="+mn-ea"/>
                          <a:sym typeface="+mn-lt"/>
                        </a:rPr>
                        <a:t>​​UPS</a:t>
                      </a:r>
                      <a:r>
                        <a:rPr lang="zh-CN" altLang="en-US" sz="1200" b="1">
                          <a:solidFill>
                            <a:schemeClr val="tx1">
                              <a:lumMod val="75000"/>
                              <a:lumOff val="25000"/>
                            </a:schemeClr>
                          </a:solidFill>
                          <a:effectLst/>
                          <a:latin typeface="+mn-lt"/>
                          <a:ea typeface="+mn-ea"/>
                          <a:cs typeface="+mn-ea"/>
                          <a:sym typeface="+mn-lt"/>
                        </a:rPr>
                        <a:t>组​​</a:t>
                      </a:r>
                      <a:endParaRPr lang="zh-CN" altLang="en-US" sz="1200" b="1">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a:noFill/>
                    </a:lnT>
                    <a:lnB w="4763" cap="flat" cmpd="sng" algn="ctr">
                      <a:solidFill>
                        <a:srgbClr val="E0E0E0"/>
                      </a:solidFill>
                      <a:prstDash val="solid"/>
                      <a:round/>
                      <a:headEnd type="none" w="med" len="med"/>
                      <a:tailEnd type="none" w="med" len="med"/>
                    </a:lnB>
                    <a:solidFill>
                      <a:schemeClr val="tx2">
                        <a:lumMod val="10000"/>
                        <a:lumOff val="90000"/>
                      </a:schemeClr>
                    </a:solidFill>
                  </a:tcPr>
                </a:tc>
                <a:tc>
                  <a:txBody>
                    <a:bodyPr/>
                    <a:lstStyle/>
                    <a:p>
                      <a:pPr algn="ctr" fontAlgn="ctr">
                        <a:buNone/>
                      </a:pPr>
                      <a:r>
                        <a:rPr lang="en-US" sz="1200" b="1" dirty="0">
                          <a:solidFill>
                            <a:schemeClr val="tx1">
                              <a:lumMod val="75000"/>
                              <a:lumOff val="25000"/>
                            </a:schemeClr>
                          </a:solidFill>
                          <a:effectLst/>
                          <a:latin typeface="+mn-lt"/>
                          <a:ea typeface="+mn-ea"/>
                          <a:cs typeface="+mn-ea"/>
                          <a:sym typeface="+mn-lt"/>
                        </a:rPr>
                        <a:t>​​P</a:t>
                      </a:r>
                      <a:r>
                        <a:rPr lang="zh-CN" altLang="en-US" sz="1200" b="1" dirty="0">
                          <a:solidFill>
                            <a:schemeClr val="tx1">
                              <a:lumMod val="75000"/>
                              <a:lumOff val="25000"/>
                            </a:schemeClr>
                          </a:solidFill>
                          <a:effectLst/>
                          <a:latin typeface="+mn-lt"/>
                          <a:ea typeface="+mn-ea"/>
                          <a:cs typeface="+mn-ea"/>
                          <a:sym typeface="+mn-lt"/>
                        </a:rPr>
                        <a:t>值​​</a:t>
                      </a:r>
                      <a:endParaRPr lang="zh-CN" altLang="en-US" sz="1200" b="1"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a:noFill/>
                    </a:lnR>
                    <a:lnT>
                      <a:noFill/>
                    </a:lnT>
                    <a:lnB w="4763" cap="flat" cmpd="sng" algn="ctr">
                      <a:solidFill>
                        <a:srgbClr val="E0E0E0"/>
                      </a:solidFill>
                      <a:prstDash val="solid"/>
                      <a:round/>
                      <a:headEnd type="none" w="med" len="med"/>
                      <a:tailEnd type="none" w="med" len="med"/>
                    </a:lnB>
                    <a:solidFill>
                      <a:schemeClr val="tx2">
                        <a:lumMod val="10000"/>
                        <a:lumOff val="90000"/>
                      </a:schemeClr>
                    </a:solidFill>
                  </a:tcPr>
                </a:tc>
              </a:tr>
              <a:tr h="0">
                <a:tc>
                  <a:txBody>
                    <a:bodyPr/>
                    <a:lstStyle/>
                    <a:p>
                      <a:pPr algn="l" fontAlgn="ctr">
                        <a:buNone/>
                      </a:pPr>
                      <a:r>
                        <a:rPr lang="zh-CN" altLang="en-US" sz="1200" b="0" dirty="0">
                          <a:solidFill>
                            <a:schemeClr val="tx1">
                              <a:lumMod val="75000"/>
                              <a:lumOff val="25000"/>
                            </a:schemeClr>
                          </a:solidFill>
                          <a:effectLst/>
                          <a:latin typeface="+mn-lt"/>
                          <a:ea typeface="+mn-ea"/>
                          <a:cs typeface="+mn-ea"/>
                          <a:sym typeface="+mn-lt"/>
                        </a:rPr>
                        <a:t>​</a:t>
                      </a:r>
                      <a:r>
                        <a:rPr lang="zh-CN" altLang="en-US" sz="1200" b="1" dirty="0">
                          <a:solidFill>
                            <a:schemeClr val="tx1">
                              <a:lumMod val="75000"/>
                              <a:lumOff val="25000"/>
                            </a:schemeClr>
                          </a:solidFill>
                          <a:effectLst/>
                          <a:latin typeface="+mn-lt"/>
                          <a:ea typeface="+mn-ea"/>
                          <a:cs typeface="+mn-ea"/>
                          <a:sym typeface="+mn-lt"/>
                        </a:rPr>
                        <a:t>​手术切除率​</a:t>
                      </a:r>
                      <a:r>
                        <a:rPr lang="zh-CN" altLang="en-US" sz="1200" b="0" dirty="0">
                          <a:solidFill>
                            <a:schemeClr val="tx1">
                              <a:lumMod val="75000"/>
                              <a:lumOff val="25000"/>
                            </a:schemeClr>
                          </a:solidFill>
                          <a:effectLst/>
                          <a:latin typeface="+mn-lt"/>
                          <a:ea typeface="+mn-ea"/>
                          <a:cs typeface="+mn-ea"/>
                          <a:sym typeface="+mn-lt"/>
                        </a:rPr>
                        <a:t>​</a:t>
                      </a:r>
                      <a:endParaRPr lang="zh-CN" altLang="en-US" sz="1200" b="0" dirty="0">
                        <a:solidFill>
                          <a:schemeClr val="tx1">
                            <a:lumMod val="75000"/>
                            <a:lumOff val="25000"/>
                          </a:schemeClr>
                        </a:solidFill>
                        <a:effectLst/>
                        <a:latin typeface="+mn-lt"/>
                        <a:ea typeface="+mn-ea"/>
                        <a:cs typeface="+mn-ea"/>
                        <a:sym typeface="+mn-lt"/>
                      </a:endParaRPr>
                    </a:p>
                  </a:txBody>
                  <a:tcPr marL="57150" marR="57150" marT="47625" marB="47625" anchor="ctr">
                    <a:lnL>
                      <a:noFill/>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87.1%</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a:solidFill>
                            <a:schemeClr val="tx1">
                              <a:lumMod val="75000"/>
                              <a:lumOff val="25000"/>
                            </a:schemeClr>
                          </a:solidFill>
                          <a:effectLst/>
                          <a:latin typeface="+mn-lt"/>
                          <a:ea typeface="+mn-ea"/>
                          <a:cs typeface="+mn-ea"/>
                          <a:sym typeface="+mn-lt"/>
                        </a:rPr>
                        <a:t>90%</a:t>
                      </a:r>
                      <a:endParaRPr lang="en-US" altLang="zh-CN" sz="1200" b="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&gt;0.05</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a:noFill/>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r>
              <a:tr h="0">
                <a:tc>
                  <a:txBody>
                    <a:bodyPr/>
                    <a:lstStyle/>
                    <a:p>
                      <a:pPr algn="l" fontAlgn="ctr">
                        <a:buNone/>
                      </a:pPr>
                      <a:r>
                        <a:rPr lang="en-US" sz="1200" b="0" dirty="0">
                          <a:solidFill>
                            <a:schemeClr val="tx1">
                              <a:lumMod val="75000"/>
                              <a:lumOff val="25000"/>
                            </a:schemeClr>
                          </a:solidFill>
                          <a:effectLst/>
                          <a:latin typeface="+mn-lt"/>
                          <a:ea typeface="+mn-ea"/>
                          <a:cs typeface="+mn-ea"/>
                          <a:sym typeface="+mn-lt"/>
                        </a:rPr>
                        <a:t>​</a:t>
                      </a:r>
                      <a:r>
                        <a:rPr lang="en-US" sz="1200" b="1" dirty="0">
                          <a:solidFill>
                            <a:schemeClr val="tx1">
                              <a:lumMod val="75000"/>
                              <a:lumOff val="25000"/>
                            </a:schemeClr>
                          </a:solidFill>
                          <a:effectLst/>
                          <a:latin typeface="+mn-lt"/>
                          <a:ea typeface="+mn-ea"/>
                          <a:cs typeface="+mn-ea"/>
                          <a:sym typeface="+mn-lt"/>
                        </a:rPr>
                        <a:t>​R0</a:t>
                      </a:r>
                      <a:r>
                        <a:rPr lang="zh-CN" altLang="en-US" sz="1200" b="1" dirty="0">
                          <a:solidFill>
                            <a:schemeClr val="tx1">
                              <a:lumMod val="75000"/>
                              <a:lumOff val="25000"/>
                            </a:schemeClr>
                          </a:solidFill>
                          <a:effectLst/>
                          <a:latin typeface="+mn-lt"/>
                          <a:ea typeface="+mn-ea"/>
                          <a:cs typeface="+mn-ea"/>
                          <a:sym typeface="+mn-lt"/>
                        </a:rPr>
                        <a:t>切除率​</a:t>
                      </a:r>
                      <a:r>
                        <a:rPr lang="zh-CN" altLang="en-US" sz="1200" b="0" dirty="0">
                          <a:solidFill>
                            <a:schemeClr val="tx1">
                              <a:lumMod val="75000"/>
                              <a:lumOff val="25000"/>
                            </a:schemeClr>
                          </a:solidFill>
                          <a:effectLst/>
                          <a:latin typeface="+mn-lt"/>
                          <a:ea typeface="+mn-ea"/>
                          <a:cs typeface="+mn-ea"/>
                          <a:sym typeface="+mn-lt"/>
                        </a:rPr>
                        <a:t>​</a:t>
                      </a:r>
                      <a:endParaRPr lang="zh-CN" altLang="en-US" sz="1200" b="0" dirty="0">
                        <a:solidFill>
                          <a:schemeClr val="tx1">
                            <a:lumMod val="75000"/>
                            <a:lumOff val="25000"/>
                          </a:schemeClr>
                        </a:solidFill>
                        <a:effectLst/>
                        <a:latin typeface="+mn-lt"/>
                        <a:ea typeface="+mn-ea"/>
                        <a:cs typeface="+mn-ea"/>
                        <a:sym typeface="+mn-lt"/>
                      </a:endParaRPr>
                    </a:p>
                  </a:txBody>
                  <a:tcPr marL="57150" marR="57150" marT="47625" marB="47625" anchor="ctr">
                    <a:lnL>
                      <a:noFill/>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91.1%</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85.9%</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0.23</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a:noFill/>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r>
              <a:tr h="0">
                <a:tc>
                  <a:txBody>
                    <a:bodyPr/>
                    <a:lstStyle/>
                    <a:p>
                      <a:pPr algn="l" fontAlgn="ctr">
                        <a:buNone/>
                      </a:pPr>
                      <a:r>
                        <a:rPr lang="zh-CN" altLang="en-US" sz="1200" b="0" dirty="0">
                          <a:solidFill>
                            <a:schemeClr val="tx1">
                              <a:lumMod val="75000"/>
                              <a:lumOff val="25000"/>
                            </a:schemeClr>
                          </a:solidFill>
                          <a:effectLst/>
                          <a:latin typeface="+mn-lt"/>
                          <a:ea typeface="+mn-ea"/>
                          <a:cs typeface="+mn-ea"/>
                          <a:sym typeface="+mn-lt"/>
                        </a:rPr>
                        <a:t>​</a:t>
                      </a:r>
                      <a:r>
                        <a:rPr lang="zh-CN" altLang="en-US" sz="1200" b="1" dirty="0">
                          <a:solidFill>
                            <a:schemeClr val="tx1">
                              <a:lumMod val="75000"/>
                              <a:lumOff val="25000"/>
                            </a:schemeClr>
                          </a:solidFill>
                          <a:effectLst/>
                          <a:latin typeface="+mn-lt"/>
                          <a:ea typeface="+mn-ea"/>
                          <a:cs typeface="+mn-ea"/>
                          <a:sym typeface="+mn-lt"/>
                        </a:rPr>
                        <a:t>​</a:t>
                      </a:r>
                      <a:r>
                        <a:rPr lang="zh-CN" altLang="en-US" sz="1200" b="1" dirty="0">
                          <a:solidFill>
                            <a:schemeClr val="tx1">
                              <a:lumMod val="75000"/>
                              <a:lumOff val="25000"/>
                            </a:schemeClr>
                          </a:solidFill>
                          <a:effectLst/>
                          <a:highlight>
                            <a:srgbClr val="FFFF00"/>
                          </a:highlight>
                          <a:latin typeface="+mn-lt"/>
                          <a:ea typeface="+mn-ea"/>
                          <a:cs typeface="+mn-ea"/>
                          <a:sym typeface="+mn-lt"/>
                        </a:rPr>
                        <a:t>淋巴结阳性率​</a:t>
                      </a:r>
                      <a:r>
                        <a:rPr lang="zh-CN" altLang="en-US" sz="1200" b="0" dirty="0">
                          <a:solidFill>
                            <a:schemeClr val="tx1">
                              <a:lumMod val="75000"/>
                              <a:lumOff val="25000"/>
                            </a:schemeClr>
                          </a:solidFill>
                          <a:effectLst/>
                          <a:highlight>
                            <a:srgbClr val="FFFF00"/>
                          </a:highlight>
                          <a:latin typeface="+mn-lt"/>
                          <a:ea typeface="+mn-ea"/>
                          <a:cs typeface="+mn-ea"/>
                          <a:sym typeface="+mn-lt"/>
                        </a:rPr>
                        <a:t>​</a:t>
                      </a:r>
                      <a:endParaRPr lang="zh-CN" altLang="en-US" sz="1200" b="0" dirty="0">
                        <a:solidFill>
                          <a:schemeClr val="tx1">
                            <a:lumMod val="75000"/>
                            <a:lumOff val="25000"/>
                          </a:schemeClr>
                        </a:solidFill>
                        <a:effectLst/>
                        <a:highlight>
                          <a:srgbClr val="FFFF00"/>
                        </a:highlight>
                        <a:latin typeface="+mn-lt"/>
                        <a:ea typeface="+mn-ea"/>
                        <a:cs typeface="+mn-ea"/>
                        <a:sym typeface="+mn-lt"/>
                      </a:endParaRPr>
                    </a:p>
                  </a:txBody>
                  <a:tcPr marL="57150" marR="57150" marT="47625" marB="47625" anchor="ctr">
                    <a:lnL>
                      <a:noFill/>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59.2%</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81.4%</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&lt;0.01</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a:noFill/>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r>
              <a:tr h="0">
                <a:tc>
                  <a:txBody>
                    <a:bodyPr/>
                    <a:lstStyle/>
                    <a:p>
                      <a:pPr algn="l" fontAlgn="ctr">
                        <a:buNone/>
                      </a:pPr>
                      <a:r>
                        <a:rPr lang="zh-CN" altLang="en-US" sz="1200" b="0" dirty="0">
                          <a:solidFill>
                            <a:schemeClr val="tx1">
                              <a:lumMod val="75000"/>
                              <a:lumOff val="25000"/>
                            </a:schemeClr>
                          </a:solidFill>
                          <a:effectLst/>
                          <a:latin typeface="+mn-lt"/>
                          <a:ea typeface="+mn-ea"/>
                          <a:cs typeface="+mn-ea"/>
                          <a:sym typeface="+mn-lt"/>
                        </a:rPr>
                        <a:t>​</a:t>
                      </a:r>
                      <a:r>
                        <a:rPr lang="zh-CN" altLang="en-US" sz="1200" b="1" dirty="0">
                          <a:solidFill>
                            <a:schemeClr val="tx1">
                              <a:lumMod val="75000"/>
                              <a:lumOff val="25000"/>
                            </a:schemeClr>
                          </a:solidFill>
                          <a:effectLst/>
                          <a:latin typeface="+mn-lt"/>
                          <a:ea typeface="+mn-ea"/>
                          <a:cs typeface="+mn-ea"/>
                          <a:sym typeface="+mn-lt"/>
                        </a:rPr>
                        <a:t>​病理缓解率​</a:t>
                      </a:r>
                      <a:r>
                        <a:rPr lang="zh-CN" altLang="en-US" sz="1200" b="0" dirty="0">
                          <a:solidFill>
                            <a:schemeClr val="tx1">
                              <a:lumMod val="75000"/>
                              <a:lumOff val="25000"/>
                            </a:schemeClr>
                          </a:solidFill>
                          <a:effectLst/>
                          <a:latin typeface="+mn-lt"/>
                          <a:ea typeface="+mn-ea"/>
                          <a:cs typeface="+mn-ea"/>
                          <a:sym typeface="+mn-lt"/>
                        </a:rPr>
                        <a:t>​（</a:t>
                      </a:r>
                      <a:r>
                        <a:rPr lang="en-US" sz="1200" b="0" dirty="0">
                          <a:solidFill>
                            <a:schemeClr val="tx1">
                              <a:lumMod val="75000"/>
                              <a:lumOff val="25000"/>
                            </a:schemeClr>
                          </a:solidFill>
                          <a:effectLst/>
                          <a:latin typeface="+mn-lt"/>
                          <a:ea typeface="+mn-ea"/>
                          <a:cs typeface="+mn-ea"/>
                          <a:sym typeface="+mn-lt"/>
                        </a:rPr>
                        <a:t>Evans IIb/III</a:t>
                      </a:r>
                      <a:r>
                        <a:rPr lang="zh-CN" altLang="en-US" sz="1200" b="0" dirty="0">
                          <a:solidFill>
                            <a:schemeClr val="tx1">
                              <a:lumMod val="75000"/>
                              <a:lumOff val="25000"/>
                            </a:schemeClr>
                          </a:solidFill>
                          <a:effectLst/>
                          <a:latin typeface="+mn-lt"/>
                          <a:ea typeface="+mn-ea"/>
                          <a:cs typeface="+mn-ea"/>
                          <a:sym typeface="+mn-lt"/>
                        </a:rPr>
                        <a:t>级）</a:t>
                      </a:r>
                      <a:endParaRPr lang="zh-CN" altLang="en-US" sz="1200" b="0" dirty="0">
                        <a:solidFill>
                          <a:schemeClr val="tx1">
                            <a:lumMod val="75000"/>
                            <a:lumOff val="25000"/>
                          </a:schemeClr>
                        </a:solidFill>
                        <a:effectLst/>
                        <a:latin typeface="+mn-lt"/>
                        <a:ea typeface="+mn-ea"/>
                        <a:cs typeface="+mn-ea"/>
                        <a:sym typeface="+mn-lt"/>
                      </a:endParaRPr>
                    </a:p>
                  </a:txBody>
                  <a:tcPr marL="57150" marR="57150" marT="47625" marB="47625" anchor="ctr">
                    <a:lnL>
                      <a:noFill/>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14.4%</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2.8%</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&lt;0.01</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a:noFill/>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r>
              <a:tr h="0">
                <a:tc>
                  <a:txBody>
                    <a:bodyPr/>
                    <a:lstStyle/>
                    <a:p>
                      <a:pPr algn="l" fontAlgn="ctr">
                        <a:buNone/>
                      </a:pPr>
                      <a:r>
                        <a:rPr lang="zh-CN" altLang="en-US" sz="1200" b="0" dirty="0">
                          <a:solidFill>
                            <a:schemeClr val="tx1">
                              <a:lumMod val="75000"/>
                              <a:lumOff val="25000"/>
                            </a:schemeClr>
                          </a:solidFill>
                          <a:effectLst/>
                          <a:highlight>
                            <a:srgbClr val="FFFF00"/>
                          </a:highlight>
                          <a:latin typeface="+mn-lt"/>
                          <a:ea typeface="+mn-ea"/>
                          <a:cs typeface="+mn-ea"/>
                          <a:sym typeface="+mn-lt"/>
                        </a:rPr>
                        <a:t>​</a:t>
                      </a:r>
                      <a:r>
                        <a:rPr lang="zh-CN" altLang="en-US" sz="1200" b="1" dirty="0">
                          <a:solidFill>
                            <a:schemeClr val="tx1">
                              <a:lumMod val="75000"/>
                              <a:lumOff val="25000"/>
                            </a:schemeClr>
                          </a:solidFill>
                          <a:effectLst/>
                          <a:highlight>
                            <a:srgbClr val="FFFF00"/>
                          </a:highlight>
                          <a:latin typeface="+mn-lt"/>
                          <a:ea typeface="+mn-ea"/>
                          <a:cs typeface="+mn-ea"/>
                          <a:sym typeface="+mn-lt"/>
                        </a:rPr>
                        <a:t>​肝转移复发率​</a:t>
                      </a:r>
                      <a:r>
                        <a:rPr lang="zh-CN" altLang="en-US" sz="1200" b="0" dirty="0">
                          <a:solidFill>
                            <a:schemeClr val="tx1">
                              <a:lumMod val="75000"/>
                              <a:lumOff val="25000"/>
                            </a:schemeClr>
                          </a:solidFill>
                          <a:effectLst/>
                          <a:highlight>
                            <a:srgbClr val="FFFF00"/>
                          </a:highlight>
                          <a:latin typeface="+mn-lt"/>
                          <a:ea typeface="+mn-ea"/>
                          <a:cs typeface="+mn-ea"/>
                          <a:sym typeface="+mn-lt"/>
                        </a:rPr>
                        <a:t>​</a:t>
                      </a:r>
                      <a:endParaRPr lang="zh-CN" altLang="en-US" sz="1200" b="0" dirty="0">
                        <a:solidFill>
                          <a:schemeClr val="tx1">
                            <a:lumMod val="75000"/>
                            <a:lumOff val="25000"/>
                          </a:schemeClr>
                        </a:solidFill>
                        <a:effectLst/>
                        <a:highlight>
                          <a:srgbClr val="FFFF00"/>
                        </a:highlight>
                        <a:latin typeface="+mn-lt"/>
                        <a:ea typeface="+mn-ea"/>
                        <a:cs typeface="+mn-ea"/>
                        <a:sym typeface="+mn-lt"/>
                      </a:endParaRPr>
                    </a:p>
                  </a:txBody>
                  <a:tcPr marL="57150" marR="57150" marT="47625" marB="47625" anchor="ctr">
                    <a:lnL>
                      <a:noFill/>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30.0%</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47.9%</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w="4763" cap="flat" cmpd="sng" algn="ctr">
                      <a:solidFill>
                        <a:srgbClr val="E0E0E0"/>
                      </a:solidFill>
                      <a:prstDash val="solid"/>
                      <a:round/>
                      <a:headEnd type="none" w="med" len="med"/>
                      <a:tailEnd type="none" w="med" len="med"/>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c>
                  <a:txBody>
                    <a:bodyPr/>
                    <a:lstStyle/>
                    <a:p>
                      <a:pPr algn="ctr" fontAlgn="ctr">
                        <a:buNone/>
                      </a:pPr>
                      <a:r>
                        <a:rPr lang="en-US" altLang="zh-CN" sz="1200" b="0" dirty="0">
                          <a:solidFill>
                            <a:schemeClr val="tx1">
                              <a:lumMod val="75000"/>
                              <a:lumOff val="25000"/>
                            </a:schemeClr>
                          </a:solidFill>
                          <a:effectLst/>
                          <a:latin typeface="+mn-lt"/>
                          <a:ea typeface="+mn-ea"/>
                          <a:cs typeface="+mn-ea"/>
                          <a:sym typeface="+mn-lt"/>
                        </a:rPr>
                        <a:t>&lt;0.01</a:t>
                      </a:r>
                      <a:endParaRPr lang="en-US" altLang="zh-CN" sz="1200" b="0" dirty="0">
                        <a:solidFill>
                          <a:schemeClr val="tx1">
                            <a:lumMod val="75000"/>
                            <a:lumOff val="25000"/>
                          </a:schemeClr>
                        </a:solidFill>
                        <a:effectLst/>
                        <a:latin typeface="+mn-lt"/>
                        <a:ea typeface="+mn-ea"/>
                        <a:cs typeface="+mn-ea"/>
                        <a:sym typeface="+mn-lt"/>
                      </a:endParaRPr>
                    </a:p>
                  </a:txBody>
                  <a:tcPr marL="57150" marR="57150" marT="47625" marB="47625" anchor="ctr">
                    <a:lnL w="4763" cap="flat" cmpd="sng" algn="ctr">
                      <a:solidFill>
                        <a:srgbClr val="E0E0E0"/>
                      </a:solidFill>
                      <a:prstDash val="solid"/>
                      <a:round/>
                      <a:headEnd type="none" w="med" len="med"/>
                      <a:tailEnd type="none" w="med" len="med"/>
                    </a:lnL>
                    <a:lnR>
                      <a:noFill/>
                    </a:lnR>
                    <a:lnT w="4763" cap="flat" cmpd="sng" algn="ctr">
                      <a:solidFill>
                        <a:srgbClr val="E0E0E0"/>
                      </a:solidFill>
                      <a:prstDash val="solid"/>
                      <a:round/>
                      <a:headEnd type="none" w="med" len="med"/>
                      <a:tailEnd type="none" w="med" len="med"/>
                    </a:lnT>
                    <a:lnB w="4763" cap="flat" cmpd="sng" algn="ctr">
                      <a:solidFill>
                        <a:srgbClr val="E0E0E0"/>
                      </a:solidFill>
                      <a:prstDash val="solid"/>
                      <a:round/>
                      <a:headEnd type="none" w="med" len="med"/>
                      <a:tailEnd type="none" w="med" len="med"/>
                    </a:lnB>
                    <a:solidFill>
                      <a:srgbClr val="FFFFFF"/>
                    </a:solidFill>
                  </a:tcPr>
                </a:tc>
              </a:tr>
            </a:tbl>
          </a:graphicData>
        </a:graphic>
      </p:graphicFrame>
      <p:sp>
        <p:nvSpPr>
          <p:cNvPr id="7" name="文本框 6"/>
          <p:cNvSpPr txBox="1"/>
          <p:nvPr/>
        </p:nvSpPr>
        <p:spPr>
          <a:xfrm>
            <a:off x="676524" y="3570168"/>
            <a:ext cx="6341883" cy="377411"/>
          </a:xfrm>
          <a:prstGeom prst="rect">
            <a:avLst/>
          </a:prstGeom>
          <a:noFill/>
        </p:spPr>
        <p:txBody>
          <a:bodyPr wrap="square">
            <a:spAutoFit/>
          </a:bodyPr>
          <a:lstStyle/>
          <a:p>
            <a:pPr marL="179705" indent="-179705">
              <a:lnSpc>
                <a:spcPct val="150000"/>
              </a:lnSpc>
              <a:buFont typeface="Wingdings" panose="05000000000000000000" pitchFamily="2" charset="2"/>
              <a:buChar char="Ø"/>
            </a:pP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首次证实新辅助化疗可显著延长</a:t>
            </a:r>
            <a:r>
              <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rPr>
              <a:t>RPC</a:t>
            </a: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患者</a:t>
            </a:r>
            <a:r>
              <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rPr>
              <a:t>OS</a:t>
            </a: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及</a:t>
            </a:r>
            <a:r>
              <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rPr>
              <a:t>RFS</a:t>
            </a: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的</a:t>
            </a:r>
            <a:r>
              <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rPr>
              <a:t>III</a:t>
            </a: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期研究</a:t>
            </a:r>
            <a:endPar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endParaRPr>
          </a:p>
        </p:txBody>
      </p:sp>
      <p:sp>
        <p:nvSpPr>
          <p:cNvPr id="8" name="文本框 7"/>
          <p:cNvSpPr txBox="1"/>
          <p:nvPr/>
        </p:nvSpPr>
        <p:spPr>
          <a:xfrm>
            <a:off x="6612586" y="3590910"/>
            <a:ext cx="5617947" cy="377411"/>
          </a:xfrm>
          <a:prstGeom prst="rect">
            <a:avLst/>
          </a:prstGeom>
          <a:noFill/>
        </p:spPr>
        <p:txBody>
          <a:bodyPr wrap="square">
            <a:spAutoFit/>
          </a:bodyPr>
          <a:lstStyle/>
          <a:p>
            <a:pPr marL="179705" indent="-179705">
              <a:lnSpc>
                <a:spcPct val="150000"/>
              </a:lnSpc>
              <a:buFont typeface="Wingdings" panose="05000000000000000000" pitchFamily="2" charset="2"/>
              <a:buChar char="Ø"/>
            </a:pP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新辅助治疗提高</a:t>
            </a:r>
            <a:r>
              <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rPr>
              <a:t>R0</a:t>
            </a:r>
            <a:r>
              <a:rPr lang="zh-CN" altLang="en-US" sz="1400" b="1" kern="0" dirty="0">
                <a:solidFill>
                  <a:srgbClr val="0070C0"/>
                </a:solidFill>
                <a:latin typeface="微软雅黑" panose="020B0503020204020204" pitchFamily="34" charset="-122"/>
                <a:ea typeface="微软雅黑" panose="020B0503020204020204" pitchFamily="34" charset="-122"/>
                <a:cs typeface="+mn-ea"/>
                <a:sym typeface="+mn-lt"/>
              </a:rPr>
              <a:t>切除率，有效降期，显著降低术后肝转移风险</a:t>
            </a:r>
            <a:endParaRPr lang="en-US" altLang="zh-CN" sz="1400" b="1" kern="0" dirty="0">
              <a:solidFill>
                <a:srgbClr val="0070C0"/>
              </a:solidFill>
              <a:latin typeface="微软雅黑" panose="020B0503020204020204" pitchFamily="34" charset="-122"/>
              <a:ea typeface="微软雅黑" panose="020B0503020204020204" pitchFamily="34" charset="-122"/>
              <a:cs typeface="+mn-ea"/>
              <a:sym typeface="+mn-lt"/>
            </a:endParaRPr>
          </a:p>
        </p:txBody>
      </p:sp>
      <p:sp>
        <p:nvSpPr>
          <p:cNvPr id="9" name="文本框 8"/>
          <p:cNvSpPr txBox="1"/>
          <p:nvPr/>
        </p:nvSpPr>
        <p:spPr>
          <a:xfrm>
            <a:off x="6942801" y="5799093"/>
            <a:ext cx="5014206" cy="861774"/>
          </a:xfrm>
          <a:prstGeom prst="rect">
            <a:avLst/>
          </a:prstGeom>
          <a:noFill/>
        </p:spPr>
        <p:txBody>
          <a:bodyPr wrap="square" rtlCol="0">
            <a:spAutoFit/>
          </a:bodyPr>
          <a:lstStyle/>
          <a:p>
            <a:pPr marL="171450" indent="-171450">
              <a:buFont typeface="Wingdings" panose="05000000000000000000" pitchFamily="2" charset="2"/>
              <a:buChar char="Ø"/>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安全性：</a:t>
            </a:r>
            <a:endPar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285750" indent="-285750">
              <a:buFont typeface="Arial" panose="020B0604020202020204" pitchFamily="34" charset="0"/>
              <a:buChar cha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NAC-GS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组</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3/4</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级不良事件率</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72.6%</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（主要为白细胞或中性粒细胞减少），无治疗相关死亡</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285750" indent="-285750">
              <a:buFont typeface="Arial" panose="020B0604020202020204" pitchFamily="34" charset="0"/>
              <a:buChar char="•"/>
            </a:pPr>
            <a:r>
              <a:rPr lang="zh-CN" altLang="en-US" sz="1400" b="1" dirty="0">
                <a:solidFill>
                  <a:srgbClr val="0070C0"/>
                </a:solidFill>
                <a:latin typeface="微软雅黑" panose="020B0503020204020204" pitchFamily="34" charset="-122"/>
                <a:ea typeface="微软雅黑" panose="020B0503020204020204" pitchFamily="34" charset="-122"/>
                <a:cs typeface="+mn-ea"/>
                <a:sym typeface="+mn-lt"/>
              </a:rPr>
              <a:t>两组术后并发症率（</a:t>
            </a:r>
            <a:r>
              <a:rPr lang="en-US" altLang="zh-CN" sz="1400" b="1" dirty="0">
                <a:solidFill>
                  <a:srgbClr val="0070C0"/>
                </a:solidFill>
                <a:latin typeface="微软雅黑" panose="020B0503020204020204" pitchFamily="34" charset="-122"/>
                <a:ea typeface="微软雅黑" panose="020B0503020204020204" pitchFamily="34" charset="-122"/>
                <a:cs typeface="+mn-ea"/>
                <a:sym typeface="+mn-lt"/>
              </a:rPr>
              <a:t>~48%</a:t>
            </a:r>
            <a:r>
              <a:rPr lang="zh-CN" altLang="en-US" sz="1400" b="1" dirty="0">
                <a:solidFill>
                  <a:srgbClr val="0070C0"/>
                </a:solidFill>
                <a:latin typeface="微软雅黑" panose="020B0503020204020204" pitchFamily="34" charset="-122"/>
                <a:ea typeface="微软雅黑" panose="020B0503020204020204" pitchFamily="34" charset="-122"/>
                <a:cs typeface="+mn-ea"/>
                <a:sym typeface="+mn-lt"/>
              </a:rPr>
              <a:t>）和死亡率（</a:t>
            </a:r>
            <a:r>
              <a:rPr lang="en-US" altLang="zh-CN" sz="1400" b="1" dirty="0">
                <a:solidFill>
                  <a:srgbClr val="0070C0"/>
                </a:solidFill>
                <a:latin typeface="微软雅黑" panose="020B0503020204020204" pitchFamily="34" charset="-122"/>
                <a:ea typeface="微软雅黑" panose="020B0503020204020204" pitchFamily="34" charset="-122"/>
                <a:cs typeface="+mn-ea"/>
                <a:sym typeface="+mn-lt"/>
              </a:rPr>
              <a:t>0%</a:t>
            </a:r>
            <a:r>
              <a:rPr lang="zh-CN" altLang="en-US" sz="1400" b="1" dirty="0">
                <a:solidFill>
                  <a:srgbClr val="0070C0"/>
                </a:solidFill>
                <a:latin typeface="微软雅黑" panose="020B0503020204020204" pitchFamily="34" charset="-122"/>
                <a:ea typeface="微软雅黑" panose="020B0503020204020204" pitchFamily="34" charset="-122"/>
                <a:cs typeface="+mn-ea"/>
                <a:sym typeface="+mn-lt"/>
              </a:rPr>
              <a:t>）无差异</a:t>
            </a:r>
            <a:endParaRPr lang="zh-CN" altLang="en-US" sz="1400" b="1" dirty="0">
              <a:solidFill>
                <a:srgbClr val="0070C0"/>
              </a:solidFill>
              <a:latin typeface="微软雅黑" panose="020B0503020204020204" pitchFamily="34" charset="-122"/>
              <a:ea typeface="微软雅黑" panose="020B0503020204020204" pitchFamily="34" charset="-122"/>
              <a:cs typeface="+mn-ea"/>
              <a:sym typeface="+mn-lt"/>
            </a:endParaRPr>
          </a:p>
        </p:txBody>
      </p:sp>
      <p:grpSp>
        <p:nvGrpSpPr>
          <p:cNvPr id="14" name="组合 13"/>
          <p:cNvGrpSpPr/>
          <p:nvPr/>
        </p:nvGrpSpPr>
        <p:grpSpPr>
          <a:xfrm>
            <a:off x="352243" y="3876050"/>
            <a:ext cx="6131852" cy="2863226"/>
            <a:chOff x="352243" y="3876050"/>
            <a:chExt cx="6131852" cy="2863226"/>
          </a:xfrm>
        </p:grpSpPr>
        <p:grpSp>
          <p:nvGrpSpPr>
            <p:cNvPr id="11" name="组合 10"/>
            <p:cNvGrpSpPr/>
            <p:nvPr/>
          </p:nvGrpSpPr>
          <p:grpSpPr>
            <a:xfrm>
              <a:off x="352243" y="3876050"/>
              <a:ext cx="6131852" cy="2863226"/>
              <a:chOff x="622695" y="3876050"/>
              <a:chExt cx="6131852" cy="2863226"/>
            </a:xfrm>
          </p:grpSpPr>
          <p:grpSp>
            <p:nvGrpSpPr>
              <p:cNvPr id="145" name="组合 144"/>
              <p:cNvGrpSpPr/>
              <p:nvPr/>
            </p:nvGrpSpPr>
            <p:grpSpPr>
              <a:xfrm>
                <a:off x="622695" y="3878704"/>
                <a:ext cx="2884695" cy="2860572"/>
                <a:chOff x="579642" y="3851921"/>
                <a:chExt cx="2884695" cy="2860572"/>
              </a:xfrm>
            </p:grpSpPr>
            <p:grpSp>
              <p:nvGrpSpPr>
                <p:cNvPr id="138" name="组合 137"/>
                <p:cNvGrpSpPr/>
                <p:nvPr/>
              </p:nvGrpSpPr>
              <p:grpSpPr>
                <a:xfrm>
                  <a:off x="579642" y="3851921"/>
                  <a:ext cx="2884695" cy="2860572"/>
                  <a:chOff x="579642" y="3851921"/>
                  <a:chExt cx="2884695" cy="2860572"/>
                </a:xfrm>
              </p:grpSpPr>
              <p:pic>
                <p:nvPicPr>
                  <p:cNvPr id="132" name="图片 131" descr="图表, 折线图&#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9642" y="3851921"/>
                    <a:ext cx="2860572" cy="2860572"/>
                  </a:xfrm>
                  <a:prstGeom prst="rect">
                    <a:avLst/>
                  </a:prstGeom>
                </p:spPr>
              </p:pic>
              <p:sp>
                <p:nvSpPr>
                  <p:cNvPr id="135" name="矩形 134"/>
                  <p:cNvSpPr/>
                  <p:nvPr/>
                </p:nvSpPr>
                <p:spPr>
                  <a:xfrm>
                    <a:off x="3072128" y="6428695"/>
                    <a:ext cx="392209" cy="855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50" b="1" dirty="0">
                        <a:solidFill>
                          <a:schemeClr val="tx1"/>
                        </a:solidFill>
                        <a:latin typeface="微软雅黑" panose="020B0503020204020204" pitchFamily="34" charset="-122"/>
                        <a:ea typeface="微软雅黑" panose="020B0503020204020204" pitchFamily="34" charset="-122"/>
                        <a:cs typeface="+mn-ea"/>
                        <a:sym typeface="+mn-lt"/>
                      </a:rPr>
                      <a:t>32.4</a:t>
                    </a:r>
                    <a:endParaRPr lang="en-US" altLang="zh-CN" sz="7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36" name="矩形 135"/>
                  <p:cNvSpPr/>
                  <p:nvPr/>
                </p:nvSpPr>
                <p:spPr>
                  <a:xfrm>
                    <a:off x="3065453" y="6534220"/>
                    <a:ext cx="392209" cy="855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50" b="1" dirty="0">
                        <a:solidFill>
                          <a:schemeClr val="tx1"/>
                        </a:solidFill>
                        <a:latin typeface="微软雅黑" panose="020B0503020204020204" pitchFamily="34" charset="-122"/>
                        <a:ea typeface="微软雅黑" panose="020B0503020204020204" pitchFamily="34" charset="-122"/>
                        <a:cs typeface="+mn-ea"/>
                        <a:sym typeface="+mn-lt"/>
                      </a:rPr>
                      <a:t>28.9</a:t>
                    </a:r>
                    <a:endParaRPr lang="en-US" altLang="zh-CN" sz="7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37" name="矩形 136"/>
                  <p:cNvSpPr/>
                  <p:nvPr/>
                </p:nvSpPr>
                <p:spPr>
                  <a:xfrm>
                    <a:off x="2620753" y="6534219"/>
                    <a:ext cx="432000" cy="855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50" b="1" dirty="0">
                        <a:solidFill>
                          <a:schemeClr val="tx1"/>
                        </a:solidFill>
                        <a:latin typeface="微软雅黑" panose="020B0503020204020204" pitchFamily="34" charset="-122"/>
                        <a:ea typeface="微软雅黑" panose="020B0503020204020204" pitchFamily="34" charset="-122"/>
                        <a:cs typeface="+mn-ea"/>
                        <a:sym typeface="+mn-lt"/>
                      </a:rPr>
                      <a:t>28.9</a:t>
                    </a:r>
                    <a:endParaRPr lang="en-US" altLang="zh-CN" sz="750" b="1" dirty="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141" name="文本框 140"/>
                <p:cNvSpPr txBox="1"/>
                <p:nvPr/>
              </p:nvSpPr>
              <p:spPr>
                <a:xfrm rot="16200000">
                  <a:off x="144653" y="4819253"/>
                  <a:ext cx="1176689" cy="132311"/>
                </a:xfrm>
                <a:prstGeom prst="rect">
                  <a:avLst/>
                </a:prstGeom>
                <a:solidFill>
                  <a:schemeClr val="bg1"/>
                </a:solidFill>
              </p:spPr>
              <p:txBody>
                <a:bodyPr wrap="square" lIns="0" tIns="0" rIns="0" bIns="0" rtlCol="0">
                  <a:noAutofit/>
                </a:bodyPr>
                <a:lstStyle/>
                <a:p>
                  <a:pPr algn="ctr">
                    <a:lnSpc>
                      <a:spcPct val="120000"/>
                    </a:lnSpc>
                  </a:pPr>
                  <a:r>
                    <a:rPr lang="en-US" altLang="zh-CN" sz="800" dirty="0">
                      <a:latin typeface="微软雅黑" panose="020B0503020204020204" pitchFamily="34" charset="-122"/>
                      <a:ea typeface="微软雅黑" panose="020B0503020204020204" pitchFamily="34" charset="-122"/>
                      <a:cs typeface="+mn-ea"/>
                      <a:sym typeface="+mn-lt"/>
                    </a:rPr>
                    <a:t>OS, %</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143" name="矩形 142"/>
                <p:cNvSpPr/>
                <p:nvPr/>
              </p:nvSpPr>
              <p:spPr>
                <a:xfrm>
                  <a:off x="890952" y="5127329"/>
                  <a:ext cx="2031832" cy="734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100" b="1" i="1" dirty="0">
                      <a:solidFill>
                        <a:srgbClr val="FF0000"/>
                      </a:solidFill>
                      <a:latin typeface="微软雅黑" panose="020B0503020204020204" pitchFamily="34" charset="-122"/>
                      <a:ea typeface="微软雅黑" panose="020B0503020204020204" pitchFamily="34" charset="-122"/>
                      <a:cs typeface="+mn-ea"/>
                      <a:sym typeface="+mn-lt"/>
                    </a:rPr>
                    <a:t>HR=0.73</a:t>
                  </a:r>
                  <a:r>
                    <a:rPr lang="zh-CN" altLang="en-US" sz="1100" b="1" i="1" dirty="0">
                      <a:solidFill>
                        <a:srgbClr val="FF0000"/>
                      </a:solidFill>
                      <a:latin typeface="微软雅黑" panose="020B0503020204020204" pitchFamily="34" charset="-122"/>
                      <a:ea typeface="微软雅黑" panose="020B0503020204020204" pitchFamily="34" charset="-122"/>
                      <a:cs typeface="+mn-ea"/>
                      <a:sym typeface="+mn-lt"/>
                    </a:rPr>
                    <a:t>，</a:t>
                  </a:r>
                  <a:r>
                    <a:rPr lang="en-US" altLang="zh-CN" sz="1100" b="1" i="1" dirty="0">
                      <a:solidFill>
                        <a:srgbClr val="FF0000"/>
                      </a:solidFill>
                      <a:latin typeface="微软雅黑" panose="020B0503020204020204" pitchFamily="34" charset="-122"/>
                      <a:ea typeface="微软雅黑" panose="020B0503020204020204" pitchFamily="34" charset="-122"/>
                      <a:cs typeface="+mn-ea"/>
                      <a:sym typeface="+mn-lt"/>
                    </a:rPr>
                    <a:t>p=0.018</a:t>
                  </a:r>
                  <a:endParaRPr lang="en-US" altLang="zh-CN" sz="1100" b="1" dirty="0">
                    <a:solidFill>
                      <a:srgbClr val="FF0000"/>
                    </a:solidFill>
                    <a:latin typeface="微软雅黑" panose="020B0503020204020204" pitchFamily="34" charset="-122"/>
                    <a:ea typeface="微软雅黑" panose="020B0503020204020204" pitchFamily="34" charset="-122"/>
                    <a:cs typeface="+mn-ea"/>
                    <a:sym typeface="+mn-lt"/>
                  </a:endParaRPr>
                </a:p>
              </p:txBody>
            </p:sp>
          </p:grpSp>
          <p:sp>
            <p:nvSpPr>
              <p:cNvPr id="147" name="矩形 146"/>
              <p:cNvSpPr/>
              <p:nvPr/>
            </p:nvSpPr>
            <p:spPr>
              <a:xfrm>
                <a:off x="1203158" y="4041571"/>
                <a:ext cx="1274634" cy="2965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OS</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151" name="组合 150"/>
              <p:cNvGrpSpPr/>
              <p:nvPr/>
            </p:nvGrpSpPr>
            <p:grpSpPr>
              <a:xfrm>
                <a:off x="3812435" y="3876050"/>
                <a:ext cx="2942112" cy="2860571"/>
                <a:chOff x="3812435" y="3792340"/>
                <a:chExt cx="2942112" cy="2860571"/>
              </a:xfrm>
            </p:grpSpPr>
            <p:grpSp>
              <p:nvGrpSpPr>
                <p:cNvPr id="146" name="组合 145"/>
                <p:cNvGrpSpPr/>
                <p:nvPr/>
              </p:nvGrpSpPr>
              <p:grpSpPr>
                <a:xfrm>
                  <a:off x="3812435" y="3792340"/>
                  <a:ext cx="2942112" cy="2860571"/>
                  <a:chOff x="3864891" y="3968998"/>
                  <a:chExt cx="2810160" cy="2770454"/>
                </a:xfrm>
              </p:grpSpPr>
              <p:pic>
                <p:nvPicPr>
                  <p:cNvPr id="134" name="图片 133" descr="图表, 直方图&#10;&#10;AI 生成的内容可能不正确。"/>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891" y="3968998"/>
                    <a:ext cx="2770454" cy="2770454"/>
                  </a:xfrm>
                  <a:prstGeom prst="rect">
                    <a:avLst/>
                  </a:prstGeom>
                </p:spPr>
              </p:pic>
              <p:sp>
                <p:nvSpPr>
                  <p:cNvPr id="140" name="矩形 139"/>
                  <p:cNvSpPr/>
                  <p:nvPr/>
                </p:nvSpPr>
                <p:spPr>
                  <a:xfrm>
                    <a:off x="6144973" y="6579884"/>
                    <a:ext cx="530078" cy="10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ltLang="zh-CN" sz="750" b="1" dirty="0">
                        <a:solidFill>
                          <a:schemeClr val="tx1"/>
                        </a:solidFill>
                        <a:latin typeface="微软雅黑" panose="020B0503020204020204" pitchFamily="34" charset="-122"/>
                        <a:ea typeface="微软雅黑" panose="020B0503020204020204" pitchFamily="34" charset="-122"/>
                        <a:cs typeface="+mn-ea"/>
                        <a:sym typeface="+mn-lt"/>
                      </a:rPr>
                      <a:t>11.8</a:t>
                    </a:r>
                    <a:endParaRPr lang="en-US" altLang="zh-CN" sz="7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4" name="矩形 143"/>
                  <p:cNvSpPr/>
                  <p:nvPr/>
                </p:nvSpPr>
                <p:spPr>
                  <a:xfrm>
                    <a:off x="4214403" y="5206593"/>
                    <a:ext cx="1728518" cy="7340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100" b="1" i="1" dirty="0">
                        <a:solidFill>
                          <a:srgbClr val="FF0000"/>
                        </a:solidFill>
                        <a:latin typeface="微软雅黑" panose="020B0503020204020204" pitchFamily="34" charset="-122"/>
                        <a:ea typeface="微软雅黑" panose="020B0503020204020204" pitchFamily="34" charset="-122"/>
                        <a:cs typeface="+mn-ea"/>
                        <a:sym typeface="+mn-lt"/>
                      </a:rPr>
                      <a:t>HR=0.77</a:t>
                    </a:r>
                    <a:r>
                      <a:rPr lang="zh-CN" altLang="en-US" sz="1100" b="1" i="1" dirty="0">
                        <a:solidFill>
                          <a:srgbClr val="FF0000"/>
                        </a:solidFill>
                        <a:latin typeface="微软雅黑" panose="020B0503020204020204" pitchFamily="34" charset="-122"/>
                        <a:ea typeface="微软雅黑" panose="020B0503020204020204" pitchFamily="34" charset="-122"/>
                        <a:cs typeface="+mn-ea"/>
                        <a:sym typeface="+mn-lt"/>
                      </a:rPr>
                      <a:t>，</a:t>
                    </a:r>
                    <a:r>
                      <a:rPr lang="en-US" altLang="zh-CN" sz="1100" b="1" i="1" dirty="0">
                        <a:solidFill>
                          <a:srgbClr val="FF0000"/>
                        </a:solidFill>
                        <a:latin typeface="微软雅黑" panose="020B0503020204020204" pitchFamily="34" charset="-122"/>
                        <a:ea typeface="微软雅黑" panose="020B0503020204020204" pitchFamily="34" charset="-122"/>
                        <a:cs typeface="+mn-ea"/>
                        <a:sym typeface="+mn-lt"/>
                      </a:rPr>
                      <a:t>p=0.030</a:t>
                    </a:r>
                    <a:endParaRPr lang="en-US" altLang="zh-CN" sz="1100" b="1" dirty="0">
                      <a:solidFill>
                        <a:srgbClr val="FF0000"/>
                      </a:solidFill>
                      <a:latin typeface="微软雅黑" panose="020B0503020204020204" pitchFamily="34" charset="-122"/>
                      <a:ea typeface="微软雅黑" panose="020B0503020204020204" pitchFamily="34" charset="-122"/>
                      <a:cs typeface="+mn-ea"/>
                      <a:sym typeface="+mn-lt"/>
                    </a:endParaRPr>
                  </a:p>
                </p:txBody>
              </p:sp>
            </p:grpSp>
            <p:sp>
              <p:nvSpPr>
                <p:cNvPr id="150" name="文本框 149"/>
                <p:cNvSpPr txBox="1"/>
                <p:nvPr/>
              </p:nvSpPr>
              <p:spPr>
                <a:xfrm rot="16200000">
                  <a:off x="3228607" y="4743015"/>
                  <a:ext cx="1513192" cy="119032"/>
                </a:xfrm>
                <a:prstGeom prst="rect">
                  <a:avLst/>
                </a:prstGeom>
                <a:solidFill>
                  <a:schemeClr val="bg1"/>
                </a:solidFill>
              </p:spPr>
              <p:txBody>
                <a:bodyPr wrap="square" lIns="0" tIns="0" rIns="0" bIns="0" rtlCol="0">
                  <a:noAutofit/>
                </a:bodyPr>
                <a:lstStyle/>
                <a:p>
                  <a:pPr algn="ctr">
                    <a:lnSpc>
                      <a:spcPct val="120000"/>
                    </a:lnSpc>
                  </a:pPr>
                  <a:r>
                    <a:rPr lang="en-US" altLang="zh-CN" sz="800" dirty="0">
                      <a:latin typeface="微软雅黑" panose="020B0503020204020204" pitchFamily="34" charset="-122"/>
                      <a:ea typeface="微软雅黑" panose="020B0503020204020204" pitchFamily="34" charset="-122"/>
                      <a:cs typeface="+mn-ea"/>
                      <a:sym typeface="+mn-lt"/>
                    </a:rPr>
                    <a:t>RFS, %</a:t>
                  </a:r>
                  <a:endParaRPr lang="zh-CN" altLang="en-US" sz="800" dirty="0">
                    <a:latin typeface="微软雅黑" panose="020B0503020204020204" pitchFamily="34" charset="-122"/>
                    <a:ea typeface="微软雅黑" panose="020B0503020204020204" pitchFamily="34" charset="-122"/>
                    <a:cs typeface="+mn-ea"/>
                    <a:sym typeface="+mn-lt"/>
                  </a:endParaRPr>
                </a:p>
              </p:txBody>
            </p:sp>
          </p:grpSp>
          <p:sp>
            <p:nvSpPr>
              <p:cNvPr id="6" name="矩形 5"/>
              <p:cNvSpPr/>
              <p:nvPr/>
            </p:nvSpPr>
            <p:spPr>
              <a:xfrm>
                <a:off x="4436009" y="4045831"/>
                <a:ext cx="1274634" cy="2965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RFS</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sp>
          <p:nvSpPr>
            <p:cNvPr id="2" name="文本框 1"/>
            <p:cNvSpPr txBox="1"/>
            <p:nvPr/>
          </p:nvSpPr>
          <p:spPr>
            <a:xfrm>
              <a:off x="2030611" y="4508734"/>
              <a:ext cx="1151277" cy="307777"/>
            </a:xfrm>
            <a:prstGeom prst="rect">
              <a:avLst/>
            </a:prstGeom>
            <a:noFill/>
          </p:spPr>
          <p:txBody>
            <a:bodyPr wrap="none" rtlCol="0">
              <a:spAutoFit/>
            </a:bodyPr>
            <a:lstStyle/>
            <a:p>
              <a:r>
                <a:rPr kumimoji="1" lang="zh-CN" altLang="en-US" sz="1400" b="1" dirty="0">
                  <a:solidFill>
                    <a:srgbClr val="FF0000"/>
                  </a:solidFill>
                </a:rPr>
                <a:t>新辅助 </a:t>
              </a:r>
              <a:r>
                <a:rPr kumimoji="1" lang="en-US" altLang="zh-CN" sz="1400" b="1" dirty="0">
                  <a:solidFill>
                    <a:srgbClr val="FF0000"/>
                  </a:solidFill>
                </a:rPr>
                <a:t>37</a:t>
              </a:r>
              <a:r>
                <a:rPr kumimoji="1" lang="zh-CN" altLang="en-US" sz="1400" b="1" dirty="0">
                  <a:solidFill>
                    <a:srgbClr val="FF0000"/>
                  </a:solidFill>
                </a:rPr>
                <a:t>月</a:t>
              </a:r>
              <a:endParaRPr kumimoji="1" lang="zh-CN" altLang="en-US" sz="1400" b="1" dirty="0">
                <a:solidFill>
                  <a:srgbClr val="FF0000"/>
                </a:solidFill>
              </a:endParaRPr>
            </a:p>
          </p:txBody>
        </p:sp>
        <p:sp>
          <p:nvSpPr>
            <p:cNvPr id="10" name="文本框 9"/>
            <p:cNvSpPr txBox="1"/>
            <p:nvPr/>
          </p:nvSpPr>
          <p:spPr>
            <a:xfrm>
              <a:off x="906991" y="4832875"/>
              <a:ext cx="1120820" cy="307777"/>
            </a:xfrm>
            <a:prstGeom prst="rect">
              <a:avLst/>
            </a:prstGeom>
            <a:noFill/>
          </p:spPr>
          <p:txBody>
            <a:bodyPr wrap="none" rtlCol="0">
              <a:spAutoFit/>
            </a:bodyPr>
            <a:lstStyle/>
            <a:p>
              <a:r>
                <a:rPr kumimoji="1" lang="zh-CN" altLang="en-US" sz="1400" b="1" dirty="0">
                  <a:solidFill>
                    <a:schemeClr val="tx1">
                      <a:lumMod val="75000"/>
                      <a:lumOff val="25000"/>
                    </a:schemeClr>
                  </a:solidFill>
                </a:rPr>
                <a:t>辅助 </a:t>
              </a:r>
              <a:r>
                <a:rPr kumimoji="1" lang="en-US" altLang="zh-CN" sz="1400" b="1" dirty="0">
                  <a:solidFill>
                    <a:schemeClr val="tx1">
                      <a:lumMod val="75000"/>
                      <a:lumOff val="25000"/>
                    </a:schemeClr>
                  </a:solidFill>
                </a:rPr>
                <a:t>26.6</a:t>
              </a:r>
              <a:r>
                <a:rPr kumimoji="1" lang="zh-CN" altLang="en-US" sz="1400" b="1" dirty="0">
                  <a:solidFill>
                    <a:schemeClr val="tx1">
                      <a:lumMod val="75000"/>
                      <a:lumOff val="25000"/>
                    </a:schemeClr>
                  </a:solidFill>
                </a:rPr>
                <a:t>月</a:t>
              </a:r>
              <a:endParaRPr kumimoji="1" lang="zh-CN" altLang="en-US" sz="1400" b="1" dirty="0">
                <a:solidFill>
                  <a:schemeClr val="tx1">
                    <a:lumMod val="75000"/>
                    <a:lumOff val="25000"/>
                  </a:schemeClr>
                </a:solidFill>
              </a:endParaRPr>
            </a:p>
          </p:txBody>
        </p:sp>
        <p:sp>
          <p:nvSpPr>
            <p:cNvPr id="12" name="文本框 11"/>
            <p:cNvSpPr txBox="1"/>
            <p:nvPr/>
          </p:nvSpPr>
          <p:spPr>
            <a:xfrm>
              <a:off x="4903030" y="4700113"/>
              <a:ext cx="1300356" cy="307777"/>
            </a:xfrm>
            <a:prstGeom prst="rect">
              <a:avLst/>
            </a:prstGeom>
            <a:noFill/>
          </p:spPr>
          <p:txBody>
            <a:bodyPr wrap="none" rtlCol="0">
              <a:spAutoFit/>
            </a:bodyPr>
            <a:lstStyle/>
            <a:p>
              <a:r>
                <a:rPr kumimoji="1" lang="zh-CN" altLang="en-US" sz="1400" b="1" dirty="0">
                  <a:solidFill>
                    <a:srgbClr val="FF0000"/>
                  </a:solidFill>
                </a:rPr>
                <a:t>新辅助 </a:t>
              </a:r>
              <a:r>
                <a:rPr kumimoji="1" lang="en-US" altLang="zh-CN" sz="1400" b="1" dirty="0">
                  <a:solidFill>
                    <a:srgbClr val="FF0000"/>
                  </a:solidFill>
                </a:rPr>
                <a:t>14.3</a:t>
              </a:r>
              <a:r>
                <a:rPr kumimoji="1" lang="zh-CN" altLang="en-US" sz="1400" b="1" dirty="0">
                  <a:solidFill>
                    <a:srgbClr val="FF0000"/>
                  </a:solidFill>
                </a:rPr>
                <a:t>月</a:t>
              </a:r>
              <a:endParaRPr kumimoji="1" lang="zh-CN" altLang="en-US" sz="1400" b="1" dirty="0">
                <a:solidFill>
                  <a:srgbClr val="FF0000"/>
                </a:solidFill>
              </a:endParaRPr>
            </a:p>
          </p:txBody>
        </p:sp>
        <p:sp>
          <p:nvSpPr>
            <p:cNvPr id="13" name="文本框 12"/>
            <p:cNvSpPr txBox="1"/>
            <p:nvPr/>
          </p:nvSpPr>
          <p:spPr>
            <a:xfrm>
              <a:off x="3971525" y="5141227"/>
              <a:ext cx="1110945" cy="307777"/>
            </a:xfrm>
            <a:prstGeom prst="rect">
              <a:avLst/>
            </a:prstGeom>
            <a:noFill/>
          </p:spPr>
          <p:txBody>
            <a:bodyPr wrap="none" rtlCol="0">
              <a:spAutoFit/>
            </a:bodyPr>
            <a:lstStyle/>
            <a:p>
              <a:r>
                <a:rPr kumimoji="1" lang="zh-CN" altLang="en-US" sz="1400" b="1" dirty="0">
                  <a:solidFill>
                    <a:schemeClr val="tx1">
                      <a:lumMod val="75000"/>
                      <a:lumOff val="25000"/>
                    </a:schemeClr>
                  </a:solidFill>
                </a:rPr>
                <a:t>辅助 </a:t>
              </a:r>
              <a:r>
                <a:rPr kumimoji="1" lang="en-US" altLang="zh-CN" sz="1400" b="1" dirty="0">
                  <a:solidFill>
                    <a:schemeClr val="tx1">
                      <a:lumMod val="75000"/>
                      <a:lumOff val="25000"/>
                    </a:schemeClr>
                  </a:solidFill>
                </a:rPr>
                <a:t>11.3</a:t>
              </a:r>
              <a:r>
                <a:rPr kumimoji="1" lang="zh-CN" altLang="en-US" sz="1400" b="1" dirty="0">
                  <a:solidFill>
                    <a:schemeClr val="tx1">
                      <a:lumMod val="75000"/>
                      <a:lumOff val="25000"/>
                    </a:schemeClr>
                  </a:solidFill>
                </a:rPr>
                <a:t>月</a:t>
              </a:r>
              <a:endParaRPr kumimoji="1" lang="zh-CN" altLang="en-US" sz="1400" b="1" dirty="0">
                <a:solidFill>
                  <a:schemeClr val="tx1">
                    <a:lumMod val="75000"/>
                    <a:lumOff val="25000"/>
                  </a:schemeClr>
                </a:solidFill>
              </a:endParaRPr>
            </a:p>
          </p:txBody>
        </p:sp>
      </p:grpSp>
      <p:grpSp>
        <p:nvGrpSpPr>
          <p:cNvPr id="15" name="组合 14"/>
          <p:cNvGrpSpPr/>
          <p:nvPr/>
        </p:nvGrpSpPr>
        <p:grpSpPr>
          <a:xfrm>
            <a:off x="2509899" y="5211859"/>
            <a:ext cx="912947" cy="307777"/>
            <a:chOff x="3728820" y="5536983"/>
            <a:chExt cx="912947" cy="307777"/>
          </a:xfrm>
        </p:grpSpPr>
        <p:sp>
          <p:nvSpPr>
            <p:cNvPr id="16" name="上箭头 15"/>
            <p:cNvSpPr/>
            <p:nvPr/>
          </p:nvSpPr>
          <p:spPr>
            <a:xfrm>
              <a:off x="3728820" y="5592003"/>
              <a:ext cx="280328" cy="19499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rgbClr val="FF0000"/>
                  </a:solidFill>
                </a:ln>
                <a:solidFill>
                  <a:srgbClr val="FF0000"/>
                </a:solidFill>
              </a:endParaRPr>
            </a:p>
          </p:txBody>
        </p:sp>
        <p:sp>
          <p:nvSpPr>
            <p:cNvPr id="17" name="文本框 16"/>
            <p:cNvSpPr txBox="1"/>
            <p:nvPr/>
          </p:nvSpPr>
          <p:spPr>
            <a:xfrm>
              <a:off x="3879444" y="5536983"/>
              <a:ext cx="762323" cy="307777"/>
            </a:xfrm>
            <a:prstGeom prst="rect">
              <a:avLst/>
            </a:prstGeom>
            <a:noFill/>
          </p:spPr>
          <p:txBody>
            <a:bodyPr wrap="square">
              <a:spAutoFit/>
            </a:bodyPr>
            <a:lstStyle/>
            <a:p>
              <a:pPr lvl="0" algn="ctr" defTabSz="829310" eaLnBrk="0" fontAlgn="base" hangingPunct="0">
                <a:spcBef>
                  <a:spcPct val="0"/>
                </a:spcBef>
                <a:spcAft>
                  <a:spcPct val="0"/>
                </a:spcAft>
              </a:pPr>
              <a:r>
                <a:rPr lang="en-US" altLang="zh-CN" sz="1400" b="1" kern="0" dirty="0">
                  <a:solidFill>
                    <a:srgbClr val="FF0000"/>
                  </a:solidFill>
                  <a:latin typeface="微软雅黑" panose="020B0503020204020204" pitchFamily="34" charset="-122"/>
                  <a:ea typeface="微软雅黑" panose="020B0503020204020204" pitchFamily="34" charset="-122"/>
                  <a:cs typeface="+mn-ea"/>
                  <a:sym typeface="+mn-lt"/>
                </a:rPr>
                <a:t>5</a:t>
              </a:r>
              <a:r>
                <a:rPr kumimoji="0" lang="en-US" altLang="zh-CN"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.4</a:t>
              </a:r>
              <a:r>
                <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月</a:t>
              </a:r>
              <a:endPar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21" name="文本框 20"/>
          <p:cNvSpPr txBox="1"/>
          <p:nvPr/>
        </p:nvSpPr>
        <p:spPr>
          <a:xfrm>
            <a:off x="3847465" y="133809"/>
            <a:ext cx="4323301" cy="430887"/>
          </a:xfrm>
          <a:prstGeom prst="rect">
            <a:avLst/>
          </a:prstGeom>
          <a:noFill/>
        </p:spPr>
        <p:txBody>
          <a:bodyPr wrap="square">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Prep-02/JSAP05</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II/III</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期研究</a:t>
            </a:r>
            <a:endParaRPr lang="zh-CN" altLang="en-US" sz="2200" b="1" dirty="0">
              <a:solidFill>
                <a:schemeClr val="tx1">
                  <a:lumMod val="75000"/>
                  <a:lumOff val="25000"/>
                </a:schemeClr>
              </a:solidFill>
            </a:endParaRPr>
          </a:p>
        </p:txBody>
      </p:sp>
      <p:sp>
        <p:nvSpPr>
          <p:cNvPr id="23" name="文本框 22"/>
          <p:cNvSpPr txBox="1"/>
          <p:nvPr/>
        </p:nvSpPr>
        <p:spPr>
          <a:xfrm>
            <a:off x="214693" y="196191"/>
            <a:ext cx="3440542"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PC</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：新辅化疗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辅助化疗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0" y="6642556"/>
            <a:ext cx="3076988" cy="215444"/>
          </a:xfrm>
        </p:spPr>
        <p:txBody>
          <a:bodyPr/>
          <a:lstStyle/>
          <a:p>
            <a:pPr>
              <a:lnSpc>
                <a:spcPct val="100000"/>
              </a:lnSpc>
            </a:pPr>
            <a:r>
              <a:rPr lang="en-US" altLang="zh-CN" dirty="0">
                <a:latin typeface="微软雅黑" panose="020B0503020204020204" pitchFamily="34" charset="-122"/>
                <a:ea typeface="微软雅黑" panose="020B0503020204020204" pitchFamily="34" charset="-122"/>
                <a:cs typeface="+mn-ea"/>
                <a:sym typeface="+mn-lt"/>
              </a:rPr>
              <a:t>Bai X, et al. Cancer Cell. 2025 Oct 9:S1535-6108(25)00401-5.</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5" name="内容占位符 4"/>
          <p:cNvSpPr>
            <a:spLocks noGrp="1"/>
          </p:cNvSpPr>
          <p:nvPr>
            <p:ph sz="quarter" idx="14"/>
          </p:nvPr>
        </p:nvSpPr>
        <p:spPr>
          <a:xfrm>
            <a:off x="515346" y="471160"/>
            <a:ext cx="11177105" cy="605294"/>
          </a:xfrm>
        </p:spPr>
        <p:txBody>
          <a:bodyPr/>
          <a:lstStyle/>
          <a:p>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AG</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序贯</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mFOLFIRINOX</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新辅助化疗，较辅助化疗，显著延长</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EFS</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15.3</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vs. 10.9</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月）</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及</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OS</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35.4</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vs. 27.2</a:t>
            </a:r>
            <a:r>
              <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月</a:t>
            </a:r>
            <a:r>
              <a:rPr lang="en-US" altLang="zh-CN"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endParaRPr lang="zh-CN" altLang="en-US" sz="2000" baseline="-25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3018987" y="6639362"/>
            <a:ext cx="6489079" cy="215444"/>
          </a:xfrm>
          <a:prstGeom prst="rect">
            <a:avLst/>
          </a:prstGeom>
          <a:noFill/>
        </p:spPr>
        <p:txBody>
          <a:bodyPr wrap="square">
            <a:spAutoFit/>
          </a:bodyPr>
          <a:lstStyle/>
          <a:p>
            <a:r>
              <a:rPr lang="en-US" altLang="zh-CN" sz="800" dirty="0">
                <a:latin typeface="微软雅黑" panose="020B0503020204020204" pitchFamily="34" charset="-122"/>
                <a:ea typeface="微软雅黑" panose="020B0503020204020204" pitchFamily="34" charset="-122"/>
                <a:cs typeface="+mn-ea"/>
                <a:sym typeface="+mn-lt"/>
              </a:rPr>
              <a:t>ECOG PS</a:t>
            </a:r>
            <a:r>
              <a:rPr lang="zh-CN" altLang="en-US" sz="800" dirty="0">
                <a:latin typeface="微软雅黑" panose="020B0503020204020204" pitchFamily="34" charset="-122"/>
                <a:ea typeface="微软雅黑" panose="020B0503020204020204" pitchFamily="34" charset="-122"/>
                <a:cs typeface="+mn-ea"/>
                <a:sym typeface="+mn-lt"/>
              </a:rPr>
              <a:t>，东部肿瘤协作组体力状态</a:t>
            </a:r>
            <a:endParaRPr lang="zh-CN" altLang="en-US" sz="800" b="0" i="0" dirty="0">
              <a:effectLst/>
              <a:latin typeface="微软雅黑" panose="020B0503020204020204" pitchFamily="34" charset="-122"/>
              <a:ea typeface="微软雅黑" panose="020B0503020204020204" pitchFamily="34" charset="-122"/>
              <a:cs typeface="+mn-ea"/>
              <a:sym typeface="+mn-lt"/>
            </a:endParaRPr>
          </a:p>
        </p:txBody>
      </p:sp>
      <p:sp>
        <p:nvSpPr>
          <p:cNvPr id="69" name="文本框 68"/>
          <p:cNvSpPr txBox="1"/>
          <p:nvPr/>
        </p:nvSpPr>
        <p:spPr>
          <a:xfrm>
            <a:off x="4871559" y="6636168"/>
            <a:ext cx="4407907" cy="215444"/>
          </a:xfrm>
          <a:prstGeom prst="rect">
            <a:avLst/>
          </a:prstGeom>
          <a:noFill/>
        </p:spPr>
        <p:txBody>
          <a:bodyPr wrap="square">
            <a:spAutoFit/>
          </a:bodyPr>
          <a:lstStyle/>
          <a:p>
            <a:r>
              <a:rPr lang="en-US" altLang="zh-CN" sz="800">
                <a:latin typeface="微软雅黑" panose="020B0503020204020204" pitchFamily="34" charset="-122"/>
                <a:ea typeface="微软雅黑" panose="020B0503020204020204" pitchFamily="34" charset="-122"/>
                <a:cs typeface="+mn-ea"/>
                <a:sym typeface="+mn-lt"/>
              </a:rPr>
              <a:t>EFS</a:t>
            </a:r>
            <a:r>
              <a:rPr lang="zh-CN" altLang="en-US" sz="800">
                <a:latin typeface="微软雅黑" panose="020B0503020204020204" pitchFamily="34" charset="-122"/>
                <a:ea typeface="微软雅黑" panose="020B0503020204020204" pitchFamily="34" charset="-122"/>
                <a:cs typeface="+mn-ea"/>
                <a:sym typeface="+mn-lt"/>
              </a:rPr>
              <a:t>，无事件生存期；</a:t>
            </a:r>
            <a:r>
              <a:rPr lang="en-US" altLang="zh-CN" sz="800">
                <a:latin typeface="微软雅黑" panose="020B0503020204020204" pitchFamily="34" charset="-122"/>
                <a:ea typeface="微软雅黑" panose="020B0503020204020204" pitchFamily="34" charset="-122"/>
                <a:cs typeface="+mn-ea"/>
                <a:sym typeface="+mn-lt"/>
              </a:rPr>
              <a:t>OS</a:t>
            </a:r>
            <a:r>
              <a:rPr lang="zh-CN" altLang="en-US" sz="800">
                <a:latin typeface="微软雅黑" panose="020B0503020204020204" pitchFamily="34" charset="-122"/>
                <a:ea typeface="微软雅黑" panose="020B0503020204020204" pitchFamily="34" charset="-122"/>
                <a:cs typeface="+mn-ea"/>
                <a:sym typeface="+mn-lt"/>
              </a:rPr>
              <a:t>，总生存期；</a:t>
            </a:r>
            <a:r>
              <a:rPr lang="en-US" altLang="zh-CN" sz="800">
                <a:latin typeface="微软雅黑" panose="020B0503020204020204" pitchFamily="34" charset="-122"/>
                <a:ea typeface="微软雅黑" panose="020B0503020204020204" pitchFamily="34" charset="-122"/>
                <a:cs typeface="+mn-ea"/>
                <a:sym typeface="+mn-lt"/>
              </a:rPr>
              <a:t>CA19-9</a:t>
            </a:r>
            <a:r>
              <a:rPr lang="zh-CN" altLang="en-US" sz="800">
                <a:latin typeface="微软雅黑" panose="020B0503020204020204" pitchFamily="34" charset="-122"/>
                <a:ea typeface="微软雅黑" panose="020B0503020204020204" pitchFamily="34" charset="-122"/>
                <a:cs typeface="+mn-ea"/>
                <a:sym typeface="+mn-lt"/>
              </a:rPr>
              <a:t>，糖类抗原</a:t>
            </a:r>
            <a:r>
              <a:rPr lang="en-US" altLang="zh-CN" sz="800">
                <a:latin typeface="微软雅黑" panose="020B0503020204020204" pitchFamily="34" charset="-122"/>
                <a:ea typeface="微软雅黑" panose="020B0503020204020204" pitchFamily="34" charset="-122"/>
                <a:cs typeface="+mn-ea"/>
                <a:sym typeface="+mn-lt"/>
              </a:rPr>
              <a:t>19-9</a:t>
            </a:r>
            <a:r>
              <a:rPr lang="zh-CN" altLang="en-US" sz="800">
                <a:latin typeface="微软雅黑" panose="020B0503020204020204" pitchFamily="34" charset="-122"/>
                <a:ea typeface="微软雅黑" panose="020B0503020204020204" pitchFamily="34" charset="-122"/>
                <a:cs typeface="+mn-ea"/>
                <a:sym typeface="+mn-lt"/>
              </a:rPr>
              <a:t>；</a:t>
            </a:r>
            <a:r>
              <a:rPr lang="en-US" altLang="zh-CN" sz="800">
                <a:latin typeface="微软雅黑" panose="020B0503020204020204" pitchFamily="34" charset="-122"/>
                <a:ea typeface="微软雅黑" panose="020B0503020204020204" pitchFamily="34" charset="-122"/>
                <a:cs typeface="+mn-ea"/>
                <a:sym typeface="+mn-lt"/>
              </a:rPr>
              <a:t>ORR</a:t>
            </a:r>
            <a:r>
              <a:rPr lang="zh-CN" altLang="en-US" sz="800">
                <a:latin typeface="微软雅黑" panose="020B0503020204020204" pitchFamily="34" charset="-122"/>
                <a:ea typeface="微软雅黑" panose="020B0503020204020204" pitchFamily="34" charset="-122"/>
                <a:cs typeface="+mn-ea"/>
                <a:sym typeface="+mn-lt"/>
              </a:rPr>
              <a:t>，客观缓解率</a:t>
            </a:r>
            <a:endParaRPr lang="zh-CN" altLang="en-US" sz="800" b="0" i="0" dirty="0">
              <a:effectLst/>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194372" y="900856"/>
            <a:ext cx="11973757" cy="336695"/>
          </a:xfrm>
          <a:prstGeom prst="rect">
            <a:avLst/>
          </a:prstGeom>
          <a:noFill/>
        </p:spPr>
        <p:txBody>
          <a:bodyPr wrap="square">
            <a:spAutoFit/>
          </a:bodyPr>
          <a:lstStyle/>
          <a:p>
            <a:pPr marL="285750" indent="-285750">
              <a:lnSpc>
                <a:spcPct val="150000"/>
              </a:lnSpc>
              <a:spcBef>
                <a:spcPts val="1090"/>
              </a:spcBef>
              <a:buFont typeface="Wingdings" panose="05000000000000000000" pitchFamily="2" charset="2"/>
              <a:buChar char="Ø"/>
            </a:pPr>
            <a:r>
              <a:rPr lang="en-US" altLang="zh-CN" sz="1200" dirty="0">
                <a:latin typeface="微软雅黑" panose="020B0503020204020204" pitchFamily="34" charset="-122"/>
                <a:ea typeface="微软雅黑" panose="020B0503020204020204" pitchFamily="34" charset="-122"/>
                <a:cs typeface="+mn-ea"/>
                <a:sym typeface="+mn-lt"/>
              </a:rPr>
              <a:t>3</a:t>
            </a:r>
            <a:r>
              <a:rPr lang="zh-CN" altLang="en-US" sz="1200" dirty="0">
                <a:latin typeface="微软雅黑" panose="020B0503020204020204" pitchFamily="34" charset="-122"/>
                <a:ea typeface="微软雅黑" panose="020B0503020204020204" pitchFamily="34" charset="-122"/>
                <a:cs typeface="+mn-ea"/>
                <a:sym typeface="+mn-lt"/>
              </a:rPr>
              <a:t>期随机对照研究</a:t>
            </a:r>
            <a:r>
              <a:rPr lang="en-US" altLang="zh-CN" sz="1200" dirty="0">
                <a:latin typeface="微软雅黑" panose="020B0503020204020204" pitchFamily="34" charset="-122"/>
                <a:ea typeface="微软雅黑" panose="020B0503020204020204" pitchFamily="34" charset="-122"/>
                <a:cs typeface="+mn-ea"/>
                <a:sym typeface="+mn-lt"/>
              </a:rPr>
              <a:t>(NCT03750669)</a:t>
            </a:r>
            <a:r>
              <a:rPr lang="zh-CN" altLang="en-US" sz="1200" dirty="0">
                <a:latin typeface="微软雅黑" panose="020B0503020204020204" pitchFamily="34" charset="-122"/>
                <a:ea typeface="微软雅黑" panose="020B0503020204020204" pitchFamily="34" charset="-122"/>
                <a:cs typeface="+mn-ea"/>
                <a:sym typeface="+mn-lt"/>
              </a:rPr>
              <a:t>，比较</a:t>
            </a:r>
            <a:r>
              <a:rPr lang="en-US" altLang="zh-CN" sz="1200" dirty="0">
                <a:latin typeface="微软雅黑" panose="020B0503020204020204" pitchFamily="34" charset="-122"/>
                <a:ea typeface="微软雅黑" panose="020B0503020204020204" pitchFamily="34" charset="-122"/>
                <a:cs typeface="+mn-ea"/>
                <a:sym typeface="+mn-lt"/>
              </a:rPr>
              <a:t>AG</a:t>
            </a:r>
            <a:r>
              <a:rPr lang="zh-CN" altLang="en-US" sz="1200" dirty="0">
                <a:latin typeface="微软雅黑" panose="020B0503020204020204" pitchFamily="34" charset="-122"/>
                <a:ea typeface="微软雅黑" panose="020B0503020204020204" pitchFamily="34" charset="-122"/>
                <a:cs typeface="+mn-ea"/>
                <a:sym typeface="+mn-lt"/>
              </a:rPr>
              <a:t>方案序贯</a:t>
            </a:r>
            <a:r>
              <a:rPr lang="en-US" altLang="zh-CN" sz="1200" dirty="0" err="1">
                <a:latin typeface="微软雅黑" panose="020B0503020204020204" pitchFamily="34" charset="-122"/>
                <a:ea typeface="微软雅黑" panose="020B0503020204020204" pitchFamily="34" charset="-122"/>
                <a:cs typeface="+mn-ea"/>
                <a:sym typeface="+mn-lt"/>
              </a:rPr>
              <a:t>mFOLFIRINOX</a:t>
            </a:r>
            <a:r>
              <a:rPr lang="zh-CN" altLang="en-US" sz="1200" dirty="0">
                <a:latin typeface="微软雅黑" panose="020B0503020204020204" pitchFamily="34" charset="-122"/>
                <a:ea typeface="微软雅黑" panose="020B0503020204020204" pitchFamily="34" charset="-122"/>
                <a:cs typeface="+mn-ea"/>
                <a:sym typeface="+mn-lt"/>
              </a:rPr>
              <a:t>新辅助治疗 </a:t>
            </a:r>
            <a:r>
              <a:rPr lang="en-US" altLang="zh-CN" sz="1200" dirty="0">
                <a:latin typeface="微软雅黑" panose="020B0503020204020204" pitchFamily="34" charset="-122"/>
                <a:ea typeface="微软雅黑" panose="020B0503020204020204" pitchFamily="34" charset="-122"/>
                <a:cs typeface="+mn-ea"/>
                <a:sym typeface="+mn-lt"/>
              </a:rPr>
              <a:t>vs </a:t>
            </a:r>
            <a:r>
              <a:rPr lang="zh-CN" altLang="en-US" sz="1200" dirty="0">
                <a:latin typeface="微软雅黑" panose="020B0503020204020204" pitchFamily="34" charset="-122"/>
                <a:ea typeface="微软雅黑" panose="020B0503020204020204" pitchFamily="34" charset="-122"/>
                <a:cs typeface="+mn-ea"/>
                <a:sym typeface="+mn-lt"/>
              </a:rPr>
              <a:t>辅助化疗在可切除胰腺癌中的疗效和安全性</a:t>
            </a:r>
            <a:endParaRPr lang="zh-CN" altLang="en-US" sz="1200" b="1" baseline="30000" dirty="0">
              <a:latin typeface="微软雅黑" panose="020B0503020204020204" pitchFamily="34" charset="-122"/>
              <a:ea typeface="微软雅黑" panose="020B0503020204020204" pitchFamily="34" charset="-122"/>
              <a:cs typeface="+mn-ea"/>
              <a:sym typeface="+mn-lt"/>
            </a:endParaRPr>
          </a:p>
        </p:txBody>
      </p:sp>
      <p:grpSp>
        <p:nvGrpSpPr>
          <p:cNvPr id="28" name="组合 27"/>
          <p:cNvGrpSpPr/>
          <p:nvPr/>
        </p:nvGrpSpPr>
        <p:grpSpPr>
          <a:xfrm>
            <a:off x="194372" y="1270872"/>
            <a:ext cx="11594115" cy="2485239"/>
            <a:chOff x="194372" y="1270872"/>
            <a:chExt cx="11594115" cy="2485239"/>
          </a:xfrm>
        </p:grpSpPr>
        <p:sp>
          <p:nvSpPr>
            <p:cNvPr id="51" name="矩形: 圆角 88"/>
            <p:cNvSpPr/>
            <p:nvPr/>
          </p:nvSpPr>
          <p:spPr bwMode="auto">
            <a:xfrm>
              <a:off x="194372" y="1270872"/>
              <a:ext cx="11594115" cy="2485239"/>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latin typeface="微软雅黑" panose="020B0503020204020204" pitchFamily="34" charset="-122"/>
                <a:ea typeface="微软雅黑" panose="020B0503020204020204" pitchFamily="34" charset="-122"/>
                <a:cs typeface="+mn-ea"/>
                <a:sym typeface="+mn-lt"/>
              </a:endParaRPr>
            </a:p>
          </p:txBody>
        </p:sp>
        <p:grpSp>
          <p:nvGrpSpPr>
            <p:cNvPr id="90" name="组合 89"/>
            <p:cNvGrpSpPr/>
            <p:nvPr/>
          </p:nvGrpSpPr>
          <p:grpSpPr>
            <a:xfrm>
              <a:off x="419752" y="1310501"/>
              <a:ext cx="11033609" cy="2308331"/>
              <a:chOff x="511591" y="2473621"/>
              <a:chExt cx="11033609" cy="2559640"/>
            </a:xfrm>
          </p:grpSpPr>
          <p:sp>
            <p:nvSpPr>
              <p:cNvPr id="20" name="文本框 19"/>
              <p:cNvSpPr txBox="1"/>
              <p:nvPr/>
            </p:nvSpPr>
            <p:spPr>
              <a:xfrm>
                <a:off x="780430" y="2473621"/>
                <a:ext cx="1512934" cy="281560"/>
              </a:xfrm>
              <a:prstGeom prst="rect">
                <a:avLst/>
              </a:prstGeom>
              <a:noFill/>
            </p:spPr>
            <p:txBody>
              <a:bodyPr wrap="square">
                <a:spAutoFit/>
              </a:bodyPr>
              <a:lstStyle/>
              <a:p>
                <a:pPr marL="0" marR="0" lvl="0" indent="0" algn="ctr" defTabSz="82931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研究设计</a:t>
                </a:r>
                <a:endParaRPr kumimoji="0" lang="zh-CN" altLang="en-US" sz="10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6" name="矩形: 圆角 45"/>
              <p:cNvSpPr/>
              <p:nvPr/>
            </p:nvSpPr>
            <p:spPr>
              <a:xfrm>
                <a:off x="511591" y="4651379"/>
                <a:ext cx="868135" cy="37923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主要终点</a:t>
                </a: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en-US" altLang="zh-CN" sz="105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rPr>
                  <a:t>EFS</a:t>
                </a:r>
                <a:endParaRPr kumimoji="0" lang="en-US" altLang="zh-CN" sz="105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endParaRPr>
              </a:p>
            </p:txBody>
          </p:sp>
          <p:sp>
            <p:nvSpPr>
              <p:cNvPr id="47" name="矩形: 圆角 46"/>
              <p:cNvSpPr/>
              <p:nvPr/>
            </p:nvSpPr>
            <p:spPr>
              <a:xfrm>
                <a:off x="1453480" y="4654027"/>
                <a:ext cx="4734359" cy="379234"/>
              </a:xfrm>
              <a:prstGeom prst="roundRect">
                <a:avLst>
                  <a:gd name="adj" fmla="val 6952"/>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numCol="1"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次要终点</a:t>
                </a:r>
                <a:endParaRPr kumimoji="0" lang="en-US" altLang="zh-CN"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OS</a:t>
                </a:r>
                <a:r>
                  <a:rPr kumimoji="0" lang="zh-CN" altLang="en-US"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、安全性、新辅助治疗组的</a:t>
                </a:r>
                <a:r>
                  <a:rPr kumimoji="0" lang="en-US" altLang="zh-CN"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ORR</a:t>
                </a:r>
                <a:r>
                  <a:rPr kumimoji="0" lang="zh-CN" altLang="en-US"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、新辅助治疗后血清</a:t>
                </a:r>
                <a:r>
                  <a:rPr kumimoji="0" lang="en-US" altLang="zh-CN"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CA 19-9</a:t>
                </a:r>
                <a:r>
                  <a:rPr kumimoji="0" lang="zh-CN" altLang="en-US"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水平变化</a:t>
                </a:r>
                <a:endParaRPr kumimoji="0" lang="en-US" altLang="zh-CN" sz="105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 name="矩形: 圆角 5"/>
              <p:cNvSpPr/>
              <p:nvPr/>
            </p:nvSpPr>
            <p:spPr>
              <a:xfrm>
                <a:off x="548222" y="3170539"/>
                <a:ext cx="2127030" cy="1381890"/>
              </a:xfrm>
              <a:prstGeom prst="roundRect">
                <a:avLst>
                  <a:gd name="adj" fmla="val 546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年龄为</a:t>
                </a:r>
                <a:r>
                  <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18-75</a:t>
                </a:r>
                <a:r>
                  <a:rPr kumimoji="0" lang="zh-CN" altLang="en-US"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岁</a:t>
                </a:r>
                <a:endPar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经组织学或细胞学确诊为胰腺导管腺癌</a:t>
                </a:r>
                <a:endPar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ECOG PS</a:t>
                </a:r>
                <a:r>
                  <a:rPr lang="zh-CN" altLang="en-US" sz="1050" dirty="0">
                    <a:solidFill>
                      <a:sysClr val="windowText" lastClr="000000"/>
                    </a:solidFill>
                    <a:latin typeface="微软雅黑" panose="020B0503020204020204" pitchFamily="34" charset="-122"/>
                    <a:ea typeface="微软雅黑" panose="020B0503020204020204" pitchFamily="34" charset="-122"/>
                    <a:cs typeface="+mn-ea"/>
                    <a:sym typeface="+mn-lt"/>
                  </a:rPr>
                  <a:t> </a:t>
                </a:r>
                <a:r>
                  <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0</a:t>
                </a:r>
                <a:r>
                  <a:rPr kumimoji="0" lang="zh-CN" altLang="en-US"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或</a:t>
                </a:r>
                <a:r>
                  <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1</a:t>
                </a:r>
                <a:endParaRPr kumimoji="0" lang="en-US" altLang="zh-CN"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rPr>
                  <a:t>血液、肝脏和肾功能良好</a:t>
                </a:r>
                <a:endParaRPr kumimoji="0" lang="zh-CN" altLang="en-US" sz="1050" b="0"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9" name="矩形: 圆角 58"/>
              <p:cNvSpPr/>
              <p:nvPr/>
            </p:nvSpPr>
            <p:spPr>
              <a:xfrm>
                <a:off x="542902" y="2811526"/>
                <a:ext cx="2137670" cy="31323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纳入</a:t>
                </a:r>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标准</a:t>
                </a:r>
                <a:endParaRPr kumimoji="0" lang="zh-CN" altLang="en-US" sz="105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6" name="矩形: 圆角 35"/>
              <p:cNvSpPr/>
              <p:nvPr/>
            </p:nvSpPr>
            <p:spPr>
              <a:xfrm>
                <a:off x="3168827" y="2509364"/>
                <a:ext cx="8376373" cy="2079599"/>
              </a:xfrm>
              <a:prstGeom prst="roundRect">
                <a:avLst>
                  <a:gd name="adj" fmla="val 8035"/>
                </a:avLst>
              </a:prstGeom>
              <a:solidFill>
                <a:schemeClr val="bg1"/>
              </a:solid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a:ln>
                    <a:noFill/>
                  </a:ln>
                  <a:solidFill>
                    <a:srgbClr val="FFC000"/>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77" name="直接箭头连接符 76"/>
              <p:cNvCxnSpPr/>
              <p:nvPr/>
            </p:nvCxnSpPr>
            <p:spPr>
              <a:xfrm>
                <a:off x="2675930" y="3658668"/>
                <a:ext cx="5400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4" name="矩形: 圆角 63"/>
              <p:cNvSpPr/>
              <p:nvPr/>
            </p:nvSpPr>
            <p:spPr>
              <a:xfrm>
                <a:off x="3745810" y="2582221"/>
                <a:ext cx="2238931" cy="64040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defRPr/>
                </a:pPr>
                <a:r>
                  <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D1</a:t>
                </a: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8</a:t>
                </a: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15</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a:t>
                </a:r>
                <a:endPar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白蛋白结合型紫杉醇</a:t>
                </a:r>
                <a:r>
                  <a:rPr kumimoji="0" lang="en-US" altLang="zh-CN"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125mg/m²</a:t>
                </a:r>
                <a:endParaRPr kumimoji="0" lang="en-US" altLang="zh-CN"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吉西他滨</a:t>
                </a:r>
                <a:r>
                  <a:rPr lang="en-US" altLang="zh-CN" sz="1050" dirty="0">
                    <a:solidFill>
                      <a:schemeClr val="bg1"/>
                    </a:solidFill>
                    <a:latin typeface="微软雅黑" panose="020B0503020204020204" pitchFamily="34" charset="-122"/>
                    <a:ea typeface="微软雅黑" panose="020B0503020204020204" pitchFamily="34" charset="-122"/>
                    <a:cs typeface="+mn-ea"/>
                    <a:sym typeface="+mn-lt"/>
                  </a:rPr>
                  <a:t> </a:t>
                </a:r>
                <a:r>
                  <a:rPr kumimoji="0" lang="en-US" altLang="zh-CN"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1000mg/m²</a:t>
                </a:r>
                <a:endParaRPr kumimoji="0" lang="zh-CN" altLang="en-US" sz="105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6" name="椭圆 65"/>
              <p:cNvSpPr/>
              <p:nvPr/>
            </p:nvSpPr>
            <p:spPr>
              <a:xfrm>
                <a:off x="3202876" y="3347090"/>
                <a:ext cx="576000" cy="59879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R</a:t>
                </a: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1:1</a:t>
                </a:r>
                <a:endParaRPr kumimoji="0" lang="en-US" altLang="zh-CN"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74" name="连接符: 肘形 73"/>
              <p:cNvCxnSpPr>
                <a:stCxn id="66" idx="0"/>
                <a:endCxn id="64" idx="1"/>
              </p:cNvCxnSpPr>
              <p:nvPr/>
            </p:nvCxnSpPr>
            <p:spPr>
              <a:xfrm rot="5400000" flipH="1" flipV="1">
                <a:off x="3396011" y="2997291"/>
                <a:ext cx="444665" cy="254934"/>
              </a:xfrm>
              <a:prstGeom prst="bentConnector2">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75" name="连接符: 肘形 74"/>
              <p:cNvCxnSpPr/>
              <p:nvPr/>
            </p:nvCxnSpPr>
            <p:spPr>
              <a:xfrm rot="16200000" flipH="1">
                <a:off x="5656114" y="1770181"/>
                <a:ext cx="347887" cy="4670312"/>
              </a:xfrm>
              <a:prstGeom prst="bentConnector2">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37" name="矩形: 圆角 36"/>
              <p:cNvSpPr/>
              <p:nvPr/>
            </p:nvSpPr>
            <p:spPr>
              <a:xfrm>
                <a:off x="5315800" y="4320360"/>
                <a:ext cx="1559335" cy="231654"/>
              </a:xfrm>
              <a:prstGeom prst="roundRect">
                <a:avLst/>
              </a:prstGeom>
              <a:solidFill>
                <a:schemeClr val="accent2">
                  <a:lumMod val="75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rPr>
                  <a:t>直接手术组</a:t>
                </a:r>
                <a:endPar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8" name="矩形: 圆角 37"/>
              <p:cNvSpPr/>
              <p:nvPr/>
            </p:nvSpPr>
            <p:spPr>
              <a:xfrm>
                <a:off x="5293313" y="3266904"/>
                <a:ext cx="1545129" cy="231654"/>
              </a:xfrm>
              <a:prstGeom prst="roundRect">
                <a:avLst/>
              </a:prstGeom>
              <a:solidFill>
                <a:schemeClr val="accent2">
                  <a:lumMod val="75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rPr>
                  <a:t>新辅助治疗组</a:t>
                </a:r>
                <a:endParaRPr kumimoji="0" lang="zh-CN" altLang="en-US" sz="105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58" name="直接箭头连接符 57"/>
              <p:cNvCxnSpPr>
                <a:stCxn id="64" idx="3"/>
              </p:cNvCxnSpPr>
              <p:nvPr/>
            </p:nvCxnSpPr>
            <p:spPr>
              <a:xfrm flipV="1">
                <a:off x="5984741" y="2898820"/>
                <a:ext cx="4205003" cy="3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矩形: 圆角 6"/>
              <p:cNvSpPr/>
              <p:nvPr/>
            </p:nvSpPr>
            <p:spPr>
              <a:xfrm>
                <a:off x="6082599" y="2578616"/>
                <a:ext cx="1991318" cy="64040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defRPr/>
                </a:pPr>
                <a:r>
                  <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D29</a:t>
                </a: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D43</a:t>
                </a: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a:t>
                </a:r>
                <a:endPar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a:p>
                <a:pPr lvl="0" algn="ctr">
                  <a:lnSpc>
                    <a:spcPct val="120000"/>
                  </a:lnSpc>
                  <a:defRPr/>
                </a:pP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改良</a:t>
                </a:r>
                <a:r>
                  <a:rPr kumimoji="0" lang="de-DE"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FOLFIRINOX</a:t>
                </a:r>
                <a:r>
                  <a:rPr kumimoji="0" lang="zh-CN" altLang="en-US"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方案</a:t>
                </a:r>
                <a:r>
                  <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a:t>
                </a:r>
                <a:endParaRPr kumimoji="0" lang="en-US" altLang="zh-CN" sz="105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4" name="矩形: 圆角 53"/>
              <p:cNvSpPr/>
              <p:nvPr/>
            </p:nvSpPr>
            <p:spPr>
              <a:xfrm>
                <a:off x="9217012" y="2582221"/>
                <a:ext cx="1935652" cy="5987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ct val="120000"/>
                  </a:lnSpc>
                  <a:defRPr/>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辅助治疗 </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4</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周期</a:t>
                </a:r>
                <a:endParaRPr lang="zh-CN" altLang="en-US" sz="105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2" name="TextBox 66_1"/>
              <p:cNvSpPr txBox="1"/>
              <p:nvPr/>
            </p:nvSpPr>
            <p:spPr>
              <a:xfrm>
                <a:off x="9205126" y="3180761"/>
                <a:ext cx="2186561" cy="784954"/>
              </a:xfrm>
              <a:prstGeom prst="rect">
                <a:avLst/>
              </a:prstGeom>
              <a:noFill/>
            </p:spPr>
            <p:txBody>
              <a:bodyPr wrap="square">
                <a:spAutoFit/>
              </a:bodyPr>
              <a:lstStyle/>
              <a:p>
                <a:pPr marL="171450" marR="0" lvl="0" indent="-171450" defTabSz="82931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altLang="zh-CN" sz="10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12</a:t>
                </a:r>
                <a:r>
                  <a:rPr kumimoji="0" lang="zh-CN" altLang="en-US" sz="10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rPr>
                  <a:t>周内进行</a:t>
                </a:r>
                <a:endParaRPr kumimoji="0" lang="en-US" altLang="zh-CN" sz="10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a:p>
                <a:pPr marL="171450" marR="0" lvl="0" indent="-171450" defTabSz="829310" eaLnBrk="0" fontAlgn="base" latinLnBrk="0" hangingPunct="0">
                  <a:lnSpc>
                    <a:spcPct val="100000"/>
                  </a:lnSpc>
                  <a:spcBef>
                    <a:spcPct val="0"/>
                  </a:spcBef>
                  <a:spcAft>
                    <a:spcPct val="0"/>
                  </a:spcAft>
                  <a:buClrTx/>
                  <a:buSzTx/>
                  <a:buFont typeface="Arial" panose="020B0604020202020204" pitchFamily="34" charset="0"/>
                  <a:buChar char="•"/>
                  <a:defRPr/>
                </a:pPr>
                <a:r>
                  <a:rPr kumimoji="0" lang="zh-CN" altLang="en-US" sz="1000" b="1" i="0" u="none" strike="noStrike" kern="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rPr>
                  <a:t>方案由肿瘤内科医生根据术后恢复情况和体能状态决定，</a:t>
                </a:r>
                <a:r>
                  <a:rPr kumimoji="0" lang="zh-CN" altLang="en-US" sz="1000" b="1" i="0" u="none" strike="noStrike" kern="0" cap="none" spc="0" normalizeH="0" baseline="0" noProof="0" dirty="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mn-ea"/>
                    <a:sym typeface="+mn-lt"/>
                  </a:rPr>
                  <a:t>首选吉西他滨</a:t>
                </a:r>
                <a:r>
                  <a:rPr lang="en-US" altLang="zh-CN" sz="1000" b="1" kern="0" dirty="0">
                    <a:solidFill>
                      <a:srgbClr val="FF0000"/>
                    </a:solidFill>
                    <a:highlight>
                      <a:srgbClr val="FFFF00"/>
                    </a:highlight>
                    <a:latin typeface="微软雅黑" panose="020B0503020204020204" pitchFamily="34" charset="-122"/>
                    <a:ea typeface="微软雅黑" panose="020B0503020204020204" pitchFamily="34" charset="-122"/>
                    <a:cs typeface="+mn-ea"/>
                    <a:sym typeface="+mn-lt"/>
                  </a:rPr>
                  <a:t>+</a:t>
                </a:r>
                <a:r>
                  <a:rPr kumimoji="0" lang="zh-CN" altLang="en-US" sz="1000" b="1" i="0" u="none" strike="noStrike" kern="0" cap="none" spc="0" normalizeH="0" baseline="0" noProof="0" dirty="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mn-ea"/>
                    <a:sym typeface="+mn-lt"/>
                  </a:rPr>
                  <a:t>卡培他滨</a:t>
                </a:r>
                <a:endParaRPr kumimoji="0" lang="zh-CN" altLang="en-US" sz="1000" b="1" i="0" u="none" strike="noStrike" kern="0" cap="none" spc="0" normalizeH="0" baseline="0" noProof="0" dirty="0">
                  <a:ln>
                    <a:noFill/>
                  </a:ln>
                  <a:solidFill>
                    <a:srgbClr val="FF0000"/>
                  </a:solidFill>
                  <a:effectLst/>
                  <a:highlight>
                    <a:srgbClr val="FFFF00"/>
                  </a:highlight>
                  <a:uLnTx/>
                  <a:uFillTx/>
                  <a:latin typeface="微软雅黑" panose="020B0503020204020204" pitchFamily="34" charset="-122"/>
                  <a:ea typeface="微软雅黑" panose="020B0503020204020204" pitchFamily="34" charset="-122"/>
                  <a:cs typeface="+mn-ea"/>
                  <a:sym typeface="+mn-lt"/>
                </a:endParaRPr>
              </a:p>
            </p:txBody>
          </p:sp>
          <p:cxnSp>
            <p:nvCxnSpPr>
              <p:cNvPr id="48" name="直接箭头连接符 47"/>
              <p:cNvCxnSpPr/>
              <p:nvPr/>
            </p:nvCxnSpPr>
            <p:spPr>
              <a:xfrm>
                <a:off x="8165211" y="4279281"/>
                <a:ext cx="18028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矩形: 圆角 75"/>
              <p:cNvSpPr/>
              <p:nvPr/>
            </p:nvSpPr>
            <p:spPr>
              <a:xfrm>
                <a:off x="8165211" y="2599144"/>
                <a:ext cx="874734" cy="1915406"/>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手术</a:t>
                </a:r>
                <a:r>
                  <a:rPr kumimoji="0" lang="en-US" altLang="zh-CN" sz="1050" b="1"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a:t>
                </a:r>
                <a:endParaRPr kumimoji="0" lang="en-US" altLang="zh-CN" sz="1050" b="1" i="0" u="none" strike="noStrike" kern="1200" cap="none" spc="0" normalizeH="0" baseline="3000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(4</a:t>
                </a:r>
                <a:r>
                  <a:rPr kumimoji="0" lang="zh-CN" altLang="en-US" sz="1050" b="1" i="0" u="none" strike="noStrike" kern="1200" cap="none" spc="0" normalizeH="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周内</a:t>
                </a:r>
                <a:r>
                  <a:rPr kumimoji="0" lang="en-US" altLang="zh-CN" sz="1050" b="1" i="0" u="none" strike="noStrike" kern="1200" cap="none" spc="0" normalizeH="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rPr>
                  <a:t>)</a:t>
                </a:r>
                <a:endParaRPr kumimoji="0" lang="zh-CN" altLang="en-US" sz="1050" b="1" i="0" u="none" strike="noStrike" kern="1200" cap="none" spc="0" normalizeH="0" noProof="0" dirty="0">
                  <a:ln>
                    <a:noFill/>
                  </a:ln>
                  <a:solidFill>
                    <a:schemeClr val="tx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5" name="矩形: 圆角 54"/>
              <p:cNvSpPr/>
              <p:nvPr/>
            </p:nvSpPr>
            <p:spPr>
              <a:xfrm>
                <a:off x="9217012" y="3959726"/>
                <a:ext cx="1932535" cy="59879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120000"/>
                  </a:lnSpc>
                </a:pP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辅助</a:t>
                </a:r>
                <a:r>
                  <a:rPr lang="zh-CN" altLang="en-US" sz="1050" b="1">
                    <a:solidFill>
                      <a:schemeClr val="bg1"/>
                    </a:solidFill>
                    <a:latin typeface="微软雅黑" panose="020B0503020204020204" pitchFamily="34" charset="-122"/>
                    <a:ea typeface="微软雅黑" panose="020B0503020204020204" pitchFamily="34" charset="-122"/>
                    <a:cs typeface="+mn-ea"/>
                    <a:sym typeface="+mn-lt"/>
                  </a:rPr>
                  <a:t>治疗 </a:t>
                </a:r>
                <a:r>
                  <a:rPr lang="en-US" altLang="zh-CN" sz="1050" b="1" dirty="0">
                    <a:solidFill>
                      <a:schemeClr val="bg1"/>
                    </a:solidFill>
                    <a:latin typeface="微软雅黑" panose="020B0503020204020204" pitchFamily="34" charset="-122"/>
                    <a:ea typeface="微软雅黑" panose="020B0503020204020204" pitchFamily="34" charset="-122"/>
                    <a:cs typeface="+mn-ea"/>
                    <a:sym typeface="+mn-lt"/>
                  </a:rPr>
                  <a:t>6</a:t>
                </a:r>
                <a:r>
                  <a:rPr lang="zh-CN" altLang="en-US" sz="1050" b="1" dirty="0">
                    <a:solidFill>
                      <a:schemeClr val="bg1"/>
                    </a:solidFill>
                    <a:latin typeface="微软雅黑" panose="020B0503020204020204" pitchFamily="34" charset="-122"/>
                    <a:ea typeface="微软雅黑" panose="020B0503020204020204" pitchFamily="34" charset="-122"/>
                    <a:cs typeface="+mn-ea"/>
                    <a:sym typeface="+mn-lt"/>
                  </a:rPr>
                  <a:t>周期</a:t>
                </a:r>
                <a:endParaRPr lang="zh-CN" altLang="en-US" sz="105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26" name="文本框 25"/>
            <p:cNvSpPr txBox="1"/>
            <p:nvPr/>
          </p:nvSpPr>
          <p:spPr>
            <a:xfrm>
              <a:off x="6095569" y="3268946"/>
              <a:ext cx="5357792" cy="369332"/>
            </a:xfrm>
            <a:prstGeom prst="rect">
              <a:avLst/>
            </a:prstGeom>
            <a:noFill/>
          </p:spPr>
          <p:txBody>
            <a:bodyPr wrap="square">
              <a:spAutoFit/>
            </a:bodyPr>
            <a:lstStyle/>
            <a:p>
              <a:r>
                <a:rPr lang="en-US" altLang="zh-CN" sz="900" dirty="0">
                  <a:latin typeface="微软雅黑" panose="020B0503020204020204" pitchFamily="34" charset="-122"/>
                  <a:ea typeface="微软雅黑" panose="020B0503020204020204" pitchFamily="34" charset="-122"/>
                  <a:cs typeface="+mn-ea"/>
                  <a:sym typeface="+mn-lt"/>
                </a:rPr>
                <a:t>*</a:t>
              </a:r>
              <a:r>
                <a:rPr lang="zh-CN" altLang="en-US" sz="900" dirty="0">
                  <a:latin typeface="微软雅黑" panose="020B0503020204020204" pitchFamily="34" charset="-122"/>
                  <a:ea typeface="微软雅黑" panose="020B0503020204020204" pitchFamily="34" charset="-122"/>
                  <a:cs typeface="+mn-ea"/>
                  <a:sym typeface="+mn-lt"/>
                </a:rPr>
                <a:t>奥沙利铂 </a:t>
              </a:r>
              <a:r>
                <a:rPr lang="en-US" altLang="zh-CN" sz="900" dirty="0">
                  <a:latin typeface="微软雅黑" panose="020B0503020204020204" pitchFamily="34" charset="-122"/>
                  <a:ea typeface="微软雅黑" panose="020B0503020204020204" pitchFamily="34" charset="-122"/>
                  <a:cs typeface="+mn-ea"/>
                  <a:sym typeface="+mn-lt"/>
                </a:rPr>
                <a:t>68mg/m²</a:t>
              </a:r>
              <a:r>
                <a:rPr lang="zh-CN" altLang="en-US" sz="900" dirty="0">
                  <a:latin typeface="微软雅黑" panose="020B0503020204020204" pitchFamily="34" charset="-122"/>
                  <a:ea typeface="微软雅黑" panose="020B0503020204020204" pitchFamily="34" charset="-122"/>
                  <a:cs typeface="+mn-ea"/>
                  <a:sym typeface="+mn-lt"/>
                </a:rPr>
                <a:t>、亚叶酸钙</a:t>
              </a:r>
              <a:r>
                <a:rPr lang="en-US" altLang="zh-CN" sz="900" dirty="0">
                  <a:latin typeface="微软雅黑" panose="020B0503020204020204" pitchFamily="34" charset="-122"/>
                  <a:ea typeface="微软雅黑" panose="020B0503020204020204" pitchFamily="34" charset="-122"/>
                  <a:cs typeface="+mn-ea"/>
                  <a:sym typeface="+mn-lt"/>
                </a:rPr>
                <a:t>400mg/m²</a:t>
              </a:r>
              <a:r>
                <a:rPr lang="zh-CN" altLang="en-US" sz="900" dirty="0">
                  <a:latin typeface="微软雅黑" panose="020B0503020204020204" pitchFamily="34" charset="-122"/>
                  <a:ea typeface="微软雅黑" panose="020B0503020204020204" pitchFamily="34" charset="-122"/>
                  <a:cs typeface="+mn-ea"/>
                  <a:sym typeface="+mn-lt"/>
                </a:rPr>
                <a:t>、伊立替康</a:t>
              </a:r>
              <a:r>
                <a:rPr lang="en-US" altLang="zh-CN" sz="900" dirty="0">
                  <a:latin typeface="微软雅黑" panose="020B0503020204020204" pitchFamily="34" charset="-122"/>
                  <a:ea typeface="微软雅黑" panose="020B0503020204020204" pitchFamily="34" charset="-122"/>
                  <a:cs typeface="+mn-ea"/>
                  <a:sym typeface="+mn-lt"/>
                </a:rPr>
                <a:t>135mg/m²</a:t>
              </a:r>
              <a:r>
                <a:rPr lang="zh-CN" altLang="en-US" sz="900" dirty="0">
                  <a:latin typeface="微软雅黑" panose="020B0503020204020204" pitchFamily="34" charset="-122"/>
                  <a:ea typeface="微软雅黑" panose="020B0503020204020204" pitchFamily="34" charset="-122"/>
                  <a:cs typeface="+mn-ea"/>
                  <a:sym typeface="+mn-lt"/>
                </a:rPr>
                <a:t>， </a:t>
              </a:r>
              <a:r>
                <a:rPr lang="en-US" altLang="zh-CN" sz="900" dirty="0">
                  <a:latin typeface="微软雅黑" panose="020B0503020204020204" pitchFamily="34" charset="-122"/>
                  <a:ea typeface="微软雅黑" panose="020B0503020204020204" pitchFamily="34" charset="-122"/>
                  <a:cs typeface="+mn-ea"/>
                  <a:sym typeface="+mn-lt"/>
                </a:rPr>
                <a:t>5-</a:t>
              </a:r>
              <a:r>
                <a:rPr lang="zh-CN" altLang="en-US" sz="900" dirty="0">
                  <a:latin typeface="微软雅黑" panose="020B0503020204020204" pitchFamily="34" charset="-122"/>
                  <a:ea typeface="微软雅黑" panose="020B0503020204020204" pitchFamily="34" charset="-122"/>
                  <a:cs typeface="+mn-ea"/>
                  <a:sym typeface="+mn-lt"/>
                </a:rPr>
                <a:t>氟尿嘧啶</a:t>
              </a:r>
              <a:r>
                <a:rPr lang="en-US" altLang="zh-CN" sz="900" dirty="0">
                  <a:latin typeface="微软雅黑" panose="020B0503020204020204" pitchFamily="34" charset="-122"/>
                  <a:ea typeface="微软雅黑" panose="020B0503020204020204" pitchFamily="34" charset="-122"/>
                  <a:cs typeface="+mn-ea"/>
                  <a:sym typeface="+mn-lt"/>
                </a:rPr>
                <a:t>2400mg/m² 46h</a:t>
              </a:r>
              <a:r>
                <a:rPr lang="zh-CN" altLang="en-US" sz="900" dirty="0">
                  <a:latin typeface="微软雅黑" panose="020B0503020204020204" pitchFamily="34" charset="-122"/>
                  <a:ea typeface="微软雅黑" panose="020B0503020204020204" pitchFamily="34" charset="-122"/>
                  <a:cs typeface="+mn-ea"/>
                  <a:sym typeface="+mn-lt"/>
                </a:rPr>
                <a:t>持续输注；</a:t>
              </a:r>
              <a:r>
                <a:rPr lang="en-US" altLang="zh-CN" sz="900" kern="0" baseline="30000" dirty="0">
                  <a:latin typeface="微软雅黑" panose="020B0503020204020204" pitchFamily="34" charset="-122"/>
                  <a:ea typeface="微软雅黑" panose="020B0503020204020204" pitchFamily="34" charset="-122"/>
                  <a:cs typeface="+mn-ea"/>
                  <a:sym typeface="+mn-lt"/>
                </a:rPr>
                <a:t>#</a:t>
              </a:r>
              <a:r>
                <a:rPr lang="zh-CN" altLang="en-US" sz="900" kern="0" dirty="0">
                  <a:latin typeface="微软雅黑" panose="020B0503020204020204" pitchFamily="34" charset="-122"/>
                  <a:ea typeface="微软雅黑" panose="020B0503020204020204" pitchFamily="34" charset="-122"/>
                  <a:cs typeface="+mn-ea"/>
                  <a:sym typeface="+mn-lt"/>
                </a:rPr>
                <a:t>黄疸患者接受胆道引流；若随机化后</a:t>
              </a:r>
              <a:r>
                <a:rPr lang="en-US" altLang="zh-CN" sz="900" kern="0" dirty="0">
                  <a:latin typeface="微软雅黑" panose="020B0503020204020204" pitchFamily="34" charset="-122"/>
                  <a:ea typeface="微软雅黑" panose="020B0503020204020204" pitchFamily="34" charset="-122"/>
                  <a:cs typeface="+mn-ea"/>
                  <a:sym typeface="+mn-lt"/>
                </a:rPr>
                <a:t>2</a:t>
              </a:r>
              <a:r>
                <a:rPr lang="zh-CN" altLang="en-US" sz="900" kern="0" dirty="0">
                  <a:latin typeface="微软雅黑" panose="020B0503020204020204" pitchFamily="34" charset="-122"/>
                  <a:ea typeface="微软雅黑" panose="020B0503020204020204" pitchFamily="34" charset="-122"/>
                  <a:cs typeface="+mn-ea"/>
                  <a:sym typeface="+mn-lt"/>
                </a:rPr>
                <a:t>周后胆红素水平仍≥正常上限</a:t>
              </a:r>
              <a:r>
                <a:rPr lang="en-US" altLang="zh-CN" sz="900" kern="0" dirty="0">
                  <a:latin typeface="微软雅黑" panose="020B0503020204020204" pitchFamily="34" charset="-122"/>
                  <a:ea typeface="微软雅黑" panose="020B0503020204020204" pitchFamily="34" charset="-122"/>
                  <a:cs typeface="+mn-ea"/>
                  <a:sym typeface="+mn-lt"/>
                </a:rPr>
                <a:t>1.5</a:t>
              </a:r>
              <a:r>
                <a:rPr lang="zh-CN" altLang="en-US" sz="900" kern="0" dirty="0">
                  <a:latin typeface="微软雅黑" panose="020B0503020204020204" pitchFamily="34" charset="-122"/>
                  <a:ea typeface="微软雅黑" panose="020B0503020204020204" pitchFamily="34" charset="-122"/>
                  <a:cs typeface="+mn-ea"/>
                  <a:sym typeface="+mn-lt"/>
                </a:rPr>
                <a:t>倍，直接进行手术</a:t>
              </a:r>
              <a:endParaRPr lang="zh-CN" altLang="en-US" sz="900" kern="0" dirty="0">
                <a:latin typeface="微软雅黑" panose="020B0503020204020204" pitchFamily="34" charset="-122"/>
                <a:ea typeface="微软雅黑" panose="020B0503020204020204" pitchFamily="34" charset="-122"/>
                <a:cs typeface="+mn-ea"/>
                <a:sym typeface="+mn-lt"/>
              </a:endParaRPr>
            </a:p>
          </p:txBody>
        </p:sp>
      </p:grpSp>
      <p:sp>
        <p:nvSpPr>
          <p:cNvPr id="9" name="文本框 8"/>
          <p:cNvSpPr txBox="1"/>
          <p:nvPr/>
        </p:nvSpPr>
        <p:spPr>
          <a:xfrm>
            <a:off x="9352067" y="3560363"/>
            <a:ext cx="2421150" cy="230832"/>
          </a:xfrm>
          <a:prstGeom prst="rect">
            <a:avLst/>
          </a:prstGeom>
          <a:noFill/>
        </p:spPr>
        <p:txBody>
          <a:bodyPr wrap="square">
            <a:spAutoFit/>
          </a:bodyPr>
          <a:lstStyle/>
          <a:p>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入组时间：</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2018</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年</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10</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月至</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2024</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年</a:t>
            </a:r>
            <a:r>
              <a:rPr lang="en-US" altLang="zh-CN" sz="900" dirty="0">
                <a:solidFill>
                  <a:sysClr val="windowText" lastClr="000000"/>
                </a:solidFill>
                <a:latin typeface="微软雅黑" panose="020B0503020204020204" pitchFamily="34" charset="-122"/>
                <a:ea typeface="微软雅黑" panose="020B0503020204020204" pitchFamily="34" charset="-122"/>
                <a:cs typeface="+mn-ea"/>
                <a:sym typeface="+mn-lt"/>
              </a:rPr>
              <a:t>5</a:t>
            </a:r>
            <a:r>
              <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rPr>
              <a:t>月</a:t>
            </a:r>
            <a:endParaRPr lang="zh-CN" altLang="en-US" sz="90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 name="Rectangle 9"/>
          <p:cNvSpPr/>
          <p:nvPr/>
        </p:nvSpPr>
        <p:spPr>
          <a:xfrm>
            <a:off x="194372" y="3860582"/>
            <a:ext cx="11638852" cy="27650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nvGrpSpPr>
          <p:cNvPr id="13" name="组合 12"/>
          <p:cNvGrpSpPr/>
          <p:nvPr/>
        </p:nvGrpSpPr>
        <p:grpSpPr>
          <a:xfrm>
            <a:off x="231471" y="4364710"/>
            <a:ext cx="3809619" cy="2199860"/>
            <a:chOff x="870980" y="3254222"/>
            <a:chExt cx="4823338" cy="3062316"/>
          </a:xfrm>
        </p:grpSpPr>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70980" y="3254222"/>
              <a:ext cx="4782896" cy="3062316"/>
            </a:xfrm>
            <a:prstGeom prst="rect">
              <a:avLst/>
            </a:prstGeom>
          </p:spPr>
        </p:pic>
        <p:sp>
          <p:nvSpPr>
            <p:cNvPr id="14" name="文本框 13"/>
            <p:cNvSpPr txBox="1"/>
            <p:nvPr/>
          </p:nvSpPr>
          <p:spPr>
            <a:xfrm>
              <a:off x="1210392" y="5791200"/>
              <a:ext cx="1034967" cy="150350"/>
            </a:xfrm>
            <a:prstGeom prst="rect">
              <a:avLst/>
            </a:prstGeom>
            <a:solidFill>
              <a:schemeClr val="bg1"/>
            </a:solidFill>
          </p:spPr>
          <p:txBody>
            <a:bodyPr wrap="square" lIns="0" tIns="0" rIns="0" bIns="0" rtlCol="0">
              <a:noAutofit/>
            </a:bodyPr>
            <a:lstStyle/>
            <a:p>
              <a:pPr algn="ctr">
                <a:lnSpc>
                  <a:spcPct val="120000"/>
                </a:lnSpc>
              </a:pPr>
              <a:r>
                <a:rPr lang="zh-CN" altLang="en-US" sz="800" dirty="0">
                  <a:latin typeface="微软雅黑" panose="020B0503020204020204" pitchFamily="34" charset="-122"/>
                  <a:ea typeface="微软雅黑" panose="020B0503020204020204" pitchFamily="34" charset="-122"/>
                  <a:cs typeface="+mn-ea"/>
                  <a:sym typeface="+mn-lt"/>
                </a:rPr>
                <a:t>风险患者数</a:t>
              </a:r>
              <a:r>
                <a:rPr lang="en-US" altLang="zh-CN" sz="800" dirty="0">
                  <a:latin typeface="微软雅黑" panose="020B0503020204020204" pitchFamily="34" charset="-122"/>
                  <a:ea typeface="微软雅黑" panose="020B0503020204020204" pitchFamily="34" charset="-122"/>
                  <a:cs typeface="+mn-ea"/>
                  <a:sym typeface="+mn-lt"/>
                </a:rPr>
                <a:t>(</a:t>
              </a:r>
              <a:r>
                <a:rPr lang="zh-CN" altLang="en-US" sz="800" dirty="0">
                  <a:latin typeface="微软雅黑" panose="020B0503020204020204" pitchFamily="34" charset="-122"/>
                  <a:ea typeface="微软雅黑" panose="020B0503020204020204" pitchFamily="34" charset="-122"/>
                  <a:cs typeface="+mn-ea"/>
                  <a:sym typeface="+mn-lt"/>
                </a:rPr>
                <a:t>删失</a:t>
              </a:r>
              <a:r>
                <a:rPr lang="en-US" altLang="zh-CN" sz="800" dirty="0">
                  <a:latin typeface="微软雅黑" panose="020B0503020204020204" pitchFamily="34" charset="-122"/>
                  <a:ea typeface="微软雅黑" panose="020B0503020204020204" pitchFamily="34" charset="-122"/>
                  <a:cs typeface="+mn-ea"/>
                  <a:sym typeface="+mn-lt"/>
                </a:rPr>
                <a:t>)</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15" name="文本框 14"/>
            <p:cNvSpPr txBox="1"/>
            <p:nvPr/>
          </p:nvSpPr>
          <p:spPr>
            <a:xfrm>
              <a:off x="2808201" y="5640848"/>
              <a:ext cx="1357392" cy="150351"/>
            </a:xfrm>
            <a:prstGeom prst="rect">
              <a:avLst/>
            </a:prstGeom>
            <a:solidFill>
              <a:schemeClr val="bg1"/>
            </a:solidFill>
          </p:spPr>
          <p:txBody>
            <a:bodyPr wrap="square" lIns="0" tIns="0" rIns="0" bIns="0" rtlCol="0">
              <a:noAutofit/>
            </a:bodyPr>
            <a:lstStyle/>
            <a:p>
              <a:pPr algn="ctr">
                <a:lnSpc>
                  <a:spcPct val="120000"/>
                </a:lnSpc>
              </a:pPr>
              <a:r>
                <a:rPr lang="zh-CN" altLang="en-US" sz="800" dirty="0">
                  <a:latin typeface="微软雅黑" panose="020B0503020204020204" pitchFamily="34" charset="-122"/>
                  <a:ea typeface="微软雅黑" panose="020B0503020204020204" pitchFamily="34" charset="-122"/>
                  <a:cs typeface="+mn-ea"/>
                  <a:sym typeface="+mn-lt"/>
                </a:rPr>
                <a:t>随机分组后时间</a:t>
              </a:r>
              <a:r>
                <a:rPr lang="en-US" altLang="zh-CN" sz="800" dirty="0">
                  <a:latin typeface="微软雅黑" panose="020B0503020204020204" pitchFamily="34" charset="-122"/>
                  <a:ea typeface="微软雅黑" panose="020B0503020204020204" pitchFamily="34" charset="-122"/>
                  <a:cs typeface="+mn-ea"/>
                  <a:sym typeface="+mn-lt"/>
                </a:rPr>
                <a:t>(</a:t>
              </a:r>
              <a:r>
                <a:rPr lang="zh-CN" altLang="en-US" sz="800" dirty="0">
                  <a:latin typeface="微软雅黑" panose="020B0503020204020204" pitchFamily="34" charset="-122"/>
                  <a:ea typeface="微软雅黑" panose="020B0503020204020204" pitchFamily="34" charset="-122"/>
                  <a:cs typeface="+mn-ea"/>
                  <a:sym typeface="+mn-lt"/>
                </a:rPr>
                <a:t>月</a:t>
              </a:r>
              <a:r>
                <a:rPr lang="en-US" altLang="zh-CN" sz="800" dirty="0">
                  <a:latin typeface="微软雅黑" panose="020B0503020204020204" pitchFamily="34" charset="-122"/>
                  <a:ea typeface="微软雅黑" panose="020B0503020204020204" pitchFamily="34" charset="-122"/>
                  <a:cs typeface="+mn-ea"/>
                  <a:sym typeface="+mn-lt"/>
                </a:rPr>
                <a:t>)</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16" name="文本框 15"/>
            <p:cNvSpPr txBox="1"/>
            <p:nvPr/>
          </p:nvSpPr>
          <p:spPr>
            <a:xfrm rot="16200000">
              <a:off x="599786" y="4349760"/>
              <a:ext cx="1635009" cy="161816"/>
            </a:xfrm>
            <a:prstGeom prst="rect">
              <a:avLst/>
            </a:prstGeom>
            <a:solidFill>
              <a:schemeClr val="bg1"/>
            </a:solidFill>
          </p:spPr>
          <p:txBody>
            <a:bodyPr wrap="square" lIns="0" tIns="0" rIns="0" bIns="0" rtlCol="0">
              <a:noAutofit/>
            </a:bodyPr>
            <a:lstStyle/>
            <a:p>
              <a:pPr algn="ctr">
                <a:lnSpc>
                  <a:spcPct val="120000"/>
                </a:lnSpc>
              </a:pPr>
              <a:r>
                <a:rPr lang="en-US" altLang="zh-CN" sz="800" dirty="0">
                  <a:latin typeface="微软雅黑" panose="020B0503020204020204" pitchFamily="34" charset="-122"/>
                  <a:ea typeface="微软雅黑" panose="020B0503020204020204" pitchFamily="34" charset="-122"/>
                  <a:cs typeface="+mn-ea"/>
                  <a:sym typeface="+mn-lt"/>
                </a:rPr>
                <a:t>EFS, %</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27" name="文本框 26"/>
            <p:cNvSpPr txBox="1"/>
            <p:nvPr/>
          </p:nvSpPr>
          <p:spPr>
            <a:xfrm>
              <a:off x="4830142" y="3468618"/>
              <a:ext cx="864176" cy="143678"/>
            </a:xfrm>
            <a:prstGeom prst="rect">
              <a:avLst/>
            </a:prstGeom>
            <a:solidFill>
              <a:schemeClr val="bg1"/>
            </a:solidFill>
          </p:spPr>
          <p:txBody>
            <a:bodyPr wrap="square" lIns="0" tIns="0" rIns="0" bIns="0" rtlCol="0">
              <a:noAutofit/>
            </a:bodyPr>
            <a:lstStyle/>
            <a:p>
              <a:pPr>
                <a:lnSpc>
                  <a:spcPct val="120000"/>
                </a:lnSpc>
              </a:pPr>
              <a:r>
                <a:rPr lang="zh-CN" altLang="en-US" sz="800" dirty="0">
                  <a:solidFill>
                    <a:srgbClr val="3D3DFF"/>
                  </a:solidFill>
                  <a:latin typeface="微软雅黑" panose="020B0503020204020204" pitchFamily="34" charset="-122"/>
                  <a:ea typeface="微软雅黑" panose="020B0503020204020204" pitchFamily="34" charset="-122"/>
                  <a:cs typeface="+mn-ea"/>
                  <a:sym typeface="+mn-lt"/>
                </a:rPr>
                <a:t>直接手术组</a:t>
              </a:r>
              <a:endParaRPr lang="zh-CN" altLang="en-US" sz="800" dirty="0">
                <a:solidFill>
                  <a:srgbClr val="3D3DFF"/>
                </a:solidFill>
                <a:latin typeface="微软雅黑" panose="020B0503020204020204" pitchFamily="34" charset="-122"/>
                <a:ea typeface="微软雅黑" panose="020B0503020204020204" pitchFamily="34" charset="-122"/>
                <a:cs typeface="+mn-ea"/>
                <a:sym typeface="+mn-lt"/>
              </a:endParaRPr>
            </a:p>
          </p:txBody>
        </p:sp>
        <p:sp>
          <p:nvSpPr>
            <p:cNvPr id="31" name="TextBox 26_1"/>
            <p:cNvSpPr txBox="1"/>
            <p:nvPr/>
          </p:nvSpPr>
          <p:spPr>
            <a:xfrm>
              <a:off x="4830142" y="3333151"/>
              <a:ext cx="864176" cy="143678"/>
            </a:xfrm>
            <a:prstGeom prst="rect">
              <a:avLst/>
            </a:prstGeom>
            <a:solidFill>
              <a:schemeClr val="bg1"/>
            </a:solidFill>
          </p:spPr>
          <p:txBody>
            <a:bodyPr wrap="square" lIns="0" tIns="0" rIns="0" bIns="0" rtlCol="0">
              <a:noAutofit/>
            </a:bodyPr>
            <a:lstStyle/>
            <a:p>
              <a:pPr>
                <a:lnSpc>
                  <a:spcPct val="120000"/>
                </a:lnSpc>
              </a:pPr>
              <a:r>
                <a:rPr lang="zh-CN" altLang="en-US" sz="800">
                  <a:solidFill>
                    <a:srgbClr val="E31928"/>
                  </a:solidFill>
                  <a:latin typeface="微软雅黑" panose="020B0503020204020204" pitchFamily="34" charset="-122"/>
                  <a:ea typeface="微软雅黑" panose="020B0503020204020204" pitchFamily="34" charset="-122"/>
                  <a:cs typeface="+mn-ea"/>
                  <a:sym typeface="+mn-lt"/>
                </a:rPr>
                <a:t>新辅助治疗组</a:t>
              </a:r>
              <a:endParaRPr lang="zh-CN" altLang="en-US" sz="800">
                <a:solidFill>
                  <a:srgbClr val="E31928"/>
                </a:solidFill>
                <a:latin typeface="微软雅黑" panose="020B0503020204020204" pitchFamily="34" charset="-122"/>
                <a:ea typeface="微软雅黑" panose="020B0503020204020204" pitchFamily="34" charset="-122"/>
                <a:cs typeface="+mn-ea"/>
                <a:sym typeface="+mn-lt"/>
              </a:endParaRPr>
            </a:p>
          </p:txBody>
        </p:sp>
      </p:grpSp>
      <p:sp>
        <p:nvSpPr>
          <p:cNvPr id="18" name="文本框 17"/>
          <p:cNvSpPr txBox="1"/>
          <p:nvPr/>
        </p:nvSpPr>
        <p:spPr>
          <a:xfrm>
            <a:off x="1371924" y="3986797"/>
            <a:ext cx="1815486" cy="307777"/>
          </a:xfrm>
          <a:prstGeom prst="rect">
            <a:avLst/>
          </a:prstGeom>
          <a:noFill/>
        </p:spPr>
        <p:txBody>
          <a:bodyPr wrap="square">
            <a:spAutoFit/>
          </a:bodyPr>
          <a:lstStyle/>
          <a:p>
            <a:pPr lvl="0" algn="ctr" defTabSz="829310" eaLnBrk="0" fontAlgn="base" hangingPunct="0">
              <a:spcBef>
                <a:spcPct val="0"/>
              </a:spcBef>
              <a:spcAft>
                <a:spcPct val="0"/>
              </a:spcAft>
            </a:pPr>
            <a:r>
              <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主要终点：</a:t>
            </a:r>
            <a:r>
              <a:rPr lang="en-US" altLang="zh-CN"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EFS</a:t>
            </a:r>
            <a:endParaRPr kumimoji="0" lang="zh-CN" altLang="en-US" sz="1400" b="1" i="0" u="non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39" name="组合 38"/>
          <p:cNvGrpSpPr/>
          <p:nvPr/>
        </p:nvGrpSpPr>
        <p:grpSpPr>
          <a:xfrm>
            <a:off x="4168145" y="4493234"/>
            <a:ext cx="3843352" cy="2072640"/>
            <a:chOff x="6018493" y="3319088"/>
            <a:chExt cx="4700408" cy="2879933"/>
          </a:xfrm>
        </p:grpSpPr>
        <p:pic>
          <p:nvPicPr>
            <p:cNvPr id="34" name="图片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493" y="3319088"/>
              <a:ext cx="4700408" cy="2879933"/>
            </a:xfrm>
            <a:prstGeom prst="rect">
              <a:avLst/>
            </a:prstGeom>
          </p:spPr>
        </p:pic>
        <p:sp>
          <p:nvSpPr>
            <p:cNvPr id="19" name="文本框 18"/>
            <p:cNvSpPr txBox="1"/>
            <p:nvPr/>
          </p:nvSpPr>
          <p:spPr>
            <a:xfrm>
              <a:off x="6446730" y="5745479"/>
              <a:ext cx="944670" cy="150351"/>
            </a:xfrm>
            <a:prstGeom prst="rect">
              <a:avLst/>
            </a:prstGeom>
            <a:solidFill>
              <a:schemeClr val="bg1"/>
            </a:solidFill>
          </p:spPr>
          <p:txBody>
            <a:bodyPr wrap="square" lIns="0" tIns="0" rIns="0" bIns="0" rtlCol="0">
              <a:noAutofit/>
            </a:bodyPr>
            <a:lstStyle/>
            <a:p>
              <a:pPr algn="ctr">
                <a:lnSpc>
                  <a:spcPct val="120000"/>
                </a:lnSpc>
              </a:pPr>
              <a:r>
                <a:rPr lang="zh-CN" altLang="en-US" sz="800" dirty="0">
                  <a:latin typeface="微软雅黑" panose="020B0503020204020204" pitchFamily="34" charset="-122"/>
                  <a:ea typeface="微软雅黑" panose="020B0503020204020204" pitchFamily="34" charset="-122"/>
                  <a:cs typeface="+mn-ea"/>
                  <a:sym typeface="+mn-lt"/>
                </a:rPr>
                <a:t>风险患者数</a:t>
              </a:r>
              <a:r>
                <a:rPr lang="en-US" altLang="zh-CN" sz="800" dirty="0">
                  <a:latin typeface="微软雅黑" panose="020B0503020204020204" pitchFamily="34" charset="-122"/>
                  <a:ea typeface="微软雅黑" panose="020B0503020204020204" pitchFamily="34" charset="-122"/>
                  <a:cs typeface="+mn-ea"/>
                  <a:sym typeface="+mn-lt"/>
                </a:rPr>
                <a:t>(</a:t>
              </a:r>
              <a:r>
                <a:rPr lang="zh-CN" altLang="en-US" sz="800" dirty="0">
                  <a:latin typeface="微软雅黑" panose="020B0503020204020204" pitchFamily="34" charset="-122"/>
                  <a:ea typeface="微软雅黑" panose="020B0503020204020204" pitchFamily="34" charset="-122"/>
                  <a:cs typeface="+mn-ea"/>
                  <a:sym typeface="+mn-lt"/>
                </a:rPr>
                <a:t>删失</a:t>
              </a:r>
              <a:r>
                <a:rPr lang="en-US" altLang="zh-CN" sz="800" dirty="0">
                  <a:latin typeface="微软雅黑" panose="020B0503020204020204" pitchFamily="34" charset="-122"/>
                  <a:ea typeface="微软雅黑" panose="020B0503020204020204" pitchFamily="34" charset="-122"/>
                  <a:cs typeface="+mn-ea"/>
                  <a:sym typeface="+mn-lt"/>
                </a:rPr>
                <a:t>)</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21" name="文本框 20"/>
            <p:cNvSpPr txBox="1"/>
            <p:nvPr/>
          </p:nvSpPr>
          <p:spPr>
            <a:xfrm>
              <a:off x="7785157" y="5640848"/>
              <a:ext cx="1357392" cy="104630"/>
            </a:xfrm>
            <a:prstGeom prst="rect">
              <a:avLst/>
            </a:prstGeom>
            <a:solidFill>
              <a:schemeClr val="bg1"/>
            </a:solidFill>
          </p:spPr>
          <p:txBody>
            <a:bodyPr wrap="square" lIns="0" tIns="0" rIns="0" bIns="0" rtlCol="0">
              <a:noAutofit/>
            </a:bodyPr>
            <a:lstStyle/>
            <a:p>
              <a:pPr algn="ctr">
                <a:lnSpc>
                  <a:spcPct val="120000"/>
                </a:lnSpc>
              </a:pPr>
              <a:r>
                <a:rPr lang="zh-CN" altLang="en-US" sz="800" dirty="0">
                  <a:latin typeface="微软雅黑" panose="020B0503020204020204" pitchFamily="34" charset="-122"/>
                  <a:ea typeface="微软雅黑" panose="020B0503020204020204" pitchFamily="34" charset="-122"/>
                  <a:cs typeface="+mn-ea"/>
                  <a:sym typeface="+mn-lt"/>
                </a:rPr>
                <a:t>随机分组后时间</a:t>
              </a:r>
              <a:r>
                <a:rPr lang="en-US" altLang="zh-CN" sz="800" dirty="0">
                  <a:latin typeface="微软雅黑" panose="020B0503020204020204" pitchFamily="34" charset="-122"/>
                  <a:ea typeface="微软雅黑" panose="020B0503020204020204" pitchFamily="34" charset="-122"/>
                  <a:cs typeface="+mn-ea"/>
                  <a:sym typeface="+mn-lt"/>
                </a:rPr>
                <a:t>(</a:t>
              </a:r>
              <a:r>
                <a:rPr lang="zh-CN" altLang="en-US" sz="800" dirty="0">
                  <a:latin typeface="微软雅黑" panose="020B0503020204020204" pitchFamily="34" charset="-122"/>
                  <a:ea typeface="微软雅黑" panose="020B0503020204020204" pitchFamily="34" charset="-122"/>
                  <a:cs typeface="+mn-ea"/>
                  <a:sym typeface="+mn-lt"/>
                </a:rPr>
                <a:t>月</a:t>
              </a:r>
              <a:r>
                <a:rPr lang="en-US" altLang="zh-CN" sz="800" dirty="0">
                  <a:latin typeface="微软雅黑" panose="020B0503020204020204" pitchFamily="34" charset="-122"/>
                  <a:ea typeface="微软雅黑" panose="020B0503020204020204" pitchFamily="34" charset="-122"/>
                  <a:cs typeface="+mn-ea"/>
                  <a:sym typeface="+mn-lt"/>
                </a:rPr>
                <a:t>)</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rot="16200000">
              <a:off x="5619978" y="4276377"/>
              <a:ext cx="1635009" cy="161816"/>
            </a:xfrm>
            <a:prstGeom prst="rect">
              <a:avLst/>
            </a:prstGeom>
            <a:solidFill>
              <a:schemeClr val="bg1"/>
            </a:solidFill>
          </p:spPr>
          <p:txBody>
            <a:bodyPr wrap="square" lIns="0" tIns="0" rIns="0" bIns="0" rtlCol="0">
              <a:noAutofit/>
            </a:bodyPr>
            <a:lstStyle/>
            <a:p>
              <a:pPr algn="ctr">
                <a:lnSpc>
                  <a:spcPct val="120000"/>
                </a:lnSpc>
              </a:pPr>
              <a:r>
                <a:rPr lang="en-US" altLang="zh-CN" sz="800" dirty="0">
                  <a:latin typeface="微软雅黑" panose="020B0503020204020204" pitchFamily="34" charset="-122"/>
                  <a:ea typeface="微软雅黑" panose="020B0503020204020204" pitchFamily="34" charset="-122"/>
                  <a:cs typeface="+mn-ea"/>
                  <a:sym typeface="+mn-lt"/>
                </a:rPr>
                <a:t>OS, %</a:t>
              </a:r>
              <a:endParaRPr lang="zh-CN" altLang="en-US" sz="800" dirty="0">
                <a:latin typeface="微软雅黑" panose="020B0503020204020204" pitchFamily="34" charset="-122"/>
                <a:ea typeface="微软雅黑" panose="020B0503020204020204" pitchFamily="34" charset="-122"/>
                <a:cs typeface="+mn-ea"/>
                <a:sym typeface="+mn-lt"/>
              </a:endParaRPr>
            </a:p>
          </p:txBody>
        </p:sp>
        <p:sp>
          <p:nvSpPr>
            <p:cNvPr id="33" name="文本框 32"/>
            <p:cNvSpPr txBox="1"/>
            <p:nvPr/>
          </p:nvSpPr>
          <p:spPr>
            <a:xfrm>
              <a:off x="9832627" y="3579349"/>
              <a:ext cx="864176" cy="122047"/>
            </a:xfrm>
            <a:prstGeom prst="rect">
              <a:avLst/>
            </a:prstGeom>
            <a:solidFill>
              <a:schemeClr val="bg1"/>
            </a:solidFill>
          </p:spPr>
          <p:txBody>
            <a:bodyPr wrap="square" lIns="0" tIns="0" rIns="0" bIns="0" rtlCol="0">
              <a:noAutofit/>
            </a:bodyPr>
            <a:lstStyle/>
            <a:p>
              <a:pPr>
                <a:lnSpc>
                  <a:spcPct val="120000"/>
                </a:lnSpc>
              </a:pPr>
              <a:r>
                <a:rPr lang="zh-CN" altLang="en-US" sz="800">
                  <a:solidFill>
                    <a:srgbClr val="3D3DFF"/>
                  </a:solidFill>
                  <a:latin typeface="微软雅黑" panose="020B0503020204020204" pitchFamily="34" charset="-122"/>
                  <a:ea typeface="微软雅黑" panose="020B0503020204020204" pitchFamily="34" charset="-122"/>
                  <a:cs typeface="+mn-ea"/>
                  <a:sym typeface="+mn-lt"/>
                </a:rPr>
                <a:t>直接手术组</a:t>
              </a:r>
              <a:endParaRPr lang="zh-CN" altLang="en-US" sz="800">
                <a:solidFill>
                  <a:srgbClr val="3D3DFF"/>
                </a:solidFill>
                <a:latin typeface="微软雅黑" panose="020B0503020204020204" pitchFamily="34" charset="-122"/>
                <a:ea typeface="微软雅黑" panose="020B0503020204020204" pitchFamily="34" charset="-122"/>
                <a:cs typeface="+mn-ea"/>
                <a:sym typeface="+mn-lt"/>
              </a:endParaRPr>
            </a:p>
          </p:txBody>
        </p:sp>
        <p:sp>
          <p:nvSpPr>
            <p:cNvPr id="35" name="TextBox 26_1"/>
            <p:cNvSpPr txBox="1"/>
            <p:nvPr/>
          </p:nvSpPr>
          <p:spPr>
            <a:xfrm>
              <a:off x="9832627" y="3443882"/>
              <a:ext cx="864176" cy="143678"/>
            </a:xfrm>
            <a:prstGeom prst="rect">
              <a:avLst/>
            </a:prstGeom>
            <a:solidFill>
              <a:schemeClr val="bg1"/>
            </a:solidFill>
          </p:spPr>
          <p:txBody>
            <a:bodyPr wrap="square" lIns="0" tIns="0" rIns="0" bIns="0" rtlCol="0">
              <a:noAutofit/>
            </a:bodyPr>
            <a:lstStyle/>
            <a:p>
              <a:pPr>
                <a:lnSpc>
                  <a:spcPct val="120000"/>
                </a:lnSpc>
              </a:pPr>
              <a:r>
                <a:rPr lang="zh-CN" altLang="en-US" sz="800">
                  <a:solidFill>
                    <a:srgbClr val="E31928"/>
                  </a:solidFill>
                  <a:latin typeface="微软雅黑" panose="020B0503020204020204" pitchFamily="34" charset="-122"/>
                  <a:ea typeface="微软雅黑" panose="020B0503020204020204" pitchFamily="34" charset="-122"/>
                  <a:cs typeface="+mn-ea"/>
                  <a:sym typeface="+mn-lt"/>
                </a:rPr>
                <a:t>新辅助治疗组</a:t>
              </a:r>
              <a:endParaRPr lang="zh-CN" altLang="en-US" sz="800">
                <a:solidFill>
                  <a:srgbClr val="E31928"/>
                </a:solidFill>
                <a:latin typeface="微软雅黑" panose="020B0503020204020204" pitchFamily="34" charset="-122"/>
                <a:ea typeface="微软雅黑" panose="020B0503020204020204" pitchFamily="34" charset="-122"/>
                <a:cs typeface="+mn-ea"/>
                <a:sym typeface="+mn-lt"/>
              </a:endParaRPr>
            </a:p>
          </p:txBody>
        </p:sp>
      </p:grpSp>
      <p:sp>
        <p:nvSpPr>
          <p:cNvPr id="40" name="矩形 39"/>
          <p:cNvSpPr/>
          <p:nvPr/>
        </p:nvSpPr>
        <p:spPr>
          <a:xfrm>
            <a:off x="6681125" y="4518725"/>
            <a:ext cx="1419092" cy="8443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aphicFrame>
        <p:nvGraphicFramePr>
          <p:cNvPr id="25" name="表格 24"/>
          <p:cNvGraphicFramePr>
            <a:graphicFrameLocks noGrp="1"/>
          </p:cNvGraphicFramePr>
          <p:nvPr/>
        </p:nvGraphicFramePr>
        <p:xfrm>
          <a:off x="8625149" y="3984635"/>
          <a:ext cx="3067302" cy="2563671"/>
        </p:xfrm>
        <a:graphic>
          <a:graphicData uri="http://schemas.openxmlformats.org/drawingml/2006/table">
            <a:tbl>
              <a:tblPr/>
              <a:tblGrid>
                <a:gridCol w="1628833"/>
                <a:gridCol w="1438469"/>
              </a:tblGrid>
              <a:tr h="155751">
                <a:tc>
                  <a:txBody>
                    <a:bodyPr/>
                    <a:lstStyle/>
                    <a:p>
                      <a:pPr algn="ctr" fontAlgn="ctr">
                        <a:buNone/>
                      </a:pPr>
                      <a:endParaRPr lang="zh-CN" altLang="en-US" sz="9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ctr">
                        <a:buNone/>
                      </a:pPr>
                      <a:r>
                        <a:rPr lang="zh-CN" altLang="en-US" sz="9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rPr>
                        <a:t>新辅助治疗组</a:t>
                      </a:r>
                      <a:r>
                        <a:rPr lang="en-US" altLang="zh-CN" sz="9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rPr>
                        <a:t>(n=137)</a:t>
                      </a:r>
                      <a:endParaRPr lang="zh-CN" altLang="en-US" sz="9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123753">
                <a:tc>
                  <a:txBody>
                    <a:bodyPr/>
                    <a:lstStyle/>
                    <a:p>
                      <a:pPr algn="l" fontAlgn="ctr">
                        <a:buNone/>
                      </a:pP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最佳缓解</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7200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zh-CN" altLang="en-US" sz="900" b="0" i="0" u="none" strike="noStrike">
                          <a:solidFill>
                            <a:srgbClr val="000000"/>
                          </a:solidFill>
                          <a:effectLst/>
                          <a:latin typeface="微软雅黑" panose="020B0503020204020204" pitchFamily="34" charset="-122"/>
                          <a:ea typeface="微软雅黑" panose="020B0503020204020204" pitchFamily="34" charset="-122"/>
                          <a:cs typeface="+mn-ea"/>
                          <a:sym typeface="+mn-lt"/>
                        </a:rPr>
                        <a:t>　</a:t>
                      </a:r>
                      <a:endParaRPr lang="zh-CN" altLang="en-US" sz="900" b="0" i="0" u="none" strike="noStrike">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2">
                        <a:lumMod val="20000"/>
                        <a:lumOff val="80000"/>
                      </a:schemeClr>
                    </a:solidFill>
                  </a:tcPr>
                </a:tc>
              </a:tr>
              <a:tr h="123753">
                <a:tc>
                  <a:txBody>
                    <a:bodyPr/>
                    <a:lstStyle/>
                    <a:p>
                      <a:pPr algn="l"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CR</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1 (0.7%)</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algn="l"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PR</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45 (32.8%)</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algn="l"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SD</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79 (57.7%)</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algn="l"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PD</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9 (6.6%)</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algn="l"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NE</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3 (2.2%)</a:t>
                      </a:r>
                      <a:endParaRPr lang="en-US" altLang="zh-CN"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bg1"/>
                    </a:solidFill>
                  </a:tcPr>
                </a:tc>
              </a:tr>
              <a:tr h="123753">
                <a:tc>
                  <a:txBody>
                    <a:bodyPr/>
                    <a:lstStyle/>
                    <a:p>
                      <a:pPr algn="l" fontAlgn="ctr">
                        <a:buNone/>
                      </a:pPr>
                      <a:r>
                        <a:rPr lang="en-US" altLang="zh-CN" sz="900" b="1" i="0" u="none" strike="noStrike" dirty="0">
                          <a:solidFill>
                            <a:srgbClr val="C00000"/>
                          </a:solidFill>
                          <a:effectLst/>
                          <a:latin typeface="微软雅黑" panose="020B0503020204020204" pitchFamily="34" charset="-122"/>
                          <a:ea typeface="微软雅黑" panose="020B0503020204020204" pitchFamily="34" charset="-122"/>
                          <a:cs typeface="+mn-ea"/>
                          <a:sym typeface="+mn-lt"/>
                        </a:rPr>
                        <a:t>ORR</a:t>
                      </a:r>
                      <a:r>
                        <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a:t>
                      </a:r>
                      <a:r>
                        <a:rPr lang="de-DE"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n(%)[95%CI]</a:t>
                      </a:r>
                      <a:endParaRPr lang="de-DE"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7200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46 (</a:t>
                      </a:r>
                      <a:r>
                        <a:rPr lang="en-US" altLang="zh-CN" sz="900" b="1" i="0" u="none" strike="noStrike" dirty="0">
                          <a:solidFill>
                            <a:srgbClr val="C00000"/>
                          </a:solidFill>
                          <a:effectLst/>
                          <a:latin typeface="微软雅黑" panose="020B0503020204020204" pitchFamily="34" charset="-122"/>
                          <a:ea typeface="微软雅黑" panose="020B0503020204020204" pitchFamily="34" charset="-122"/>
                          <a:cs typeface="+mn-ea"/>
                          <a:sym typeface="+mn-lt"/>
                        </a:rPr>
                        <a:t>33.6%</a:t>
                      </a: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)[25.7-42.1]</a:t>
                      </a:r>
                      <a:endPar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r>
              <a:tr h="123753">
                <a:tc>
                  <a:txBody>
                    <a:bodyPr/>
                    <a:lstStyle/>
                    <a:p>
                      <a:pPr algn="l" fontAlgn="ctr">
                        <a:buNone/>
                      </a:pPr>
                      <a:r>
                        <a:rPr lang="it-IT"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DCR，n(%)[95%CI]</a:t>
                      </a:r>
                      <a:endParaRPr lang="it-IT"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7200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125 (91.2%)[85.2-95.4]</a:t>
                      </a:r>
                      <a:endPar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r>
              <a:tr h="123753">
                <a:tc>
                  <a:txBody>
                    <a:bodyPr/>
                    <a:lstStyle/>
                    <a:p>
                      <a:pPr algn="l" fontAlgn="ctr">
                        <a:buNone/>
                      </a:pPr>
                      <a:r>
                        <a:rPr lang="it-IT" sz="9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R0</a:t>
                      </a:r>
                      <a:r>
                        <a:rPr lang="zh-CN" altLang="en-US" sz="9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切除率</a:t>
                      </a:r>
                      <a:endParaRPr lang="it-IT" sz="9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endParaRPr>
                    </a:p>
                  </a:txBody>
                  <a:tcPr marL="7200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en-US" altLang="zh-CN" sz="1400" b="1" i="0" u="none" strike="noStrike" dirty="0">
                          <a:solidFill>
                            <a:srgbClr val="FF0000"/>
                          </a:solidFill>
                          <a:effectLst/>
                          <a:latin typeface="微软雅黑" panose="020B0503020204020204" pitchFamily="34" charset="-122"/>
                          <a:ea typeface="微软雅黑" panose="020B0503020204020204" pitchFamily="34" charset="-122"/>
                          <a:cs typeface="+mn-ea"/>
                          <a:sym typeface="+mn-lt"/>
                        </a:rPr>
                        <a:t>87.4%</a:t>
                      </a:r>
                      <a:endParaRPr lang="en-US" altLang="zh-CN" sz="1400" b="1" i="0" u="none" strike="noStrike"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r>
              <a:tr h="123753">
                <a:tc>
                  <a:txBody>
                    <a:bodyPr/>
                    <a:lstStyle/>
                    <a:p>
                      <a:pPr algn="l" fontAlgn="ctr">
                        <a:buNone/>
                      </a:pPr>
                      <a:r>
                        <a:rPr lang="de-DE"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CA 19-9，U/mL</a:t>
                      </a:r>
                      <a:endParaRPr lang="de-DE"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7200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buNone/>
                      </a:pPr>
                      <a:r>
                        <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　</a:t>
                      </a:r>
                      <a:endParaRPr lang="zh-CN" altLang="en-US" sz="9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r>
              <a:tr h="123753">
                <a:tc>
                  <a:txBody>
                    <a:bodyPr/>
                    <a:lstStyle/>
                    <a:p>
                      <a:pPr algn="l" fontAlgn="ctr">
                        <a:buNone/>
                      </a:pPr>
                      <a:r>
                        <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基线</a:t>
                      </a:r>
                      <a:endPar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325.1 (59.3,1080.5)</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algn="l" fontAlgn="ctr">
                        <a:buNone/>
                      </a:pPr>
                      <a:r>
                        <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新辅助治疗后</a:t>
                      </a:r>
                      <a:endPar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95.9 (15.4,400.0)</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marL="107950" algn="l" fontAlgn="ctr">
                        <a:buNone/>
                      </a:pPr>
                      <a:r>
                        <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阴性</a:t>
                      </a:r>
                      <a:endPar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27 (</a:t>
                      </a:r>
                      <a:r>
                        <a:rPr lang="en-US" altLang="zh-CN" sz="900" b="1"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19.7%</a:t>
                      </a: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marL="107950" algn="l" fontAlgn="ctr">
                        <a:buNone/>
                      </a:pPr>
                      <a:r>
                        <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正常化</a:t>
                      </a:r>
                      <a:endPar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22 (</a:t>
                      </a:r>
                      <a:r>
                        <a:rPr lang="en-US" altLang="zh-CN" sz="900" b="1"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16.1%</a:t>
                      </a: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marL="107950" algn="l" fontAlgn="ctr">
                        <a:buNone/>
                      </a:pPr>
                      <a:r>
                        <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a:t>
                      </a:r>
                      <a:r>
                        <a:rPr lang="en-US" altLang="zh-CN"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50%</a:t>
                      </a:r>
                      <a:r>
                        <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降低</a:t>
                      </a:r>
                      <a:endParaRPr lang="zh-CN" altLang="en-US" sz="900" b="0"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46 (</a:t>
                      </a:r>
                      <a:r>
                        <a:rPr lang="en-US" altLang="zh-CN" sz="900" b="1" i="0" u="none" strike="noStrike" dirty="0">
                          <a:solidFill>
                            <a:schemeClr val="tx1">
                              <a:lumMod val="75000"/>
                              <a:lumOff val="25000"/>
                            </a:schemeClr>
                          </a:solidFill>
                          <a:effectLst/>
                          <a:highlight>
                            <a:srgbClr val="FFFF00"/>
                          </a:highlight>
                          <a:latin typeface="微软雅黑" panose="020B0503020204020204" pitchFamily="34" charset="-122"/>
                          <a:ea typeface="微软雅黑" panose="020B0503020204020204" pitchFamily="34" charset="-122"/>
                          <a:cs typeface="+mn-ea"/>
                          <a:sym typeface="+mn-lt"/>
                        </a:rPr>
                        <a:t>33.6%</a:t>
                      </a: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marL="107950" algn="l"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&lt;50%</a:t>
                      </a:r>
                      <a:r>
                        <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降低</a:t>
                      </a:r>
                      <a:endPar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20 (14.6%)</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a:noFill/>
                    </a:lnB>
                    <a:lnTlToBr w="12700" cmpd="sng">
                      <a:noFill/>
                      <a:prstDash val="solid"/>
                    </a:lnTlToBr>
                    <a:lnBlToTr w="12700" cmpd="sng">
                      <a:noFill/>
                      <a:prstDash val="solid"/>
                    </a:lnBlToTr>
                    <a:noFill/>
                  </a:tcPr>
                </a:tc>
              </a:tr>
              <a:tr h="123753">
                <a:tc>
                  <a:txBody>
                    <a:bodyPr/>
                    <a:lstStyle/>
                    <a:p>
                      <a:pPr marL="107950" algn="l" fontAlgn="ctr">
                        <a:buNone/>
                      </a:pPr>
                      <a:r>
                        <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升高</a:t>
                      </a:r>
                      <a:endParaRPr lang="zh-CN" altLang="en-US"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144000" marR="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22 (16.1%)</a:t>
                      </a:r>
                      <a:endParaRPr lang="en-US" altLang="zh-CN" sz="900" b="0" i="0" u="none" strike="noStrike"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2" name="文本框 31"/>
          <p:cNvSpPr txBox="1"/>
          <p:nvPr/>
        </p:nvSpPr>
        <p:spPr>
          <a:xfrm>
            <a:off x="2413633" y="2148512"/>
            <a:ext cx="833136"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dirty="0">
                <a:solidFill>
                  <a:sysClr val="windowText" lastClr="000000"/>
                </a:solidFill>
                <a:latin typeface="微软雅黑" panose="020B0503020204020204" pitchFamily="34" charset="-122"/>
                <a:ea typeface="微软雅黑" panose="020B0503020204020204" pitchFamily="34" charset="-122"/>
                <a:cs typeface="+mn-ea"/>
                <a:sym typeface="+mn-lt"/>
              </a:rPr>
              <a:t>N=324</a:t>
            </a:r>
            <a:endParaRPr lang="zh-CN" altLang="en-US" sz="105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aphicFrame>
        <p:nvGraphicFramePr>
          <p:cNvPr id="23" name="表格 22"/>
          <p:cNvGraphicFramePr>
            <a:graphicFrameLocks noGrp="1"/>
          </p:cNvGraphicFramePr>
          <p:nvPr/>
        </p:nvGraphicFramePr>
        <p:xfrm>
          <a:off x="6167743" y="4339248"/>
          <a:ext cx="2062681" cy="928345"/>
        </p:xfrm>
        <a:graphic>
          <a:graphicData uri="http://schemas.openxmlformats.org/drawingml/2006/table">
            <a:tbl>
              <a:tblPr firstRow="1" bandRow="1">
                <a:tableStyleId>{5C22544A-7EE6-4342-B048-85BDC9FD1C3A}</a:tableStyleId>
              </a:tblPr>
              <a:tblGrid>
                <a:gridCol w="808761"/>
                <a:gridCol w="626960"/>
                <a:gridCol w="626960"/>
              </a:tblGrid>
              <a:tr h="175254">
                <a:tc>
                  <a:txBody>
                    <a:bodyPr/>
                    <a:lstStyle/>
                    <a:p>
                      <a:pPr algn="l" fontAlgn="ctr">
                        <a:buNone/>
                      </a:pPr>
                      <a:endPar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mpd="sng">
                      <a:noFill/>
                    </a:lnL>
                    <a:lnR w="190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rPr>
                        <a:t>新辅助化疗</a:t>
                      </a:r>
                      <a:endPar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31928"/>
                    </a:solidFill>
                  </a:tcPr>
                </a:tc>
                <a:tc>
                  <a:txBody>
                    <a:bodyPr/>
                    <a:lstStyle/>
                    <a:p>
                      <a:pPr algn="ctr" fontAlgn="ctr">
                        <a:buNone/>
                      </a:pPr>
                      <a:r>
                        <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rPr>
                        <a:t>辅助化疗</a:t>
                      </a:r>
                      <a:endPar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9050" cap="flat" cmpd="sng" algn="ctr">
                      <a:solidFill>
                        <a:schemeClr val="bg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3D3DFF"/>
                    </a:solidFill>
                  </a:tcPr>
                </a:tc>
              </a:tr>
              <a:tr h="291979">
                <a:tc>
                  <a:txBody>
                    <a:bodyPr/>
                    <a:lstStyle/>
                    <a:p>
                      <a:pPr algn="l" fontAlgn="ctr">
                        <a:buNone/>
                      </a:pPr>
                      <a:r>
                        <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中位值</a:t>
                      </a: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(95%</a:t>
                      </a:r>
                      <a:r>
                        <a:rPr lang="de-DE"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CI),</a:t>
                      </a:r>
                      <a:r>
                        <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月</a:t>
                      </a:r>
                      <a:endPar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400" b="1" i="0" u="none" strike="noStrike" dirty="0">
                          <a:solidFill>
                            <a:srgbClr val="FF0000"/>
                          </a:solidFill>
                          <a:effectLst/>
                          <a:latin typeface="微软雅黑" panose="020B0503020204020204" pitchFamily="34" charset="-122"/>
                          <a:ea typeface="微软雅黑" panose="020B0503020204020204" pitchFamily="34" charset="-122"/>
                          <a:cs typeface="+mn-ea"/>
                          <a:sym typeface="+mn-lt"/>
                        </a:rPr>
                        <a:t>35.4</a:t>
                      </a:r>
                      <a:endParaRPr lang="en-US" altLang="zh-CN" sz="1400" b="1" i="0" u="none" strike="noStrike" dirty="0">
                        <a:solidFill>
                          <a:srgbClr val="FF0000"/>
                        </a:solidFill>
                        <a:effectLst/>
                        <a:latin typeface="微软雅黑" panose="020B0503020204020204" pitchFamily="34" charset="-122"/>
                        <a:ea typeface="微软雅黑" panose="020B0503020204020204" pitchFamily="34" charset="-122"/>
                        <a:cs typeface="+mn-ea"/>
                        <a:sym typeface="+mn-lt"/>
                      </a:endParaRPr>
                    </a:p>
                    <a:p>
                      <a:pPr algn="ctr" fontAlgn="ctr">
                        <a:buNone/>
                      </a:pP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(27.9,45.1)</a:t>
                      </a:r>
                      <a:endPar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4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27.2</a:t>
                      </a:r>
                      <a:endParaRPr lang="en-US" altLang="zh-CN" sz="14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endParaRPr>
                    </a:p>
                    <a:p>
                      <a:pPr algn="ctr" fontAlgn="ctr">
                        <a:buNone/>
                      </a:pP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(19.8,33.5)</a:t>
                      </a:r>
                      <a:endPar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9769">
                <a:tc gridSpan="3">
                  <a:txBody>
                    <a:bodyPr/>
                    <a:lstStyle/>
                    <a:p>
                      <a:pPr algn="l" fontAlgn="ctr">
                        <a:buNone/>
                      </a:pP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未分层</a:t>
                      </a:r>
                      <a:endPar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hMerge="1">
                  <a:tcPr marL="0" marR="0" marT="0" marB="0" anchor="ctr">
                    <a:lnT w="12700" cmpd="sng">
                      <a:noFill/>
                    </a:lnT>
                    <a:solidFill>
                      <a:schemeClr val="bg1"/>
                    </a:solidFill>
                  </a:tcPr>
                </a:tc>
                <a:tc hMerge="1">
                  <a:tcPr marL="0" marR="0" marT="0" marB="0" anchor="ctr">
                    <a:lnT w="12700" cmpd="sng">
                      <a:noFill/>
                    </a:lnT>
                    <a:solidFill>
                      <a:schemeClr val="bg1"/>
                    </a:solidFill>
                  </a:tcPr>
                </a:tc>
              </a:tr>
              <a:tr h="129769">
                <a:tc>
                  <a:txBody>
                    <a:bodyPr/>
                    <a:lstStyle/>
                    <a:p>
                      <a:pPr algn="l" fontAlgn="ctr">
                        <a:buNone/>
                      </a:pPr>
                      <a:r>
                        <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Log-rank</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双侧</a:t>
                      </a:r>
                      <a:r>
                        <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P</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值</a:t>
                      </a:r>
                      <a:endPar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algn="ctr" fontAlgn="ctr">
                        <a:buNone/>
                      </a:pPr>
                      <a:r>
                        <a:rPr lang="en-US" altLang="zh-CN" sz="8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0.0477</a:t>
                      </a:r>
                      <a:endParaRPr lang="en-US" altLang="zh-CN" sz="8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cPr marL="0" marR="0" marT="0" marB="0" anchor="ctr">
                    <a:solidFill>
                      <a:schemeClr val="bg1"/>
                    </a:solidFill>
                  </a:tcPr>
                </a:tc>
              </a:tr>
              <a:tr h="143033">
                <a:tc>
                  <a:txBody>
                    <a:bodyPr/>
                    <a:lstStyle/>
                    <a:p>
                      <a:pPr algn="l" fontAlgn="ctr">
                        <a:buNone/>
                      </a:pPr>
                      <a:r>
                        <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HR(95%CI)</a:t>
                      </a:r>
                      <a:endPar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fontAlgn="ctr">
                        <a:buNone/>
                      </a:pPr>
                      <a:r>
                        <a:rPr lang="en-US" altLang="zh-CN" sz="8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0.71</a:t>
                      </a:r>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 (0.53,1.00)</a:t>
                      </a:r>
                      <a:endPar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cPr>
                    <a:lnB w="12700" cap="flat" cmpd="sng" algn="ctr">
                      <a:solidFill>
                        <a:schemeClr val="accent1"/>
                      </a:solidFill>
                      <a:prstDash val="solid"/>
                      <a:round/>
                      <a:headEnd type="none" w="med" len="med"/>
                      <a:tailEnd type="none" w="med" len="med"/>
                    </a:lnB>
                    <a:noFill/>
                  </a:tcPr>
                </a:tc>
              </a:tr>
            </a:tbl>
          </a:graphicData>
        </a:graphic>
      </p:graphicFrame>
      <p:sp>
        <p:nvSpPr>
          <p:cNvPr id="41" name="矩形 40"/>
          <p:cNvSpPr/>
          <p:nvPr/>
        </p:nvSpPr>
        <p:spPr>
          <a:xfrm>
            <a:off x="2376140" y="4421410"/>
            <a:ext cx="1633008" cy="911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aphicFrame>
        <p:nvGraphicFramePr>
          <p:cNvPr id="17" name="表格 16"/>
          <p:cNvGraphicFramePr>
            <a:graphicFrameLocks noGrp="1"/>
          </p:cNvGraphicFramePr>
          <p:nvPr/>
        </p:nvGraphicFramePr>
        <p:xfrm>
          <a:off x="1770441" y="4334246"/>
          <a:ext cx="2397704" cy="979083"/>
        </p:xfrm>
        <a:graphic>
          <a:graphicData uri="http://schemas.openxmlformats.org/drawingml/2006/table">
            <a:tbl>
              <a:tblPr firstRow="1" bandRow="1">
                <a:tableStyleId>{5C22544A-7EE6-4342-B048-85BDC9FD1C3A}</a:tableStyleId>
              </a:tblPr>
              <a:tblGrid>
                <a:gridCol w="898702"/>
                <a:gridCol w="749501"/>
                <a:gridCol w="749501"/>
              </a:tblGrid>
              <a:tr h="157450">
                <a:tc>
                  <a:txBody>
                    <a:bodyPr/>
                    <a:lstStyle/>
                    <a:p>
                      <a:pPr algn="l" fontAlgn="ctr">
                        <a:buNone/>
                      </a:pPr>
                      <a:endPar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mpd="sng">
                      <a:noFill/>
                    </a:lnL>
                    <a:lnR w="190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rPr>
                        <a:t>新辅助化疗</a:t>
                      </a:r>
                      <a:endPar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31928"/>
                    </a:solidFill>
                  </a:tcPr>
                </a:tc>
                <a:tc>
                  <a:txBody>
                    <a:bodyPr/>
                    <a:lstStyle/>
                    <a:p>
                      <a:pPr algn="ctr" fontAlgn="ctr">
                        <a:buNone/>
                      </a:pPr>
                      <a:r>
                        <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rPr>
                        <a:t>辅助化疗</a:t>
                      </a:r>
                      <a:endParaRPr lang="zh-CN" altLang="en-US" sz="800" b="1" i="0" u="none" strike="noStrike"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9050" cap="flat" cmpd="sng" algn="ctr">
                      <a:solidFill>
                        <a:schemeClr val="bg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3D3DFF"/>
                    </a:solidFill>
                  </a:tcPr>
                </a:tc>
              </a:tr>
              <a:tr h="255682">
                <a:tc>
                  <a:txBody>
                    <a:bodyPr/>
                    <a:lstStyle/>
                    <a:p>
                      <a:pPr algn="l" fontAlgn="ctr">
                        <a:buNone/>
                      </a:pPr>
                      <a:r>
                        <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中位值</a:t>
                      </a: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(95%</a:t>
                      </a:r>
                      <a:r>
                        <a:rPr lang="de-DE"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CI)，</a:t>
                      </a:r>
                      <a:r>
                        <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月</a:t>
                      </a:r>
                      <a:endPar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400" b="1" i="0" u="none" strike="noStrike" dirty="0">
                          <a:solidFill>
                            <a:srgbClr val="FF0000"/>
                          </a:solidFill>
                          <a:effectLst/>
                          <a:latin typeface="微软雅黑" panose="020B0503020204020204" pitchFamily="34" charset="-122"/>
                          <a:ea typeface="微软雅黑" panose="020B0503020204020204" pitchFamily="34" charset="-122"/>
                          <a:cs typeface="+mn-ea"/>
                          <a:sym typeface="+mn-lt"/>
                        </a:rPr>
                        <a:t>15.3</a:t>
                      </a:r>
                      <a:endParaRPr lang="en-US" altLang="zh-CN" sz="1400" b="1" i="0" u="none" strike="noStrike" dirty="0">
                        <a:solidFill>
                          <a:srgbClr val="FF0000"/>
                        </a:solidFill>
                        <a:effectLst/>
                        <a:latin typeface="微软雅黑" panose="020B0503020204020204" pitchFamily="34" charset="-122"/>
                        <a:ea typeface="微软雅黑" panose="020B0503020204020204" pitchFamily="34" charset="-122"/>
                        <a:cs typeface="+mn-ea"/>
                        <a:sym typeface="+mn-lt"/>
                      </a:endParaRPr>
                    </a:p>
                    <a:p>
                      <a:pPr algn="ctr" fontAlgn="ctr">
                        <a:buNone/>
                      </a:pP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(12.6,19.3)</a:t>
                      </a:r>
                      <a:endPar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None/>
                      </a:pPr>
                      <a:r>
                        <a:rPr lang="en-US" altLang="zh-CN" sz="14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10.9</a:t>
                      </a:r>
                      <a:endParaRPr lang="en-US" altLang="zh-CN" sz="14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endParaRPr>
                    </a:p>
                    <a:p>
                      <a:pPr algn="ctr" fontAlgn="ctr">
                        <a:buNone/>
                      </a:pPr>
                      <a:r>
                        <a:rPr lang="en-US" altLang="zh-CN"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(9.1,13.5)</a:t>
                      </a:r>
                      <a:endParaRPr lang="zh-CN" altLang="en-US" sz="900" b="1"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3">
                  <a:txBody>
                    <a:bodyPr/>
                    <a:lstStyle/>
                    <a:p>
                      <a:pPr algn="l" fontAlgn="ctr">
                        <a:buNone/>
                      </a:pP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未分层</a:t>
                      </a:r>
                      <a:endPar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hMerge="1">
                  <a:tcPr marL="0" marR="0" marT="0" marB="0" anchor="ctr">
                    <a:lnT w="12700" cmpd="sng">
                      <a:noFill/>
                    </a:lnT>
                    <a:solidFill>
                      <a:schemeClr val="bg1"/>
                    </a:solidFill>
                  </a:tcPr>
                </a:tc>
                <a:tc hMerge="1">
                  <a:tcPr marL="0" marR="0" marT="0" marB="0" anchor="ctr">
                    <a:lnT w="12700" cmpd="sng">
                      <a:noFill/>
                    </a:lnT>
                    <a:solidFill>
                      <a:schemeClr val="bg1"/>
                    </a:solidFill>
                  </a:tcPr>
                </a:tc>
              </a:tr>
              <a:tr h="227273">
                <a:tc>
                  <a:txBody>
                    <a:bodyPr/>
                    <a:lstStyle/>
                    <a:p>
                      <a:pPr algn="l" fontAlgn="ctr">
                        <a:buNone/>
                      </a:pPr>
                      <a:r>
                        <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Log-rank</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双侧</a:t>
                      </a:r>
                      <a:r>
                        <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P</a:t>
                      </a:r>
                      <a:r>
                        <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值</a:t>
                      </a:r>
                      <a:endPar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algn="ctr" fontAlgn="ctr">
                        <a:buNone/>
                      </a:pPr>
                      <a:r>
                        <a:rPr lang="en-US" altLang="zh-CN" sz="8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0.0136</a:t>
                      </a:r>
                      <a:endParaRPr lang="en-US" altLang="zh-CN" sz="8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cPr marL="0" marR="0" marT="0" marB="0" anchor="ctr">
                    <a:solidFill>
                      <a:schemeClr val="bg1"/>
                    </a:solidFill>
                  </a:tcPr>
                </a:tc>
              </a:tr>
              <a:tr h="0">
                <a:tc>
                  <a:txBody>
                    <a:bodyPr/>
                    <a:lstStyle/>
                    <a:p>
                      <a:pPr algn="l" fontAlgn="ctr">
                        <a:buNone/>
                      </a:pPr>
                      <a:r>
                        <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HR(95%CI)</a:t>
                      </a:r>
                      <a:endParaRPr lang="de-DE"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gridSpan="2">
                  <a:txBody>
                    <a:bodyPr/>
                    <a:lstStyle/>
                    <a:p>
                      <a:pPr algn="ctr" fontAlgn="ctr">
                        <a:buNone/>
                      </a:pPr>
                      <a:r>
                        <a:rPr lang="en-US" altLang="zh-CN" sz="800" b="1" i="0" u="none" strike="noStrike" dirty="0">
                          <a:solidFill>
                            <a:srgbClr val="0070C0"/>
                          </a:solidFill>
                          <a:effectLst/>
                          <a:latin typeface="微软雅黑" panose="020B0503020204020204" pitchFamily="34" charset="-122"/>
                          <a:ea typeface="微软雅黑" panose="020B0503020204020204" pitchFamily="34" charset="-122"/>
                          <a:cs typeface="+mn-ea"/>
                          <a:sym typeface="+mn-lt"/>
                        </a:rPr>
                        <a:t>0.71</a:t>
                      </a:r>
                      <a:r>
                        <a:rPr lang="en-US" altLang="zh-CN" sz="800" b="1" i="0" u="none" strike="noStrike" dirty="0">
                          <a:solidFill>
                            <a:srgbClr val="156082"/>
                          </a:solidFill>
                          <a:effectLst/>
                          <a:latin typeface="微软雅黑" panose="020B0503020204020204" pitchFamily="34" charset="-122"/>
                          <a:ea typeface="微软雅黑" panose="020B0503020204020204" pitchFamily="34" charset="-122"/>
                          <a:cs typeface="+mn-ea"/>
                          <a:sym typeface="+mn-lt"/>
                        </a:rPr>
                        <a:t> </a:t>
                      </a:r>
                      <a:r>
                        <a:rPr lang="en-US" altLang="zh-CN"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rPr>
                        <a:t>(0.54,0.93)</a:t>
                      </a:r>
                      <a:endParaRPr lang="zh-CN" altLang="en-US" sz="800" b="0" i="0" u="none" strike="noStrike" dirty="0">
                        <a:solidFill>
                          <a:srgbClr val="000000"/>
                        </a:solidFill>
                        <a:effectLst/>
                        <a:latin typeface="微软雅黑" panose="020B0503020204020204" pitchFamily="34" charset="-122"/>
                        <a:ea typeface="微软雅黑" panose="020B0503020204020204" pitchFamily="34" charset="-122"/>
                        <a:cs typeface="+mn-ea"/>
                        <a:sym typeface="+mn-lt"/>
                      </a:endParaRPr>
                    </a:p>
                  </a:txBody>
                  <a:tcPr marL="0" marR="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cPr>
                    <a:lnB w="12700" cap="flat" cmpd="sng" algn="ctr">
                      <a:solidFill>
                        <a:schemeClr val="accent1"/>
                      </a:solidFill>
                      <a:prstDash val="solid"/>
                      <a:round/>
                      <a:headEnd type="none" w="med" len="med"/>
                      <a:tailEnd type="none" w="med" len="med"/>
                    </a:lnB>
                    <a:noFill/>
                  </a:tcPr>
                </a:tc>
              </a:tr>
            </a:tbl>
          </a:graphicData>
        </a:graphic>
      </p:graphicFrame>
      <p:sp>
        <p:nvSpPr>
          <p:cNvPr id="11" name="文本框 10"/>
          <p:cNvSpPr txBox="1"/>
          <p:nvPr/>
        </p:nvSpPr>
        <p:spPr>
          <a:xfrm>
            <a:off x="5583367" y="3988474"/>
            <a:ext cx="1815486" cy="307777"/>
          </a:xfrm>
          <a:prstGeom prst="rect">
            <a:avLst/>
          </a:prstGeom>
          <a:noFill/>
        </p:spPr>
        <p:txBody>
          <a:bodyPr wrap="square">
            <a:spAutoFit/>
          </a:bodyPr>
          <a:lstStyle/>
          <a:p>
            <a:pPr lvl="0" algn="ctr" defTabSz="829310" eaLnBrk="0" fontAlgn="base" hangingPunct="0">
              <a:spcBef>
                <a:spcPct val="0"/>
              </a:spcBef>
              <a:spcAft>
                <a:spcPct val="0"/>
              </a:spcAft>
            </a:pPr>
            <a:r>
              <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次要终点：</a:t>
            </a:r>
            <a:r>
              <a:rPr lang="en-US" altLang="zh-CN"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OS</a:t>
            </a:r>
            <a:endParaRPr kumimoji="0" lang="zh-CN" altLang="en-US" sz="1400" b="1" i="0" u="non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 name="文本框 11"/>
          <p:cNvSpPr txBox="1"/>
          <p:nvPr/>
        </p:nvSpPr>
        <p:spPr>
          <a:xfrm>
            <a:off x="7642724" y="5496558"/>
            <a:ext cx="1048770" cy="738664"/>
          </a:xfrm>
          <a:prstGeom prst="rect">
            <a:avLst/>
          </a:prstGeom>
          <a:noFill/>
        </p:spPr>
        <p:txBody>
          <a:bodyPr wrap="square">
            <a:spAutoFit/>
          </a:bodyPr>
          <a:lstStyle/>
          <a:p>
            <a:pPr lvl="0" algn="ctr" defTabSz="829310" eaLnBrk="0" fontAlgn="base" hangingPunct="0">
              <a:spcBef>
                <a:spcPct val="0"/>
              </a:spcBef>
              <a:spcAft>
                <a:spcPct val="0"/>
              </a:spcAft>
            </a:pPr>
            <a:r>
              <a:rPr kumimoji="0" lang="zh-CN" altLang="en-US"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约</a:t>
            </a:r>
            <a:r>
              <a:rPr kumimoji="0" lang="en-US" altLang="zh-CN"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70% </a:t>
            </a:r>
            <a:r>
              <a:rPr kumimoji="0" lang="zh-CN" altLang="en-US"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患者</a:t>
            </a:r>
            <a:r>
              <a:rPr kumimoji="0" lang="en-US" altLang="zh-CN"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CA199</a:t>
            </a:r>
            <a:r>
              <a:rPr kumimoji="0" lang="zh-CN" altLang="en-US"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降低</a:t>
            </a:r>
            <a:r>
              <a:rPr kumimoji="0" lang="en-US" altLang="zh-CN"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50%</a:t>
            </a:r>
            <a:r>
              <a:rPr kumimoji="0" lang="zh-CN" altLang="en-US"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以上、正常化或达阴性</a:t>
            </a:r>
            <a:endParaRPr kumimoji="0" lang="zh-CN" altLang="en-US" sz="105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44" name="组合 43"/>
          <p:cNvGrpSpPr/>
          <p:nvPr/>
        </p:nvGrpSpPr>
        <p:grpSpPr>
          <a:xfrm>
            <a:off x="3728820" y="5536983"/>
            <a:ext cx="912947" cy="307777"/>
            <a:chOff x="3728820" y="5536983"/>
            <a:chExt cx="912947" cy="307777"/>
          </a:xfrm>
        </p:grpSpPr>
        <p:sp>
          <p:nvSpPr>
            <p:cNvPr id="30" name="上箭头 29"/>
            <p:cNvSpPr/>
            <p:nvPr/>
          </p:nvSpPr>
          <p:spPr>
            <a:xfrm>
              <a:off x="3728820" y="5592003"/>
              <a:ext cx="280328" cy="19499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rgbClr val="FF0000"/>
                  </a:solidFill>
                </a:ln>
                <a:solidFill>
                  <a:srgbClr val="FF0000"/>
                </a:solidFill>
              </a:endParaRPr>
            </a:p>
          </p:txBody>
        </p:sp>
        <p:sp>
          <p:nvSpPr>
            <p:cNvPr id="42" name="文本框 41"/>
            <p:cNvSpPr txBox="1"/>
            <p:nvPr/>
          </p:nvSpPr>
          <p:spPr>
            <a:xfrm>
              <a:off x="3879444" y="5536983"/>
              <a:ext cx="762323" cy="307777"/>
            </a:xfrm>
            <a:prstGeom prst="rect">
              <a:avLst/>
            </a:prstGeom>
            <a:noFill/>
          </p:spPr>
          <p:txBody>
            <a:bodyPr wrap="square">
              <a:spAutoFit/>
            </a:bodyPr>
            <a:lstStyle/>
            <a:p>
              <a:pPr lvl="0" algn="ctr" defTabSz="829310" eaLnBrk="0" fontAlgn="base" hangingPunct="0">
                <a:spcBef>
                  <a:spcPct val="0"/>
                </a:spcBef>
                <a:spcAft>
                  <a:spcPct val="0"/>
                </a:spcAft>
              </a:pPr>
              <a:r>
                <a:rPr kumimoji="0" lang="en-US" altLang="zh-CN"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4.4</a:t>
              </a:r>
              <a:r>
                <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月</a:t>
              </a:r>
              <a:endPar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45" name="组合 44"/>
          <p:cNvGrpSpPr/>
          <p:nvPr/>
        </p:nvGrpSpPr>
        <p:grpSpPr>
          <a:xfrm>
            <a:off x="5024949" y="5555078"/>
            <a:ext cx="912947" cy="307777"/>
            <a:chOff x="3728820" y="5536983"/>
            <a:chExt cx="912947" cy="307777"/>
          </a:xfrm>
        </p:grpSpPr>
        <p:sp>
          <p:nvSpPr>
            <p:cNvPr id="49" name="上箭头 48"/>
            <p:cNvSpPr/>
            <p:nvPr/>
          </p:nvSpPr>
          <p:spPr>
            <a:xfrm>
              <a:off x="3728820" y="5592003"/>
              <a:ext cx="280328" cy="19499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rgbClr val="FF0000"/>
                  </a:solidFill>
                </a:ln>
                <a:solidFill>
                  <a:srgbClr val="FF0000"/>
                </a:solidFill>
              </a:endParaRPr>
            </a:p>
          </p:txBody>
        </p:sp>
        <p:sp>
          <p:nvSpPr>
            <p:cNvPr id="50" name="文本框 49"/>
            <p:cNvSpPr txBox="1"/>
            <p:nvPr/>
          </p:nvSpPr>
          <p:spPr>
            <a:xfrm>
              <a:off x="3879444" y="5536983"/>
              <a:ext cx="762323" cy="307777"/>
            </a:xfrm>
            <a:prstGeom prst="rect">
              <a:avLst/>
            </a:prstGeom>
            <a:noFill/>
          </p:spPr>
          <p:txBody>
            <a:bodyPr wrap="square">
              <a:spAutoFit/>
            </a:bodyPr>
            <a:lstStyle/>
            <a:p>
              <a:pPr lvl="0" algn="ctr" defTabSz="829310" eaLnBrk="0" fontAlgn="base" hangingPunct="0">
                <a:spcBef>
                  <a:spcPct val="0"/>
                </a:spcBef>
                <a:spcAft>
                  <a:spcPct val="0"/>
                </a:spcAft>
              </a:pPr>
              <a:r>
                <a:rPr lang="en-US" altLang="zh-CN" sz="1400" b="1" kern="0" dirty="0">
                  <a:solidFill>
                    <a:srgbClr val="FF0000"/>
                  </a:solidFill>
                  <a:latin typeface="微软雅黑" panose="020B0503020204020204" pitchFamily="34" charset="-122"/>
                  <a:ea typeface="微软雅黑" panose="020B0503020204020204" pitchFamily="34" charset="-122"/>
                  <a:cs typeface="+mn-ea"/>
                  <a:sym typeface="+mn-lt"/>
                </a:rPr>
                <a:t>8</a:t>
              </a:r>
              <a:r>
                <a:rPr kumimoji="0" lang="en-US" altLang="zh-CN"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.2</a:t>
              </a:r>
              <a:r>
                <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月</a:t>
              </a:r>
              <a:endPar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52" name="文本框 51"/>
          <p:cNvSpPr txBox="1"/>
          <p:nvPr/>
        </p:nvSpPr>
        <p:spPr>
          <a:xfrm>
            <a:off x="214693" y="196191"/>
            <a:ext cx="3440542"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PC</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：新辅化疗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辅助化疗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56" name="文本框 55"/>
          <p:cNvSpPr txBox="1"/>
          <p:nvPr/>
        </p:nvSpPr>
        <p:spPr>
          <a:xfrm>
            <a:off x="4510737" y="130943"/>
            <a:ext cx="3262215" cy="430887"/>
          </a:xfrm>
          <a:prstGeom prst="rect">
            <a:avLst/>
          </a:prstGeom>
          <a:noFill/>
        </p:spPr>
        <p:txBody>
          <a:bodyPr wrap="square">
            <a:spAutoFit/>
          </a:bodyPr>
          <a:lstStyle/>
          <a:p>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CISPD-1</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III</a:t>
            </a: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期研究</a:t>
            </a:r>
            <a:endParaRPr lang="zh-CN" altLang="en-US" sz="2200" b="1" dirty="0">
              <a:solidFill>
                <a:schemeClr val="tx1">
                  <a:lumMod val="75000"/>
                  <a:lumOff val="2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圆角 88"/>
          <p:cNvSpPr/>
          <p:nvPr/>
        </p:nvSpPr>
        <p:spPr bwMode="auto">
          <a:xfrm>
            <a:off x="435428" y="1529475"/>
            <a:ext cx="11434801" cy="2179827"/>
          </a:xfrm>
          <a:prstGeom prst="roundRect">
            <a:avLst>
              <a:gd name="adj" fmla="val 1835"/>
            </a:avLst>
          </a:prstGeom>
          <a:solidFill>
            <a:sysClr val="window" lastClr="FFFFFF"/>
          </a:solidFill>
          <a:ln w="9525" cap="flat" cmpd="sng" algn="ctr">
            <a:gradFill>
              <a:gsLst>
                <a:gs pos="0">
                  <a:srgbClr val="00376E"/>
                </a:gs>
                <a:gs pos="59000">
                  <a:srgbClr val="00376E">
                    <a:alpha val="0"/>
                  </a:srgbClr>
                </a:gs>
              </a:gsLst>
              <a:lin ang="5400000" scaled="1"/>
            </a:gradFill>
            <a:prstDash val="solid"/>
            <a:round/>
            <a:headEnd type="none" w="med" len="med"/>
            <a:tailEnd type="none" w="med" len="med"/>
          </a:ln>
          <a:effectLst>
            <a:outerShdw blurRad="101600" dist="63500" dir="5400000" algn="t" rotWithShape="0">
              <a:schemeClr val="accent1">
                <a:alpha val="30000"/>
              </a:schemeClr>
            </a:outerShdw>
          </a:effectLst>
        </p:spPr>
        <p:txBody>
          <a:bodyPr vert="horz" wrap="none" lIns="37595" tIns="37595" rIns="37595" bIns="37595" numCol="1" rtlCol="0" anchor="ctr" anchorCtr="0" compatLnSpc="1"/>
          <a:lstStyle/>
          <a:p>
            <a:pPr algn="ctr" defTabSz="751840" eaLnBrk="0" fontAlgn="base" hangingPunct="0">
              <a:spcBef>
                <a:spcPct val="50000"/>
              </a:spcBef>
              <a:spcAft>
                <a:spcPct val="0"/>
              </a:spcAft>
              <a:defRPr/>
            </a:pPr>
            <a:endParaRPr lang="zh-CN" altLang="en-US" sz="900" kern="0" dirty="0">
              <a:solidFill>
                <a:prstClr val="black"/>
              </a:solidFill>
              <a:cs typeface="+mn-ea"/>
              <a:sym typeface="+mn-lt"/>
            </a:endParaRPr>
          </a:p>
        </p:txBody>
      </p:sp>
      <p:sp>
        <p:nvSpPr>
          <p:cNvPr id="3" name="文本占位符 2"/>
          <p:cNvSpPr>
            <a:spLocks noGrp="1"/>
          </p:cNvSpPr>
          <p:nvPr>
            <p:ph type="body" sz="quarter" idx="13"/>
          </p:nvPr>
        </p:nvSpPr>
        <p:spPr/>
        <p:txBody>
          <a:bodyPr/>
          <a:lstStyle/>
          <a:p>
            <a:pPr>
              <a:lnSpc>
                <a:spcPct val="100000"/>
              </a:lnSpc>
            </a:pPr>
            <a:r>
              <a:rPr lang="en-US" altLang="zh-CN" dirty="0">
                <a:cs typeface="+mn-ea"/>
                <a:sym typeface="+mn-lt"/>
              </a:rPr>
              <a:t>Janssen QP, et al. Lancet Oncol. 2025 Oct;26(10):1346-1356.</a:t>
            </a:r>
            <a:endParaRPr lang="zh-CN" altLang="en-US" dirty="0">
              <a:cs typeface="+mn-ea"/>
              <a:sym typeface="+mn-lt"/>
            </a:endParaRPr>
          </a:p>
        </p:txBody>
      </p:sp>
      <p:sp>
        <p:nvSpPr>
          <p:cNvPr id="5" name="内容占位符 4"/>
          <p:cNvSpPr>
            <a:spLocks noGrp="1"/>
          </p:cNvSpPr>
          <p:nvPr>
            <p:ph sz="quarter" idx="14"/>
          </p:nvPr>
        </p:nvSpPr>
        <p:spPr>
          <a:xfrm>
            <a:off x="335238" y="648029"/>
            <a:ext cx="11323362" cy="400110"/>
          </a:xfrm>
        </p:spPr>
        <p:txBody>
          <a:bodyPr/>
          <a:lstStyle/>
          <a:p>
            <a:r>
              <a:rPr lang="zh-CN" altLang="en-US" sz="2000" dirty="0">
                <a:solidFill>
                  <a:schemeClr val="tx1">
                    <a:lumMod val="75000"/>
                    <a:lumOff val="25000"/>
                  </a:schemeClr>
                </a:solidFill>
                <a:cs typeface="+mn-ea"/>
              </a:rPr>
              <a:t>术前</a:t>
            </a:r>
            <a:r>
              <a:rPr lang="en-US" altLang="zh-CN" sz="2000" dirty="0">
                <a:solidFill>
                  <a:schemeClr val="tx1">
                    <a:lumMod val="75000"/>
                    <a:lumOff val="25000"/>
                  </a:schemeClr>
                </a:solidFill>
                <a:cs typeface="+mn-ea"/>
              </a:rPr>
              <a:t>FOLFIRINOX</a:t>
            </a:r>
            <a:r>
              <a:rPr lang="zh-CN" altLang="en-US" sz="2000" dirty="0">
                <a:solidFill>
                  <a:schemeClr val="tx1">
                    <a:lumMod val="75000"/>
                    <a:lumOff val="25000"/>
                  </a:schemeClr>
                </a:solidFill>
                <a:cs typeface="+mn-ea"/>
              </a:rPr>
              <a:t>与术前同步放化疗</a:t>
            </a:r>
            <a:r>
              <a:rPr lang="en-US" altLang="zh-CN" sz="2000" dirty="0">
                <a:solidFill>
                  <a:schemeClr val="tx1">
                    <a:lumMod val="75000"/>
                    <a:lumOff val="25000"/>
                  </a:schemeClr>
                </a:solidFill>
                <a:cs typeface="+mn-ea"/>
              </a:rPr>
              <a:t>+</a:t>
            </a:r>
            <a:r>
              <a:rPr lang="zh-CN" altLang="en-US" sz="2000" dirty="0">
                <a:solidFill>
                  <a:schemeClr val="tx1">
                    <a:lumMod val="75000"/>
                    <a:lumOff val="25000"/>
                  </a:schemeClr>
                </a:solidFill>
                <a:cs typeface="+mn-ea"/>
              </a:rPr>
              <a:t>辅助化疗相比，</a:t>
            </a:r>
            <a:r>
              <a:rPr lang="en-US" altLang="zh-CN" sz="2000" dirty="0">
                <a:solidFill>
                  <a:schemeClr val="tx1">
                    <a:lumMod val="75000"/>
                    <a:lumOff val="25000"/>
                  </a:schemeClr>
                </a:solidFill>
                <a:cs typeface="+mn-ea"/>
              </a:rPr>
              <a:t>OS</a:t>
            </a:r>
            <a:r>
              <a:rPr lang="zh-CN" altLang="en-US" sz="2000" baseline="-25000" dirty="0">
                <a:solidFill>
                  <a:schemeClr val="tx1">
                    <a:lumMod val="75000"/>
                    <a:lumOff val="25000"/>
                  </a:schemeClr>
                </a:solidFill>
                <a:cs typeface="+mn-ea"/>
              </a:rPr>
              <a:t>（</a:t>
            </a:r>
            <a:r>
              <a:rPr lang="en-US" altLang="zh-CN" sz="2000" baseline="-25000" dirty="0">
                <a:solidFill>
                  <a:schemeClr val="tx1">
                    <a:lumMod val="75000"/>
                    <a:lumOff val="25000"/>
                  </a:schemeClr>
                </a:solidFill>
                <a:cs typeface="+mn-ea"/>
              </a:rPr>
              <a:t>21.9 vs.21.3</a:t>
            </a:r>
            <a:r>
              <a:rPr lang="zh-CN" altLang="en-US" sz="2000" baseline="-25000" dirty="0">
                <a:solidFill>
                  <a:schemeClr val="tx1">
                    <a:lumMod val="75000"/>
                    <a:lumOff val="25000"/>
                  </a:schemeClr>
                </a:solidFill>
                <a:cs typeface="+mn-ea"/>
              </a:rPr>
              <a:t>月）</a:t>
            </a:r>
            <a:r>
              <a:rPr lang="zh-CN" altLang="en-US" sz="2000" dirty="0">
                <a:solidFill>
                  <a:schemeClr val="tx1">
                    <a:lumMod val="75000"/>
                    <a:lumOff val="25000"/>
                  </a:schemeClr>
                </a:solidFill>
                <a:cs typeface="+mn-ea"/>
              </a:rPr>
              <a:t>及</a:t>
            </a:r>
            <a:r>
              <a:rPr lang="en-US" altLang="zh-CN" sz="2000" dirty="0">
                <a:solidFill>
                  <a:schemeClr val="tx1">
                    <a:lumMod val="75000"/>
                    <a:lumOff val="25000"/>
                  </a:schemeClr>
                </a:solidFill>
                <a:cs typeface="+mn-ea"/>
              </a:rPr>
              <a:t>PFS</a:t>
            </a:r>
            <a:r>
              <a:rPr lang="zh-CN" altLang="en-US" sz="2000" baseline="-25000" dirty="0">
                <a:solidFill>
                  <a:schemeClr val="tx1">
                    <a:lumMod val="75000"/>
                    <a:lumOff val="25000"/>
                  </a:schemeClr>
                </a:solidFill>
                <a:cs typeface="+mn-ea"/>
              </a:rPr>
              <a:t> （</a:t>
            </a:r>
            <a:r>
              <a:rPr lang="en-US" altLang="zh-CN" sz="2000" baseline="-25000" dirty="0">
                <a:solidFill>
                  <a:schemeClr val="tx1">
                    <a:lumMod val="75000"/>
                    <a:lumOff val="25000"/>
                  </a:schemeClr>
                </a:solidFill>
                <a:cs typeface="+mn-ea"/>
              </a:rPr>
              <a:t>12.1 vs.11.9</a:t>
            </a:r>
            <a:r>
              <a:rPr lang="zh-CN" altLang="en-US" sz="2000" baseline="-25000" dirty="0">
                <a:solidFill>
                  <a:schemeClr val="tx1">
                    <a:lumMod val="75000"/>
                    <a:lumOff val="25000"/>
                  </a:schemeClr>
                </a:solidFill>
                <a:cs typeface="+mn-ea"/>
              </a:rPr>
              <a:t>月）</a:t>
            </a:r>
            <a:r>
              <a:rPr lang="zh-CN" altLang="en-US" sz="2000" dirty="0">
                <a:solidFill>
                  <a:schemeClr val="tx1">
                    <a:lumMod val="75000"/>
                    <a:lumOff val="25000"/>
                  </a:schemeClr>
                </a:solidFill>
                <a:cs typeface="+mn-ea"/>
              </a:rPr>
              <a:t>相当</a:t>
            </a:r>
            <a:endParaRPr lang="zh-CN" altLang="en-US" sz="2000" dirty="0">
              <a:solidFill>
                <a:schemeClr val="tx1">
                  <a:lumMod val="75000"/>
                  <a:lumOff val="25000"/>
                </a:schemeClr>
              </a:solidFill>
              <a:latin typeface="+mn-lt"/>
              <a:ea typeface="+mn-ea"/>
              <a:cs typeface="+mn-ea"/>
              <a:sym typeface="+mn-lt"/>
            </a:endParaRPr>
          </a:p>
        </p:txBody>
      </p:sp>
      <p:sp>
        <p:nvSpPr>
          <p:cNvPr id="42" name="文本框 41"/>
          <p:cNvSpPr txBox="1"/>
          <p:nvPr/>
        </p:nvSpPr>
        <p:spPr>
          <a:xfrm>
            <a:off x="540480" y="3339972"/>
            <a:ext cx="10900405" cy="369330"/>
          </a:xfrm>
          <a:prstGeom prst="rect">
            <a:avLst/>
          </a:prstGeom>
          <a:noFill/>
        </p:spPr>
        <p:txBody>
          <a:bodyPr wrap="square">
            <a:spAutoFit/>
          </a:bodyPr>
          <a:lstStyle/>
          <a:p>
            <a:r>
              <a:rPr lang="en-US" altLang="zh-CN" sz="900" b="0" i="0" dirty="0">
                <a:effectLst/>
                <a:cs typeface="+mn-ea"/>
                <a:sym typeface="+mn-lt"/>
              </a:rPr>
              <a:t>FOLFIRINOX</a:t>
            </a:r>
            <a:r>
              <a:rPr lang="zh-CN" altLang="en-US" sz="900" b="0" i="0" dirty="0">
                <a:effectLst/>
                <a:cs typeface="+mn-ea"/>
                <a:sym typeface="+mn-lt"/>
              </a:rPr>
              <a:t>治疗：每</a:t>
            </a:r>
            <a:r>
              <a:rPr lang="en-US" altLang="zh-CN" sz="900" b="0" i="0" dirty="0">
                <a:effectLst/>
                <a:cs typeface="+mn-ea"/>
                <a:sym typeface="+mn-lt"/>
              </a:rPr>
              <a:t>14</a:t>
            </a:r>
            <a:r>
              <a:rPr lang="zh-CN" altLang="en-US" sz="900" b="0" i="0" dirty="0">
                <a:effectLst/>
                <a:cs typeface="+mn-ea"/>
                <a:sym typeface="+mn-lt"/>
              </a:rPr>
              <a:t>天为一个周期，具体方案为：奥沙利铂</a:t>
            </a:r>
            <a:r>
              <a:rPr lang="en-US" altLang="zh-CN" sz="900" b="0" i="0" dirty="0">
                <a:effectLst/>
                <a:cs typeface="+mn-ea"/>
                <a:sym typeface="+mn-lt"/>
              </a:rPr>
              <a:t>85mg/m²</a:t>
            </a:r>
            <a:r>
              <a:rPr lang="zh-CN" altLang="en-US" sz="900" b="0" i="0" dirty="0">
                <a:effectLst/>
                <a:cs typeface="+mn-ea"/>
                <a:sym typeface="+mn-lt"/>
              </a:rPr>
              <a:t>静脉注射</a:t>
            </a:r>
            <a:r>
              <a:rPr lang="en-US" altLang="zh-CN" sz="900" b="0" i="0" dirty="0">
                <a:effectLst/>
                <a:cs typeface="+mn-ea"/>
                <a:sym typeface="+mn-lt"/>
              </a:rPr>
              <a:t>(IV)</a:t>
            </a:r>
            <a:r>
              <a:rPr lang="zh-CN" altLang="en-US" sz="900" b="0" i="0" dirty="0">
                <a:effectLst/>
                <a:cs typeface="+mn-ea"/>
                <a:sym typeface="+mn-lt"/>
              </a:rPr>
              <a:t>，伊立替康</a:t>
            </a:r>
            <a:r>
              <a:rPr lang="en-US" altLang="zh-CN" sz="900" b="0" i="0" dirty="0">
                <a:effectLst/>
                <a:cs typeface="+mn-ea"/>
                <a:sym typeface="+mn-lt"/>
              </a:rPr>
              <a:t>180mg/m²</a:t>
            </a:r>
            <a:r>
              <a:rPr lang="zh-CN" altLang="en-US" sz="900" b="0" i="0" dirty="0">
                <a:effectLst/>
                <a:cs typeface="+mn-ea"/>
                <a:sym typeface="+mn-lt"/>
              </a:rPr>
              <a:t> </a:t>
            </a:r>
            <a:r>
              <a:rPr lang="en-US" altLang="zh-CN" sz="900" dirty="0">
                <a:cs typeface="+mn-ea"/>
                <a:sym typeface="+mn-lt"/>
              </a:rPr>
              <a:t>IV</a:t>
            </a:r>
            <a:r>
              <a:rPr lang="zh-CN" altLang="en-US" sz="900" b="0" i="0" dirty="0">
                <a:effectLst/>
                <a:cs typeface="+mn-ea"/>
                <a:sym typeface="+mn-lt"/>
              </a:rPr>
              <a:t>，亚叶酸钙</a:t>
            </a:r>
            <a:r>
              <a:rPr lang="en-US" altLang="zh-CN" sz="900" b="0" i="0" dirty="0">
                <a:effectLst/>
                <a:cs typeface="+mn-ea"/>
                <a:sym typeface="+mn-lt"/>
              </a:rPr>
              <a:t>400mg/m²</a:t>
            </a:r>
            <a:r>
              <a:rPr lang="zh-CN" altLang="en-US" sz="900" b="0" i="0" dirty="0">
                <a:effectLst/>
                <a:cs typeface="+mn-ea"/>
                <a:sym typeface="+mn-lt"/>
              </a:rPr>
              <a:t> </a:t>
            </a:r>
            <a:r>
              <a:rPr lang="en-US" altLang="zh-CN" sz="900" dirty="0">
                <a:cs typeface="+mn-ea"/>
                <a:sym typeface="+mn-lt"/>
              </a:rPr>
              <a:t>IV</a:t>
            </a:r>
            <a:r>
              <a:rPr lang="zh-CN" altLang="en-US" sz="900" b="0" i="0" dirty="0">
                <a:effectLst/>
                <a:cs typeface="+mn-ea"/>
                <a:sym typeface="+mn-lt"/>
              </a:rPr>
              <a:t>，随后静脉推注氟尿嘧啶</a:t>
            </a:r>
            <a:r>
              <a:rPr lang="en-US" altLang="zh-CN" sz="900" b="0" i="0" dirty="0">
                <a:effectLst/>
                <a:cs typeface="+mn-ea"/>
                <a:sym typeface="+mn-lt"/>
              </a:rPr>
              <a:t>400mg/m²</a:t>
            </a:r>
            <a:r>
              <a:rPr lang="zh-CN" altLang="en-US" sz="900" b="0" i="0" dirty="0">
                <a:effectLst/>
                <a:cs typeface="+mn-ea"/>
                <a:sym typeface="+mn-lt"/>
              </a:rPr>
              <a:t>，再以</a:t>
            </a:r>
            <a:r>
              <a:rPr lang="en-US" altLang="zh-CN" sz="900" b="0" i="0" dirty="0">
                <a:effectLst/>
                <a:cs typeface="+mn-ea"/>
                <a:sym typeface="+mn-lt"/>
              </a:rPr>
              <a:t>2400mg/m²</a:t>
            </a:r>
            <a:r>
              <a:rPr lang="zh-CN" altLang="en-US" sz="900" b="0" i="0" dirty="0">
                <a:effectLst/>
                <a:cs typeface="+mn-ea"/>
                <a:sym typeface="+mn-lt"/>
              </a:rPr>
              <a:t>的剂量持续</a:t>
            </a:r>
            <a:r>
              <a:rPr lang="en-US" altLang="zh-CN" sz="900" dirty="0">
                <a:cs typeface="+mn-ea"/>
                <a:sym typeface="+mn-lt"/>
              </a:rPr>
              <a:t>IV</a:t>
            </a:r>
            <a:r>
              <a:rPr lang="zh-CN" altLang="en-US" sz="900" b="0" i="0" dirty="0">
                <a:effectLst/>
                <a:cs typeface="+mn-ea"/>
                <a:sym typeface="+mn-lt"/>
              </a:rPr>
              <a:t>氟尿嘧啶</a:t>
            </a:r>
            <a:r>
              <a:rPr lang="en-US" altLang="zh-CN" sz="900" b="0" i="0" dirty="0">
                <a:effectLst/>
                <a:cs typeface="+mn-ea"/>
                <a:sym typeface="+mn-lt"/>
              </a:rPr>
              <a:t>46</a:t>
            </a:r>
            <a:r>
              <a:rPr lang="zh-CN" altLang="en-US" sz="900" b="0" i="0" dirty="0">
                <a:effectLst/>
                <a:cs typeface="+mn-ea"/>
                <a:sym typeface="+mn-lt"/>
              </a:rPr>
              <a:t>小时；吉西他滨治疗：每个</a:t>
            </a:r>
            <a:r>
              <a:rPr lang="en-US" altLang="zh-CN" sz="900" b="0" i="0" dirty="0">
                <a:effectLst/>
                <a:cs typeface="+mn-ea"/>
                <a:sym typeface="+mn-lt"/>
              </a:rPr>
              <a:t>28</a:t>
            </a:r>
            <a:r>
              <a:rPr lang="zh-CN" altLang="en-US" sz="900" b="0" i="0" dirty="0">
                <a:effectLst/>
                <a:cs typeface="+mn-ea"/>
                <a:sym typeface="+mn-lt"/>
              </a:rPr>
              <a:t>天周期的第</a:t>
            </a:r>
            <a:r>
              <a:rPr lang="en-US" altLang="zh-CN" sz="900" b="0" i="0" dirty="0">
                <a:effectLst/>
                <a:cs typeface="+mn-ea"/>
                <a:sym typeface="+mn-lt"/>
              </a:rPr>
              <a:t>1</a:t>
            </a:r>
            <a:r>
              <a:rPr lang="zh-CN" altLang="en-US" sz="900" b="0" i="0" dirty="0">
                <a:effectLst/>
                <a:cs typeface="+mn-ea"/>
                <a:sym typeface="+mn-lt"/>
              </a:rPr>
              <a:t>、</a:t>
            </a:r>
            <a:r>
              <a:rPr lang="en-US" altLang="zh-CN" sz="900" b="0" i="0" dirty="0">
                <a:effectLst/>
                <a:cs typeface="+mn-ea"/>
                <a:sym typeface="+mn-lt"/>
              </a:rPr>
              <a:t>8</a:t>
            </a:r>
            <a:r>
              <a:rPr lang="zh-CN" altLang="en-US" sz="900" b="0" i="0" dirty="0">
                <a:effectLst/>
                <a:cs typeface="+mn-ea"/>
                <a:sym typeface="+mn-lt"/>
              </a:rPr>
              <a:t>、</a:t>
            </a:r>
            <a:r>
              <a:rPr lang="en-US" altLang="zh-CN" sz="900" b="0" i="0" dirty="0">
                <a:effectLst/>
                <a:cs typeface="+mn-ea"/>
                <a:sym typeface="+mn-lt"/>
              </a:rPr>
              <a:t>15</a:t>
            </a:r>
            <a:r>
              <a:rPr lang="zh-CN" altLang="en-US" sz="900" b="0" i="0" dirty="0">
                <a:effectLst/>
                <a:cs typeface="+mn-ea"/>
                <a:sym typeface="+mn-lt"/>
              </a:rPr>
              <a:t>给药</a:t>
            </a:r>
            <a:r>
              <a:rPr lang="en-US" altLang="zh-CN" sz="900" b="0" i="0" dirty="0">
                <a:effectLst/>
                <a:cs typeface="+mn-ea"/>
                <a:sym typeface="+mn-lt"/>
              </a:rPr>
              <a:t>1000mg/</a:t>
            </a:r>
            <a:r>
              <a:rPr lang="en-US" altLang="zh-CN" sz="900" dirty="0">
                <a:cs typeface="+mn-ea"/>
                <a:sym typeface="+mn-lt"/>
              </a:rPr>
              <a:t>m² IV</a:t>
            </a:r>
            <a:r>
              <a:rPr lang="zh-CN" altLang="en-US" sz="900" b="0" i="0" dirty="0">
                <a:effectLst/>
                <a:cs typeface="+mn-ea"/>
                <a:sym typeface="+mn-lt"/>
              </a:rPr>
              <a:t>，其中第</a:t>
            </a:r>
            <a:r>
              <a:rPr lang="en-US" altLang="zh-CN" sz="900" b="0" i="0" dirty="0">
                <a:effectLst/>
                <a:cs typeface="+mn-ea"/>
                <a:sym typeface="+mn-lt"/>
              </a:rPr>
              <a:t>1</a:t>
            </a:r>
            <a:r>
              <a:rPr lang="zh-CN" altLang="en-US" sz="900" b="0" i="0" dirty="0">
                <a:effectLst/>
                <a:cs typeface="+mn-ea"/>
                <a:sym typeface="+mn-lt"/>
              </a:rPr>
              <a:t>周期和第</a:t>
            </a:r>
            <a:r>
              <a:rPr lang="en-US" altLang="zh-CN" sz="900" b="0" i="0" dirty="0">
                <a:effectLst/>
                <a:cs typeface="+mn-ea"/>
                <a:sym typeface="+mn-lt"/>
              </a:rPr>
              <a:t>3</a:t>
            </a:r>
            <a:r>
              <a:rPr lang="zh-CN" altLang="en-US" sz="900" b="0" i="0" dirty="0">
                <a:effectLst/>
                <a:cs typeface="+mn-ea"/>
                <a:sym typeface="+mn-lt"/>
              </a:rPr>
              <a:t>周期仅在第</a:t>
            </a:r>
            <a:r>
              <a:rPr lang="en-US" altLang="zh-CN" sz="900" b="0" i="0" dirty="0">
                <a:effectLst/>
                <a:cs typeface="+mn-ea"/>
                <a:sym typeface="+mn-lt"/>
              </a:rPr>
              <a:t>1</a:t>
            </a:r>
            <a:r>
              <a:rPr lang="zh-CN" altLang="en-US" sz="900" b="0" i="0" dirty="0">
                <a:effectLst/>
                <a:cs typeface="+mn-ea"/>
                <a:sym typeface="+mn-lt"/>
              </a:rPr>
              <a:t>、</a:t>
            </a:r>
            <a:r>
              <a:rPr lang="en-US" altLang="zh-CN" sz="900" b="0" i="0" dirty="0">
                <a:effectLst/>
                <a:cs typeface="+mn-ea"/>
                <a:sym typeface="+mn-lt"/>
              </a:rPr>
              <a:t>8</a:t>
            </a:r>
            <a:r>
              <a:rPr lang="zh-CN" altLang="en-US" sz="900" b="0" i="0" dirty="0">
                <a:effectLst/>
                <a:cs typeface="+mn-ea"/>
                <a:sym typeface="+mn-lt"/>
              </a:rPr>
              <a:t>天给药，放疗期间吉西他滨剂量保持不变</a:t>
            </a:r>
            <a:endParaRPr lang="zh-CN" altLang="en-US" sz="900" dirty="0">
              <a:cs typeface="+mn-ea"/>
              <a:sym typeface="+mn-lt"/>
            </a:endParaRPr>
          </a:p>
        </p:txBody>
      </p:sp>
      <p:grpSp>
        <p:nvGrpSpPr>
          <p:cNvPr id="4" name="组合 3"/>
          <p:cNvGrpSpPr/>
          <p:nvPr/>
        </p:nvGrpSpPr>
        <p:grpSpPr>
          <a:xfrm>
            <a:off x="540481" y="1627447"/>
            <a:ext cx="10301690" cy="1682747"/>
            <a:chOff x="845282" y="2264860"/>
            <a:chExt cx="10606735" cy="2415899"/>
          </a:xfrm>
        </p:grpSpPr>
        <p:sp>
          <p:nvSpPr>
            <p:cNvPr id="36" name="矩形: 圆角 35"/>
            <p:cNvSpPr/>
            <p:nvPr/>
          </p:nvSpPr>
          <p:spPr>
            <a:xfrm>
              <a:off x="3119875" y="2272618"/>
              <a:ext cx="8332142" cy="2408138"/>
            </a:xfrm>
            <a:prstGeom prst="roundRect">
              <a:avLst>
                <a:gd name="adj" fmla="val 8035"/>
              </a:avLst>
            </a:prstGeom>
            <a:solidFill>
              <a:schemeClr val="bg1"/>
            </a:solid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 name="矩形: 圆角 5"/>
            <p:cNvSpPr/>
            <p:nvPr/>
          </p:nvSpPr>
          <p:spPr>
            <a:xfrm>
              <a:off x="849788" y="2595536"/>
              <a:ext cx="2127030" cy="2085223"/>
            </a:xfrm>
            <a:prstGeom prst="roundRect">
              <a:avLst>
                <a:gd name="adj" fmla="val 54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prstClr val="white"/>
                  </a:solidFill>
                  <a:effectLst/>
                  <a:uLnTx/>
                  <a:uFillTx/>
                  <a:cs typeface="+mn-ea"/>
                  <a:sym typeface="+mn-lt"/>
                </a:rPr>
                <a:t>年龄≥</a:t>
              </a:r>
              <a:r>
                <a:rPr kumimoji="0" lang="en-US" altLang="zh-CN" sz="1050" b="0" i="0" u="none" strike="noStrike" kern="1200" cap="none" spc="0" normalizeH="0" baseline="0" noProof="0" dirty="0">
                  <a:ln>
                    <a:noFill/>
                  </a:ln>
                  <a:solidFill>
                    <a:prstClr val="white"/>
                  </a:solidFill>
                  <a:effectLst/>
                  <a:uLnTx/>
                  <a:uFillTx/>
                  <a:cs typeface="+mn-ea"/>
                  <a:sym typeface="+mn-lt"/>
                </a:rPr>
                <a:t>18</a:t>
              </a:r>
              <a:r>
                <a:rPr kumimoji="0" lang="zh-CN" altLang="en-US" sz="1050" b="0" i="0" u="none" strike="noStrike" kern="1200" cap="none" spc="0" normalizeH="0" baseline="0" noProof="0" dirty="0">
                  <a:ln>
                    <a:noFill/>
                  </a:ln>
                  <a:solidFill>
                    <a:prstClr val="white"/>
                  </a:solidFill>
                  <a:effectLst/>
                  <a:uLnTx/>
                  <a:uFillTx/>
                  <a:cs typeface="+mn-ea"/>
                  <a:sym typeface="+mn-lt"/>
                </a:rPr>
                <a:t>岁</a:t>
              </a:r>
              <a:endParaRPr kumimoji="0" lang="zh-CN" altLang="en-US" sz="1050" b="0" i="0" u="none" strike="noStrik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prstClr val="white"/>
                  </a:solidFill>
                  <a:effectLst/>
                  <a:uLnTx/>
                  <a:uFillTx/>
                  <a:cs typeface="+mn-ea"/>
                  <a:sym typeface="+mn-lt"/>
                </a:rPr>
                <a:t>经组织学或细胞学证实为</a:t>
              </a:r>
              <a:r>
                <a:rPr kumimoji="0" lang="zh-CN" altLang="en-US" sz="1050" b="0" i="0" u="none" strike="noStrike" kern="1200" cap="none" spc="0" normalizeH="0" baseline="0" noProof="0" dirty="0">
                  <a:ln>
                    <a:noFill/>
                  </a:ln>
                  <a:solidFill>
                    <a:srgbClr val="FFFF00"/>
                  </a:solidFill>
                  <a:effectLst/>
                  <a:uLnTx/>
                  <a:uFillTx/>
                  <a:cs typeface="+mn-ea"/>
                  <a:sym typeface="+mn-lt"/>
                </a:rPr>
                <a:t>可切除或临界可切除</a:t>
              </a:r>
              <a:r>
                <a:rPr kumimoji="0" lang="en-US" altLang="zh-CN" sz="1050" b="0" i="0" u="none" strike="noStrike" kern="1200" cap="none" spc="0" normalizeH="0" baseline="0" noProof="0" dirty="0">
                  <a:ln>
                    <a:noFill/>
                  </a:ln>
                  <a:solidFill>
                    <a:prstClr val="white"/>
                  </a:solidFill>
                  <a:effectLst/>
                  <a:uLnTx/>
                  <a:uFillTx/>
                  <a:cs typeface="+mn-ea"/>
                  <a:sym typeface="+mn-lt"/>
                </a:rPr>
                <a:t>PDAC</a:t>
              </a:r>
              <a:r>
                <a:rPr kumimoji="0" lang="zh-CN" altLang="en-US" sz="1050" b="0" i="0" u="none" strike="noStrike" kern="1200" cap="none" spc="0" normalizeH="0" baseline="0" noProof="0" dirty="0">
                  <a:ln>
                    <a:noFill/>
                  </a:ln>
                  <a:solidFill>
                    <a:prstClr val="white"/>
                  </a:solidFill>
                  <a:effectLst/>
                  <a:uLnTx/>
                  <a:uFillTx/>
                  <a:cs typeface="+mn-ea"/>
                  <a:sym typeface="+mn-lt"/>
                </a:rPr>
                <a:t>，无远处转移证据</a:t>
              </a:r>
              <a:endParaRPr kumimoji="0" lang="zh-CN" altLang="en-US" sz="1050" b="0" i="0" u="none" strike="noStrik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altLang="zh-CN" sz="1050" b="0" i="0" u="none" strike="noStrike" kern="1200" cap="none" spc="0" normalizeH="0" baseline="0" noProof="0" dirty="0">
                  <a:ln>
                    <a:noFill/>
                  </a:ln>
                  <a:solidFill>
                    <a:prstClr val="white"/>
                  </a:solidFill>
                  <a:effectLst/>
                  <a:uLnTx/>
                  <a:uFillTx/>
                  <a:cs typeface="+mn-ea"/>
                  <a:sym typeface="+mn-lt"/>
                </a:rPr>
                <a:t>WHO</a:t>
              </a:r>
              <a:r>
                <a:rPr kumimoji="0" lang="zh-CN" altLang="en-US" sz="1050" b="0" i="0" u="none" strike="noStrike" kern="1200" cap="none" spc="0" normalizeH="0" baseline="0" noProof="0" dirty="0">
                  <a:ln>
                    <a:noFill/>
                  </a:ln>
                  <a:solidFill>
                    <a:prstClr val="white"/>
                  </a:solidFill>
                  <a:effectLst/>
                  <a:uLnTx/>
                  <a:uFillTx/>
                  <a:cs typeface="+mn-ea"/>
                  <a:sym typeface="+mn-lt"/>
                </a:rPr>
                <a:t>体力状态评分</a:t>
              </a:r>
              <a:r>
                <a:rPr kumimoji="0" lang="en-US" altLang="zh-CN" sz="1050" b="0" i="0" u="none" strike="noStrike" kern="1200" cap="none" spc="0" normalizeH="0" baseline="0" noProof="0" dirty="0">
                  <a:ln>
                    <a:noFill/>
                  </a:ln>
                  <a:solidFill>
                    <a:prstClr val="white"/>
                  </a:solidFill>
                  <a:effectLst/>
                  <a:uLnTx/>
                  <a:uFillTx/>
                  <a:cs typeface="+mn-ea"/>
                  <a:sym typeface="+mn-lt"/>
                </a:rPr>
                <a:t>0</a:t>
              </a:r>
              <a:r>
                <a:rPr kumimoji="0" lang="zh-CN" altLang="en-US" sz="1050" b="0" i="0" u="none" strike="noStrike" kern="1200" cap="none" spc="0" normalizeH="0" baseline="0" noProof="0" dirty="0">
                  <a:ln>
                    <a:noFill/>
                  </a:ln>
                  <a:solidFill>
                    <a:prstClr val="white"/>
                  </a:solidFill>
                  <a:effectLst/>
                  <a:uLnTx/>
                  <a:uFillTx/>
                  <a:cs typeface="+mn-ea"/>
                  <a:sym typeface="+mn-lt"/>
                </a:rPr>
                <a:t>或</a:t>
              </a:r>
              <a:r>
                <a:rPr kumimoji="0" lang="en-US" altLang="zh-CN" sz="1050" b="0" i="0" u="none" strike="noStrike" kern="1200" cap="none" spc="0" normalizeH="0" baseline="0" noProof="0" dirty="0">
                  <a:ln>
                    <a:noFill/>
                  </a:ln>
                  <a:solidFill>
                    <a:prstClr val="white"/>
                  </a:solidFill>
                  <a:effectLst/>
                  <a:uLnTx/>
                  <a:uFillTx/>
                  <a:cs typeface="+mn-ea"/>
                  <a:sym typeface="+mn-lt"/>
                </a:rPr>
                <a:t>1</a:t>
              </a:r>
              <a:endParaRPr kumimoji="0" lang="zh-CN" altLang="en-US" sz="1050" b="0" i="0" u="none" strike="noStrik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zh-CN" altLang="en-US" sz="1050" b="0" i="0" u="none" strike="noStrike" kern="1200" cap="none" spc="0" normalizeH="0" baseline="0" noProof="0" dirty="0">
                  <a:ln>
                    <a:noFill/>
                  </a:ln>
                  <a:solidFill>
                    <a:prstClr val="white"/>
                  </a:solidFill>
                  <a:effectLst/>
                  <a:uLnTx/>
                  <a:uFillTx/>
                  <a:cs typeface="+mn-ea"/>
                  <a:sym typeface="+mn-lt"/>
                </a:rPr>
                <a:t>随机分组前</a:t>
              </a:r>
              <a:r>
                <a:rPr kumimoji="0" lang="en-US" altLang="zh-CN" sz="1050" b="0" i="0" u="none" strike="noStrike" kern="1200" cap="none" spc="0" normalizeH="0" baseline="0" noProof="0" dirty="0">
                  <a:ln>
                    <a:noFill/>
                  </a:ln>
                  <a:solidFill>
                    <a:prstClr val="white"/>
                  </a:solidFill>
                  <a:effectLst/>
                  <a:uLnTx/>
                  <a:uFillTx/>
                  <a:cs typeface="+mn-ea"/>
                  <a:sym typeface="+mn-lt"/>
                </a:rPr>
                <a:t>4</a:t>
              </a:r>
              <a:r>
                <a:rPr kumimoji="0" lang="zh-CN" altLang="en-US" sz="1050" b="0" i="0" u="none" strike="noStrike" kern="1200" cap="none" spc="0" normalizeH="0" baseline="0" noProof="0" dirty="0">
                  <a:ln>
                    <a:noFill/>
                  </a:ln>
                  <a:solidFill>
                    <a:prstClr val="white"/>
                  </a:solidFill>
                  <a:effectLst/>
                  <a:uLnTx/>
                  <a:uFillTx/>
                  <a:cs typeface="+mn-ea"/>
                  <a:sym typeface="+mn-lt"/>
                </a:rPr>
                <a:t>周内，通过多期</a:t>
              </a:r>
              <a:r>
                <a:rPr kumimoji="0" lang="en-US" altLang="zh-CN" sz="1050" b="0" i="0" u="none" strike="noStrike" kern="1200" cap="none" spc="0" normalizeH="0" baseline="0" noProof="0" dirty="0">
                  <a:ln>
                    <a:noFill/>
                  </a:ln>
                  <a:solidFill>
                    <a:prstClr val="white"/>
                  </a:solidFill>
                  <a:effectLst/>
                  <a:uLnTx/>
                  <a:uFillTx/>
                  <a:cs typeface="+mn-ea"/>
                  <a:sym typeface="+mn-lt"/>
                </a:rPr>
                <a:t>CT</a:t>
              </a:r>
              <a:r>
                <a:rPr kumimoji="0" lang="zh-CN" altLang="en-US" sz="1050" b="0" i="0" u="none" strike="noStrike" kern="1200" cap="none" spc="0" normalizeH="0" baseline="0" noProof="0" dirty="0">
                  <a:ln>
                    <a:noFill/>
                  </a:ln>
                  <a:solidFill>
                    <a:prstClr val="white"/>
                  </a:solidFill>
                  <a:effectLst/>
                  <a:uLnTx/>
                  <a:uFillTx/>
                  <a:cs typeface="+mn-ea"/>
                  <a:sym typeface="+mn-lt"/>
                </a:rPr>
                <a:t>评估可切除性</a:t>
              </a:r>
              <a:endParaRPr kumimoji="0" lang="zh-CN" altLang="en-US" sz="1050" b="0" i="0" u="none" strike="noStrike" kern="1200" cap="none" spc="0" normalizeH="0" baseline="0" noProof="0" dirty="0">
                <a:ln>
                  <a:noFill/>
                </a:ln>
                <a:solidFill>
                  <a:prstClr val="white"/>
                </a:solidFill>
                <a:effectLst/>
                <a:uLnTx/>
                <a:uFillTx/>
                <a:cs typeface="+mn-ea"/>
                <a:sym typeface="+mn-lt"/>
              </a:endParaRPr>
            </a:p>
          </p:txBody>
        </p:sp>
        <p:sp>
          <p:nvSpPr>
            <p:cNvPr id="59" name="矩形: 圆角 58"/>
            <p:cNvSpPr/>
            <p:nvPr/>
          </p:nvSpPr>
          <p:spPr>
            <a:xfrm>
              <a:off x="845282" y="2264860"/>
              <a:ext cx="2127030" cy="293231"/>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solidFill>
                  <a:effectLst/>
                  <a:uLnTx/>
                  <a:uFillTx/>
                  <a:cs typeface="+mn-ea"/>
                  <a:sym typeface="+mn-lt"/>
                </a:rPr>
                <a:t>纳入</a:t>
              </a:r>
              <a:r>
                <a:rPr lang="zh-CN" altLang="en-US" sz="1050" b="1" dirty="0">
                  <a:solidFill>
                    <a:schemeClr val="tx1"/>
                  </a:solidFill>
                  <a:cs typeface="+mn-ea"/>
                  <a:sym typeface="+mn-lt"/>
                </a:rPr>
                <a:t>标准</a:t>
              </a:r>
              <a:endParaRPr kumimoji="0" lang="zh-CN" altLang="en-US" sz="1050" b="1" i="0" u="none" strike="noStrike" kern="1200" cap="none" spc="0" normalizeH="0" baseline="0" noProof="0" dirty="0">
                <a:ln>
                  <a:noFill/>
                </a:ln>
                <a:solidFill>
                  <a:schemeClr val="tx1"/>
                </a:solidFill>
                <a:effectLst/>
                <a:uLnTx/>
                <a:uFillTx/>
                <a:cs typeface="+mn-ea"/>
                <a:sym typeface="+mn-lt"/>
              </a:endParaRPr>
            </a:p>
          </p:txBody>
        </p:sp>
        <p:grpSp>
          <p:nvGrpSpPr>
            <p:cNvPr id="62" name="组合 61"/>
            <p:cNvGrpSpPr/>
            <p:nvPr/>
          </p:nvGrpSpPr>
          <p:grpSpPr>
            <a:xfrm>
              <a:off x="2976018" y="2464499"/>
              <a:ext cx="8366194" cy="2083042"/>
              <a:chOff x="1751171" y="3512047"/>
              <a:chExt cx="4365742" cy="1135430"/>
            </a:xfrm>
          </p:grpSpPr>
          <p:sp>
            <p:nvSpPr>
              <p:cNvPr id="64" name="矩形: 圆角 63"/>
              <p:cNvSpPr/>
              <p:nvPr/>
            </p:nvSpPr>
            <p:spPr>
              <a:xfrm>
                <a:off x="3125785" y="3525826"/>
                <a:ext cx="1267100" cy="48337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050" b="1" i="0" u="none" strike="noStrike" kern="1200" cap="none" spc="0" normalizeH="0" baseline="0" noProof="0" dirty="0">
                    <a:ln>
                      <a:noFill/>
                    </a:ln>
                    <a:solidFill>
                      <a:prstClr val="white"/>
                    </a:solidFill>
                    <a:effectLst/>
                    <a:uLnTx/>
                    <a:uFillTx/>
                    <a:cs typeface="+mn-ea"/>
                    <a:sym typeface="+mn-lt"/>
                  </a:rPr>
                  <a:t>FOLFIRINOX</a:t>
                </a:r>
                <a:r>
                  <a:rPr kumimoji="0" lang="zh-CN" altLang="en-US" sz="1050" b="1" i="0" u="none" strike="noStrike" kern="1200" cap="none" spc="0" normalizeH="0" baseline="0" noProof="0" dirty="0">
                    <a:ln>
                      <a:noFill/>
                    </a:ln>
                    <a:solidFill>
                      <a:prstClr val="white"/>
                    </a:solidFill>
                    <a:effectLst/>
                    <a:uLnTx/>
                    <a:uFillTx/>
                    <a:cs typeface="+mn-ea"/>
                    <a:sym typeface="+mn-lt"/>
                  </a:rPr>
                  <a:t>治疗</a:t>
                </a:r>
                <a:endParaRPr kumimoji="0" lang="en-US" altLang="zh-CN" sz="1050" b="1" i="0" u="none" strike="noStrike" kern="1200" cap="none" spc="0" normalizeH="0" baseline="0" noProof="0" dirty="0">
                  <a:ln>
                    <a:noFill/>
                  </a:ln>
                  <a:solidFill>
                    <a:prstClr val="white"/>
                  </a:solidFill>
                  <a:effectLst/>
                  <a:uLnTx/>
                  <a:uFillTx/>
                  <a:cs typeface="+mn-ea"/>
                  <a:sym typeface="+mn-lt"/>
                </a:endParaRPr>
              </a:p>
              <a:p>
                <a:pPr marL="0" marR="0" lvl="0" indent="0" algn="ctr" defTabSz="914400" rtl="0" eaLnBrk="1" fontAlgn="auto" latinLnBrk="0" hangingPunct="1">
                  <a:lnSpc>
                    <a:spcPct val="150000"/>
                  </a:lnSpc>
                  <a:spcBef>
                    <a:spcPts val="0"/>
                  </a:spcBef>
                  <a:spcAft>
                    <a:spcPts val="0"/>
                  </a:spcAft>
                  <a:buClrTx/>
                  <a:buSzTx/>
                  <a:buFontTx/>
                  <a:buNone/>
                  <a:defRPr/>
                </a:pPr>
                <a:r>
                  <a:rPr lang="en-US" altLang="zh-CN" sz="1050" b="1" dirty="0">
                    <a:solidFill>
                      <a:prstClr val="white"/>
                    </a:solidFill>
                    <a:cs typeface="+mn-ea"/>
                    <a:sym typeface="+mn-lt"/>
                  </a:rPr>
                  <a:t>8</a:t>
                </a:r>
                <a:r>
                  <a:rPr lang="zh-CN" altLang="en-US" sz="1050" b="1" dirty="0">
                    <a:solidFill>
                      <a:prstClr val="white"/>
                    </a:solidFill>
                    <a:cs typeface="+mn-ea"/>
                    <a:sym typeface="+mn-lt"/>
                  </a:rPr>
                  <a:t>个周期</a:t>
                </a:r>
                <a:endParaRPr kumimoji="0" lang="zh-CN" altLang="en-US" sz="1050" b="1" i="0" u="none" strike="noStrike" kern="1200" cap="none" spc="0" normalizeH="0" baseline="0" noProof="0" dirty="0">
                  <a:ln>
                    <a:noFill/>
                  </a:ln>
                  <a:solidFill>
                    <a:prstClr val="white"/>
                  </a:solidFill>
                  <a:effectLst/>
                  <a:uLnTx/>
                  <a:uFillTx/>
                  <a:cs typeface="+mn-ea"/>
                  <a:sym typeface="+mn-lt"/>
                </a:endParaRPr>
              </a:p>
            </p:txBody>
          </p:sp>
          <p:sp>
            <p:nvSpPr>
              <p:cNvPr id="65" name="矩形: 圆角 64"/>
              <p:cNvSpPr/>
              <p:nvPr/>
            </p:nvSpPr>
            <p:spPr>
              <a:xfrm>
                <a:off x="3125785" y="4164101"/>
                <a:ext cx="1267100" cy="483376"/>
              </a:xfrm>
              <a:prstGeom prst="roundRect">
                <a:avLst/>
              </a:prstGeom>
              <a:solidFill>
                <a:srgbClr val="871A5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050" b="1" i="0" u="none" strike="noStrike" kern="1200" cap="none" spc="0" normalizeH="0" baseline="0" noProof="0" dirty="0">
                    <a:ln>
                      <a:noFill/>
                    </a:ln>
                    <a:solidFill>
                      <a:prstClr val="white"/>
                    </a:solidFill>
                    <a:effectLst/>
                    <a:uLnTx/>
                    <a:uFillTx/>
                    <a:cs typeface="+mn-ea"/>
                    <a:sym typeface="+mn-lt"/>
                  </a:rPr>
                  <a:t>吉西他滨治疗</a:t>
                </a:r>
                <a:r>
                  <a:rPr lang="en-US" altLang="zh-CN" sz="1050" b="1" dirty="0">
                    <a:solidFill>
                      <a:prstClr val="white"/>
                    </a:solidFill>
                    <a:cs typeface="+mn-ea"/>
                    <a:sym typeface="+mn-lt"/>
                  </a:rPr>
                  <a:t>3</a:t>
                </a:r>
                <a:r>
                  <a:rPr lang="zh-CN" altLang="en-US" sz="1050" b="1" dirty="0">
                    <a:solidFill>
                      <a:prstClr val="white"/>
                    </a:solidFill>
                    <a:cs typeface="+mn-ea"/>
                    <a:sym typeface="+mn-lt"/>
                  </a:rPr>
                  <a:t>个周期</a:t>
                </a:r>
                <a:r>
                  <a:rPr lang="en-US" altLang="zh-CN" sz="1050" b="1" dirty="0">
                    <a:solidFill>
                      <a:prstClr val="white"/>
                    </a:solidFill>
                    <a:cs typeface="+mn-ea"/>
                    <a:sym typeface="+mn-lt"/>
                  </a:rPr>
                  <a:t>+</a:t>
                </a:r>
                <a:r>
                  <a:rPr lang="zh-CN" altLang="en-US" sz="1050" b="1" dirty="0">
                    <a:solidFill>
                      <a:prstClr val="white"/>
                    </a:solidFill>
                    <a:cs typeface="+mn-ea"/>
                    <a:sym typeface="+mn-lt"/>
                  </a:rPr>
                  <a:t>放疗</a:t>
                </a:r>
                <a:endParaRPr lang="en-US" altLang="zh-CN" sz="1050" b="1" dirty="0">
                  <a:solidFill>
                    <a:prstClr val="white"/>
                  </a:solidFill>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050" b="1" dirty="0">
                    <a:solidFill>
                      <a:prstClr val="white"/>
                    </a:solidFill>
                    <a:cs typeface="+mn-ea"/>
                    <a:sym typeface="+mn-lt"/>
                  </a:rPr>
                  <a:t>(</a:t>
                </a:r>
                <a:r>
                  <a:rPr lang="zh-CN" altLang="en-US" sz="1050" b="1" dirty="0">
                    <a:solidFill>
                      <a:prstClr val="white"/>
                    </a:solidFill>
                    <a:cs typeface="+mn-ea"/>
                    <a:sym typeface="+mn-lt"/>
                  </a:rPr>
                  <a:t>第</a:t>
                </a:r>
                <a:r>
                  <a:rPr lang="en-US" altLang="zh-CN" sz="1050" b="1" dirty="0">
                    <a:solidFill>
                      <a:prstClr val="white"/>
                    </a:solidFill>
                    <a:cs typeface="+mn-ea"/>
                    <a:sym typeface="+mn-lt"/>
                  </a:rPr>
                  <a:t>2</a:t>
                </a:r>
                <a:r>
                  <a:rPr lang="zh-CN" altLang="en-US" sz="1050" b="1" dirty="0">
                    <a:solidFill>
                      <a:prstClr val="white"/>
                    </a:solidFill>
                    <a:cs typeface="+mn-ea"/>
                    <a:sym typeface="+mn-lt"/>
                  </a:rPr>
                  <a:t>周期同步进行，总剂量</a:t>
                </a:r>
                <a:r>
                  <a:rPr lang="en-US" altLang="zh-CN" sz="1050" b="1" dirty="0">
                    <a:solidFill>
                      <a:prstClr val="white"/>
                    </a:solidFill>
                    <a:cs typeface="+mn-ea"/>
                    <a:sym typeface="+mn-lt"/>
                  </a:rPr>
                  <a:t>36Gy</a:t>
                </a:r>
                <a:r>
                  <a:rPr lang="zh-CN" altLang="en-US" sz="1050" b="1" dirty="0">
                    <a:solidFill>
                      <a:prstClr val="white"/>
                    </a:solidFill>
                    <a:cs typeface="+mn-ea"/>
                    <a:sym typeface="+mn-lt"/>
                  </a:rPr>
                  <a:t>，</a:t>
                </a:r>
                <a:endParaRPr lang="en-US" altLang="zh-CN" sz="1050" b="1" dirty="0">
                  <a:solidFill>
                    <a:prstClr val="white"/>
                  </a:solidFill>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050" b="1" dirty="0">
                    <a:solidFill>
                      <a:prstClr val="white"/>
                    </a:solidFill>
                    <a:cs typeface="+mn-ea"/>
                    <a:sym typeface="+mn-lt"/>
                  </a:rPr>
                  <a:t>分</a:t>
                </a:r>
                <a:r>
                  <a:rPr lang="en-US" altLang="zh-CN" sz="1050" b="1" dirty="0">
                    <a:solidFill>
                      <a:prstClr val="white"/>
                    </a:solidFill>
                    <a:cs typeface="+mn-ea"/>
                    <a:sym typeface="+mn-lt"/>
                  </a:rPr>
                  <a:t>15</a:t>
                </a:r>
                <a:r>
                  <a:rPr lang="zh-CN" altLang="en-US" sz="1050" b="1" dirty="0">
                    <a:solidFill>
                      <a:prstClr val="white"/>
                    </a:solidFill>
                    <a:cs typeface="+mn-ea"/>
                    <a:sym typeface="+mn-lt"/>
                  </a:rPr>
                  <a:t>次照射，持续</a:t>
                </a:r>
                <a:r>
                  <a:rPr lang="en-US" altLang="zh-CN" sz="1050" b="1" dirty="0">
                    <a:solidFill>
                      <a:prstClr val="white"/>
                    </a:solidFill>
                    <a:cs typeface="+mn-ea"/>
                    <a:sym typeface="+mn-lt"/>
                  </a:rPr>
                  <a:t>3</a:t>
                </a:r>
                <a:r>
                  <a:rPr lang="zh-CN" altLang="en-US" sz="1050" b="1" dirty="0">
                    <a:solidFill>
                      <a:prstClr val="white"/>
                    </a:solidFill>
                    <a:cs typeface="+mn-ea"/>
                    <a:sym typeface="+mn-lt"/>
                  </a:rPr>
                  <a:t>周</a:t>
                </a:r>
                <a:r>
                  <a:rPr lang="en-US" altLang="zh-CN" sz="1050" b="1" dirty="0">
                    <a:solidFill>
                      <a:prstClr val="white"/>
                    </a:solidFill>
                    <a:cs typeface="+mn-ea"/>
                    <a:sym typeface="+mn-lt"/>
                  </a:rPr>
                  <a:t>)</a:t>
                </a:r>
                <a:endParaRPr lang="zh-CN" altLang="en-US" sz="1050" b="1" dirty="0">
                  <a:solidFill>
                    <a:prstClr val="white"/>
                  </a:solidFill>
                  <a:cs typeface="+mn-ea"/>
                  <a:sym typeface="+mn-lt"/>
                </a:endParaRPr>
              </a:p>
            </p:txBody>
          </p:sp>
          <p:sp>
            <p:nvSpPr>
              <p:cNvPr id="66" name="椭圆 65"/>
              <p:cNvSpPr/>
              <p:nvPr/>
            </p:nvSpPr>
            <p:spPr>
              <a:xfrm>
                <a:off x="1895321" y="3898070"/>
                <a:ext cx="396000" cy="39600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4C4D4F"/>
                    </a:solidFill>
                    <a:effectLst/>
                    <a:uLnTx/>
                    <a:uFillTx/>
                    <a:cs typeface="+mn-ea"/>
                    <a:sym typeface="+mn-lt"/>
                  </a:rPr>
                  <a:t>R</a:t>
                </a:r>
                <a:endParaRPr kumimoji="0" lang="en-US" altLang="zh-CN" sz="1050" b="1" i="0" u="none" strike="noStrike" kern="1200" cap="none" spc="0" normalizeH="0" baseline="0" noProof="0" dirty="0">
                  <a:ln>
                    <a:noFill/>
                  </a:ln>
                  <a:solidFill>
                    <a:srgbClr val="4C4D4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4C4D4F"/>
                    </a:solidFill>
                    <a:effectLst/>
                    <a:uLnTx/>
                    <a:uFillTx/>
                    <a:cs typeface="+mn-ea"/>
                    <a:sym typeface="+mn-lt"/>
                  </a:rPr>
                  <a:t>1:1</a:t>
                </a:r>
                <a:endParaRPr kumimoji="0" lang="en-US" altLang="zh-CN" sz="1050" b="1" i="0" u="none" strike="noStrike" kern="1200" cap="none" spc="0" normalizeH="0" baseline="0" noProof="0" dirty="0">
                  <a:ln>
                    <a:noFill/>
                  </a:ln>
                  <a:solidFill>
                    <a:srgbClr val="4C4D4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4C4D4F"/>
                    </a:solidFill>
                    <a:effectLst/>
                    <a:uLnTx/>
                    <a:uFillTx/>
                    <a:cs typeface="+mn-ea"/>
                    <a:sym typeface="+mn-lt"/>
                  </a:rPr>
                  <a:t>N=375</a:t>
                </a:r>
                <a:endParaRPr kumimoji="0" lang="zh-CN" altLang="en-US" sz="1050" b="1" i="0" u="none" strike="noStrike" kern="1200" cap="none" spc="0" normalizeH="0" baseline="0" noProof="0" dirty="0">
                  <a:ln>
                    <a:noFill/>
                  </a:ln>
                  <a:solidFill>
                    <a:srgbClr val="4C4D4F"/>
                  </a:solidFill>
                  <a:effectLst/>
                  <a:uLnTx/>
                  <a:uFillTx/>
                  <a:cs typeface="+mn-ea"/>
                  <a:sym typeface="+mn-lt"/>
                </a:endParaRPr>
              </a:p>
            </p:txBody>
          </p:sp>
          <p:sp>
            <p:nvSpPr>
              <p:cNvPr id="68" name="矩形: 圆角 67"/>
              <p:cNvSpPr/>
              <p:nvPr/>
            </p:nvSpPr>
            <p:spPr>
              <a:xfrm>
                <a:off x="5139012" y="4164101"/>
                <a:ext cx="977901" cy="483376"/>
              </a:xfrm>
              <a:prstGeom prst="roundRect">
                <a:avLst/>
              </a:prstGeom>
              <a:solidFill>
                <a:srgbClr val="871A5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lnSpc>
                    <a:spcPct val="150000"/>
                  </a:lnSpc>
                  <a:defRPr/>
                </a:pPr>
                <a:r>
                  <a:rPr lang="zh-CN" altLang="en-US" sz="1050" b="1" dirty="0">
                    <a:solidFill>
                      <a:prstClr val="white"/>
                    </a:solidFill>
                    <a:cs typeface="+mn-ea"/>
                    <a:sym typeface="+mn-lt"/>
                  </a:rPr>
                  <a:t>吉西他滨治疗</a:t>
                </a:r>
                <a:endParaRPr lang="en-US" altLang="zh-CN" sz="1050" b="1" dirty="0">
                  <a:solidFill>
                    <a:prstClr val="white"/>
                  </a:solidFill>
                  <a:cs typeface="+mn-ea"/>
                  <a:sym typeface="+mn-lt"/>
                </a:endParaRPr>
              </a:p>
              <a:p>
                <a:pPr algn="ctr">
                  <a:lnSpc>
                    <a:spcPct val="150000"/>
                  </a:lnSpc>
                  <a:defRPr/>
                </a:pPr>
                <a:r>
                  <a:rPr lang="en-US" altLang="zh-CN" sz="1050" b="1" dirty="0">
                    <a:solidFill>
                      <a:prstClr val="white"/>
                    </a:solidFill>
                    <a:cs typeface="+mn-ea"/>
                    <a:sym typeface="+mn-lt"/>
                  </a:rPr>
                  <a:t>4</a:t>
                </a:r>
                <a:r>
                  <a:rPr lang="zh-CN" altLang="en-US" sz="1050" b="1" dirty="0">
                    <a:solidFill>
                      <a:prstClr val="white"/>
                    </a:solidFill>
                    <a:cs typeface="+mn-ea"/>
                    <a:sym typeface="+mn-lt"/>
                  </a:rPr>
                  <a:t>个周期</a:t>
                </a:r>
                <a:endParaRPr lang="zh-CN" altLang="en-US" sz="1050" b="1" dirty="0">
                  <a:solidFill>
                    <a:prstClr val="white"/>
                  </a:solidFill>
                  <a:cs typeface="+mn-ea"/>
                  <a:sym typeface="+mn-lt"/>
                </a:endParaRPr>
              </a:p>
            </p:txBody>
          </p:sp>
          <p:cxnSp>
            <p:nvCxnSpPr>
              <p:cNvPr id="72" name="直接箭头连接符 71"/>
              <p:cNvCxnSpPr>
                <a:stCxn id="65" idx="3"/>
                <a:endCxn id="68" idx="1"/>
              </p:cNvCxnSpPr>
              <p:nvPr/>
            </p:nvCxnSpPr>
            <p:spPr>
              <a:xfrm>
                <a:off x="4392885" y="4405789"/>
                <a:ext cx="74612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连接符: 肘形 73"/>
              <p:cNvCxnSpPr>
                <a:stCxn id="66" idx="0"/>
                <a:endCxn id="64" idx="1"/>
              </p:cNvCxnSpPr>
              <p:nvPr/>
            </p:nvCxnSpPr>
            <p:spPr>
              <a:xfrm rot="5400000" flipH="1" flipV="1">
                <a:off x="2544275" y="3316561"/>
                <a:ext cx="130556" cy="103246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5" name="连接符: 肘形 74"/>
              <p:cNvCxnSpPr>
                <a:stCxn id="66" idx="4"/>
                <a:endCxn id="65" idx="1"/>
              </p:cNvCxnSpPr>
              <p:nvPr/>
            </p:nvCxnSpPr>
            <p:spPr>
              <a:xfrm rot="16200000" flipH="1">
                <a:off x="2553694" y="3833698"/>
                <a:ext cx="111719" cy="103246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77" name="直接箭头连接符 76"/>
              <p:cNvCxnSpPr/>
              <p:nvPr/>
            </p:nvCxnSpPr>
            <p:spPr>
              <a:xfrm>
                <a:off x="1751171" y="4113823"/>
                <a:ext cx="1581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矩形: 圆角 75"/>
              <p:cNvSpPr/>
              <p:nvPr/>
            </p:nvSpPr>
            <p:spPr>
              <a:xfrm>
                <a:off x="4558101" y="3512047"/>
                <a:ext cx="314615" cy="112879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rgbClr val="4C4D4F"/>
                    </a:solidFill>
                    <a:effectLst/>
                    <a:uLnTx/>
                    <a:uFillTx/>
                    <a:cs typeface="+mn-ea"/>
                    <a:sym typeface="+mn-lt"/>
                  </a:rPr>
                  <a:t>手术</a:t>
                </a:r>
                <a:endParaRPr kumimoji="0" lang="zh-CN" altLang="en-US" sz="1050" b="1" i="0" u="none" strike="noStrike" kern="1200" cap="none" spc="0" normalizeH="0" baseline="0" noProof="0" dirty="0">
                  <a:ln>
                    <a:noFill/>
                  </a:ln>
                  <a:solidFill>
                    <a:srgbClr val="4C4D4F"/>
                  </a:solidFill>
                  <a:effectLst/>
                  <a:uLnTx/>
                  <a:uFillTx/>
                  <a:cs typeface="+mn-ea"/>
                  <a:sym typeface="+mn-lt"/>
                </a:endParaRPr>
              </a:p>
            </p:txBody>
          </p:sp>
        </p:grpSp>
        <p:sp>
          <p:nvSpPr>
            <p:cNvPr id="79" name="文本框 78"/>
            <p:cNvSpPr txBox="1"/>
            <p:nvPr/>
          </p:nvSpPr>
          <p:spPr>
            <a:xfrm>
              <a:off x="3538014" y="2628533"/>
              <a:ext cx="2109651" cy="364544"/>
            </a:xfrm>
            <a:prstGeom prst="rect">
              <a:avLst/>
            </a:prstGeom>
            <a:noFill/>
          </p:spPr>
          <p:txBody>
            <a:bodyPr wrap="square">
              <a:spAutoFit/>
            </a:bodyPr>
            <a:lstStyle/>
            <a:p>
              <a:pPr marL="0" marR="0" lvl="0" indent="0" algn="ctr" defTabSz="829310" eaLnBrk="0" fontAlgn="base" latinLnBrk="0" hangingPunct="0">
                <a:lnSpc>
                  <a:spcPct val="100000"/>
                </a:lnSpc>
                <a:spcBef>
                  <a:spcPct val="0"/>
                </a:spcBef>
                <a:spcAft>
                  <a:spcPct val="0"/>
                </a:spcAft>
                <a:buClrTx/>
                <a:buSzTx/>
                <a:buFontTx/>
                <a:buNone/>
                <a:defRPr/>
              </a:pPr>
              <a:r>
                <a:rPr kumimoji="0" lang="de-DE" altLang="zh-CN" sz="1050" b="1" i="0" u="none" strike="noStrike" kern="0" cap="none" spc="0" normalizeH="0" baseline="0" noProof="0" dirty="0">
                  <a:ln>
                    <a:noFill/>
                  </a:ln>
                  <a:solidFill>
                    <a:prstClr val="black"/>
                  </a:solidFill>
                  <a:effectLst/>
                  <a:uLnTx/>
                  <a:uFillTx/>
                  <a:cs typeface="+mn-ea"/>
                  <a:sym typeface="+mn-lt"/>
                </a:rPr>
                <a:t>FOLFIRINOX </a:t>
              </a:r>
              <a:r>
                <a:rPr kumimoji="0" lang="en-US" altLang="zh-CN" sz="1050" b="1" i="0" u="none" strike="noStrike" kern="0" cap="none" spc="0" normalizeH="0" baseline="0" noProof="0" dirty="0">
                  <a:ln>
                    <a:noFill/>
                  </a:ln>
                  <a:solidFill>
                    <a:prstClr val="black"/>
                  </a:solidFill>
                  <a:effectLst/>
                  <a:uLnTx/>
                  <a:uFillTx/>
                  <a:cs typeface="+mn-ea"/>
                  <a:sym typeface="+mn-lt"/>
                </a:rPr>
                <a:t>(</a:t>
              </a:r>
              <a:r>
                <a:rPr kumimoji="0" lang="de-DE" altLang="zh-CN" sz="1050" b="1" i="0" u="none" strike="noStrike" kern="0" cap="none" spc="0" normalizeH="0" baseline="0" noProof="0" dirty="0">
                  <a:ln>
                    <a:noFill/>
                  </a:ln>
                  <a:solidFill>
                    <a:prstClr val="black"/>
                  </a:solidFill>
                  <a:effectLst/>
                  <a:uLnTx/>
                  <a:uFillTx/>
                  <a:cs typeface="+mn-ea"/>
                  <a:sym typeface="+mn-lt"/>
                </a:rPr>
                <a:t>FFX</a:t>
              </a:r>
              <a:r>
                <a:rPr kumimoji="0" lang="en-US" altLang="zh-CN" sz="1050" b="1" i="0" u="none" strike="noStrike" kern="0" cap="none" spc="0" normalizeH="0" baseline="0" noProof="0" dirty="0">
                  <a:ln>
                    <a:noFill/>
                  </a:ln>
                  <a:solidFill>
                    <a:prstClr val="black"/>
                  </a:solidFill>
                  <a:effectLst/>
                  <a:uLnTx/>
                  <a:uFillTx/>
                  <a:cs typeface="+mn-ea"/>
                  <a:sym typeface="+mn-lt"/>
                </a:rPr>
                <a:t>) </a:t>
              </a:r>
              <a:r>
                <a:rPr kumimoji="0" lang="zh-CN" altLang="en-US" sz="1050" b="1" i="0" u="none" strike="noStrike" kern="0" cap="none" spc="0" normalizeH="0" baseline="0" noProof="0" dirty="0">
                  <a:ln>
                    <a:noFill/>
                  </a:ln>
                  <a:solidFill>
                    <a:prstClr val="black"/>
                  </a:solidFill>
                  <a:effectLst/>
                  <a:uLnTx/>
                  <a:uFillTx/>
                  <a:cs typeface="+mn-ea"/>
                  <a:sym typeface="+mn-lt"/>
                </a:rPr>
                <a:t>组</a:t>
              </a:r>
              <a:endParaRPr kumimoji="0" lang="zh-CN" altLang="en-US" sz="1050" b="1" i="0" u="none" strike="noStrike" kern="0" cap="none" spc="0" normalizeH="0" baseline="0" noProof="0" dirty="0">
                <a:ln>
                  <a:noFill/>
                </a:ln>
                <a:solidFill>
                  <a:prstClr val="black"/>
                </a:solidFill>
                <a:effectLst/>
                <a:uLnTx/>
                <a:uFillTx/>
                <a:cs typeface="+mn-ea"/>
                <a:sym typeface="+mn-lt"/>
              </a:endParaRPr>
            </a:p>
          </p:txBody>
        </p:sp>
        <p:sp>
          <p:nvSpPr>
            <p:cNvPr id="84" name="文本框 83"/>
            <p:cNvSpPr txBox="1"/>
            <p:nvPr/>
          </p:nvSpPr>
          <p:spPr>
            <a:xfrm>
              <a:off x="3520317" y="4141719"/>
              <a:ext cx="2109651" cy="364544"/>
            </a:xfrm>
            <a:prstGeom prst="rect">
              <a:avLst/>
            </a:prstGeom>
            <a:noFill/>
          </p:spPr>
          <p:txBody>
            <a:bodyPr wrap="square">
              <a:spAutoFit/>
            </a:bodyPr>
            <a:lstStyle/>
            <a:p>
              <a:pPr marL="0" marR="0" lvl="0" indent="0" algn="ctr" defTabSz="829310" eaLnBrk="0" fontAlgn="base" latinLnBrk="0" hangingPunct="0">
                <a:lnSpc>
                  <a:spcPct val="100000"/>
                </a:lnSpc>
                <a:spcBef>
                  <a:spcPct val="0"/>
                </a:spcBef>
                <a:spcAft>
                  <a:spcPct val="0"/>
                </a:spcAft>
                <a:buClrTx/>
                <a:buSzTx/>
                <a:buFontTx/>
                <a:buNone/>
                <a:defRPr/>
              </a:pPr>
              <a:r>
                <a:rPr kumimoji="0" lang="zh-CN" altLang="en-US" sz="1050" b="1" i="0" u="none" strike="noStrike" kern="0" cap="none" spc="0" normalizeH="0" baseline="0" noProof="0" dirty="0">
                  <a:ln>
                    <a:noFill/>
                  </a:ln>
                  <a:solidFill>
                    <a:prstClr val="black"/>
                  </a:solidFill>
                  <a:effectLst/>
                  <a:uLnTx/>
                  <a:uFillTx/>
                  <a:cs typeface="+mn-ea"/>
                  <a:sym typeface="+mn-lt"/>
                </a:rPr>
                <a:t>同步放化疗 </a:t>
              </a:r>
              <a:r>
                <a:rPr kumimoji="0" lang="en-US" altLang="zh-CN" sz="1050" b="1" i="0" u="none" strike="noStrike" kern="0" cap="none" spc="0" normalizeH="0" baseline="0" noProof="0" dirty="0">
                  <a:ln>
                    <a:noFill/>
                  </a:ln>
                  <a:solidFill>
                    <a:prstClr val="black"/>
                  </a:solidFill>
                  <a:effectLst/>
                  <a:uLnTx/>
                  <a:uFillTx/>
                  <a:cs typeface="+mn-ea"/>
                  <a:sym typeface="+mn-lt"/>
                </a:rPr>
                <a:t>(CRT) </a:t>
              </a:r>
              <a:r>
                <a:rPr kumimoji="0" lang="zh-CN" altLang="en-US" sz="1050" b="1" i="0" u="none" strike="noStrike" kern="0" cap="none" spc="0" normalizeH="0" baseline="0" noProof="0" dirty="0">
                  <a:ln>
                    <a:noFill/>
                  </a:ln>
                  <a:solidFill>
                    <a:prstClr val="black"/>
                  </a:solidFill>
                  <a:effectLst/>
                  <a:uLnTx/>
                  <a:uFillTx/>
                  <a:cs typeface="+mn-ea"/>
                  <a:sym typeface="+mn-lt"/>
                </a:rPr>
                <a:t>组</a:t>
              </a:r>
              <a:endParaRPr kumimoji="0" lang="zh-CN" altLang="en-US" sz="1050" b="1" i="0" u="none" strike="noStrike" kern="0" cap="none" spc="0" normalizeH="0" baseline="0" noProof="0" dirty="0">
                <a:ln>
                  <a:noFill/>
                </a:ln>
                <a:solidFill>
                  <a:prstClr val="black"/>
                </a:solidFill>
                <a:effectLst/>
                <a:uLnTx/>
                <a:uFillTx/>
                <a:cs typeface="+mn-ea"/>
                <a:sym typeface="+mn-lt"/>
              </a:endParaRPr>
            </a:p>
          </p:txBody>
        </p:sp>
      </p:grpSp>
      <p:sp>
        <p:nvSpPr>
          <p:cNvPr id="2" name="文本框 1"/>
          <p:cNvSpPr txBox="1"/>
          <p:nvPr/>
        </p:nvSpPr>
        <p:spPr>
          <a:xfrm>
            <a:off x="298942" y="1173829"/>
            <a:ext cx="11594115" cy="295145"/>
          </a:xfrm>
          <a:prstGeom prst="rect">
            <a:avLst/>
          </a:prstGeom>
          <a:noFill/>
        </p:spPr>
        <p:txBody>
          <a:bodyPr wrap="square">
            <a:spAutoFit/>
          </a:bodyPr>
          <a:lstStyle/>
          <a:p>
            <a:pPr marL="285750" indent="-285750">
              <a:lnSpc>
                <a:spcPct val="120000"/>
              </a:lnSpc>
              <a:buFont typeface="Wingdings" panose="05000000000000000000" pitchFamily="2" charset="2"/>
              <a:buChar char="Ø"/>
            </a:pPr>
            <a:r>
              <a:rPr lang="en-US" altLang="zh-CN" sz="1200" dirty="0">
                <a:latin typeface="微软雅黑" panose="020B0503020204020204" pitchFamily="34" charset="-122"/>
                <a:ea typeface="微软雅黑" panose="020B0503020204020204" pitchFamily="34" charset="-122"/>
                <a:cs typeface="+mn-ea"/>
                <a:sym typeface="+mn-lt"/>
              </a:rPr>
              <a:t>III</a:t>
            </a:r>
            <a:r>
              <a:rPr lang="zh-CN" altLang="en-US" sz="1200" dirty="0">
                <a:latin typeface="微软雅黑" panose="020B0503020204020204" pitchFamily="34" charset="-122"/>
                <a:ea typeface="微软雅黑" panose="020B0503020204020204" pitchFamily="34" charset="-122"/>
                <a:cs typeface="+mn-ea"/>
                <a:sym typeface="+mn-lt"/>
              </a:rPr>
              <a:t>期随机对照研究，评估与基于吉西他滨的新辅助放化疗</a:t>
            </a:r>
            <a:r>
              <a:rPr lang="en-US" altLang="zh-CN" sz="1200" dirty="0">
                <a:latin typeface="微软雅黑" panose="020B0503020204020204" pitchFamily="34" charset="-122"/>
                <a:ea typeface="微软雅黑" panose="020B0503020204020204" pitchFamily="34" charset="-122"/>
                <a:cs typeface="+mn-ea"/>
                <a:sym typeface="+mn-lt"/>
              </a:rPr>
              <a:t>+</a:t>
            </a:r>
            <a:r>
              <a:rPr lang="zh-CN" altLang="en-US" sz="1200" dirty="0">
                <a:latin typeface="微软雅黑" panose="020B0503020204020204" pitchFamily="34" charset="-122"/>
                <a:ea typeface="微软雅黑" panose="020B0503020204020204" pitchFamily="34" charset="-122"/>
                <a:cs typeface="+mn-ea"/>
                <a:sym typeface="+mn-lt"/>
              </a:rPr>
              <a:t>辅助吉西他滨相比，新辅助</a:t>
            </a:r>
            <a:r>
              <a:rPr lang="en-US" altLang="zh-CN" sz="1200" dirty="0">
                <a:latin typeface="微软雅黑" panose="020B0503020204020204" pitchFamily="34" charset="-122"/>
                <a:ea typeface="微软雅黑" panose="020B0503020204020204" pitchFamily="34" charset="-122"/>
                <a:cs typeface="+mn-ea"/>
                <a:sym typeface="+mn-lt"/>
              </a:rPr>
              <a:t>FOLFIRINOX</a:t>
            </a:r>
            <a:r>
              <a:rPr lang="zh-CN" altLang="en-US" sz="1200" dirty="0">
                <a:latin typeface="微软雅黑" panose="020B0503020204020204" pitchFamily="34" charset="-122"/>
                <a:ea typeface="微软雅黑" panose="020B0503020204020204" pitchFamily="34" charset="-122"/>
                <a:cs typeface="+mn-ea"/>
                <a:sym typeface="+mn-lt"/>
              </a:rPr>
              <a:t>在可切除或临界可切除</a:t>
            </a:r>
            <a:r>
              <a:rPr lang="en-US" altLang="zh-CN" sz="1200" dirty="0">
                <a:latin typeface="微软雅黑" panose="020B0503020204020204" pitchFamily="34" charset="-122"/>
                <a:ea typeface="微软雅黑" panose="020B0503020204020204" pitchFamily="34" charset="-122"/>
                <a:cs typeface="+mn-ea"/>
                <a:sym typeface="+mn-lt"/>
              </a:rPr>
              <a:t>PDAC</a:t>
            </a:r>
            <a:r>
              <a:rPr lang="zh-CN" altLang="en-US" sz="1200" dirty="0">
                <a:latin typeface="微软雅黑" panose="020B0503020204020204" pitchFamily="34" charset="-122"/>
                <a:ea typeface="微软雅黑" panose="020B0503020204020204" pitchFamily="34" charset="-122"/>
                <a:cs typeface="+mn-ea"/>
                <a:sym typeface="+mn-lt"/>
              </a:rPr>
              <a:t>患者中的疗效</a:t>
            </a:r>
            <a:endParaRPr lang="zh-CN" altLang="en-US" sz="1200" baseline="30000" dirty="0">
              <a:latin typeface="微软雅黑" panose="020B0503020204020204" pitchFamily="34" charset="-122"/>
              <a:ea typeface="微软雅黑" panose="020B0503020204020204" pitchFamily="34" charset="-122"/>
              <a:cs typeface="+mn-ea"/>
              <a:sym typeface="+mn-lt"/>
            </a:endParaRPr>
          </a:p>
        </p:txBody>
      </p:sp>
      <p:sp>
        <p:nvSpPr>
          <p:cNvPr id="7" name="文本框 6"/>
          <p:cNvSpPr txBox="1"/>
          <p:nvPr/>
        </p:nvSpPr>
        <p:spPr>
          <a:xfrm>
            <a:off x="9137124" y="3516319"/>
            <a:ext cx="2619448" cy="246221"/>
          </a:xfrm>
          <a:prstGeom prst="rect">
            <a:avLst/>
          </a:prstGeom>
          <a:noFill/>
        </p:spPr>
        <p:txBody>
          <a:bodyPr wrap="square">
            <a:spAutoFit/>
          </a:bodyPr>
          <a:lstStyle/>
          <a:p>
            <a:r>
              <a:rPr lang="zh-CN" altLang="en-US" sz="1000" dirty="0">
                <a:cs typeface="+mn-ea"/>
                <a:sym typeface="+mn-lt"/>
              </a:rPr>
              <a:t>入组时间：</a:t>
            </a:r>
            <a:r>
              <a:rPr lang="en-US" altLang="zh-CN" sz="1000" dirty="0">
                <a:cs typeface="+mn-ea"/>
                <a:sym typeface="+mn-lt"/>
              </a:rPr>
              <a:t>2018</a:t>
            </a:r>
            <a:r>
              <a:rPr lang="zh-CN" altLang="en-US" sz="1000" dirty="0">
                <a:cs typeface="+mn-ea"/>
                <a:sym typeface="+mn-lt"/>
              </a:rPr>
              <a:t>年</a:t>
            </a:r>
            <a:r>
              <a:rPr lang="en-US" altLang="zh-CN" sz="1000" dirty="0">
                <a:cs typeface="+mn-ea"/>
                <a:sym typeface="+mn-lt"/>
              </a:rPr>
              <a:t>6</a:t>
            </a:r>
            <a:r>
              <a:rPr lang="zh-CN" altLang="en-US" sz="1000" dirty="0">
                <a:cs typeface="+mn-ea"/>
                <a:sym typeface="+mn-lt"/>
              </a:rPr>
              <a:t>月</a:t>
            </a:r>
            <a:r>
              <a:rPr lang="en-US" altLang="zh-CN" sz="1000" dirty="0">
                <a:cs typeface="+mn-ea"/>
                <a:sym typeface="+mn-lt"/>
              </a:rPr>
              <a:t>5</a:t>
            </a:r>
            <a:r>
              <a:rPr lang="zh-CN" altLang="en-US" sz="1000" dirty="0">
                <a:cs typeface="+mn-ea"/>
                <a:sym typeface="+mn-lt"/>
              </a:rPr>
              <a:t>日至</a:t>
            </a:r>
            <a:r>
              <a:rPr lang="en-US" altLang="zh-CN" sz="1000" dirty="0">
                <a:cs typeface="+mn-ea"/>
                <a:sym typeface="+mn-lt"/>
              </a:rPr>
              <a:t>2021</a:t>
            </a:r>
            <a:r>
              <a:rPr lang="zh-CN" altLang="en-US" sz="1000" dirty="0">
                <a:cs typeface="+mn-ea"/>
                <a:sym typeface="+mn-lt"/>
              </a:rPr>
              <a:t>年</a:t>
            </a:r>
            <a:r>
              <a:rPr lang="en-US" altLang="zh-CN" sz="1000" dirty="0">
                <a:cs typeface="+mn-ea"/>
                <a:sym typeface="+mn-lt"/>
              </a:rPr>
              <a:t>1</a:t>
            </a:r>
            <a:r>
              <a:rPr lang="zh-CN" altLang="en-US" sz="1000" dirty="0">
                <a:cs typeface="+mn-ea"/>
                <a:sym typeface="+mn-lt"/>
              </a:rPr>
              <a:t>月</a:t>
            </a:r>
            <a:r>
              <a:rPr lang="en-US" altLang="zh-CN" sz="1000" dirty="0">
                <a:cs typeface="+mn-ea"/>
                <a:sym typeface="+mn-lt"/>
              </a:rPr>
              <a:t>28</a:t>
            </a:r>
            <a:r>
              <a:rPr lang="zh-CN" altLang="en-US" sz="1000" dirty="0">
                <a:cs typeface="+mn-ea"/>
                <a:sym typeface="+mn-lt"/>
              </a:rPr>
              <a:t>日</a:t>
            </a:r>
            <a:endParaRPr lang="zh-CN" altLang="en-US" sz="1000" dirty="0">
              <a:cs typeface="+mn-ea"/>
              <a:sym typeface="+mn-lt"/>
            </a:endParaRPr>
          </a:p>
        </p:txBody>
      </p:sp>
      <p:sp>
        <p:nvSpPr>
          <p:cNvPr id="46" name="矩形: 圆角 45"/>
          <p:cNvSpPr/>
          <p:nvPr/>
        </p:nvSpPr>
        <p:spPr>
          <a:xfrm>
            <a:off x="10948973" y="2233558"/>
            <a:ext cx="832818" cy="69330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050" b="1" i="0" u="none" strike="noStrike" kern="1200" cap="none" spc="0" normalizeH="0" baseline="0" noProof="0" dirty="0">
                <a:ln>
                  <a:noFill/>
                </a:ln>
                <a:solidFill>
                  <a:schemeClr val="tx1"/>
                </a:solidFill>
                <a:effectLst/>
                <a:uLnTx/>
                <a:uFillTx/>
                <a:cs typeface="+mn-ea"/>
                <a:sym typeface="+mn-lt"/>
              </a:rPr>
              <a:t>主要终点</a:t>
            </a:r>
            <a:endParaRPr kumimoji="0" lang="en-US" altLang="zh-CN" sz="1050" b="1" i="0" u="none" strike="noStrike" kern="1200" cap="none" spc="0" normalizeH="0" baseline="0" noProof="0" dirty="0">
              <a:ln>
                <a:noFill/>
              </a:ln>
              <a:solidFill>
                <a:schemeClr val="tx1"/>
              </a:solidFill>
              <a:effectLst/>
              <a:uLnTx/>
              <a:uFillTx/>
              <a:cs typeface="+mn-ea"/>
              <a:sym typeface="+mn-lt"/>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120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rPr>
              <a:t>OS</a:t>
            </a:r>
            <a:endParaRPr kumimoji="0" lang="en-US" altLang="zh-CN" sz="1200" b="1" i="0" u="none" strike="noStrike" kern="1200" cap="none" spc="0" normalizeH="0" baseline="0" noProof="0" dirty="0">
              <a:ln>
                <a:noFill/>
              </a:ln>
              <a:solidFill>
                <a:schemeClr val="tx1">
                  <a:lumMod val="75000"/>
                  <a:lumOff val="25000"/>
                </a:schemeClr>
              </a:solidFill>
              <a:effectLst/>
              <a:highlight>
                <a:srgbClr val="FFFF00"/>
              </a:highlight>
              <a:uLnTx/>
              <a:uFillTx/>
              <a:latin typeface="微软雅黑" panose="020B0503020204020204" pitchFamily="34" charset="-122"/>
              <a:ea typeface="微软雅黑" panose="020B0503020204020204" pitchFamily="34" charset="-122"/>
              <a:cs typeface="+mn-ea"/>
              <a:sym typeface="+mn-lt"/>
            </a:endParaRPr>
          </a:p>
        </p:txBody>
      </p:sp>
      <p:grpSp>
        <p:nvGrpSpPr>
          <p:cNvPr id="22" name="组合 21"/>
          <p:cNvGrpSpPr/>
          <p:nvPr/>
        </p:nvGrpSpPr>
        <p:grpSpPr>
          <a:xfrm>
            <a:off x="297559" y="4016327"/>
            <a:ext cx="3865513" cy="2417643"/>
            <a:chOff x="1109825" y="3177699"/>
            <a:chExt cx="5002485" cy="271766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109825" y="3370795"/>
              <a:ext cx="5002485" cy="2524564"/>
            </a:xfrm>
            <a:prstGeom prst="rect">
              <a:avLst/>
            </a:prstGeom>
          </p:spPr>
        </p:pic>
        <p:sp>
          <p:nvSpPr>
            <p:cNvPr id="9" name="矩形 8"/>
            <p:cNvSpPr/>
            <p:nvPr/>
          </p:nvSpPr>
          <p:spPr>
            <a:xfrm>
              <a:off x="1109825" y="5256255"/>
              <a:ext cx="1510085" cy="314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文本框 11"/>
            <p:cNvSpPr txBox="1"/>
            <p:nvPr/>
          </p:nvSpPr>
          <p:spPr>
            <a:xfrm>
              <a:off x="3394976" y="5222880"/>
              <a:ext cx="1541234" cy="253916"/>
            </a:xfrm>
            <a:prstGeom prst="rect">
              <a:avLst/>
            </a:prstGeom>
            <a:solidFill>
              <a:srgbClr val="FFFFFF"/>
            </a:solidFill>
          </p:spPr>
          <p:txBody>
            <a:bodyPr wrap="square" rtlCol="0">
              <a:spAutoFit/>
            </a:bodyPr>
            <a:lstStyle/>
            <a:p>
              <a:r>
                <a:rPr lang="zh-CN" altLang="en-US" sz="1050" dirty="0">
                  <a:cs typeface="+mn-ea"/>
                  <a:sym typeface="+mn-lt"/>
                </a:rPr>
                <a:t>时间</a:t>
              </a:r>
              <a:r>
                <a:rPr lang="en-US" altLang="zh-CN" sz="1050" dirty="0">
                  <a:cs typeface="+mn-ea"/>
                  <a:sym typeface="+mn-lt"/>
                </a:rPr>
                <a:t>(</a:t>
              </a:r>
              <a:r>
                <a:rPr lang="zh-CN" altLang="en-US" sz="1050" dirty="0">
                  <a:cs typeface="+mn-ea"/>
                  <a:sym typeface="+mn-lt"/>
                </a:rPr>
                <a:t>月</a:t>
              </a:r>
              <a:r>
                <a:rPr lang="en-US" altLang="zh-CN" sz="1050" dirty="0">
                  <a:cs typeface="+mn-ea"/>
                  <a:sym typeface="+mn-lt"/>
                </a:rPr>
                <a:t>)</a:t>
              </a:r>
              <a:endParaRPr lang="zh-CN" altLang="en-US" sz="1050" dirty="0">
                <a:cs typeface="+mn-ea"/>
                <a:sym typeface="+mn-lt"/>
              </a:endParaRPr>
            </a:p>
          </p:txBody>
        </p:sp>
        <p:sp>
          <p:nvSpPr>
            <p:cNvPr id="15" name="文本框 14"/>
            <p:cNvSpPr txBox="1"/>
            <p:nvPr/>
          </p:nvSpPr>
          <p:spPr>
            <a:xfrm>
              <a:off x="1280626" y="5235707"/>
              <a:ext cx="1733108" cy="253916"/>
            </a:xfrm>
            <a:prstGeom prst="rect">
              <a:avLst/>
            </a:prstGeom>
            <a:solidFill>
              <a:srgbClr val="FFFFFF"/>
            </a:solidFill>
          </p:spPr>
          <p:txBody>
            <a:bodyPr wrap="square" rtlCol="0">
              <a:spAutoFit/>
            </a:bodyPr>
            <a:lstStyle/>
            <a:p>
              <a:r>
                <a:rPr lang="zh-CN" altLang="en-US" sz="1050" dirty="0">
                  <a:cs typeface="+mn-ea"/>
                  <a:sym typeface="+mn-lt"/>
                </a:rPr>
                <a:t>风险患者数</a:t>
              </a:r>
              <a:r>
                <a:rPr lang="en-US" altLang="zh-CN" sz="1050" dirty="0">
                  <a:cs typeface="+mn-ea"/>
                  <a:sym typeface="+mn-lt"/>
                </a:rPr>
                <a:t>(</a:t>
              </a:r>
              <a:r>
                <a:rPr lang="zh-CN" altLang="en-US" sz="1050" dirty="0">
                  <a:cs typeface="+mn-ea"/>
                  <a:sym typeface="+mn-lt"/>
                </a:rPr>
                <a:t>删失</a:t>
              </a:r>
              <a:r>
                <a:rPr lang="en-US" altLang="zh-CN" sz="1050" dirty="0">
                  <a:cs typeface="+mn-ea"/>
                  <a:sym typeface="+mn-lt"/>
                </a:rPr>
                <a:t>)</a:t>
              </a:r>
              <a:endParaRPr lang="en-US" altLang="zh-CN" sz="1050" dirty="0">
                <a:cs typeface="+mn-ea"/>
                <a:sym typeface="+mn-lt"/>
              </a:endParaRPr>
            </a:p>
          </p:txBody>
        </p:sp>
        <p:sp>
          <p:nvSpPr>
            <p:cNvPr id="10" name="矩形 9"/>
            <p:cNvSpPr/>
            <p:nvPr/>
          </p:nvSpPr>
          <p:spPr>
            <a:xfrm>
              <a:off x="2912559" y="3177699"/>
              <a:ext cx="2524547" cy="734088"/>
            </a:xfrm>
            <a:prstGeom prst="rect">
              <a:avLst/>
            </a:prstGeom>
            <a:solidFill>
              <a:srgbClr val="F5F5F5"/>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100" b="1" dirty="0">
                  <a:solidFill>
                    <a:schemeClr val="tx1"/>
                  </a:solidFill>
                  <a:cs typeface="+mn-ea"/>
                  <a:sym typeface="+mn-lt"/>
                </a:rPr>
                <a:t>FFX</a:t>
              </a:r>
              <a:r>
                <a:rPr lang="zh-CN" altLang="en-US" sz="1100" b="1" dirty="0">
                  <a:solidFill>
                    <a:schemeClr val="tx1"/>
                  </a:solidFill>
                  <a:cs typeface="+mn-ea"/>
                  <a:sym typeface="+mn-lt"/>
                </a:rPr>
                <a:t>组 </a:t>
              </a:r>
              <a:r>
                <a:rPr lang="en-US" altLang="zh-CN" sz="1100" b="1" dirty="0">
                  <a:solidFill>
                    <a:schemeClr val="tx1"/>
                  </a:solidFill>
                  <a:cs typeface="+mn-ea"/>
                  <a:sym typeface="+mn-lt"/>
                </a:rPr>
                <a:t>vs CRT</a:t>
              </a:r>
              <a:r>
                <a:rPr lang="zh-CN" altLang="en-US" sz="1100" b="1" dirty="0">
                  <a:solidFill>
                    <a:schemeClr val="tx1"/>
                  </a:solidFill>
                  <a:cs typeface="+mn-ea"/>
                  <a:sym typeface="+mn-lt"/>
                </a:rPr>
                <a:t>组</a:t>
              </a:r>
              <a:endParaRPr lang="en-US" altLang="zh-CN" sz="1100" b="1" dirty="0">
                <a:solidFill>
                  <a:schemeClr val="tx1"/>
                </a:solidFill>
                <a:cs typeface="+mn-ea"/>
                <a:sym typeface="+mn-lt"/>
              </a:endParaRPr>
            </a:p>
            <a:p>
              <a:pPr algn="ctr" defTabSz="829310" eaLnBrk="0" fontAlgn="base" hangingPunct="0">
                <a:spcBef>
                  <a:spcPct val="0"/>
                </a:spcBef>
                <a:spcAft>
                  <a:spcPct val="0"/>
                </a:spcAft>
              </a:pPr>
              <a:r>
                <a:rPr lang="en-US" altLang="zh-CN" sz="1100" b="1" dirty="0">
                  <a:solidFill>
                    <a:srgbClr val="0070C0"/>
                  </a:solidFill>
                  <a:cs typeface="+mn-ea"/>
                  <a:sym typeface="+mn-lt"/>
                </a:rPr>
                <a:t>mOS=21.9</a:t>
              </a:r>
              <a:r>
                <a:rPr lang="zh-CN" altLang="en-US" sz="1100" b="1" dirty="0">
                  <a:solidFill>
                    <a:srgbClr val="0070C0"/>
                  </a:solidFill>
                  <a:cs typeface="+mn-ea"/>
                  <a:sym typeface="+mn-lt"/>
                </a:rPr>
                <a:t>个月 </a:t>
              </a:r>
              <a:r>
                <a:rPr lang="en-US" altLang="zh-CN" sz="1100" b="1" dirty="0">
                  <a:solidFill>
                    <a:srgbClr val="0070C0"/>
                  </a:solidFill>
                  <a:cs typeface="+mn-ea"/>
                  <a:sym typeface="+mn-lt"/>
                </a:rPr>
                <a:t>vs 21.3</a:t>
              </a:r>
              <a:r>
                <a:rPr lang="zh-CN" altLang="en-US" sz="1100" b="1" dirty="0">
                  <a:solidFill>
                    <a:srgbClr val="0070C0"/>
                  </a:solidFill>
                  <a:cs typeface="+mn-ea"/>
                  <a:sym typeface="+mn-lt"/>
                </a:rPr>
                <a:t>个月</a:t>
              </a:r>
              <a:endParaRPr lang="en-US" altLang="zh-CN" sz="1100" b="1" dirty="0">
                <a:solidFill>
                  <a:srgbClr val="0070C0"/>
                </a:solidFill>
                <a:cs typeface="+mn-ea"/>
                <a:sym typeface="+mn-lt"/>
              </a:endParaRPr>
            </a:p>
            <a:p>
              <a:pPr algn="ctr" defTabSz="829310" eaLnBrk="0" fontAlgn="base" hangingPunct="0">
                <a:spcBef>
                  <a:spcPct val="0"/>
                </a:spcBef>
                <a:spcAft>
                  <a:spcPct val="0"/>
                </a:spcAft>
              </a:pPr>
              <a:r>
                <a:rPr lang="en-US" altLang="zh-CN" sz="1100" b="1" i="1" dirty="0">
                  <a:solidFill>
                    <a:srgbClr val="C00000"/>
                  </a:solidFill>
                  <a:cs typeface="+mn-ea"/>
                  <a:sym typeface="+mn-lt"/>
                </a:rPr>
                <a:t>P=0.32</a:t>
              </a:r>
              <a:endParaRPr lang="en-US" altLang="zh-CN" sz="1100" b="1" dirty="0">
                <a:solidFill>
                  <a:srgbClr val="C00000"/>
                </a:solidFill>
                <a:cs typeface="+mn-ea"/>
                <a:sym typeface="+mn-lt"/>
              </a:endParaRPr>
            </a:p>
          </p:txBody>
        </p:sp>
        <p:grpSp>
          <p:nvGrpSpPr>
            <p:cNvPr id="19" name="组合 18"/>
            <p:cNvGrpSpPr/>
            <p:nvPr/>
          </p:nvGrpSpPr>
          <p:grpSpPr>
            <a:xfrm>
              <a:off x="1187945" y="3389257"/>
              <a:ext cx="628903" cy="1624833"/>
              <a:chOff x="1187945" y="3389257"/>
              <a:chExt cx="628903" cy="1624833"/>
            </a:xfrm>
          </p:grpSpPr>
          <p:sp>
            <p:nvSpPr>
              <p:cNvPr id="14" name="矩形 13"/>
              <p:cNvSpPr/>
              <p:nvPr/>
            </p:nvSpPr>
            <p:spPr>
              <a:xfrm rot="16200000">
                <a:off x="717112" y="4303093"/>
                <a:ext cx="1181830" cy="2401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p:cNvSpPr txBox="1"/>
              <p:nvPr/>
            </p:nvSpPr>
            <p:spPr>
              <a:xfrm rot="16200000">
                <a:off x="1083162" y="4153308"/>
                <a:ext cx="705621" cy="253916"/>
              </a:xfrm>
              <a:prstGeom prst="rect">
                <a:avLst/>
              </a:prstGeom>
              <a:solidFill>
                <a:srgbClr val="FFFFFF"/>
              </a:solidFill>
            </p:spPr>
            <p:txBody>
              <a:bodyPr wrap="square" rtlCol="0">
                <a:spAutoFit/>
              </a:bodyPr>
              <a:lstStyle/>
              <a:p>
                <a:r>
                  <a:rPr lang="en-US" altLang="zh-CN" sz="1050" dirty="0">
                    <a:cs typeface="+mn-ea"/>
                    <a:sym typeface="+mn-lt"/>
                  </a:rPr>
                  <a:t>OS(%)</a:t>
                </a:r>
                <a:endParaRPr lang="zh-CN" altLang="en-US" sz="1050" dirty="0">
                  <a:cs typeface="+mn-ea"/>
                  <a:sym typeface="+mn-lt"/>
                </a:endParaRPr>
              </a:p>
            </p:txBody>
          </p:sp>
          <p:sp>
            <p:nvSpPr>
              <p:cNvPr id="31" name="文本框 30"/>
              <p:cNvSpPr txBox="1"/>
              <p:nvPr/>
            </p:nvSpPr>
            <p:spPr>
              <a:xfrm rot="16200000">
                <a:off x="1596883" y="3355306"/>
                <a:ext cx="186014" cy="253916"/>
              </a:xfrm>
              <a:prstGeom prst="rect">
                <a:avLst/>
              </a:prstGeom>
              <a:solidFill>
                <a:srgbClr val="FFFFFF"/>
              </a:solidFill>
            </p:spPr>
            <p:txBody>
              <a:bodyPr wrap="square" rtlCol="0">
                <a:spAutoFit/>
              </a:bodyPr>
              <a:lstStyle/>
              <a:p>
                <a:endParaRPr lang="zh-CN" altLang="en-US" sz="1050" dirty="0">
                  <a:cs typeface="+mn-ea"/>
                  <a:sym typeface="+mn-lt"/>
                </a:endParaRPr>
              </a:p>
            </p:txBody>
          </p:sp>
        </p:grpSp>
      </p:grpSp>
      <p:grpSp>
        <p:nvGrpSpPr>
          <p:cNvPr id="26" name="组合 25"/>
          <p:cNvGrpSpPr/>
          <p:nvPr/>
        </p:nvGrpSpPr>
        <p:grpSpPr>
          <a:xfrm>
            <a:off x="4069703" y="3989735"/>
            <a:ext cx="4184398" cy="2480723"/>
            <a:chOff x="6159637" y="3111266"/>
            <a:chExt cx="5415165" cy="2855778"/>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200079" y="3299110"/>
              <a:ext cx="5374723" cy="2667934"/>
            </a:xfrm>
            <a:prstGeom prst="rect">
              <a:avLst/>
            </a:prstGeom>
          </p:spPr>
        </p:pic>
        <p:sp>
          <p:nvSpPr>
            <p:cNvPr id="11" name="矩形 10"/>
            <p:cNvSpPr/>
            <p:nvPr/>
          </p:nvSpPr>
          <p:spPr>
            <a:xfrm>
              <a:off x="6159637" y="5284686"/>
              <a:ext cx="1882323" cy="331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组合 23"/>
            <p:cNvGrpSpPr/>
            <p:nvPr/>
          </p:nvGrpSpPr>
          <p:grpSpPr>
            <a:xfrm>
              <a:off x="6510126" y="3111266"/>
              <a:ext cx="4287097" cy="2397830"/>
              <a:chOff x="6510126" y="3111266"/>
              <a:chExt cx="4287097" cy="2397830"/>
            </a:xfrm>
          </p:grpSpPr>
          <p:sp>
            <p:nvSpPr>
              <p:cNvPr id="30" name="矩形 29"/>
              <p:cNvSpPr/>
              <p:nvPr/>
            </p:nvSpPr>
            <p:spPr>
              <a:xfrm>
                <a:off x="8061392" y="3111266"/>
                <a:ext cx="2587110" cy="734088"/>
              </a:xfrm>
              <a:prstGeom prst="rect">
                <a:avLst/>
              </a:prstGeom>
              <a:solidFill>
                <a:srgbClr val="F5F5F5"/>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29310" eaLnBrk="0" fontAlgn="base" hangingPunct="0">
                  <a:spcBef>
                    <a:spcPct val="0"/>
                  </a:spcBef>
                  <a:spcAft>
                    <a:spcPct val="0"/>
                  </a:spcAft>
                </a:pPr>
                <a:r>
                  <a:rPr lang="en-US" altLang="zh-CN" sz="1100" b="1" dirty="0">
                    <a:solidFill>
                      <a:schemeClr val="tx1"/>
                    </a:solidFill>
                    <a:cs typeface="+mn-ea"/>
                    <a:sym typeface="+mn-lt"/>
                  </a:rPr>
                  <a:t>FFX</a:t>
                </a:r>
                <a:r>
                  <a:rPr lang="zh-CN" altLang="en-US" sz="1100" b="1" dirty="0">
                    <a:solidFill>
                      <a:schemeClr val="tx1"/>
                    </a:solidFill>
                    <a:cs typeface="+mn-ea"/>
                    <a:sym typeface="+mn-lt"/>
                  </a:rPr>
                  <a:t>组 </a:t>
                </a:r>
                <a:r>
                  <a:rPr lang="en-US" altLang="zh-CN" sz="1100" b="1" dirty="0">
                    <a:solidFill>
                      <a:schemeClr val="tx1"/>
                    </a:solidFill>
                    <a:cs typeface="+mn-ea"/>
                    <a:sym typeface="+mn-lt"/>
                  </a:rPr>
                  <a:t>vs CRT</a:t>
                </a:r>
                <a:r>
                  <a:rPr lang="zh-CN" altLang="en-US" sz="1100" b="1" dirty="0">
                    <a:solidFill>
                      <a:schemeClr val="tx1"/>
                    </a:solidFill>
                    <a:cs typeface="+mn-ea"/>
                    <a:sym typeface="+mn-lt"/>
                  </a:rPr>
                  <a:t>组</a:t>
                </a:r>
                <a:endParaRPr lang="en-US" altLang="zh-CN" sz="1100" b="1" dirty="0">
                  <a:solidFill>
                    <a:schemeClr val="tx1"/>
                  </a:solidFill>
                  <a:cs typeface="+mn-ea"/>
                  <a:sym typeface="+mn-lt"/>
                </a:endParaRPr>
              </a:p>
              <a:p>
                <a:pPr algn="ctr" defTabSz="829310" eaLnBrk="0" fontAlgn="base" hangingPunct="0">
                  <a:spcBef>
                    <a:spcPct val="0"/>
                  </a:spcBef>
                  <a:spcAft>
                    <a:spcPct val="0"/>
                  </a:spcAft>
                </a:pPr>
                <a:r>
                  <a:rPr lang="en-US" altLang="zh-CN" sz="1100" b="1" dirty="0" err="1">
                    <a:solidFill>
                      <a:srgbClr val="0070C0"/>
                    </a:solidFill>
                    <a:cs typeface="+mn-ea"/>
                    <a:sym typeface="+mn-lt"/>
                  </a:rPr>
                  <a:t>mPFS</a:t>
                </a:r>
                <a:r>
                  <a:rPr lang="en-US" altLang="zh-CN" sz="1100" b="1" dirty="0">
                    <a:solidFill>
                      <a:srgbClr val="0070C0"/>
                    </a:solidFill>
                    <a:cs typeface="+mn-ea"/>
                    <a:sym typeface="+mn-lt"/>
                  </a:rPr>
                  <a:t>=12.1</a:t>
                </a:r>
                <a:r>
                  <a:rPr lang="zh-CN" altLang="en-US" sz="1100" b="1" dirty="0">
                    <a:solidFill>
                      <a:srgbClr val="0070C0"/>
                    </a:solidFill>
                    <a:cs typeface="+mn-ea"/>
                    <a:sym typeface="+mn-lt"/>
                  </a:rPr>
                  <a:t>个月 </a:t>
                </a:r>
                <a:r>
                  <a:rPr lang="en-US" altLang="zh-CN" sz="1100" b="1" dirty="0">
                    <a:solidFill>
                      <a:srgbClr val="0070C0"/>
                    </a:solidFill>
                    <a:cs typeface="+mn-ea"/>
                    <a:sym typeface="+mn-lt"/>
                  </a:rPr>
                  <a:t>vs 11.9</a:t>
                </a:r>
                <a:r>
                  <a:rPr lang="zh-CN" altLang="en-US" sz="1100" b="1" dirty="0">
                    <a:solidFill>
                      <a:srgbClr val="0070C0"/>
                    </a:solidFill>
                    <a:cs typeface="+mn-ea"/>
                    <a:sym typeface="+mn-lt"/>
                  </a:rPr>
                  <a:t>个月</a:t>
                </a:r>
                <a:endParaRPr lang="en-US" altLang="zh-CN" sz="1100" b="1" dirty="0">
                  <a:solidFill>
                    <a:srgbClr val="0070C0"/>
                  </a:solidFill>
                  <a:cs typeface="+mn-ea"/>
                  <a:sym typeface="+mn-lt"/>
                </a:endParaRPr>
              </a:p>
              <a:p>
                <a:pPr algn="ctr" defTabSz="829310" eaLnBrk="0" fontAlgn="base" hangingPunct="0">
                  <a:spcBef>
                    <a:spcPct val="0"/>
                  </a:spcBef>
                  <a:spcAft>
                    <a:spcPct val="0"/>
                  </a:spcAft>
                </a:pPr>
                <a:r>
                  <a:rPr lang="en-US" altLang="zh-CN" sz="1100" b="1" i="1" dirty="0">
                    <a:solidFill>
                      <a:srgbClr val="C00000"/>
                    </a:solidFill>
                    <a:cs typeface="+mn-ea"/>
                    <a:sym typeface="+mn-lt"/>
                  </a:rPr>
                  <a:t>P=0.14</a:t>
                </a:r>
                <a:endParaRPr lang="en-US" altLang="zh-CN" sz="1100" b="1" dirty="0">
                  <a:solidFill>
                    <a:srgbClr val="C00000"/>
                  </a:solidFill>
                  <a:cs typeface="+mn-ea"/>
                  <a:sym typeface="+mn-lt"/>
                </a:endParaRPr>
              </a:p>
            </p:txBody>
          </p:sp>
          <p:sp>
            <p:nvSpPr>
              <p:cNvPr id="17" name="文本框 16"/>
              <p:cNvSpPr txBox="1"/>
              <p:nvPr/>
            </p:nvSpPr>
            <p:spPr>
              <a:xfrm>
                <a:off x="6510126" y="5254510"/>
                <a:ext cx="1733108" cy="253916"/>
              </a:xfrm>
              <a:prstGeom prst="rect">
                <a:avLst/>
              </a:prstGeom>
              <a:solidFill>
                <a:srgbClr val="FFFFFF"/>
              </a:solidFill>
            </p:spPr>
            <p:txBody>
              <a:bodyPr wrap="square" rtlCol="0">
                <a:spAutoFit/>
              </a:bodyPr>
              <a:lstStyle/>
              <a:p>
                <a:r>
                  <a:rPr lang="zh-CN" altLang="en-US" sz="1050" dirty="0">
                    <a:cs typeface="+mn-ea"/>
                    <a:sym typeface="+mn-lt"/>
                  </a:rPr>
                  <a:t>风险患者数</a:t>
                </a:r>
                <a:r>
                  <a:rPr lang="en-US" altLang="zh-CN" sz="1050" dirty="0">
                    <a:cs typeface="+mn-ea"/>
                    <a:sym typeface="+mn-lt"/>
                  </a:rPr>
                  <a:t>(</a:t>
                </a:r>
                <a:r>
                  <a:rPr lang="zh-CN" altLang="en-US" sz="1050" dirty="0">
                    <a:cs typeface="+mn-ea"/>
                    <a:sym typeface="+mn-lt"/>
                  </a:rPr>
                  <a:t>删失</a:t>
                </a:r>
                <a:r>
                  <a:rPr lang="en-US" altLang="zh-CN" sz="1050" dirty="0">
                    <a:cs typeface="+mn-ea"/>
                    <a:sym typeface="+mn-lt"/>
                  </a:rPr>
                  <a:t>)</a:t>
                </a:r>
                <a:endParaRPr lang="en-US" altLang="zh-CN" sz="1050" dirty="0">
                  <a:cs typeface="+mn-ea"/>
                  <a:sym typeface="+mn-lt"/>
                </a:endParaRPr>
              </a:p>
            </p:txBody>
          </p:sp>
          <p:sp>
            <p:nvSpPr>
              <p:cNvPr id="18" name="矩形 17"/>
              <p:cNvSpPr/>
              <p:nvPr/>
            </p:nvSpPr>
            <p:spPr>
              <a:xfrm>
                <a:off x="8914900" y="5157650"/>
                <a:ext cx="1882323" cy="331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文本框 20"/>
              <p:cNvSpPr txBox="1"/>
              <p:nvPr/>
            </p:nvSpPr>
            <p:spPr>
              <a:xfrm>
                <a:off x="8937127" y="5255180"/>
                <a:ext cx="1541234" cy="253916"/>
              </a:xfrm>
              <a:prstGeom prst="rect">
                <a:avLst/>
              </a:prstGeom>
              <a:solidFill>
                <a:srgbClr val="FFFFFF"/>
              </a:solidFill>
            </p:spPr>
            <p:txBody>
              <a:bodyPr wrap="square" rtlCol="0">
                <a:spAutoFit/>
              </a:bodyPr>
              <a:lstStyle/>
              <a:p>
                <a:r>
                  <a:rPr lang="zh-CN" altLang="en-US" sz="1050" dirty="0">
                    <a:cs typeface="+mn-ea"/>
                    <a:sym typeface="+mn-lt"/>
                  </a:rPr>
                  <a:t>时间</a:t>
                </a:r>
                <a:r>
                  <a:rPr lang="en-US" altLang="zh-CN" sz="1050" dirty="0">
                    <a:cs typeface="+mn-ea"/>
                    <a:sym typeface="+mn-lt"/>
                  </a:rPr>
                  <a:t>(</a:t>
                </a:r>
                <a:r>
                  <a:rPr lang="zh-CN" altLang="en-US" sz="1050" dirty="0">
                    <a:cs typeface="+mn-ea"/>
                    <a:sym typeface="+mn-lt"/>
                  </a:rPr>
                  <a:t>月</a:t>
                </a:r>
                <a:r>
                  <a:rPr lang="en-US" altLang="zh-CN" sz="1050" dirty="0">
                    <a:cs typeface="+mn-ea"/>
                    <a:sym typeface="+mn-lt"/>
                  </a:rPr>
                  <a:t>)</a:t>
                </a:r>
                <a:endParaRPr lang="zh-CN" altLang="en-US" sz="1050" dirty="0">
                  <a:cs typeface="+mn-ea"/>
                  <a:sym typeface="+mn-lt"/>
                </a:endParaRPr>
              </a:p>
            </p:txBody>
          </p:sp>
          <p:grpSp>
            <p:nvGrpSpPr>
              <p:cNvPr id="23" name="组合 22"/>
              <p:cNvGrpSpPr/>
              <p:nvPr/>
            </p:nvGrpSpPr>
            <p:grpSpPr>
              <a:xfrm>
                <a:off x="6562671" y="3302040"/>
                <a:ext cx="665086" cy="1712050"/>
                <a:chOff x="6562671" y="3302040"/>
                <a:chExt cx="665086" cy="1712050"/>
              </a:xfrm>
            </p:grpSpPr>
            <p:sp>
              <p:nvSpPr>
                <p:cNvPr id="27" name="矩形 26"/>
                <p:cNvSpPr/>
                <p:nvPr/>
              </p:nvSpPr>
              <p:spPr>
                <a:xfrm rot="16200000">
                  <a:off x="6030755" y="4107188"/>
                  <a:ext cx="1438818" cy="374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文本框 27"/>
                <p:cNvSpPr txBox="1"/>
                <p:nvPr/>
              </p:nvSpPr>
              <p:spPr>
                <a:xfrm rot="16200000">
                  <a:off x="6457885" y="4022032"/>
                  <a:ext cx="705621" cy="253916"/>
                </a:xfrm>
                <a:prstGeom prst="rect">
                  <a:avLst/>
                </a:prstGeom>
                <a:solidFill>
                  <a:srgbClr val="FFFFFF"/>
                </a:solidFill>
              </p:spPr>
              <p:txBody>
                <a:bodyPr wrap="square" rtlCol="0">
                  <a:spAutoFit/>
                </a:bodyPr>
                <a:lstStyle/>
                <a:p>
                  <a:r>
                    <a:rPr lang="en-US" altLang="zh-CN" sz="1050" dirty="0">
                      <a:cs typeface="+mn-ea"/>
                      <a:sym typeface="+mn-lt"/>
                    </a:rPr>
                    <a:t>PFS(%)</a:t>
                  </a:r>
                  <a:endParaRPr lang="zh-CN" altLang="en-US" sz="1050" dirty="0">
                    <a:cs typeface="+mn-ea"/>
                    <a:sym typeface="+mn-lt"/>
                  </a:endParaRPr>
                </a:p>
              </p:txBody>
            </p:sp>
            <p:sp>
              <p:nvSpPr>
                <p:cNvPr id="32" name="文本框 31"/>
                <p:cNvSpPr txBox="1"/>
                <p:nvPr/>
              </p:nvSpPr>
              <p:spPr>
                <a:xfrm rot="16200000">
                  <a:off x="6973840" y="3302041"/>
                  <a:ext cx="253917" cy="253916"/>
                </a:xfrm>
                <a:prstGeom prst="rect">
                  <a:avLst/>
                </a:prstGeom>
                <a:solidFill>
                  <a:srgbClr val="FFFFFF"/>
                </a:solidFill>
              </p:spPr>
              <p:txBody>
                <a:bodyPr wrap="square" rtlCol="0">
                  <a:spAutoFit/>
                </a:bodyPr>
                <a:lstStyle/>
                <a:p>
                  <a:endParaRPr lang="zh-CN" altLang="en-US" sz="1050" dirty="0">
                    <a:cs typeface="+mn-ea"/>
                    <a:sym typeface="+mn-lt"/>
                  </a:endParaRPr>
                </a:p>
              </p:txBody>
            </p:sp>
          </p:grpSp>
        </p:grpSp>
      </p:grpSp>
      <p:sp>
        <p:nvSpPr>
          <p:cNvPr id="13" name="文本框 12"/>
          <p:cNvSpPr txBox="1"/>
          <p:nvPr/>
        </p:nvSpPr>
        <p:spPr>
          <a:xfrm>
            <a:off x="8471337" y="3912753"/>
            <a:ext cx="3362739" cy="1415772"/>
          </a:xfrm>
          <a:prstGeom prst="rect">
            <a:avLst/>
          </a:prstGeom>
          <a:noFill/>
        </p:spPr>
        <p:txBody>
          <a:bodyPr wrap="square">
            <a:spAutoFit/>
          </a:bodyPr>
          <a:lstStyle/>
          <a:p>
            <a:pPr lvl="0" defTabSz="829310" eaLnBrk="0" fontAlgn="base" hangingPunct="0">
              <a:spcBef>
                <a:spcPct val="0"/>
              </a:spcBef>
              <a:spcAft>
                <a:spcPct val="0"/>
              </a:spcAft>
            </a:pPr>
            <a:r>
              <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近期疗效</a:t>
            </a:r>
            <a:endParaRPr lang="en-US" altLang="zh-CN"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defTabSz="829310" eaLnBrk="0" fontAlgn="base" hangingPunct="0">
              <a:spcBef>
                <a:spcPct val="0"/>
              </a:spcBef>
              <a:spcAft>
                <a:spcPct val="0"/>
              </a:spcAft>
              <a:buFont typeface="Wingdings" panose="05000000000000000000" pitchFamily="2" charset="2"/>
              <a:buChar char="ü"/>
            </a:pP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FOLFIRINOX</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与</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CRT</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，手术切除率（</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77% vs. 75%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p=0.69</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R0</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切除率（</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60% vs. 67%</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p=0.25)</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1200" kern="0"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pCR</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率（</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10% vs. 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p=0.28</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）无明显差异</a:t>
            </a:r>
            <a:endPar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marL="171450" lvl="0" indent="-171450" defTabSz="829310" eaLnBrk="0" fontAlgn="base" hangingPunct="0">
              <a:spcBef>
                <a:spcPct val="0"/>
              </a:spcBef>
              <a:spcAft>
                <a:spcPct val="0"/>
              </a:spcAft>
              <a:buFont typeface="Wingdings" panose="05000000000000000000" pitchFamily="2" charset="2"/>
              <a:buChar char="ü"/>
            </a:pP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CRT</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组</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ypN0</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率显著提高</a:t>
            </a:r>
            <a:r>
              <a:rPr lang="en-US" altLang="zh-CN"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58% vs. 47%</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p=0.0073</a:t>
            </a:r>
            <a:r>
              <a:rPr lang="zh-CN" altLang="en-US" sz="1200"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a:t>
            </a:r>
            <a:endParaRPr kumimoji="0" lang="zh-CN" altLang="en-US" sz="120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9" name="文本框 28"/>
          <p:cNvSpPr txBox="1"/>
          <p:nvPr/>
        </p:nvSpPr>
        <p:spPr>
          <a:xfrm>
            <a:off x="2942326" y="6642555"/>
            <a:ext cx="6221105" cy="223589"/>
          </a:xfrm>
          <a:prstGeom prst="rect">
            <a:avLst/>
          </a:prstGeom>
          <a:noFill/>
        </p:spPr>
        <p:txBody>
          <a:bodyPr wrap="square">
            <a:spAutoFit/>
          </a:bodyPr>
          <a:lstStyle/>
          <a:p>
            <a:pPr lvl="0">
              <a:defRPr/>
            </a:pPr>
            <a:r>
              <a:rPr lang="en-US" altLang="zh-CN" sz="800" dirty="0">
                <a:cs typeface="+mn-ea"/>
                <a:sym typeface="+mn-lt"/>
              </a:rPr>
              <a:t>CRT</a:t>
            </a:r>
            <a:r>
              <a:rPr lang="zh-CN" altLang="en-US" sz="800" dirty="0">
                <a:cs typeface="+mn-ea"/>
                <a:sym typeface="+mn-lt"/>
              </a:rPr>
              <a:t>，吉西他滨为基础的放化疗；</a:t>
            </a:r>
            <a:r>
              <a:rPr lang="en-US" altLang="zh-CN" sz="800" dirty="0">
                <a:cs typeface="+mn-ea"/>
                <a:sym typeface="+mn-lt"/>
              </a:rPr>
              <a:t>FFX</a:t>
            </a:r>
            <a:r>
              <a:rPr lang="zh-CN" altLang="en-US" sz="800" dirty="0">
                <a:cs typeface="+mn-ea"/>
                <a:sym typeface="+mn-lt"/>
              </a:rPr>
              <a:t>，</a:t>
            </a:r>
            <a:r>
              <a:rPr lang="en-US" altLang="zh-CN" sz="800" dirty="0">
                <a:cs typeface="+mn-ea"/>
                <a:sym typeface="+mn-lt"/>
              </a:rPr>
              <a:t>FOLFIRINOX</a:t>
            </a:r>
            <a:r>
              <a:rPr lang="zh-CN" altLang="en-US" sz="800" dirty="0">
                <a:cs typeface="+mn-ea"/>
                <a:sym typeface="+mn-lt"/>
              </a:rPr>
              <a:t>；</a:t>
            </a:r>
            <a:r>
              <a:rPr lang="en-US" altLang="zh-CN" sz="800" dirty="0" err="1">
                <a:cs typeface="+mn-ea"/>
                <a:sym typeface="+mn-lt"/>
              </a:rPr>
              <a:t>mITT</a:t>
            </a:r>
            <a:r>
              <a:rPr lang="zh-CN" altLang="en-US" sz="800" dirty="0">
                <a:cs typeface="+mn-ea"/>
                <a:sym typeface="+mn-lt"/>
              </a:rPr>
              <a:t>，改良意向性治疗；</a:t>
            </a:r>
            <a:r>
              <a:rPr lang="en-US" altLang="zh-CN" sz="800" dirty="0">
                <a:cs typeface="+mn-ea"/>
                <a:sym typeface="+mn-lt"/>
              </a:rPr>
              <a:t>mOS</a:t>
            </a:r>
            <a:r>
              <a:rPr lang="zh-CN" altLang="en-US" sz="800" dirty="0">
                <a:cs typeface="+mn-ea"/>
                <a:sym typeface="+mn-lt"/>
              </a:rPr>
              <a:t>，中位总生存期；</a:t>
            </a:r>
            <a:r>
              <a:rPr lang="en-US" altLang="zh-CN" sz="800" dirty="0" err="1">
                <a:cs typeface="+mn-ea"/>
                <a:sym typeface="+mn-lt"/>
              </a:rPr>
              <a:t>mPFS</a:t>
            </a:r>
            <a:r>
              <a:rPr lang="zh-CN" altLang="en-US" sz="800" dirty="0">
                <a:cs typeface="+mn-ea"/>
                <a:sym typeface="+mn-lt"/>
              </a:rPr>
              <a:t>，中位无进展生存期</a:t>
            </a:r>
            <a:endParaRPr kumimoji="0" lang="zh-CN" altLang="en-US" sz="800" b="0" i="0" u="none" strike="noStrike" kern="1200" cap="none" spc="0" normalizeH="0" baseline="0" noProof="0" dirty="0">
              <a:ln>
                <a:noFill/>
              </a:ln>
              <a:solidFill>
                <a:prstClr val="black"/>
              </a:solidFill>
              <a:effectLst/>
              <a:uLnTx/>
              <a:uFillTx/>
              <a:cs typeface="+mn-ea"/>
              <a:sym typeface="+mn-lt"/>
            </a:endParaRPr>
          </a:p>
        </p:txBody>
      </p:sp>
      <p:cxnSp>
        <p:nvCxnSpPr>
          <p:cNvPr id="33" name="直接箭头连接符 32"/>
          <p:cNvCxnSpPr/>
          <p:nvPr/>
        </p:nvCxnSpPr>
        <p:spPr>
          <a:xfrm>
            <a:off x="7505156" y="2092950"/>
            <a:ext cx="36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文本框 19"/>
          <p:cNvSpPr txBox="1"/>
          <p:nvPr/>
        </p:nvSpPr>
        <p:spPr>
          <a:xfrm>
            <a:off x="150251" y="155933"/>
            <a:ext cx="5402336"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临界可切除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PC</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：新辅助化疗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新辅助同步放化疗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35" name="文本框 34"/>
          <p:cNvSpPr txBox="1"/>
          <p:nvPr/>
        </p:nvSpPr>
        <p:spPr>
          <a:xfrm>
            <a:off x="5204749" y="120584"/>
            <a:ext cx="3710691" cy="430887"/>
          </a:xfrm>
          <a:prstGeom prst="rect">
            <a:avLst/>
          </a:prstGeom>
          <a:noFill/>
        </p:spPr>
        <p:txBody>
          <a:bodyPr wrap="square">
            <a:spAutoFit/>
          </a:bodyPr>
          <a:lstStyle/>
          <a:p>
            <a:r>
              <a:rPr lang="en-US" altLang="zh-CN" sz="2200" b="1" dirty="0">
                <a:solidFill>
                  <a:schemeClr val="tx1">
                    <a:lumMod val="75000"/>
                    <a:lumOff val="25000"/>
                  </a:schemeClr>
                </a:solidFill>
                <a:cs typeface="+mn-ea"/>
                <a:sym typeface="+mn-lt"/>
              </a:rPr>
              <a:t>PREOPANC-2 III</a:t>
            </a:r>
            <a:r>
              <a:rPr lang="zh-CN" altLang="en-US" sz="2200" b="1" dirty="0">
                <a:solidFill>
                  <a:schemeClr val="tx1">
                    <a:lumMod val="75000"/>
                    <a:lumOff val="25000"/>
                  </a:schemeClr>
                </a:solidFill>
                <a:cs typeface="+mn-ea"/>
                <a:sym typeface="+mn-lt"/>
              </a:rPr>
              <a:t>期研究</a:t>
            </a:r>
            <a:endParaRPr lang="en-US" altLang="zh-CN" sz="2200" b="1" dirty="0">
              <a:solidFill>
                <a:schemeClr val="tx1">
                  <a:lumMod val="75000"/>
                  <a:lumOff val="25000"/>
                </a:schemeClr>
              </a:solidFill>
              <a:latin typeface="+mn-lt"/>
              <a:ea typeface="+mn-ea"/>
              <a:cs typeface="+mn-ea"/>
              <a:sym typeface="+mn-lt"/>
            </a:endParaRPr>
          </a:p>
        </p:txBody>
      </p:sp>
      <p:grpSp>
        <p:nvGrpSpPr>
          <p:cNvPr id="39" name="组合 38"/>
          <p:cNvGrpSpPr/>
          <p:nvPr/>
        </p:nvGrpSpPr>
        <p:grpSpPr>
          <a:xfrm>
            <a:off x="9048359" y="1855766"/>
            <a:ext cx="1240971" cy="385972"/>
            <a:chOff x="8697686" y="1848773"/>
            <a:chExt cx="1240971" cy="385972"/>
          </a:xfrm>
        </p:grpSpPr>
        <p:sp>
          <p:nvSpPr>
            <p:cNvPr id="37" name="圆角矩形 36"/>
            <p:cNvSpPr/>
            <p:nvPr/>
          </p:nvSpPr>
          <p:spPr>
            <a:xfrm>
              <a:off x="8697686" y="1848773"/>
              <a:ext cx="1240971" cy="385972"/>
            </a:xfrm>
            <a:prstGeom prst="round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8" name="文本框 37"/>
            <p:cNvSpPr txBox="1"/>
            <p:nvPr/>
          </p:nvSpPr>
          <p:spPr>
            <a:xfrm>
              <a:off x="8805990" y="1901374"/>
              <a:ext cx="1082348" cy="307777"/>
            </a:xfrm>
            <a:prstGeom prst="rect">
              <a:avLst/>
            </a:prstGeom>
            <a:noFill/>
          </p:spPr>
          <p:txBody>
            <a:bodyPr wrap="none" rtlCol="0">
              <a:spAutoFit/>
            </a:bodyPr>
            <a:lstStyle/>
            <a:p>
              <a:r>
                <a:rPr kumimoji="1" lang="zh-CN" altLang="en-US" sz="1400" b="1" dirty="0">
                  <a:solidFill>
                    <a:srgbClr val="FF0000"/>
                  </a:solidFill>
                  <a:highlight>
                    <a:srgbClr val="FFFF00"/>
                  </a:highlight>
                </a:rPr>
                <a:t>无辅助化疗</a:t>
              </a:r>
              <a:endParaRPr kumimoji="1" lang="zh-CN" altLang="en-US" sz="1400" b="1" dirty="0">
                <a:solidFill>
                  <a:srgbClr val="FF0000"/>
                </a:solidFill>
                <a:highlight>
                  <a:srgbClr val="FFFF00"/>
                </a:highlight>
              </a:endParaRPr>
            </a:p>
          </p:txBody>
        </p:sp>
      </p:grpSp>
      <p:sp>
        <p:nvSpPr>
          <p:cNvPr id="40" name="文本框 39"/>
          <p:cNvSpPr txBox="1"/>
          <p:nvPr/>
        </p:nvSpPr>
        <p:spPr>
          <a:xfrm>
            <a:off x="9466002" y="151361"/>
            <a:ext cx="1107996" cy="369332"/>
          </a:xfrm>
          <a:prstGeom prst="rect">
            <a:avLst/>
          </a:prstGeom>
          <a:noFill/>
        </p:spPr>
        <p:txBody>
          <a:bodyPr wrap="none" rtlCol="0">
            <a:spAutoFit/>
          </a:bodyPr>
          <a:lstStyle/>
          <a:p>
            <a:r>
              <a:rPr kumimoji="1" lang="zh-CN" altLang="en-US" b="1" dirty="0">
                <a:solidFill>
                  <a:srgbClr val="FF0000"/>
                </a:solidFill>
              </a:rPr>
              <a:t>模式优化</a:t>
            </a:r>
            <a:endParaRPr kumimoji="1" lang="zh-CN" altLang="en-US" b="1" dirty="0">
              <a:solidFill>
                <a:srgbClr val="FF0000"/>
              </a:solidFill>
            </a:endParaRPr>
          </a:p>
        </p:txBody>
      </p:sp>
      <p:sp>
        <p:nvSpPr>
          <p:cNvPr id="34" name="文本框 33"/>
          <p:cNvSpPr txBox="1"/>
          <p:nvPr/>
        </p:nvSpPr>
        <p:spPr>
          <a:xfrm>
            <a:off x="8485520" y="5316169"/>
            <a:ext cx="3706480" cy="1600438"/>
          </a:xfrm>
          <a:prstGeom prst="rect">
            <a:avLst/>
          </a:prstGeom>
          <a:noFill/>
        </p:spPr>
        <p:txBody>
          <a:bodyPr wrap="square" rtlCol="0">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安全性</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ü"/>
            </a:pPr>
            <a:r>
              <a:rPr lang="zh-CN" altLang="en-US" sz="1000" dirty="0"/>
              <a: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级</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AEs</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FOLFIRINOX</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67%</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CRT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60%</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ü"/>
            </a:pPr>
            <a:r>
              <a:rPr lang="en-US" altLang="zh-CN" sz="1200" b="1" dirty="0">
                <a:solidFill>
                  <a:srgbClr val="FF0000"/>
                </a:solidFill>
                <a:latin typeface="微软雅黑" panose="020B0503020204020204" pitchFamily="34" charset="-122"/>
                <a:ea typeface="微软雅黑" panose="020B0503020204020204" pitchFamily="34" charset="-122"/>
              </a:rPr>
              <a:t>FOLFIRINOX</a:t>
            </a:r>
            <a:r>
              <a:rPr lang="zh-CN" altLang="en-US" sz="1200" dirty="0">
                <a:solidFill>
                  <a:srgbClr val="FF0000"/>
                </a:solidFill>
                <a:latin typeface="微软雅黑" panose="020B0503020204020204" pitchFamily="34" charset="-122"/>
                <a:ea typeface="微软雅黑" panose="020B0503020204020204" pitchFamily="34" charset="-122"/>
              </a:rPr>
              <a:t>≥</a:t>
            </a:r>
            <a:r>
              <a:rPr lang="en-US" altLang="zh-CN" sz="1200" dirty="0">
                <a:solidFill>
                  <a:srgbClr val="FF0000"/>
                </a:solidFill>
                <a:latin typeface="微软雅黑" panose="020B0503020204020204" pitchFamily="34" charset="-122"/>
                <a:ea typeface="微软雅黑" panose="020B0503020204020204" pitchFamily="34" charset="-122"/>
              </a:rPr>
              <a:t>3</a:t>
            </a:r>
            <a:r>
              <a:rPr lang="zh-CN" altLang="en-US" sz="1200" dirty="0">
                <a:solidFill>
                  <a:srgbClr val="FF0000"/>
                </a:solidFill>
                <a:latin typeface="微软雅黑" panose="020B0503020204020204" pitchFamily="34" charset="-122"/>
                <a:ea typeface="微软雅黑" panose="020B0503020204020204" pitchFamily="34" charset="-122"/>
              </a:rPr>
              <a:t>级腹泻和低钾血症发生率高</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于</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CRT</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200" dirty="0">
                <a:solidFill>
                  <a:srgbClr val="FF0000"/>
                </a:solidFill>
                <a:latin typeface="微软雅黑" panose="020B0503020204020204" pitchFamily="34" charset="-122"/>
                <a:ea typeface="微软雅黑" panose="020B0503020204020204" pitchFamily="34" charset="-122"/>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分别为</a:t>
            </a:r>
            <a:r>
              <a:rPr lang="en-US" altLang="zh-CN" sz="1200" dirty="0">
                <a:solidFill>
                  <a:srgbClr val="FF0000"/>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23%</a:t>
            </a:r>
            <a:r>
              <a:rPr lang="en-US" altLang="zh-CN" sz="1200" dirty="0">
                <a:solidFill>
                  <a:srgbClr val="FF0000"/>
                </a:solidFill>
                <a:latin typeface="微软雅黑" panose="020B0503020204020204" pitchFamily="34" charset="-122"/>
                <a:ea typeface="微软雅黑" panose="020B0503020204020204" pitchFamily="34" charset="-122"/>
              </a:rPr>
              <a:t> </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200" b="1" dirty="0">
                <a:solidFill>
                  <a:srgbClr val="FF0000"/>
                </a:solidFill>
                <a:latin typeface="微软雅黑" panose="020B0503020204020204" pitchFamily="34" charset="-122"/>
                <a:ea typeface="微软雅黑" panose="020B0503020204020204" pitchFamily="34" charset="-122"/>
              </a:rPr>
              <a:t>13%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；中性粒细胞减少率相当，</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25%</a:t>
            </a: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22%</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ü"/>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治疗相关死亡率两组均约</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1%</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171450" indent="-171450">
              <a:buFont typeface="Wingdings" panose="05000000000000000000" pitchFamily="2" charset="2"/>
              <a:buChar char="ü"/>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术后主要并发症发生率未见显著差异</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endParaRPr kumimoji="1" lang="zh-CN" alt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41835" y="3606871"/>
            <a:ext cx="11966745" cy="305883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6" name="图片 95"/>
          <p:cNvPicPr>
            <a:picLocks noChangeAspect="1"/>
          </p:cNvPicPr>
          <p:nvPr/>
        </p:nvPicPr>
        <p:blipFill>
          <a:blip r:embed="rId1"/>
          <a:stretch>
            <a:fillRect/>
          </a:stretch>
        </p:blipFill>
        <p:spPr>
          <a:xfrm>
            <a:off x="538284" y="3898121"/>
            <a:ext cx="5190474" cy="2700000"/>
          </a:xfrm>
          <a:prstGeom prst="rect">
            <a:avLst/>
          </a:prstGeom>
        </p:spPr>
      </p:pic>
      <p:sp>
        <p:nvSpPr>
          <p:cNvPr id="10" name="Rectangle 9"/>
          <p:cNvSpPr/>
          <p:nvPr/>
        </p:nvSpPr>
        <p:spPr>
          <a:xfrm>
            <a:off x="141836" y="884548"/>
            <a:ext cx="11966744" cy="265346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0" y="6665706"/>
            <a:ext cx="6463244" cy="215444"/>
          </a:xfrm>
          <a:prstGeom prst="rect">
            <a:avLst/>
          </a:prstGeom>
          <a:noFill/>
        </p:spPr>
        <p:txBody>
          <a:bodyPr wrap="square" rtlCol="0" anchor="b">
            <a:spAutoFit/>
          </a:bodyPr>
          <a:lstStyle/>
          <a:p>
            <a:pPr>
              <a:defRPr/>
            </a:pPr>
            <a:r>
              <a:rPr kumimoji="0" lang="en-US" altLang="zh-CN" sz="800" b="0" i="0" u="none" strike="noStrike" kern="1200" cap="none" spc="0" normalizeH="0" baseline="0" noProof="0" dirty="0">
                <a:ln>
                  <a:noFill/>
                </a:ln>
                <a:solidFill>
                  <a:prstClr val="black"/>
                </a:solidFill>
                <a:effectLst/>
                <a:uLnTx/>
                <a:uFillTx/>
                <a:cs typeface="+mn-ea"/>
                <a:sym typeface="+mn-lt"/>
              </a:rPr>
              <a:t>1. Michele Reni, et al. 2025 ASCO. Abstract # LBA4004. </a:t>
            </a:r>
            <a:r>
              <a:rPr lang="en-US" altLang="zh-CN" sz="800" dirty="0">
                <a:solidFill>
                  <a:prstClr val="black"/>
                </a:solidFill>
                <a:cs typeface="+mn-ea"/>
                <a:sym typeface="+mn-lt"/>
              </a:rPr>
              <a:t>2. Reni M, et.al. Lancet. 2025 Nov 20:S0140-6736(25)01685-X. </a:t>
            </a:r>
            <a:r>
              <a:rPr kumimoji="0" lang="en-US" altLang="zh-CN" sz="800" b="0" i="0" u="none" strike="noStrike" kern="1200" cap="none" spc="0" normalizeH="0" baseline="0" noProof="0" dirty="0">
                <a:ln>
                  <a:noFill/>
                </a:ln>
                <a:solidFill>
                  <a:prstClr val="black"/>
                </a:solidFill>
                <a:effectLst/>
                <a:uLnTx/>
                <a:uFillTx/>
                <a:cs typeface="+mn-ea"/>
                <a:sym typeface="+mn-lt"/>
              </a:rPr>
              <a:t> </a:t>
            </a:r>
            <a:endParaRPr kumimoji="0" lang="zh-CN" altLang="en-US" sz="800" b="0" i="0" u="none" strike="noStrike" kern="1200" cap="none" spc="0" normalizeH="0" baseline="0" noProof="0" dirty="0">
              <a:ln>
                <a:noFill/>
              </a:ln>
              <a:solidFill>
                <a:prstClr val="black"/>
              </a:solidFill>
              <a:effectLst/>
              <a:uLnTx/>
              <a:uFillTx/>
              <a:cs typeface="+mn-ea"/>
              <a:sym typeface="+mn-lt"/>
            </a:endParaRPr>
          </a:p>
        </p:txBody>
      </p:sp>
      <p:sp>
        <p:nvSpPr>
          <p:cNvPr id="3" name="文本占位符 2"/>
          <p:cNvSpPr>
            <a:spLocks noGrp="1"/>
          </p:cNvSpPr>
          <p:nvPr>
            <p:ph type="body" sz="quarter" idx="10"/>
          </p:nvPr>
        </p:nvSpPr>
        <p:spPr>
          <a:xfrm>
            <a:off x="211576" y="515208"/>
            <a:ext cx="11966744" cy="400110"/>
          </a:xfrm>
        </p:spPr>
        <p:txBody>
          <a:bodyPr/>
          <a:lstStyle/>
          <a:p>
            <a:r>
              <a:rPr lang="zh-CN" altLang="en-US" sz="2000" dirty="0">
                <a:solidFill>
                  <a:schemeClr val="tx1">
                    <a:lumMod val="75000"/>
                    <a:lumOff val="25000"/>
                  </a:schemeClr>
                </a:solidFill>
              </a:rPr>
              <a:t>新辅助</a:t>
            </a:r>
            <a:r>
              <a:rPr lang="en-US" altLang="zh-CN" sz="2000" dirty="0">
                <a:solidFill>
                  <a:schemeClr val="tx1">
                    <a:lumMod val="75000"/>
                    <a:lumOff val="25000"/>
                  </a:schemeClr>
                </a:solidFill>
              </a:rPr>
              <a:t>PAXG</a:t>
            </a:r>
            <a:r>
              <a:rPr lang="zh-CN" altLang="en-US" sz="2000" dirty="0">
                <a:solidFill>
                  <a:schemeClr val="tx1">
                    <a:lumMod val="75000"/>
                    <a:lumOff val="25000"/>
                  </a:schemeClr>
                </a:solidFill>
              </a:rPr>
              <a:t>较</a:t>
            </a:r>
            <a:r>
              <a:rPr lang="en-US" altLang="zh-CN" sz="2000" dirty="0" err="1">
                <a:solidFill>
                  <a:schemeClr val="tx1">
                    <a:lumMod val="75000"/>
                    <a:lumOff val="25000"/>
                  </a:schemeClr>
                </a:solidFill>
                <a:cs typeface="+mn-ea"/>
                <a:sym typeface="+mn-lt"/>
              </a:rPr>
              <a:t>mFOLFIRINOX</a:t>
            </a:r>
            <a:r>
              <a:rPr lang="zh-CN" altLang="en-US" sz="2000" dirty="0">
                <a:solidFill>
                  <a:schemeClr val="tx1">
                    <a:lumMod val="75000"/>
                    <a:lumOff val="25000"/>
                  </a:schemeClr>
                </a:solidFill>
                <a:cs typeface="+mn-ea"/>
                <a:sym typeface="+mn-lt"/>
              </a:rPr>
              <a:t>，</a:t>
            </a:r>
            <a:r>
              <a:rPr lang="zh-CN" altLang="en-US" sz="2000" dirty="0">
                <a:solidFill>
                  <a:schemeClr val="tx1">
                    <a:lumMod val="75000"/>
                    <a:lumOff val="25000"/>
                  </a:schemeClr>
                </a:solidFill>
              </a:rPr>
              <a:t>显著延长</a:t>
            </a:r>
            <a:r>
              <a:rPr lang="en-US" altLang="zh-CN" sz="2000" dirty="0">
                <a:solidFill>
                  <a:schemeClr val="tx1">
                    <a:lumMod val="75000"/>
                    <a:lumOff val="25000"/>
                  </a:schemeClr>
                </a:solidFill>
              </a:rPr>
              <a:t>EFS</a:t>
            </a:r>
            <a:r>
              <a:rPr lang="zh-CN" altLang="en-US" sz="2000" baseline="-25000" dirty="0">
                <a:solidFill>
                  <a:schemeClr val="tx1">
                    <a:lumMod val="75000"/>
                    <a:lumOff val="25000"/>
                  </a:schemeClr>
                </a:solidFill>
              </a:rPr>
              <a:t>（</a:t>
            </a:r>
            <a:r>
              <a:rPr lang="en-US" altLang="zh-CN" sz="2000" baseline="-25000" dirty="0">
                <a:solidFill>
                  <a:schemeClr val="tx1">
                    <a:lumMod val="75000"/>
                    <a:lumOff val="25000"/>
                  </a:schemeClr>
                </a:solidFill>
              </a:rPr>
              <a:t>16</a:t>
            </a:r>
            <a:r>
              <a:rPr lang="zh-CN" altLang="en-US" sz="2000" baseline="-25000" dirty="0">
                <a:solidFill>
                  <a:schemeClr val="tx1">
                    <a:lumMod val="75000"/>
                    <a:lumOff val="25000"/>
                  </a:schemeClr>
                </a:solidFill>
              </a:rPr>
              <a:t> </a:t>
            </a:r>
            <a:r>
              <a:rPr lang="en-US" altLang="zh-CN" sz="2000" baseline="-25000" dirty="0">
                <a:solidFill>
                  <a:schemeClr val="tx1">
                    <a:lumMod val="75000"/>
                    <a:lumOff val="25000"/>
                  </a:schemeClr>
                </a:solidFill>
              </a:rPr>
              <a:t>vs. 10.2</a:t>
            </a:r>
            <a:r>
              <a:rPr lang="zh-CN" altLang="en-US" sz="2000" baseline="-25000" dirty="0">
                <a:solidFill>
                  <a:schemeClr val="tx1">
                    <a:lumMod val="75000"/>
                    <a:lumOff val="25000"/>
                  </a:schemeClr>
                </a:solidFill>
              </a:rPr>
              <a:t>月）</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3</a:t>
            </a:r>
            <a:r>
              <a:rPr lang="zh-CN" altLang="en-US" sz="2000" dirty="0">
                <a:solidFill>
                  <a:schemeClr val="tx1">
                    <a:lumMod val="75000"/>
                    <a:lumOff val="25000"/>
                  </a:schemeClr>
                </a:solidFill>
              </a:rPr>
              <a:t>年</a:t>
            </a:r>
            <a:r>
              <a:rPr lang="en-US" altLang="zh-CN" sz="2000" dirty="0">
                <a:solidFill>
                  <a:schemeClr val="tx1">
                    <a:lumMod val="75000"/>
                    <a:lumOff val="25000"/>
                  </a:schemeClr>
                </a:solidFill>
              </a:rPr>
              <a:t>EFS</a:t>
            </a:r>
            <a:r>
              <a:rPr lang="zh-CN" altLang="en-US" sz="2000" dirty="0">
                <a:solidFill>
                  <a:schemeClr val="tx1">
                    <a:lumMod val="75000"/>
                    <a:lumOff val="25000"/>
                  </a:schemeClr>
                </a:solidFill>
              </a:rPr>
              <a:t>率提高</a:t>
            </a:r>
            <a:r>
              <a:rPr lang="en-US" altLang="zh-CN" sz="2000" dirty="0">
                <a:solidFill>
                  <a:schemeClr val="tx1">
                    <a:lumMod val="75000"/>
                    <a:lumOff val="25000"/>
                  </a:schemeClr>
                </a:solidFill>
              </a:rPr>
              <a:t>20%</a:t>
            </a:r>
            <a:r>
              <a:rPr lang="zh-CN" altLang="en-US" sz="2000" dirty="0">
                <a:solidFill>
                  <a:schemeClr val="tx1">
                    <a:lumMod val="75000"/>
                    <a:lumOff val="25000"/>
                  </a:schemeClr>
                </a:solidFill>
              </a:rPr>
              <a:t>，且耐受性良好</a:t>
            </a:r>
            <a:endParaRPr lang="zh-CN" altLang="en-US" sz="2000" dirty="0">
              <a:solidFill>
                <a:schemeClr val="tx1">
                  <a:lumMod val="75000"/>
                  <a:lumOff val="25000"/>
                </a:schemeClr>
              </a:solidFill>
            </a:endParaRPr>
          </a:p>
        </p:txBody>
      </p:sp>
      <p:cxnSp>
        <p:nvCxnSpPr>
          <p:cNvPr id="93" name="直接连接符 92"/>
          <p:cNvCxnSpPr/>
          <p:nvPr/>
        </p:nvCxnSpPr>
        <p:spPr>
          <a:xfrm>
            <a:off x="6125207" y="3790121"/>
            <a:ext cx="0" cy="2682117"/>
          </a:xfrm>
          <a:prstGeom prst="line">
            <a:avLst/>
          </a:prstGeom>
          <a:ln w="9525">
            <a:prstDash val="lgDash"/>
          </a:ln>
        </p:spPr>
        <p:style>
          <a:lnRef idx="2">
            <a:schemeClr val="accent1"/>
          </a:lnRef>
          <a:fillRef idx="0">
            <a:schemeClr val="accent1"/>
          </a:fillRef>
          <a:effectRef idx="1">
            <a:schemeClr val="accent1"/>
          </a:effectRef>
          <a:fontRef idx="minor">
            <a:schemeClr val="tx1"/>
          </a:fontRef>
        </p:style>
      </p:cxnSp>
      <p:sp>
        <p:nvSpPr>
          <p:cNvPr id="95" name="矩形 94"/>
          <p:cNvSpPr/>
          <p:nvPr/>
        </p:nvSpPr>
        <p:spPr>
          <a:xfrm>
            <a:off x="1878836" y="3980116"/>
            <a:ext cx="1215104" cy="5293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1" i="0" u="none" strike="noStrike" kern="1200" cap="none" spc="0" normalizeH="0" baseline="0" noProof="0" dirty="0">
              <a:ln>
                <a:noFill/>
              </a:ln>
              <a:solidFill>
                <a:prstClr val="black"/>
              </a:solidFill>
              <a:effectLst/>
              <a:uLnTx/>
              <a:uFillTx/>
              <a:cs typeface="+mn-ea"/>
              <a:sym typeface="+mn-lt"/>
            </a:endParaRPr>
          </a:p>
        </p:txBody>
      </p:sp>
      <p:sp>
        <p:nvSpPr>
          <p:cNvPr id="6" name="TextBox 5"/>
          <p:cNvSpPr txBox="1"/>
          <p:nvPr/>
        </p:nvSpPr>
        <p:spPr>
          <a:xfrm>
            <a:off x="225256" y="949040"/>
            <a:ext cx="11749157" cy="276999"/>
          </a:xfrm>
          <a:prstGeom prst="rect">
            <a:avLst/>
          </a:prstGeom>
          <a:noFill/>
        </p:spPr>
        <p:txBody>
          <a:bodyPr wrap="square">
            <a:spAutoFit/>
          </a:bodyPr>
          <a:lstStyle/>
          <a:p>
            <a:pPr marL="285750" indent="-285750">
              <a:buFont typeface="Wingdings" panose="05000000000000000000" pitchFamily="2" charset="2"/>
              <a:buChar char="Ø"/>
            </a:pPr>
            <a:r>
              <a:rPr lang="zh-CN" altLang="en-US" sz="1200" dirty="0">
                <a:solidFill>
                  <a:schemeClr val="tx1">
                    <a:lumMod val="75000"/>
                    <a:lumOff val="25000"/>
                  </a:schemeClr>
                </a:solidFill>
                <a:cs typeface="+mn-ea"/>
                <a:sym typeface="+mn-lt"/>
              </a:rPr>
              <a:t>随机、对照、</a:t>
            </a:r>
            <a:r>
              <a:rPr lang="en-US" altLang="zh-CN" sz="1200" dirty="0">
                <a:solidFill>
                  <a:schemeClr val="tx1">
                    <a:lumMod val="75000"/>
                    <a:lumOff val="25000"/>
                  </a:schemeClr>
                </a:solidFill>
                <a:cs typeface="+mn-ea"/>
                <a:sym typeface="+mn-lt"/>
              </a:rPr>
              <a:t>III</a:t>
            </a:r>
            <a:r>
              <a:rPr lang="zh-CN" altLang="en-US" sz="1200" dirty="0">
                <a:solidFill>
                  <a:schemeClr val="tx1">
                    <a:lumMod val="75000"/>
                    <a:lumOff val="25000"/>
                  </a:schemeClr>
                </a:solidFill>
                <a:cs typeface="+mn-ea"/>
                <a:sym typeface="+mn-lt"/>
              </a:rPr>
              <a:t>期研究，比较</a:t>
            </a:r>
            <a:r>
              <a:rPr lang="en-US" altLang="zh-CN" sz="1200" dirty="0">
                <a:solidFill>
                  <a:schemeClr val="tx1">
                    <a:lumMod val="75000"/>
                    <a:lumOff val="25000"/>
                  </a:schemeClr>
                </a:solidFill>
                <a:cs typeface="+mn-ea"/>
                <a:sym typeface="+mn-lt"/>
              </a:rPr>
              <a:t>PAXG</a:t>
            </a:r>
            <a:r>
              <a:rPr lang="zh-CN" altLang="en-US" sz="1200" dirty="0">
                <a:solidFill>
                  <a:schemeClr val="tx1">
                    <a:lumMod val="75000"/>
                    <a:lumOff val="25000"/>
                  </a:schemeClr>
                </a:solidFill>
                <a:cs typeface="+mn-ea"/>
                <a:sym typeface="+mn-lt"/>
              </a:rPr>
              <a:t>和</a:t>
            </a:r>
            <a:r>
              <a:rPr lang="en-US" altLang="zh-CN" sz="1200" dirty="0" err="1">
                <a:solidFill>
                  <a:schemeClr val="tx1">
                    <a:lumMod val="75000"/>
                    <a:lumOff val="25000"/>
                  </a:schemeClr>
                </a:solidFill>
                <a:cs typeface="+mn-ea"/>
                <a:sym typeface="+mn-lt"/>
              </a:rPr>
              <a:t>mFOLFIRINOX</a:t>
            </a:r>
            <a:r>
              <a:rPr lang="zh-CN" altLang="en-US" sz="1200" dirty="0">
                <a:solidFill>
                  <a:schemeClr val="tx1">
                    <a:lumMod val="75000"/>
                    <a:lumOff val="25000"/>
                  </a:schemeClr>
                </a:solidFill>
                <a:cs typeface="+mn-ea"/>
                <a:sym typeface="+mn-lt"/>
              </a:rPr>
              <a:t>新辅助治疗可切除</a:t>
            </a:r>
            <a:r>
              <a:rPr lang="en-US" altLang="zh-CN" sz="1200" dirty="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临界可切除胰腺癌患者的疗效和安全性</a:t>
            </a:r>
            <a:endParaRPr lang="zh-CN" altLang="en-US" sz="1200" dirty="0">
              <a:solidFill>
                <a:schemeClr val="tx1">
                  <a:lumMod val="75000"/>
                  <a:lumOff val="25000"/>
                </a:schemeClr>
              </a:solidFill>
              <a:cs typeface="+mn-ea"/>
              <a:sym typeface="+mn-lt"/>
            </a:endParaRPr>
          </a:p>
        </p:txBody>
      </p:sp>
      <p:sp>
        <p:nvSpPr>
          <p:cNvPr id="53" name="矩形 52"/>
          <p:cNvSpPr/>
          <p:nvPr/>
        </p:nvSpPr>
        <p:spPr>
          <a:xfrm>
            <a:off x="272692" y="3977506"/>
            <a:ext cx="288000" cy="1882657"/>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1" dirty="0">
                <a:solidFill>
                  <a:prstClr val="white"/>
                </a:solidFill>
                <a:cs typeface="+mn-ea"/>
                <a:sym typeface="+mn-lt"/>
              </a:rPr>
              <a:t>首次随机</a:t>
            </a:r>
            <a:r>
              <a:rPr kumimoji="0" lang="zh-CN" altLang="en-US" sz="1200" b="1" i="0" u="none" strike="noStrike" kern="1200" cap="none" spc="0" normalizeH="0" baseline="0" noProof="0" dirty="0">
                <a:ln>
                  <a:noFill/>
                </a:ln>
                <a:solidFill>
                  <a:prstClr val="white"/>
                </a:solidFill>
                <a:effectLst/>
                <a:uLnTx/>
                <a:uFillTx/>
                <a:cs typeface="+mn-ea"/>
                <a:sym typeface="+mn-lt"/>
              </a:rPr>
              <a:t>研究结果</a:t>
            </a:r>
            <a:endParaRPr kumimoji="0" lang="en-US" sz="1200" b="1" i="0" u="none" strike="noStrike" kern="1200" cap="none" spc="0" normalizeH="0" baseline="0" noProof="0" dirty="0">
              <a:ln>
                <a:noFill/>
              </a:ln>
              <a:solidFill>
                <a:prstClr val="white"/>
              </a:solidFill>
              <a:effectLst/>
              <a:uLnTx/>
              <a:uFillTx/>
              <a:cs typeface="+mn-ea"/>
              <a:sym typeface="+mn-lt"/>
            </a:endParaRPr>
          </a:p>
        </p:txBody>
      </p:sp>
      <p:graphicFrame>
        <p:nvGraphicFramePr>
          <p:cNvPr id="54" name="表格 53"/>
          <p:cNvGraphicFramePr>
            <a:graphicFrameLocks noGrp="1"/>
          </p:cNvGraphicFramePr>
          <p:nvPr/>
        </p:nvGraphicFramePr>
        <p:xfrm>
          <a:off x="2955519" y="3933779"/>
          <a:ext cx="3084709" cy="975360"/>
        </p:xfrm>
        <a:graphic>
          <a:graphicData uri="http://schemas.openxmlformats.org/drawingml/2006/table">
            <a:tbl>
              <a:tblPr firstRow="1">
                <a:tableStyleId>{69012ECD-51FC-41F1-AA8D-1B2483CD663E}</a:tableStyleId>
              </a:tblPr>
              <a:tblGrid>
                <a:gridCol w="1202653"/>
                <a:gridCol w="973959"/>
                <a:gridCol w="908097"/>
              </a:tblGrid>
              <a:tr h="138000">
                <a:tc>
                  <a:txBody>
                    <a:bodyPr/>
                    <a:lstStyle/>
                    <a:p>
                      <a:pPr algn="l"/>
                      <a:r>
                        <a:rPr lang="en-US" altLang="zh-CN" sz="1000" b="1" baseline="0" dirty="0">
                          <a:solidFill>
                            <a:schemeClr val="bg1"/>
                          </a:solidFill>
                          <a:effectLst/>
                          <a:latin typeface="微软雅黑" panose="020B0503020204020204" pitchFamily="34" charset="-122"/>
                          <a:ea typeface="微软雅黑" panose="020B0503020204020204" pitchFamily="34" charset="-122"/>
                          <a:cs typeface="+mn-ea"/>
                          <a:sym typeface="+mn-lt"/>
                        </a:rPr>
                        <a:t>179</a:t>
                      </a:r>
                      <a:r>
                        <a:rPr lang="zh-CN" altLang="en-US" sz="1000" b="1" baseline="0" dirty="0">
                          <a:solidFill>
                            <a:schemeClr val="bg1"/>
                          </a:solidFill>
                          <a:effectLst/>
                          <a:latin typeface="微软雅黑" panose="020B0503020204020204" pitchFamily="34" charset="-122"/>
                          <a:ea typeface="微软雅黑" panose="020B0503020204020204" pitchFamily="34" charset="-122"/>
                          <a:cs typeface="+mn-ea"/>
                          <a:sym typeface="+mn-lt"/>
                        </a:rPr>
                        <a:t>例事件</a:t>
                      </a:r>
                      <a:endParaRPr lang="zh-CN" altLang="en-US" sz="1000" b="1" baseline="0"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w="12700" cap="flat" cmpd="sng" algn="ctr">
                      <a:solidFill>
                        <a:schemeClr val="bg1"/>
                      </a:solidFill>
                      <a:prstDash val="solid"/>
                      <a:round/>
                      <a:headEnd type="none" w="med" len="med"/>
                      <a:tailEnd type="none" w="med" len="med"/>
                    </a:lnR>
                    <a:lnT w="12700" cap="flat" cmpd="sng" algn="ctr">
                      <a:noFill/>
                      <a:prstDash val="solid"/>
                      <a:miter lim="800000"/>
                    </a:lnT>
                    <a:lnB>
                      <a:noFill/>
                    </a:lnB>
                    <a:lnTlToBr w="12700" cmpd="sng">
                      <a:noFill/>
                      <a:prstDash val="solid"/>
                    </a:lnTlToBr>
                    <a:lnBlToTr w="12700" cmpd="sng">
                      <a:noFill/>
                      <a:prstDash val="solid"/>
                    </a:lnBlToTr>
                  </a:tcPr>
                </a:tc>
                <a:tc>
                  <a:txBody>
                    <a:bodyPr/>
                    <a:lstStyle/>
                    <a:p>
                      <a:pPr algn="ctr"/>
                      <a:r>
                        <a:rPr lang="en-US" sz="1000" b="1" baseline="0" dirty="0">
                          <a:solidFill>
                            <a:schemeClr val="bg1"/>
                          </a:solidFill>
                          <a:effectLst/>
                          <a:latin typeface="微软雅黑" panose="020B0503020204020204" pitchFamily="34" charset="-122"/>
                          <a:ea typeface="微软雅黑" panose="020B0503020204020204" pitchFamily="34" charset="-122"/>
                          <a:cs typeface="+mn-ea"/>
                          <a:sym typeface="+mn-lt"/>
                        </a:rPr>
                        <a:t>PAXG</a:t>
                      </a:r>
                      <a:endParaRPr lang="zh-CN" altLang="en-US" sz="1000" b="1" baseline="0"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miter lim="800000"/>
                    </a:lnT>
                    <a:lnB>
                      <a:noFill/>
                    </a:lnB>
                    <a:lnTlToBr w="12700" cmpd="sng">
                      <a:noFill/>
                      <a:prstDash val="solid"/>
                    </a:lnTlToBr>
                    <a:lnBlToTr w="12700" cmpd="sng">
                      <a:noFill/>
                      <a:prstDash val="solid"/>
                    </a:lnBlToTr>
                  </a:tcPr>
                </a:tc>
                <a:tc>
                  <a:txBody>
                    <a:bodyPr/>
                    <a:lstStyle/>
                    <a:p>
                      <a:pPr algn="ctr"/>
                      <a:r>
                        <a:rPr lang="en-US" sz="1000" b="1" baseline="0" dirty="0" err="1">
                          <a:solidFill>
                            <a:schemeClr val="bg1"/>
                          </a:solidFill>
                          <a:effectLst/>
                          <a:latin typeface="微软雅黑" panose="020B0503020204020204" pitchFamily="34" charset="-122"/>
                          <a:ea typeface="微软雅黑" panose="020B0503020204020204" pitchFamily="34" charset="-122"/>
                          <a:cs typeface="+mn-ea"/>
                          <a:sym typeface="+mn-lt"/>
                        </a:rPr>
                        <a:t>mFFX</a:t>
                      </a:r>
                      <a:endParaRPr lang="zh-CN" altLang="en-US" sz="1000" b="1" baseline="0" dirty="0">
                        <a:solidFill>
                          <a:schemeClr val="bg1"/>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solidFill>
                        <a:schemeClr val="bg1"/>
                      </a:solidFill>
                      <a:prstDash val="solid"/>
                      <a:round/>
                      <a:headEnd type="none" w="med" len="med"/>
                      <a:tailEnd type="none" w="med" len="med"/>
                    </a:lnL>
                    <a:lnR w="12700" cap="flat" cmpd="sng" algn="ctr">
                      <a:noFill/>
                      <a:prstDash val="solid"/>
                      <a:miter lim="800000"/>
                    </a:lnR>
                    <a:lnT w="12700" cap="flat" cmpd="sng" algn="ctr">
                      <a:noFill/>
                      <a:prstDash val="solid"/>
                      <a:miter lim="800000"/>
                    </a:lnT>
                    <a:lnB>
                      <a:noFill/>
                    </a:lnB>
                    <a:lnTlToBr w="12700" cmpd="sng">
                      <a:noFill/>
                      <a:prstDash val="solid"/>
                    </a:lnTlToBr>
                    <a:lnBlToTr w="12700" cmpd="sng">
                      <a:noFill/>
                      <a:prstDash val="solid"/>
                    </a:lnBlToTr>
                  </a:tcPr>
                </a:tc>
              </a:tr>
              <a:tr h="138000">
                <a:tc>
                  <a:txBody>
                    <a:bodyPr/>
                    <a:lstStyle/>
                    <a:p>
                      <a:pPr algn="l"/>
                      <a:r>
                        <a:rPr lang="zh-CN" altLang="en-US" sz="1000" baseline="0" dirty="0">
                          <a:effectLst/>
                          <a:latin typeface="微软雅黑" panose="020B0503020204020204" pitchFamily="34" charset="-122"/>
                          <a:ea typeface="微软雅黑" panose="020B0503020204020204" pitchFamily="34" charset="-122"/>
                          <a:cs typeface="+mn-ea"/>
                          <a:sym typeface="+mn-lt"/>
                        </a:rPr>
                        <a:t>中位</a:t>
                      </a:r>
                      <a:r>
                        <a:rPr lang="en-US" sz="1000" baseline="0" dirty="0">
                          <a:effectLst/>
                          <a:latin typeface="微软雅黑" panose="020B0503020204020204" pitchFamily="34" charset="-122"/>
                          <a:ea typeface="微软雅黑" panose="020B0503020204020204" pitchFamily="34" charset="-122"/>
                          <a:cs typeface="+mn-ea"/>
                          <a:sym typeface="+mn-lt"/>
                        </a:rPr>
                        <a:t>EFS</a:t>
                      </a:r>
                      <a:r>
                        <a:rPr lang="en-US" sz="800" baseline="0" dirty="0">
                          <a:effectLst/>
                          <a:latin typeface="微软雅黑" panose="020B0503020204020204" pitchFamily="34" charset="-122"/>
                          <a:ea typeface="微软雅黑" panose="020B0503020204020204" pitchFamily="34" charset="-122"/>
                          <a:cs typeface="+mn-ea"/>
                          <a:sym typeface="+mn-lt"/>
                        </a:rPr>
                        <a:t>(95%CI)</a:t>
                      </a:r>
                      <a:endParaRPr lang="en-US" sz="7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altLang="zh-CN" sz="1400" b="1" baseline="0" dirty="0">
                          <a:solidFill>
                            <a:srgbClr val="FF0000"/>
                          </a:solidFill>
                          <a:effectLst/>
                          <a:latin typeface="微软雅黑" panose="020B0503020204020204" pitchFamily="34" charset="-122"/>
                          <a:ea typeface="微软雅黑" panose="020B0503020204020204" pitchFamily="34" charset="-122"/>
                          <a:cs typeface="+mn-ea"/>
                          <a:sym typeface="+mn-lt"/>
                        </a:rPr>
                        <a:t>16.0</a:t>
                      </a:r>
                      <a:r>
                        <a:rPr lang="en-US" altLang="zh-CN" sz="800" baseline="0" dirty="0">
                          <a:effectLst/>
                          <a:latin typeface="微软雅黑" panose="020B0503020204020204" pitchFamily="34" charset="-122"/>
                          <a:ea typeface="微软雅黑" panose="020B0503020204020204" pitchFamily="34" charset="-122"/>
                          <a:cs typeface="+mn-ea"/>
                          <a:sym typeface="+mn-lt"/>
                        </a:rPr>
                        <a:t>(12.4-19.8)</a:t>
                      </a:r>
                      <a:endParaRPr lang="zh-CN" alt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altLang="zh-CN" sz="1400" b="1" baseline="0" dirty="0">
                          <a:solidFill>
                            <a:srgbClr val="0070C0"/>
                          </a:solidFill>
                          <a:effectLst/>
                          <a:latin typeface="微软雅黑" panose="020B0503020204020204" pitchFamily="34" charset="-122"/>
                          <a:ea typeface="微软雅黑" panose="020B0503020204020204" pitchFamily="34" charset="-122"/>
                          <a:cs typeface="+mn-ea"/>
                          <a:sym typeface="+mn-lt"/>
                        </a:rPr>
                        <a:t>10.2</a:t>
                      </a:r>
                      <a:r>
                        <a:rPr lang="en-US" altLang="zh-CN" sz="800" baseline="0" dirty="0">
                          <a:effectLst/>
                          <a:latin typeface="微软雅黑" panose="020B0503020204020204" pitchFamily="34" charset="-122"/>
                          <a:ea typeface="微软雅黑" panose="020B0503020204020204" pitchFamily="34" charset="-122"/>
                          <a:cs typeface="+mn-ea"/>
                          <a:sym typeface="+mn-lt"/>
                        </a:rPr>
                        <a:t>(8.6-13.5)</a:t>
                      </a:r>
                      <a:endParaRPr lang="zh-CN" alt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solidFill>
                      <a:schemeClr val="bg1"/>
                    </a:solidFill>
                  </a:tcPr>
                </a:tc>
              </a:tr>
              <a:tr h="138000">
                <a:tc>
                  <a:txBody>
                    <a:bodyPr/>
                    <a:lstStyle/>
                    <a:p>
                      <a:pPr algn="l"/>
                      <a:r>
                        <a:rPr lang="en-US" altLang="zh-CN" sz="1000" baseline="0" dirty="0">
                          <a:effectLst/>
                          <a:latin typeface="微软雅黑" panose="020B0503020204020204" pitchFamily="34" charset="-122"/>
                          <a:ea typeface="微软雅黑" panose="020B0503020204020204" pitchFamily="34" charset="-122"/>
                          <a:cs typeface="+mn-ea"/>
                          <a:sym typeface="+mn-lt"/>
                        </a:rPr>
                        <a:t>1</a:t>
                      </a:r>
                      <a:r>
                        <a:rPr lang="zh-CN" altLang="en-US" sz="1000" baseline="0" dirty="0">
                          <a:effectLst/>
                          <a:latin typeface="微软雅黑" panose="020B0503020204020204" pitchFamily="34" charset="-122"/>
                          <a:ea typeface="微软雅黑" panose="020B0503020204020204" pitchFamily="34" charset="-122"/>
                          <a:cs typeface="+mn-ea"/>
                          <a:sym typeface="+mn-lt"/>
                        </a:rPr>
                        <a:t>年</a:t>
                      </a:r>
                      <a:r>
                        <a:rPr lang="en-US" sz="1000" baseline="0" dirty="0">
                          <a:effectLst/>
                          <a:latin typeface="微软雅黑" panose="020B0503020204020204" pitchFamily="34" charset="-122"/>
                          <a:ea typeface="微软雅黑" panose="020B0503020204020204" pitchFamily="34" charset="-122"/>
                          <a:cs typeface="+mn-ea"/>
                          <a:sym typeface="+mn-lt"/>
                        </a:rPr>
                        <a:t>EFS</a:t>
                      </a:r>
                      <a:r>
                        <a:rPr lang="zh-CN" altLang="en-US" sz="1000" baseline="0" dirty="0">
                          <a:effectLst/>
                          <a:latin typeface="微软雅黑" panose="020B0503020204020204" pitchFamily="34" charset="-122"/>
                          <a:ea typeface="微软雅黑" panose="020B0503020204020204" pitchFamily="34" charset="-122"/>
                          <a:cs typeface="+mn-ea"/>
                          <a:sym typeface="+mn-lt"/>
                        </a:rPr>
                        <a:t>率</a:t>
                      </a:r>
                      <a:r>
                        <a:rPr lang="en-US" altLang="zh-CN" sz="800" baseline="0" dirty="0">
                          <a:effectLst/>
                          <a:latin typeface="微软雅黑" panose="020B0503020204020204" pitchFamily="34" charset="-122"/>
                          <a:ea typeface="微软雅黑" panose="020B0503020204020204" pitchFamily="34" charset="-122"/>
                          <a:cs typeface="+mn-ea"/>
                          <a:sym typeface="+mn-lt"/>
                        </a:rPr>
                        <a:t>(95%</a:t>
                      </a:r>
                      <a:r>
                        <a:rPr lang="en-US" sz="800" baseline="0" dirty="0">
                          <a:effectLst/>
                          <a:latin typeface="微软雅黑" panose="020B0503020204020204" pitchFamily="34" charset="-122"/>
                          <a:ea typeface="微软雅黑" panose="020B0503020204020204" pitchFamily="34" charset="-122"/>
                          <a:cs typeface="+mn-ea"/>
                          <a:sym typeface="+mn-lt"/>
                        </a:rPr>
                        <a:t>CI)</a:t>
                      </a:r>
                      <a:endParaRPr lang="en-US" sz="7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000" b="1" baseline="0" dirty="0">
                          <a:effectLst/>
                          <a:latin typeface="微软雅黑" panose="020B0503020204020204" pitchFamily="34" charset="-122"/>
                          <a:ea typeface="微软雅黑" panose="020B0503020204020204" pitchFamily="34" charset="-122"/>
                          <a:cs typeface="+mn-ea"/>
                          <a:sym typeface="+mn-lt"/>
                        </a:rPr>
                        <a:t>61%</a:t>
                      </a:r>
                      <a:r>
                        <a:rPr lang="en-US" sz="800" baseline="0" dirty="0">
                          <a:effectLst/>
                          <a:latin typeface="微软雅黑" panose="020B0503020204020204" pitchFamily="34" charset="-122"/>
                          <a:ea typeface="微软雅黑" panose="020B0503020204020204" pitchFamily="34" charset="-122"/>
                          <a:cs typeface="+mn-ea"/>
                          <a:sym typeface="+mn-lt"/>
                        </a:rPr>
                        <a:t>(57-65%)</a:t>
                      </a:r>
                      <a:endParaRPr 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000" b="1" baseline="0" dirty="0">
                          <a:effectLst/>
                          <a:latin typeface="微软雅黑" panose="020B0503020204020204" pitchFamily="34" charset="-122"/>
                          <a:ea typeface="微软雅黑" panose="020B0503020204020204" pitchFamily="34" charset="-122"/>
                          <a:cs typeface="+mn-ea"/>
                          <a:sym typeface="+mn-lt"/>
                        </a:rPr>
                        <a:t>45%</a:t>
                      </a:r>
                      <a:r>
                        <a:rPr lang="en-US" sz="800" baseline="0" dirty="0">
                          <a:effectLst/>
                          <a:latin typeface="微软雅黑" panose="020B0503020204020204" pitchFamily="34" charset="-122"/>
                          <a:ea typeface="微软雅黑" panose="020B0503020204020204" pitchFamily="34" charset="-122"/>
                          <a:cs typeface="+mn-ea"/>
                          <a:sym typeface="+mn-lt"/>
                        </a:rPr>
                        <a:t>(41-50%)</a:t>
                      </a:r>
                      <a:endParaRPr 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solidFill>
                      <a:schemeClr val="bg1"/>
                    </a:solidFill>
                  </a:tcPr>
                </a:tc>
              </a:tr>
              <a:tr h="138000">
                <a:tc>
                  <a:txBody>
                    <a:bodyPr/>
                    <a:lstStyle/>
                    <a:p>
                      <a:pPr algn="l"/>
                      <a:r>
                        <a:rPr lang="en-US" altLang="zh-CN" sz="1000" baseline="0" dirty="0">
                          <a:effectLst/>
                          <a:latin typeface="微软雅黑" panose="020B0503020204020204" pitchFamily="34" charset="-122"/>
                          <a:ea typeface="微软雅黑" panose="020B0503020204020204" pitchFamily="34" charset="-122"/>
                          <a:cs typeface="+mn-ea"/>
                          <a:sym typeface="+mn-lt"/>
                        </a:rPr>
                        <a:t>3</a:t>
                      </a:r>
                      <a:r>
                        <a:rPr lang="zh-CN" altLang="en-US" sz="1000" baseline="0" dirty="0">
                          <a:effectLst/>
                          <a:latin typeface="微软雅黑" panose="020B0503020204020204" pitchFamily="34" charset="-122"/>
                          <a:ea typeface="微软雅黑" panose="020B0503020204020204" pitchFamily="34" charset="-122"/>
                          <a:cs typeface="+mn-ea"/>
                          <a:sym typeface="+mn-lt"/>
                        </a:rPr>
                        <a:t>年</a:t>
                      </a:r>
                      <a:r>
                        <a:rPr lang="en-US" sz="1000" baseline="0" dirty="0">
                          <a:effectLst/>
                          <a:latin typeface="微软雅黑" panose="020B0503020204020204" pitchFamily="34" charset="-122"/>
                          <a:ea typeface="微软雅黑" panose="020B0503020204020204" pitchFamily="34" charset="-122"/>
                          <a:cs typeface="+mn-ea"/>
                          <a:sym typeface="+mn-lt"/>
                        </a:rPr>
                        <a:t>EFS</a:t>
                      </a:r>
                      <a:r>
                        <a:rPr lang="zh-CN" altLang="en-US" sz="1000" baseline="0" dirty="0">
                          <a:effectLst/>
                          <a:latin typeface="微软雅黑" panose="020B0503020204020204" pitchFamily="34" charset="-122"/>
                          <a:ea typeface="微软雅黑" panose="020B0503020204020204" pitchFamily="34" charset="-122"/>
                          <a:cs typeface="+mn-ea"/>
                          <a:sym typeface="+mn-lt"/>
                        </a:rPr>
                        <a:t>率</a:t>
                      </a:r>
                      <a:r>
                        <a:rPr lang="en-US" altLang="zh-CN" sz="800" baseline="0" dirty="0">
                          <a:effectLst/>
                          <a:latin typeface="微软雅黑" panose="020B0503020204020204" pitchFamily="34" charset="-122"/>
                          <a:ea typeface="微软雅黑" panose="020B0503020204020204" pitchFamily="34" charset="-122"/>
                          <a:cs typeface="+mn-ea"/>
                          <a:sym typeface="+mn-lt"/>
                        </a:rPr>
                        <a:t>(95%</a:t>
                      </a:r>
                      <a:r>
                        <a:rPr lang="en-US" sz="800" baseline="0" dirty="0">
                          <a:effectLst/>
                          <a:latin typeface="微软雅黑" panose="020B0503020204020204" pitchFamily="34" charset="-122"/>
                          <a:ea typeface="微软雅黑" panose="020B0503020204020204" pitchFamily="34" charset="-122"/>
                          <a:cs typeface="+mn-ea"/>
                          <a:sym typeface="+mn-lt"/>
                        </a:rPr>
                        <a:t>CI)</a:t>
                      </a:r>
                      <a:endParaRPr lang="en-US" sz="7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000" b="1" baseline="0" dirty="0">
                          <a:effectLst/>
                          <a:latin typeface="微软雅黑" panose="020B0503020204020204" pitchFamily="34" charset="-122"/>
                          <a:ea typeface="微软雅黑" panose="020B0503020204020204" pitchFamily="34" charset="-122"/>
                          <a:cs typeface="+mn-ea"/>
                          <a:sym typeface="+mn-lt"/>
                        </a:rPr>
                        <a:t>33%</a:t>
                      </a:r>
                      <a:r>
                        <a:rPr lang="en-US" sz="800" baseline="0" dirty="0">
                          <a:effectLst/>
                          <a:latin typeface="微软雅黑" panose="020B0503020204020204" pitchFamily="34" charset="-122"/>
                          <a:ea typeface="微软雅黑" panose="020B0503020204020204" pitchFamily="34" charset="-122"/>
                          <a:cs typeface="+mn-ea"/>
                          <a:sym typeface="+mn-lt"/>
                        </a:rPr>
                        <a:t>(28-37%)</a:t>
                      </a:r>
                      <a:endParaRPr 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000" b="1" baseline="0" dirty="0">
                          <a:effectLst/>
                          <a:latin typeface="微软雅黑" panose="020B0503020204020204" pitchFamily="34" charset="-122"/>
                          <a:ea typeface="微软雅黑" panose="020B0503020204020204" pitchFamily="34" charset="-122"/>
                          <a:cs typeface="+mn-ea"/>
                          <a:sym typeface="+mn-lt"/>
                        </a:rPr>
                        <a:t>13%</a:t>
                      </a:r>
                      <a:r>
                        <a:rPr lang="en-US" sz="800" baseline="0" dirty="0">
                          <a:effectLst/>
                          <a:latin typeface="微软雅黑" panose="020B0503020204020204" pitchFamily="34" charset="-122"/>
                          <a:ea typeface="微软雅黑" panose="020B0503020204020204" pitchFamily="34" charset="-122"/>
                          <a:cs typeface="+mn-ea"/>
                          <a:sym typeface="+mn-lt"/>
                        </a:rPr>
                        <a:t>(10-17%)</a:t>
                      </a:r>
                      <a:endParaRPr 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solidFill>
                      <a:schemeClr val="bg1"/>
                    </a:solidFill>
                  </a:tcPr>
                </a:tc>
              </a:tr>
              <a:tr h="138000">
                <a:tc>
                  <a:txBody>
                    <a:bodyPr/>
                    <a:lstStyle/>
                    <a:p>
                      <a:pPr algn="l"/>
                      <a:r>
                        <a:rPr lang="en-US" sz="1000" baseline="0" dirty="0">
                          <a:effectLst/>
                          <a:latin typeface="微软雅黑" panose="020B0503020204020204" pitchFamily="34" charset="-122"/>
                          <a:ea typeface="微软雅黑" panose="020B0503020204020204" pitchFamily="34" charset="-122"/>
                          <a:cs typeface="+mn-ea"/>
                          <a:sym typeface="+mn-lt"/>
                        </a:rPr>
                        <a:t>HR</a:t>
                      </a:r>
                      <a:r>
                        <a:rPr lang="en-US" sz="800" baseline="0" dirty="0">
                          <a:effectLst/>
                          <a:latin typeface="微软雅黑" panose="020B0503020204020204" pitchFamily="34" charset="-122"/>
                          <a:ea typeface="微软雅黑" panose="020B0503020204020204" pitchFamily="34" charset="-122"/>
                          <a:cs typeface="+mn-ea"/>
                          <a:sym typeface="+mn-lt"/>
                        </a:rPr>
                        <a:t>(95%CI)</a:t>
                      </a:r>
                      <a:endParaRPr lang="en-US" sz="10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solidFill>
                      <a:schemeClr val="bg1"/>
                    </a:solidFill>
                  </a:tcPr>
                </a:tc>
                <a:tc gridSpan="2">
                  <a:txBody>
                    <a:bodyPr/>
                    <a:lstStyle/>
                    <a:p>
                      <a:pPr algn="ctr"/>
                      <a:r>
                        <a:rPr lang="en-US" sz="1000" b="1" baseline="0" dirty="0">
                          <a:solidFill>
                            <a:srgbClr val="C00000"/>
                          </a:solidFill>
                          <a:effectLst/>
                          <a:latin typeface="微软雅黑" panose="020B0503020204020204" pitchFamily="34" charset="-122"/>
                          <a:ea typeface="微软雅黑" panose="020B0503020204020204" pitchFamily="34" charset="-122"/>
                          <a:cs typeface="+mn-ea"/>
                          <a:sym typeface="+mn-lt"/>
                        </a:rPr>
                        <a:t>0.63</a:t>
                      </a:r>
                      <a:r>
                        <a:rPr lang="en-US" sz="800" baseline="0" dirty="0">
                          <a:effectLst/>
                          <a:latin typeface="微软雅黑" panose="020B0503020204020204" pitchFamily="34" charset="-122"/>
                          <a:ea typeface="微软雅黑" panose="020B0503020204020204" pitchFamily="34" charset="-122"/>
                          <a:cs typeface="+mn-ea"/>
                          <a:sym typeface="+mn-lt"/>
                        </a:rPr>
                        <a:t>(0.47-0.84)</a:t>
                      </a:r>
                      <a:endParaRPr lang="en-US" sz="8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solidFill>
                      <a:schemeClr val="bg1"/>
                    </a:solidFill>
                  </a:tcPr>
                </a:tc>
                <a:tc hMerge="1">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8000">
                <a:tc>
                  <a:txBody>
                    <a:bodyPr/>
                    <a:lstStyle/>
                    <a:p>
                      <a:pPr algn="l"/>
                      <a:r>
                        <a:rPr lang="en-US" sz="1000" baseline="0" dirty="0">
                          <a:effectLst/>
                          <a:latin typeface="微软雅黑" panose="020B0503020204020204" pitchFamily="34" charset="-122"/>
                          <a:ea typeface="微软雅黑" panose="020B0503020204020204" pitchFamily="34" charset="-122"/>
                          <a:cs typeface="+mn-ea"/>
                          <a:sym typeface="+mn-lt"/>
                        </a:rPr>
                        <a:t>p</a:t>
                      </a:r>
                      <a:r>
                        <a:rPr lang="zh-CN" altLang="en-US" sz="1000" baseline="0" dirty="0">
                          <a:effectLst/>
                          <a:latin typeface="微软雅黑" panose="020B0503020204020204" pitchFamily="34" charset="-122"/>
                          <a:ea typeface="微软雅黑" panose="020B0503020204020204" pitchFamily="34" charset="-122"/>
                          <a:cs typeface="+mn-ea"/>
                          <a:sym typeface="+mn-lt"/>
                        </a:rPr>
                        <a:t>值</a:t>
                      </a:r>
                      <a:endParaRPr lang="zh-CN" altLang="en-US" sz="10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000" b="1" baseline="0" dirty="0">
                          <a:solidFill>
                            <a:srgbClr val="C00000"/>
                          </a:solidFill>
                          <a:effectLst/>
                          <a:latin typeface="微软雅黑" panose="020B0503020204020204" pitchFamily="34" charset="-122"/>
                          <a:ea typeface="微软雅黑" panose="020B0503020204020204" pitchFamily="34" charset="-122"/>
                          <a:cs typeface="+mn-ea"/>
                          <a:sym typeface="+mn-lt"/>
                        </a:rPr>
                        <a:t>0.0018</a:t>
                      </a:r>
                      <a:endParaRPr lang="en-US" sz="1000" b="1" baseline="0" dirty="0">
                        <a:solidFill>
                          <a:srgbClr val="C0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marL="36000" marR="36000" marT="0" marB="0" anchor="ctr">
                    <a:lnL>
                      <a:noFill/>
                    </a:lnL>
                    <a:lnR w="12700" cap="flat" cmpd="sng" algn="ctr">
                      <a:noFill/>
                      <a:prstDash val="solid"/>
                      <a:miter lim="800000"/>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9" name="TextBox 4"/>
          <p:cNvSpPr txBox="1"/>
          <p:nvPr/>
        </p:nvSpPr>
        <p:spPr>
          <a:xfrm>
            <a:off x="4188462" y="1117799"/>
            <a:ext cx="696174" cy="261610"/>
          </a:xfrm>
          <a:prstGeom prst="rect">
            <a:avLst/>
          </a:prstGeom>
          <a:noFill/>
        </p:spPr>
        <p:txBody>
          <a:bodyPr wrap="square">
            <a:spAutoFit/>
          </a:bodyPr>
          <a:lstStyle/>
          <a:p>
            <a:pPr algn="ctr"/>
            <a:r>
              <a:rPr lang="en-US" altLang="zh-CN" sz="1050" b="1" baseline="0" dirty="0">
                <a:effectLst/>
                <a:cs typeface="+mn-ea"/>
                <a:sym typeface="+mn-lt"/>
              </a:rPr>
              <a:t>PAXG</a:t>
            </a:r>
            <a:endParaRPr lang="zh-CN" altLang="en-US" sz="1050" b="1" baseline="0" dirty="0">
              <a:effectLst/>
              <a:cs typeface="+mn-ea"/>
              <a:sym typeface="+mn-lt"/>
            </a:endParaRPr>
          </a:p>
        </p:txBody>
      </p:sp>
      <p:grpSp>
        <p:nvGrpSpPr>
          <p:cNvPr id="92" name="组合 91"/>
          <p:cNvGrpSpPr/>
          <p:nvPr/>
        </p:nvGrpSpPr>
        <p:grpSpPr>
          <a:xfrm>
            <a:off x="272692" y="1275062"/>
            <a:ext cx="11750590" cy="2282464"/>
            <a:chOff x="272692" y="1275062"/>
            <a:chExt cx="11750590" cy="2282464"/>
          </a:xfrm>
        </p:grpSpPr>
        <p:sp>
          <p:nvSpPr>
            <p:cNvPr id="17" name="矩形: 圆角 16"/>
            <p:cNvSpPr/>
            <p:nvPr/>
          </p:nvSpPr>
          <p:spPr>
            <a:xfrm>
              <a:off x="6992026" y="1275062"/>
              <a:ext cx="5031256" cy="1910963"/>
            </a:xfrm>
            <a:prstGeom prst="roundRect">
              <a:avLst>
                <a:gd name="adj" fmla="val 8035"/>
              </a:avLst>
            </a:prstGeom>
            <a:solidFill>
              <a:schemeClr val="bg1"/>
            </a:solid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endParaRPr kumimoji="0" lang="zh-CN" altLang="en-US" sz="1050" b="0" i="0" u="none" strike="sngStrike" kern="1200" cap="none" spc="0" normalizeH="0" baseline="0" noProof="0">
                <a:ln>
                  <a:noFill/>
                </a:ln>
                <a:solidFill>
                  <a:prstClr val="white"/>
                </a:solidFill>
                <a:effectLst/>
                <a:uLnTx/>
                <a:uFillTx/>
                <a:cs typeface="+mn-ea"/>
                <a:sym typeface="+mn-lt"/>
              </a:endParaRPr>
            </a:p>
          </p:txBody>
        </p:sp>
        <p:sp>
          <p:nvSpPr>
            <p:cNvPr id="19" name="矩形: 圆角 18"/>
            <p:cNvSpPr/>
            <p:nvPr/>
          </p:nvSpPr>
          <p:spPr>
            <a:xfrm>
              <a:off x="720780" y="1637215"/>
              <a:ext cx="1757860" cy="1358121"/>
            </a:xfrm>
            <a:prstGeom prst="roundRect">
              <a:avLst>
                <a:gd name="adj" fmla="val 546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1050" b="0" i="0" u="none" kern="1200" cap="none" spc="0" normalizeH="0" baseline="0" noProof="0" dirty="0">
                  <a:ln>
                    <a:noFill/>
                  </a:ln>
                  <a:solidFill>
                    <a:prstClr val="white"/>
                  </a:solidFill>
                  <a:effectLst/>
                  <a:uLnTx/>
                  <a:uFillTx/>
                  <a:cs typeface="+mn-ea"/>
                  <a:sym typeface="+mn-lt"/>
                </a:rPr>
                <a:t>病理</a:t>
              </a:r>
              <a:r>
                <a:rPr lang="zh-CN" altLang="en-US" sz="1050" dirty="0">
                  <a:solidFill>
                    <a:prstClr val="white"/>
                  </a:solidFill>
                  <a:cs typeface="+mn-ea"/>
                  <a:sym typeface="+mn-lt"/>
                </a:rPr>
                <a:t>诊断为</a:t>
              </a:r>
              <a:r>
                <a:rPr lang="en-US" altLang="zh-CN" sz="1050" dirty="0">
                  <a:solidFill>
                    <a:prstClr val="white"/>
                  </a:solidFill>
                  <a:cs typeface="+mn-ea"/>
                  <a:sym typeface="+mn-lt"/>
                </a:rPr>
                <a:t>PDAC</a:t>
              </a:r>
              <a:endParaRPr lang="zh-CN" altLang="en-US" sz="1050" dirty="0">
                <a:solidFill>
                  <a:prstClr val="white"/>
                </a:solidFill>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lang="en-US" altLang="zh-CN" sz="1050" dirty="0">
                  <a:solidFill>
                    <a:prstClr val="white"/>
                  </a:solidFill>
                  <a:cs typeface="+mn-ea"/>
                  <a:sym typeface="+mn-lt"/>
                </a:rPr>
                <a:t>I-III</a:t>
              </a:r>
              <a:r>
                <a:rPr lang="zh-CN" altLang="en-US" sz="1050" dirty="0">
                  <a:solidFill>
                    <a:prstClr val="white"/>
                  </a:solidFill>
                  <a:cs typeface="+mn-ea"/>
                  <a:sym typeface="+mn-lt"/>
                </a:rPr>
                <a:t>期</a:t>
              </a:r>
              <a:endParaRPr lang="zh-CN" altLang="en-US" sz="1050" dirty="0">
                <a:solidFill>
                  <a:prstClr val="white"/>
                </a:solidFill>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lang="zh-CN" altLang="en-US" sz="1050" dirty="0">
                  <a:solidFill>
                    <a:prstClr val="white"/>
                  </a:solidFill>
                  <a:cs typeface="+mn-ea"/>
                  <a:sym typeface="+mn-lt"/>
                </a:rPr>
                <a:t>可切除</a:t>
              </a:r>
              <a:r>
                <a:rPr lang="en-US" altLang="zh-CN" sz="1050" dirty="0">
                  <a:solidFill>
                    <a:prstClr val="white"/>
                  </a:solidFill>
                  <a:cs typeface="+mn-ea"/>
                  <a:sym typeface="+mn-lt"/>
                </a:rPr>
                <a:t>/</a:t>
              </a:r>
              <a:r>
                <a:rPr lang="zh-CN" altLang="en-US" sz="1050" dirty="0">
                  <a:solidFill>
                    <a:prstClr val="white"/>
                  </a:solidFill>
                  <a:cs typeface="+mn-ea"/>
                  <a:sym typeface="+mn-lt"/>
                </a:rPr>
                <a:t>临</a:t>
              </a:r>
              <a:r>
                <a:rPr kumimoji="0" lang="zh-CN" altLang="en-US" sz="1050" b="0" i="0" u="none" kern="1200" cap="none" spc="0" normalizeH="0" baseline="0" noProof="0" dirty="0">
                  <a:ln>
                    <a:noFill/>
                  </a:ln>
                  <a:solidFill>
                    <a:prstClr val="white"/>
                  </a:solidFill>
                  <a:effectLst/>
                  <a:uLnTx/>
                  <a:uFillTx/>
                  <a:cs typeface="+mn-ea"/>
                  <a:sym typeface="+mn-lt"/>
                </a:rPr>
                <a:t>界可切除*</a:t>
              </a:r>
              <a:endParaRPr kumimoji="0" lang="zh-CN" altLang="en-US" sz="1050" b="0"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en-US" altLang="zh-CN" sz="1050" b="0" i="0" u="none" kern="1200" cap="none" spc="0" normalizeH="0" baseline="0" noProof="0" dirty="0">
                  <a:ln>
                    <a:noFill/>
                  </a:ln>
                  <a:solidFill>
                    <a:prstClr val="white"/>
                  </a:solidFill>
                  <a:effectLst/>
                  <a:uLnTx/>
                  <a:uFillTx/>
                  <a:cs typeface="+mn-ea"/>
                  <a:sym typeface="+mn-lt"/>
                </a:rPr>
                <a:t>KPS&gt;60%</a:t>
              </a:r>
              <a:endParaRPr kumimoji="0" lang="en-US" altLang="zh-CN" sz="1050" b="0"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1050" b="0" i="0" u="none" kern="1200" cap="none" spc="0" normalizeH="0" baseline="0" noProof="0" dirty="0">
                  <a:ln>
                    <a:noFill/>
                  </a:ln>
                  <a:solidFill>
                    <a:prstClr val="white"/>
                  </a:solidFill>
                  <a:effectLst/>
                  <a:uLnTx/>
                  <a:uFillTx/>
                  <a:cs typeface="+mn-ea"/>
                  <a:sym typeface="+mn-lt"/>
                </a:rPr>
                <a:t>年龄</a:t>
              </a:r>
              <a:r>
                <a:rPr kumimoji="0" lang="en-US" altLang="zh-CN" sz="1050" b="0" i="0" u="none" kern="1200" cap="none" spc="0" normalizeH="0" baseline="0" noProof="0" dirty="0">
                  <a:ln>
                    <a:noFill/>
                  </a:ln>
                  <a:solidFill>
                    <a:prstClr val="white"/>
                  </a:solidFill>
                  <a:effectLst/>
                  <a:uLnTx/>
                  <a:uFillTx/>
                  <a:cs typeface="+mn-ea"/>
                  <a:sym typeface="+mn-lt"/>
                </a:rPr>
                <a:t>&gt;18</a:t>
              </a:r>
              <a:r>
                <a:rPr kumimoji="0" lang="zh-CN" altLang="en-US" sz="1050" b="0" i="0" u="none" kern="1200" cap="none" spc="0" normalizeH="0" baseline="0" noProof="0" dirty="0">
                  <a:ln>
                    <a:noFill/>
                  </a:ln>
                  <a:solidFill>
                    <a:prstClr val="white"/>
                  </a:solidFill>
                  <a:effectLst/>
                  <a:uLnTx/>
                  <a:uFillTx/>
                  <a:cs typeface="+mn-ea"/>
                  <a:sym typeface="+mn-lt"/>
                </a:rPr>
                <a:t>岁且≤</a:t>
              </a:r>
              <a:r>
                <a:rPr kumimoji="0" lang="en-US" altLang="zh-CN" sz="1050" b="0" i="0" u="none" kern="1200" cap="none" spc="0" normalizeH="0" baseline="0" noProof="0" dirty="0">
                  <a:ln>
                    <a:noFill/>
                  </a:ln>
                  <a:solidFill>
                    <a:prstClr val="white"/>
                  </a:solidFill>
                  <a:effectLst/>
                  <a:uLnTx/>
                  <a:uFillTx/>
                  <a:cs typeface="+mn-ea"/>
                  <a:sym typeface="+mn-lt"/>
                </a:rPr>
                <a:t>75</a:t>
              </a:r>
              <a:r>
                <a:rPr kumimoji="0" lang="zh-CN" altLang="en-US" sz="1050" b="0" i="0" u="none" kern="1200" cap="none" spc="0" normalizeH="0" baseline="0" noProof="0" dirty="0">
                  <a:ln>
                    <a:noFill/>
                  </a:ln>
                  <a:solidFill>
                    <a:prstClr val="white"/>
                  </a:solidFill>
                  <a:effectLst/>
                  <a:uLnTx/>
                  <a:uFillTx/>
                  <a:cs typeface="+mn-ea"/>
                  <a:sym typeface="+mn-lt"/>
                </a:rPr>
                <a:t>岁</a:t>
              </a:r>
              <a:endParaRPr kumimoji="0" lang="zh-CN" altLang="en-US" sz="1050" b="0" i="0" u="none" kern="1200" cap="none" spc="0" normalizeH="0" baseline="0" noProof="0" dirty="0">
                <a:ln>
                  <a:noFill/>
                </a:ln>
                <a:solidFill>
                  <a:prstClr val="white"/>
                </a:solidFill>
                <a:effectLst/>
                <a:uLnTx/>
                <a:uFillTx/>
                <a:cs typeface="+mn-ea"/>
                <a:sym typeface="+mn-lt"/>
              </a:endParaRP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defRPr/>
              </a:pPr>
              <a:r>
                <a:rPr kumimoji="0" lang="zh-CN" altLang="en-US" sz="1050" b="0" i="0" u="none" kern="1200" cap="none" spc="0" normalizeH="0" baseline="0" noProof="0" dirty="0">
                  <a:ln>
                    <a:noFill/>
                  </a:ln>
                  <a:solidFill>
                    <a:prstClr val="white"/>
                  </a:solidFill>
                  <a:effectLst/>
                  <a:uLnTx/>
                  <a:uFillTx/>
                  <a:cs typeface="+mn-ea"/>
                  <a:sym typeface="+mn-lt"/>
                </a:rPr>
                <a:t>无既往治疗史</a:t>
              </a:r>
              <a:endParaRPr kumimoji="0" lang="zh-CN" altLang="en-US" sz="1050" b="0" i="0" u="none" kern="1200" cap="none" spc="0" normalizeH="0" baseline="0" noProof="0" dirty="0">
                <a:ln>
                  <a:noFill/>
                </a:ln>
                <a:solidFill>
                  <a:prstClr val="white"/>
                </a:solidFill>
                <a:effectLst/>
                <a:uLnTx/>
                <a:uFillTx/>
                <a:cs typeface="+mn-ea"/>
                <a:sym typeface="+mn-lt"/>
              </a:endParaRPr>
            </a:p>
          </p:txBody>
        </p:sp>
        <p:sp>
          <p:nvSpPr>
            <p:cNvPr id="20" name="矩形: 圆角 19"/>
            <p:cNvSpPr/>
            <p:nvPr/>
          </p:nvSpPr>
          <p:spPr>
            <a:xfrm>
              <a:off x="720779" y="1313199"/>
              <a:ext cx="1757857" cy="230142"/>
            </a:xfrm>
            <a:prstGeom prst="round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defRPr/>
              </a:pPr>
              <a:r>
                <a:rPr kumimoji="0" lang="zh-CN" altLang="en-US" sz="1050" b="1" i="0" u="none" kern="1200" cap="none" spc="0" normalizeH="0" baseline="0" noProof="0" dirty="0">
                  <a:ln>
                    <a:noFill/>
                  </a:ln>
                  <a:solidFill>
                    <a:schemeClr val="tx1"/>
                  </a:solidFill>
                  <a:effectLst/>
                  <a:uLnTx/>
                  <a:uFillTx/>
                  <a:cs typeface="+mn-ea"/>
                  <a:sym typeface="+mn-lt"/>
                </a:rPr>
                <a:t>关键纳入</a:t>
              </a:r>
              <a:r>
                <a:rPr lang="zh-CN" altLang="en-US" sz="1050" b="1" dirty="0">
                  <a:solidFill>
                    <a:schemeClr val="tx1"/>
                  </a:solidFill>
                  <a:cs typeface="+mn-ea"/>
                  <a:sym typeface="+mn-lt"/>
                </a:rPr>
                <a:t>标准</a:t>
              </a:r>
              <a:endParaRPr kumimoji="0" lang="zh-CN" altLang="en-US" sz="1050" b="1" i="0" u="none" kern="1200" cap="none" spc="0" normalizeH="0" baseline="0" noProof="0" dirty="0">
                <a:ln>
                  <a:noFill/>
                </a:ln>
                <a:solidFill>
                  <a:schemeClr val="tx1"/>
                </a:solidFill>
                <a:effectLst/>
                <a:uLnTx/>
                <a:uFillTx/>
                <a:cs typeface="+mn-ea"/>
                <a:sym typeface="+mn-lt"/>
              </a:endParaRPr>
            </a:p>
          </p:txBody>
        </p:sp>
        <p:sp>
          <p:nvSpPr>
            <p:cNvPr id="21" name="矩形 20"/>
            <p:cNvSpPr/>
            <p:nvPr/>
          </p:nvSpPr>
          <p:spPr>
            <a:xfrm>
              <a:off x="9379895" y="1652880"/>
              <a:ext cx="1019676" cy="44828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dirty="0">
                  <a:cs typeface="+mn-ea"/>
                  <a:sym typeface="+mn-lt"/>
                </a:rPr>
                <a:t>继续原方案</a:t>
              </a:r>
              <a:endParaRPr lang="en-US" altLang="zh-CN" sz="1050" dirty="0">
                <a:cs typeface="+mn-ea"/>
                <a:sym typeface="+mn-lt"/>
              </a:endParaRPr>
            </a:p>
            <a:p>
              <a:pPr lvl="0" algn="ctr">
                <a:defRPr/>
              </a:pPr>
              <a:r>
                <a:rPr lang="zh-CN" altLang="en-US" sz="1050" b="1" dirty="0">
                  <a:solidFill>
                    <a:schemeClr val="tx1">
                      <a:lumMod val="75000"/>
                      <a:lumOff val="25000"/>
                    </a:schemeClr>
                  </a:solidFill>
                  <a:highlight>
                    <a:srgbClr val="FFFF00"/>
                  </a:highlight>
                  <a:cs typeface="+mn-ea"/>
                  <a:sym typeface="+mn-lt"/>
                </a:rPr>
                <a:t>化疗</a:t>
              </a:r>
              <a:r>
                <a:rPr lang="en-US" altLang="zh-CN" sz="1050" b="1" dirty="0">
                  <a:solidFill>
                    <a:schemeClr val="tx1">
                      <a:lumMod val="75000"/>
                      <a:lumOff val="25000"/>
                    </a:schemeClr>
                  </a:solidFill>
                  <a:highlight>
                    <a:srgbClr val="FFFF00"/>
                  </a:highlight>
                  <a:cs typeface="+mn-ea"/>
                  <a:sym typeface="+mn-lt"/>
                </a:rPr>
                <a:t>2</a:t>
              </a:r>
              <a:r>
                <a:rPr lang="zh-CN" altLang="en-US" sz="1050" b="1" dirty="0">
                  <a:solidFill>
                    <a:schemeClr val="tx1">
                      <a:lumMod val="75000"/>
                      <a:lumOff val="25000"/>
                    </a:schemeClr>
                  </a:solidFill>
                  <a:highlight>
                    <a:srgbClr val="FFFF00"/>
                  </a:highlight>
                  <a:cs typeface="+mn-ea"/>
                  <a:sym typeface="+mn-lt"/>
                </a:rPr>
                <a:t>个月</a:t>
              </a:r>
              <a:endParaRPr kumimoji="0" lang="zh-CN" altLang="en-US" sz="1050" b="1" i="0" u="none" kern="1200" cap="none" spc="0" normalizeH="0" baseline="0" noProof="0" dirty="0">
                <a:ln>
                  <a:noFill/>
                </a:ln>
                <a:solidFill>
                  <a:schemeClr val="tx1">
                    <a:lumMod val="75000"/>
                    <a:lumOff val="25000"/>
                  </a:schemeClr>
                </a:solidFill>
                <a:effectLst/>
                <a:highlight>
                  <a:srgbClr val="FFFF00"/>
                </a:highlight>
                <a:uLnTx/>
                <a:uFillTx/>
                <a:cs typeface="+mn-ea"/>
                <a:sym typeface="+mn-lt"/>
              </a:endParaRPr>
            </a:p>
          </p:txBody>
        </p:sp>
        <p:cxnSp>
          <p:nvCxnSpPr>
            <p:cNvPr id="22" name="连接符: 肘形 21"/>
            <p:cNvCxnSpPr>
              <a:stCxn id="26" idx="1"/>
              <a:endCxn id="25" idx="1"/>
            </p:cNvCxnSpPr>
            <p:nvPr/>
          </p:nvCxnSpPr>
          <p:spPr>
            <a:xfrm rot="10800000">
              <a:off x="4342495" y="1761733"/>
              <a:ext cx="12700" cy="1100015"/>
            </a:xfrm>
            <a:prstGeom prst="bentConnector3">
              <a:avLst>
                <a:gd name="adj1" fmla="val 1800000"/>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p:cNvCxnSpPr>
              <a:stCxn id="19" idx="3"/>
            </p:cNvCxnSpPr>
            <p:nvPr/>
          </p:nvCxnSpPr>
          <p:spPr>
            <a:xfrm>
              <a:off x="2478640" y="2316276"/>
              <a:ext cx="108315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圆角 23"/>
            <p:cNvSpPr/>
            <p:nvPr/>
          </p:nvSpPr>
          <p:spPr>
            <a:xfrm>
              <a:off x="10828033" y="1668550"/>
              <a:ext cx="1019676" cy="42441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dirty="0">
                  <a:solidFill>
                    <a:schemeClr val="tx1">
                      <a:lumMod val="85000"/>
                      <a:lumOff val="15000"/>
                    </a:schemeClr>
                  </a:solidFill>
                  <a:cs typeface="+mn-ea"/>
                  <a:sym typeface="+mn-lt"/>
                </a:rPr>
                <a:t>手术</a:t>
              </a:r>
              <a:endParaRPr kumimoji="0" lang="zh-CN" altLang="en-US" sz="1050" b="1" i="0" u="none" strike="sngStrike" kern="1200" cap="none" spc="0" normalizeH="0" baseline="0" noProof="0" dirty="0">
                <a:ln>
                  <a:noFill/>
                </a:ln>
                <a:solidFill>
                  <a:schemeClr val="tx1">
                    <a:lumMod val="85000"/>
                    <a:lumOff val="15000"/>
                  </a:schemeClr>
                </a:solidFill>
                <a:effectLst/>
                <a:uLnTx/>
                <a:uFillTx/>
                <a:cs typeface="+mn-ea"/>
                <a:sym typeface="+mn-lt"/>
              </a:endParaRPr>
            </a:p>
          </p:txBody>
        </p:sp>
        <p:sp>
          <p:nvSpPr>
            <p:cNvPr id="25" name="文本框 24"/>
            <p:cNvSpPr txBox="1"/>
            <p:nvPr/>
          </p:nvSpPr>
          <p:spPr>
            <a:xfrm>
              <a:off x="4342495" y="1315106"/>
              <a:ext cx="2473958" cy="893251"/>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zh-CN"/>
              </a:defPPr>
              <a:lvl1pPr lvl="0" algn="ctr">
                <a:lnSpc>
                  <a:spcPct val="150000"/>
                </a:lnSpc>
                <a:defRPr sz="1400">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71755" algn="l">
                <a:lnSpc>
                  <a:spcPct val="100000"/>
                </a:lnSpc>
                <a:buFont typeface="Arial" panose="020B0604020202020204" pitchFamily="34" charset="0"/>
                <a:buChar char="•"/>
              </a:pPr>
              <a:r>
                <a:rPr lang="zh-CN" altLang="en-US" sz="1050" dirty="0">
                  <a:solidFill>
                    <a:schemeClr val="bg1"/>
                  </a:solidFill>
                  <a:sym typeface="+mn-lt"/>
                </a:rPr>
                <a:t>顺铂 </a:t>
              </a:r>
              <a:r>
                <a:rPr lang="en-US" altLang="zh-CN" sz="1050" dirty="0">
                  <a:solidFill>
                    <a:schemeClr val="bg1"/>
                  </a:solidFill>
                  <a:sym typeface="+mn-lt"/>
                </a:rPr>
                <a:t>30mg/m² IV</a:t>
              </a:r>
              <a:endParaRPr lang="zh-CN" altLang="en-US" sz="1050" dirty="0">
                <a:solidFill>
                  <a:schemeClr val="bg1"/>
                </a:solidFill>
                <a:sym typeface="+mn-lt"/>
              </a:endParaRPr>
            </a:p>
            <a:p>
              <a:pPr marL="71755" algn="l">
                <a:lnSpc>
                  <a:spcPct val="100000"/>
                </a:lnSpc>
                <a:buFont typeface="Arial" panose="020B0604020202020204" pitchFamily="34" charset="0"/>
                <a:buChar char="•"/>
              </a:pPr>
              <a:r>
                <a:rPr lang="zh-CN" altLang="en-US" sz="1050" dirty="0">
                  <a:solidFill>
                    <a:schemeClr val="bg1"/>
                  </a:solidFill>
                  <a:sym typeface="+mn-lt"/>
                </a:rPr>
                <a:t>白蛋白结合型紫杉醇 </a:t>
              </a:r>
              <a:r>
                <a:rPr lang="en-US" altLang="zh-CN" sz="1050" dirty="0">
                  <a:solidFill>
                    <a:schemeClr val="bg1"/>
                  </a:solidFill>
                  <a:sym typeface="+mn-lt"/>
                </a:rPr>
                <a:t>150mg/m² IV</a:t>
              </a:r>
              <a:endParaRPr lang="zh-CN" altLang="en-US" sz="1050" dirty="0">
                <a:solidFill>
                  <a:schemeClr val="bg1"/>
                </a:solidFill>
                <a:sym typeface="+mn-lt"/>
              </a:endParaRPr>
            </a:p>
            <a:p>
              <a:pPr marL="71755" algn="l">
                <a:lnSpc>
                  <a:spcPct val="100000"/>
                </a:lnSpc>
                <a:buFont typeface="Arial" panose="020B0604020202020204" pitchFamily="34" charset="0"/>
                <a:buChar char="•"/>
              </a:pPr>
              <a:r>
                <a:rPr lang="zh-CN" altLang="en-US" sz="1050" dirty="0">
                  <a:solidFill>
                    <a:schemeClr val="bg1"/>
                  </a:solidFill>
                  <a:sym typeface="+mn-lt"/>
                </a:rPr>
                <a:t>卡培他滨 </a:t>
              </a:r>
              <a:r>
                <a:rPr lang="en-US" altLang="zh-CN" sz="1050" dirty="0">
                  <a:solidFill>
                    <a:schemeClr val="bg1"/>
                  </a:solidFill>
                  <a:sym typeface="+mn-lt"/>
                </a:rPr>
                <a:t>1250mg/m² OS(</a:t>
              </a:r>
              <a:r>
                <a:rPr lang="zh-CN" altLang="en-US" sz="1050" dirty="0">
                  <a:solidFill>
                    <a:schemeClr val="bg1"/>
                  </a:solidFill>
                  <a:sym typeface="+mn-lt"/>
                </a:rPr>
                <a:t>第</a:t>
              </a:r>
              <a:r>
                <a:rPr lang="en-US" altLang="zh-CN" sz="1050" dirty="0">
                  <a:solidFill>
                    <a:schemeClr val="bg1"/>
                  </a:solidFill>
                  <a:sym typeface="+mn-lt"/>
                </a:rPr>
                <a:t>1-14</a:t>
              </a:r>
              <a:r>
                <a:rPr lang="zh-CN" altLang="en-US" sz="1050" dirty="0">
                  <a:solidFill>
                    <a:schemeClr val="bg1"/>
                  </a:solidFill>
                  <a:sym typeface="+mn-lt"/>
                </a:rPr>
                <a:t>天</a:t>
              </a:r>
              <a:r>
                <a:rPr lang="en-US" altLang="zh-CN" sz="1050" dirty="0">
                  <a:solidFill>
                    <a:schemeClr val="bg1"/>
                  </a:solidFill>
                  <a:sym typeface="+mn-lt"/>
                </a:rPr>
                <a:t>)</a:t>
              </a:r>
              <a:endParaRPr lang="zh-CN" altLang="en-US" sz="1050" dirty="0">
                <a:solidFill>
                  <a:schemeClr val="bg1"/>
                </a:solidFill>
                <a:sym typeface="+mn-lt"/>
              </a:endParaRPr>
            </a:p>
            <a:p>
              <a:pPr marL="71755" algn="l">
                <a:lnSpc>
                  <a:spcPct val="100000"/>
                </a:lnSpc>
                <a:buFont typeface="Arial" panose="020B0604020202020204" pitchFamily="34" charset="0"/>
                <a:buChar char="•"/>
              </a:pPr>
              <a:r>
                <a:rPr lang="zh-CN" altLang="en-US" sz="1050" dirty="0">
                  <a:solidFill>
                    <a:schemeClr val="bg1"/>
                  </a:solidFill>
                  <a:sym typeface="+mn-lt"/>
                </a:rPr>
                <a:t>吉西他滨 </a:t>
              </a:r>
              <a:r>
                <a:rPr lang="en-US" altLang="zh-CN" sz="1050" dirty="0">
                  <a:solidFill>
                    <a:schemeClr val="bg1"/>
                  </a:solidFill>
                  <a:sym typeface="+mn-lt"/>
                </a:rPr>
                <a:t>800mg/m² IV</a:t>
              </a:r>
              <a:endParaRPr lang="zh-CN" altLang="en-US" sz="1050" dirty="0">
                <a:solidFill>
                  <a:schemeClr val="bg1"/>
                </a:solidFill>
                <a:sym typeface="+mn-lt"/>
              </a:endParaRPr>
            </a:p>
          </p:txBody>
        </p:sp>
        <p:sp>
          <p:nvSpPr>
            <p:cNvPr id="26" name="文本框 25"/>
            <p:cNvSpPr txBox="1"/>
            <p:nvPr/>
          </p:nvSpPr>
          <p:spPr>
            <a:xfrm>
              <a:off x="4342495" y="2497425"/>
              <a:ext cx="2457066" cy="728644"/>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defPPr>
                <a:defRPr lang="zh-CN"/>
              </a:defPPr>
              <a:lvl1pPr lvl="0" algn="ctr">
                <a:lnSpc>
                  <a:spcPct val="150000"/>
                </a:lnSpc>
                <a:defRPr sz="1400">
                  <a:solidFill>
                    <a:schemeClr val="lt1"/>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71755" algn="l">
                <a:lnSpc>
                  <a:spcPct val="100000"/>
                </a:lnSpc>
                <a:buFont typeface="Arial" panose="020B0604020202020204" pitchFamily="34" charset="0"/>
                <a:buChar char="•"/>
              </a:pPr>
              <a:r>
                <a:rPr lang="en-US" altLang="zh-CN" sz="1050" dirty="0">
                  <a:solidFill>
                    <a:schemeClr val="bg1"/>
                  </a:solidFill>
                  <a:sym typeface="+mn-lt"/>
                </a:rPr>
                <a:t>5-</a:t>
              </a:r>
              <a:r>
                <a:rPr lang="zh-CN" altLang="en-US" sz="1050" dirty="0">
                  <a:solidFill>
                    <a:schemeClr val="bg1"/>
                  </a:solidFill>
                  <a:sym typeface="+mn-lt"/>
                </a:rPr>
                <a:t>氟尿嘧啶 </a:t>
              </a:r>
              <a:r>
                <a:rPr lang="en-US" altLang="zh-CN" sz="1050" dirty="0">
                  <a:solidFill>
                    <a:schemeClr val="bg1"/>
                  </a:solidFill>
                  <a:sym typeface="+mn-lt"/>
                </a:rPr>
                <a:t>2400mg/m² IV(46</a:t>
              </a:r>
              <a:r>
                <a:rPr lang="zh-CN" altLang="en-US" sz="1050" dirty="0">
                  <a:solidFill>
                    <a:schemeClr val="bg1"/>
                  </a:solidFill>
                  <a:sym typeface="+mn-lt"/>
                </a:rPr>
                <a:t>小时</a:t>
              </a:r>
              <a:r>
                <a:rPr lang="en-US" altLang="zh-CN" sz="1050" dirty="0">
                  <a:solidFill>
                    <a:schemeClr val="bg1"/>
                  </a:solidFill>
                  <a:sym typeface="+mn-lt"/>
                </a:rPr>
                <a:t>)</a:t>
              </a:r>
              <a:endParaRPr lang="zh-CN" altLang="en-US" sz="1050" dirty="0">
                <a:solidFill>
                  <a:schemeClr val="bg1"/>
                </a:solidFill>
                <a:sym typeface="+mn-lt"/>
              </a:endParaRPr>
            </a:p>
            <a:p>
              <a:pPr marL="71755" algn="l">
                <a:lnSpc>
                  <a:spcPct val="100000"/>
                </a:lnSpc>
                <a:buFont typeface="Arial" panose="020B0604020202020204" pitchFamily="34" charset="0"/>
                <a:buChar char="•"/>
              </a:pPr>
              <a:r>
                <a:rPr lang="zh-CN" altLang="en-US" sz="1050" dirty="0">
                  <a:solidFill>
                    <a:schemeClr val="bg1"/>
                  </a:solidFill>
                  <a:sym typeface="+mn-lt"/>
                </a:rPr>
                <a:t>亚叶酸 </a:t>
              </a:r>
              <a:r>
                <a:rPr lang="en-US" altLang="zh-CN" sz="1050" dirty="0">
                  <a:solidFill>
                    <a:schemeClr val="bg1"/>
                  </a:solidFill>
                  <a:sym typeface="+mn-lt"/>
                </a:rPr>
                <a:t>400mg/m² IV</a:t>
              </a:r>
              <a:endParaRPr lang="zh-CN" altLang="en-US" sz="1050" dirty="0">
                <a:solidFill>
                  <a:schemeClr val="bg1"/>
                </a:solidFill>
                <a:sym typeface="+mn-lt"/>
              </a:endParaRPr>
            </a:p>
            <a:p>
              <a:pPr marL="71755" algn="l">
                <a:lnSpc>
                  <a:spcPct val="100000"/>
                </a:lnSpc>
                <a:buFont typeface="Arial" panose="020B0604020202020204" pitchFamily="34" charset="0"/>
                <a:buChar char="•"/>
              </a:pPr>
              <a:r>
                <a:rPr lang="zh-CN" altLang="en-US" sz="1050" dirty="0">
                  <a:solidFill>
                    <a:schemeClr val="bg1"/>
                  </a:solidFill>
                  <a:sym typeface="+mn-lt"/>
                </a:rPr>
                <a:t>伊立替康 </a:t>
              </a:r>
              <a:r>
                <a:rPr lang="en-US" altLang="zh-CN" sz="1050" dirty="0">
                  <a:solidFill>
                    <a:schemeClr val="bg1"/>
                  </a:solidFill>
                  <a:sym typeface="+mn-lt"/>
                </a:rPr>
                <a:t>150mg/m² IV</a:t>
              </a:r>
              <a:endParaRPr lang="en-US" altLang="zh-CN" sz="1050" dirty="0">
                <a:solidFill>
                  <a:schemeClr val="bg1"/>
                </a:solidFill>
                <a:sym typeface="+mn-lt"/>
              </a:endParaRPr>
            </a:p>
            <a:p>
              <a:pPr marL="71755" algn="l">
                <a:lnSpc>
                  <a:spcPct val="100000"/>
                </a:lnSpc>
                <a:buFont typeface="Arial" panose="020B0604020202020204" pitchFamily="34" charset="0"/>
                <a:buChar char="•"/>
              </a:pPr>
              <a:r>
                <a:rPr lang="zh-CN" altLang="en-US" sz="1050" dirty="0">
                  <a:solidFill>
                    <a:schemeClr val="bg1"/>
                  </a:solidFill>
                  <a:sym typeface="+mn-lt"/>
                </a:rPr>
                <a:t>奥沙利铂 </a:t>
              </a:r>
              <a:r>
                <a:rPr lang="en-US" altLang="zh-CN" sz="1050" dirty="0">
                  <a:solidFill>
                    <a:schemeClr val="bg1"/>
                  </a:solidFill>
                  <a:sym typeface="+mn-lt"/>
                </a:rPr>
                <a:t>85mg/m² IV</a:t>
              </a:r>
              <a:endParaRPr lang="zh-CN" altLang="zh-CN" sz="1050" dirty="0">
                <a:solidFill>
                  <a:schemeClr val="bg1"/>
                </a:solidFill>
                <a:sym typeface="+mn-lt"/>
              </a:endParaRPr>
            </a:p>
          </p:txBody>
        </p:sp>
        <p:cxnSp>
          <p:nvCxnSpPr>
            <p:cNvPr id="27" name="直接箭头连接符 26"/>
            <p:cNvCxnSpPr/>
            <p:nvPr/>
          </p:nvCxnSpPr>
          <p:spPr>
            <a:xfrm flipV="1">
              <a:off x="11588591" y="2781295"/>
              <a:ext cx="0" cy="134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矩形: 圆角 27"/>
            <p:cNvSpPr/>
            <p:nvPr/>
          </p:nvSpPr>
          <p:spPr>
            <a:xfrm>
              <a:off x="4342494" y="3264607"/>
              <a:ext cx="7680787" cy="216000"/>
            </a:xfrm>
            <a:prstGeom prst="roundRect">
              <a:avLst/>
            </a:prstGeom>
            <a:solidFill>
              <a:srgbClr val="C1E5F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050" b="1" dirty="0">
                  <a:solidFill>
                    <a:schemeClr val="tx1"/>
                  </a:solidFill>
                  <a:cs typeface="+mn-ea"/>
                  <a:sym typeface="+mn-lt"/>
                </a:rPr>
                <a:t>每</a:t>
              </a:r>
              <a:r>
                <a:rPr lang="en-US" altLang="zh-CN" sz="1050" b="1" dirty="0">
                  <a:solidFill>
                    <a:schemeClr val="tx1"/>
                  </a:solidFill>
                  <a:cs typeface="+mn-ea"/>
                  <a:sym typeface="+mn-lt"/>
                </a:rPr>
                <a:t>8</a:t>
              </a:r>
              <a:r>
                <a:rPr lang="zh-CN" altLang="en-US" sz="1050" b="1" dirty="0">
                  <a:solidFill>
                    <a:schemeClr val="tx1"/>
                  </a:solidFill>
                  <a:cs typeface="+mn-ea"/>
                  <a:sym typeface="+mn-lt"/>
                </a:rPr>
                <a:t>周进行一次</a:t>
              </a:r>
              <a:r>
                <a:rPr lang="en-US" altLang="zh-CN" sz="1050" b="1" dirty="0">
                  <a:solidFill>
                    <a:schemeClr val="tx1"/>
                  </a:solidFill>
                  <a:cs typeface="+mn-ea"/>
                  <a:sym typeface="+mn-lt"/>
                </a:rPr>
                <a:t>CT</a:t>
              </a:r>
              <a:r>
                <a:rPr lang="zh-CN" altLang="en-US" sz="1050" b="1" dirty="0">
                  <a:solidFill>
                    <a:schemeClr val="tx1"/>
                  </a:solidFill>
                  <a:cs typeface="+mn-ea"/>
                  <a:sym typeface="+mn-lt"/>
                </a:rPr>
                <a:t>扫描；每</a:t>
              </a:r>
              <a:r>
                <a:rPr lang="en-US" altLang="zh-CN" sz="1050" b="1" dirty="0">
                  <a:solidFill>
                    <a:schemeClr val="tx1"/>
                  </a:solidFill>
                  <a:cs typeface="+mn-ea"/>
                  <a:sym typeface="+mn-lt"/>
                </a:rPr>
                <a:t>4</a:t>
              </a:r>
              <a:r>
                <a:rPr lang="zh-CN" altLang="en-US" sz="1050" b="1" dirty="0">
                  <a:solidFill>
                    <a:schemeClr val="tx1"/>
                  </a:solidFill>
                  <a:cs typeface="+mn-ea"/>
                  <a:sym typeface="+mn-lt"/>
                </a:rPr>
                <a:t>周检测一次</a:t>
              </a:r>
              <a:r>
                <a:rPr lang="en-US" altLang="zh-CN" sz="1050" b="1" dirty="0">
                  <a:solidFill>
                    <a:schemeClr val="tx1"/>
                  </a:solidFill>
                  <a:cs typeface="+mn-ea"/>
                  <a:sym typeface="+mn-lt"/>
                </a:rPr>
                <a:t>CA19-9</a:t>
              </a:r>
              <a:endParaRPr lang="zh-CN" altLang="en-US" sz="1050" b="1" dirty="0">
                <a:solidFill>
                  <a:schemeClr val="tx1"/>
                </a:solidFill>
                <a:cs typeface="+mn-ea"/>
                <a:sym typeface="+mn-lt"/>
              </a:endParaRPr>
            </a:p>
          </p:txBody>
        </p:sp>
        <p:sp>
          <p:nvSpPr>
            <p:cNvPr id="29" name="矩形: 圆角 28"/>
            <p:cNvSpPr/>
            <p:nvPr/>
          </p:nvSpPr>
          <p:spPr>
            <a:xfrm>
              <a:off x="2589940" y="1325023"/>
              <a:ext cx="1008000" cy="20584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b="1" dirty="0">
                  <a:solidFill>
                    <a:schemeClr val="tx1">
                      <a:lumMod val="85000"/>
                      <a:lumOff val="15000"/>
                    </a:schemeClr>
                  </a:solidFill>
                  <a:cs typeface="+mn-ea"/>
                  <a:sym typeface="+mn-lt"/>
                </a:rPr>
                <a:t>首次随机分组</a:t>
              </a:r>
              <a:endParaRPr kumimoji="0" lang="zh-CN" altLang="en-US" sz="1050" b="1" i="0" u="none" strike="sngStrike" kern="1200" cap="none" spc="0" normalizeH="0" baseline="0" noProof="0" dirty="0">
                <a:ln>
                  <a:noFill/>
                </a:ln>
                <a:solidFill>
                  <a:schemeClr val="tx1">
                    <a:lumMod val="85000"/>
                    <a:lumOff val="15000"/>
                  </a:schemeClr>
                </a:solidFill>
                <a:effectLst/>
                <a:uLnTx/>
                <a:uFillTx/>
                <a:cs typeface="+mn-ea"/>
                <a:sym typeface="+mn-lt"/>
              </a:endParaRPr>
            </a:p>
          </p:txBody>
        </p:sp>
        <p:cxnSp>
          <p:nvCxnSpPr>
            <p:cNvPr id="30" name="直接箭头连接符 29"/>
            <p:cNvCxnSpPr/>
            <p:nvPr/>
          </p:nvCxnSpPr>
          <p:spPr>
            <a:xfrm>
              <a:off x="3090500" y="1530867"/>
              <a:ext cx="0" cy="611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圆角 31"/>
            <p:cNvSpPr/>
            <p:nvPr/>
          </p:nvSpPr>
          <p:spPr>
            <a:xfrm rot="16200000">
              <a:off x="3287099" y="2129465"/>
              <a:ext cx="1152000" cy="385837"/>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00" dirty="0">
                  <a:solidFill>
                    <a:schemeClr val="tx1"/>
                  </a:solidFill>
                  <a:cs typeface="+mn-ea"/>
                  <a:sym typeface="+mn-lt"/>
                </a:rPr>
                <a:t>按中心和</a:t>
              </a:r>
              <a:r>
                <a:rPr lang="de-DE" altLang="zh-CN" sz="1000" dirty="0">
                  <a:solidFill>
                    <a:schemeClr val="tx1"/>
                  </a:solidFill>
                  <a:cs typeface="+mn-ea"/>
                  <a:sym typeface="+mn-lt"/>
                </a:rPr>
                <a:t>CA19-9 </a:t>
              </a:r>
              <a:r>
                <a:rPr lang="en-US" altLang="zh-CN" sz="1000" dirty="0">
                  <a:solidFill>
                    <a:schemeClr val="tx1"/>
                  </a:solidFill>
                  <a:cs typeface="+mn-ea"/>
                  <a:sym typeface="+mn-lt"/>
                </a:rPr>
                <a:t>(&lt;</a:t>
              </a:r>
              <a:r>
                <a:rPr lang="de-DE" altLang="zh-CN" sz="1000" dirty="0">
                  <a:solidFill>
                    <a:schemeClr val="tx1"/>
                  </a:solidFill>
                  <a:cs typeface="+mn-ea"/>
                  <a:sym typeface="+mn-lt"/>
                </a:rPr>
                <a:t>5/≥5U/mL</a:t>
              </a:r>
              <a:r>
                <a:rPr lang="en-US" altLang="zh-CN" sz="1000" dirty="0">
                  <a:solidFill>
                    <a:schemeClr val="tx1"/>
                  </a:solidFill>
                  <a:cs typeface="+mn-ea"/>
                  <a:sym typeface="+mn-lt"/>
                </a:rPr>
                <a:t>)</a:t>
              </a:r>
              <a:r>
                <a:rPr lang="zh-CN" altLang="en-US" sz="1000" dirty="0">
                  <a:solidFill>
                    <a:schemeClr val="tx1"/>
                  </a:solidFill>
                  <a:cs typeface="+mn-ea"/>
                  <a:sym typeface="+mn-lt"/>
                </a:rPr>
                <a:t>分层</a:t>
              </a:r>
              <a:endParaRPr kumimoji="0" lang="zh-CN" altLang="en-US" sz="1000" i="0" u="none" strike="sngStrike" kern="1200" cap="none" spc="0" normalizeH="0" baseline="0" noProof="0" dirty="0">
                <a:ln>
                  <a:noFill/>
                </a:ln>
                <a:solidFill>
                  <a:schemeClr val="tx1"/>
                </a:solidFill>
                <a:effectLst/>
                <a:uLnTx/>
                <a:uFillTx/>
                <a:cs typeface="+mn-ea"/>
                <a:sym typeface="+mn-lt"/>
              </a:endParaRPr>
            </a:p>
          </p:txBody>
        </p:sp>
        <p:sp>
          <p:nvSpPr>
            <p:cNvPr id="33" name="矩形: 圆角 32"/>
            <p:cNvSpPr/>
            <p:nvPr/>
          </p:nvSpPr>
          <p:spPr>
            <a:xfrm>
              <a:off x="4904290" y="2245995"/>
              <a:ext cx="1793640" cy="212891"/>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b="1" dirty="0">
                  <a:solidFill>
                    <a:schemeClr val="tx1">
                      <a:lumMod val="75000"/>
                      <a:lumOff val="25000"/>
                    </a:schemeClr>
                  </a:solidFill>
                  <a:cs typeface="+mn-ea"/>
                  <a:sym typeface="+mn-lt"/>
                </a:rPr>
                <a:t>每</a:t>
              </a:r>
              <a:r>
                <a:rPr lang="en-US" altLang="zh-CN" sz="1050" b="1" dirty="0">
                  <a:solidFill>
                    <a:schemeClr val="tx1">
                      <a:lumMod val="75000"/>
                      <a:lumOff val="25000"/>
                    </a:schemeClr>
                  </a:solidFill>
                  <a:cs typeface="+mn-ea"/>
                  <a:sym typeface="+mn-lt"/>
                </a:rPr>
                <a:t>14</a:t>
              </a:r>
              <a:r>
                <a:rPr lang="zh-CN" altLang="en-US" sz="1050" b="1" dirty="0">
                  <a:solidFill>
                    <a:schemeClr val="tx1">
                      <a:lumMod val="75000"/>
                      <a:lumOff val="25000"/>
                    </a:schemeClr>
                  </a:solidFill>
                  <a:cs typeface="+mn-ea"/>
                  <a:sym typeface="+mn-lt"/>
                </a:rPr>
                <a:t>天一次，</a:t>
              </a:r>
              <a:r>
                <a:rPr lang="zh-CN" altLang="en-US" sz="1050" b="1" dirty="0">
                  <a:solidFill>
                    <a:schemeClr val="tx1">
                      <a:lumMod val="75000"/>
                      <a:lumOff val="25000"/>
                    </a:schemeClr>
                  </a:solidFill>
                  <a:highlight>
                    <a:srgbClr val="FFFF00"/>
                  </a:highlight>
                  <a:cs typeface="+mn-ea"/>
                  <a:sym typeface="+mn-lt"/>
                </a:rPr>
                <a:t>持续</a:t>
              </a:r>
              <a:r>
                <a:rPr lang="en-US" altLang="zh-CN" sz="1050" b="1" dirty="0">
                  <a:solidFill>
                    <a:schemeClr val="tx1">
                      <a:lumMod val="75000"/>
                      <a:lumOff val="25000"/>
                    </a:schemeClr>
                  </a:solidFill>
                  <a:highlight>
                    <a:srgbClr val="FFFF00"/>
                  </a:highlight>
                  <a:cs typeface="+mn-ea"/>
                  <a:sym typeface="+mn-lt"/>
                </a:rPr>
                <a:t>4</a:t>
              </a:r>
              <a:r>
                <a:rPr lang="zh-CN" altLang="en-US" sz="1050" b="1" dirty="0">
                  <a:solidFill>
                    <a:schemeClr val="tx1">
                      <a:lumMod val="75000"/>
                      <a:lumOff val="25000"/>
                    </a:schemeClr>
                  </a:solidFill>
                  <a:highlight>
                    <a:srgbClr val="FFFF00"/>
                  </a:highlight>
                  <a:cs typeface="+mn-ea"/>
                  <a:sym typeface="+mn-lt"/>
                </a:rPr>
                <a:t>个月</a:t>
              </a:r>
              <a:endParaRPr lang="zh-CN" altLang="en-US" sz="1050" b="1" dirty="0">
                <a:solidFill>
                  <a:schemeClr val="tx1">
                    <a:lumMod val="75000"/>
                    <a:lumOff val="25000"/>
                  </a:schemeClr>
                </a:solidFill>
                <a:highlight>
                  <a:srgbClr val="FFFF00"/>
                </a:highlight>
                <a:cs typeface="+mn-ea"/>
                <a:sym typeface="+mn-lt"/>
              </a:endParaRPr>
            </a:p>
          </p:txBody>
        </p:sp>
        <p:sp>
          <p:nvSpPr>
            <p:cNvPr id="34" name="矩形: 圆角 33"/>
            <p:cNvSpPr/>
            <p:nvPr/>
          </p:nvSpPr>
          <p:spPr>
            <a:xfrm>
              <a:off x="6911160" y="2123401"/>
              <a:ext cx="883967" cy="426757"/>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dirty="0">
                  <a:solidFill>
                    <a:schemeClr val="tx1">
                      <a:lumMod val="85000"/>
                      <a:lumOff val="15000"/>
                    </a:schemeClr>
                  </a:solidFill>
                  <a:cs typeface="+mn-ea"/>
                  <a:sym typeface="+mn-lt"/>
                </a:rPr>
                <a:t>无疾病进展或</a:t>
              </a:r>
              <a:endParaRPr lang="en-US" altLang="zh-CN" sz="1050" dirty="0">
                <a:solidFill>
                  <a:schemeClr val="tx1">
                    <a:lumMod val="85000"/>
                    <a:lumOff val="15000"/>
                  </a:schemeClr>
                </a:solidFill>
                <a:cs typeface="+mn-ea"/>
                <a:sym typeface="+mn-lt"/>
              </a:endParaRPr>
            </a:p>
            <a:p>
              <a:pPr lvl="0" algn="ctr">
                <a:defRPr/>
              </a:pPr>
              <a:r>
                <a:rPr lang="zh-CN" altLang="en-US" sz="1050" dirty="0">
                  <a:solidFill>
                    <a:schemeClr val="tx1">
                      <a:lumMod val="85000"/>
                      <a:lumOff val="15000"/>
                    </a:schemeClr>
                  </a:solidFill>
                  <a:cs typeface="+mn-ea"/>
                  <a:sym typeface="+mn-lt"/>
                </a:rPr>
                <a:t>限制性毒性</a:t>
              </a:r>
              <a:endParaRPr kumimoji="0" lang="zh-CN" altLang="en-US" sz="1050" i="0" u="none" strike="sngStrike" kern="1200" cap="none" spc="0" normalizeH="0" baseline="0" noProof="0" dirty="0">
                <a:ln>
                  <a:noFill/>
                </a:ln>
                <a:solidFill>
                  <a:schemeClr val="tx1">
                    <a:lumMod val="85000"/>
                    <a:lumOff val="15000"/>
                  </a:schemeClr>
                </a:solidFill>
                <a:effectLst/>
                <a:uLnTx/>
                <a:uFillTx/>
                <a:cs typeface="+mn-ea"/>
                <a:sym typeface="+mn-lt"/>
              </a:endParaRPr>
            </a:p>
          </p:txBody>
        </p:sp>
        <p:cxnSp>
          <p:nvCxnSpPr>
            <p:cNvPr id="35" name="连接符: 肘形 34"/>
            <p:cNvCxnSpPr/>
            <p:nvPr/>
          </p:nvCxnSpPr>
          <p:spPr>
            <a:xfrm>
              <a:off x="6810703" y="1752061"/>
              <a:ext cx="555935" cy="35150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6" name="连接符: 肘形 35"/>
            <p:cNvCxnSpPr/>
            <p:nvPr/>
          </p:nvCxnSpPr>
          <p:spPr>
            <a:xfrm flipV="1">
              <a:off x="6802109" y="2556421"/>
              <a:ext cx="576000" cy="32400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7" name="Rounded Rectangle 29_1"/>
            <p:cNvSpPr/>
            <p:nvPr/>
          </p:nvSpPr>
          <p:spPr>
            <a:xfrm>
              <a:off x="7555832" y="1375401"/>
              <a:ext cx="1168781" cy="20584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b="1">
                  <a:solidFill>
                    <a:schemeClr val="tx1">
                      <a:lumMod val="85000"/>
                      <a:lumOff val="15000"/>
                    </a:schemeClr>
                  </a:solidFill>
                  <a:cs typeface="+mn-ea"/>
                  <a:sym typeface="+mn-lt"/>
                </a:rPr>
                <a:t>第二次随机分组</a:t>
              </a:r>
              <a:endParaRPr kumimoji="0" lang="zh-CN" altLang="en-US" sz="1050" b="1" i="0" u="none" strike="sngStrike" kern="1200" cap="none" spc="0" normalizeH="0" baseline="0" noProof="0" dirty="0">
                <a:ln>
                  <a:noFill/>
                </a:ln>
                <a:solidFill>
                  <a:schemeClr val="tx1">
                    <a:lumMod val="85000"/>
                    <a:lumOff val="15000"/>
                  </a:schemeClr>
                </a:solidFill>
                <a:effectLst/>
                <a:uLnTx/>
                <a:uFillTx/>
                <a:cs typeface="+mn-ea"/>
                <a:sym typeface="+mn-lt"/>
              </a:endParaRPr>
            </a:p>
          </p:txBody>
        </p:sp>
        <p:cxnSp>
          <p:nvCxnSpPr>
            <p:cNvPr id="38" name="Straight Arrow Connector 30_1"/>
            <p:cNvCxnSpPr/>
            <p:nvPr/>
          </p:nvCxnSpPr>
          <p:spPr>
            <a:xfrm>
              <a:off x="8121997" y="1581244"/>
              <a:ext cx="0" cy="6113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7906377" y="2207847"/>
              <a:ext cx="499232" cy="29407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defRPr/>
              </a:pPr>
              <a:r>
                <a:rPr kumimoji="0" lang="en-US" altLang="zh-CN" sz="1050" b="1" i="0" u="none" kern="1200" cap="none" spc="0" normalizeH="0" baseline="0" noProof="0">
                  <a:ln>
                    <a:noFill/>
                  </a:ln>
                  <a:solidFill>
                    <a:srgbClr val="4C4D4F"/>
                  </a:solidFill>
                  <a:effectLst/>
                  <a:uLnTx/>
                  <a:uFillTx/>
                  <a:cs typeface="+mn-ea"/>
                  <a:sym typeface="+mn-lt"/>
                </a:rPr>
                <a:t>1:1</a:t>
              </a:r>
              <a:endParaRPr kumimoji="0" lang="en-US" altLang="zh-CN" sz="1050" b="1" i="0" u="none" kern="1200" cap="none" spc="0" normalizeH="0" baseline="0" noProof="0" dirty="0">
                <a:ln>
                  <a:noFill/>
                </a:ln>
                <a:solidFill>
                  <a:srgbClr val="4C4D4F"/>
                </a:solidFill>
                <a:effectLst/>
                <a:uLnTx/>
                <a:uFillTx/>
                <a:cs typeface="+mn-ea"/>
                <a:sym typeface="+mn-lt"/>
              </a:endParaRPr>
            </a:p>
          </p:txBody>
        </p:sp>
        <p:sp>
          <p:nvSpPr>
            <p:cNvPr id="40" name="椭圆 39"/>
            <p:cNvSpPr/>
            <p:nvPr/>
          </p:nvSpPr>
          <p:spPr>
            <a:xfrm>
              <a:off x="2838222" y="2171929"/>
              <a:ext cx="499232" cy="294077"/>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defRPr/>
              </a:pPr>
              <a:r>
                <a:rPr kumimoji="0" lang="en-US" altLang="zh-CN" sz="1050" b="1" i="0" u="none" kern="1200" cap="none" spc="0" normalizeH="0" baseline="0" noProof="0">
                  <a:ln>
                    <a:noFill/>
                  </a:ln>
                  <a:solidFill>
                    <a:srgbClr val="4C4D4F"/>
                  </a:solidFill>
                  <a:effectLst/>
                  <a:uLnTx/>
                  <a:uFillTx/>
                  <a:cs typeface="+mn-ea"/>
                  <a:sym typeface="+mn-lt"/>
                </a:rPr>
                <a:t>1:1</a:t>
              </a:r>
              <a:endParaRPr kumimoji="0" lang="en-US" altLang="zh-CN" sz="1050" b="1" i="0" u="none" kern="1200" cap="none" spc="0" normalizeH="0" baseline="0" noProof="0" dirty="0">
                <a:ln>
                  <a:noFill/>
                </a:ln>
                <a:solidFill>
                  <a:srgbClr val="4C4D4F"/>
                </a:solidFill>
                <a:effectLst/>
                <a:uLnTx/>
                <a:uFillTx/>
                <a:cs typeface="+mn-ea"/>
                <a:sym typeface="+mn-lt"/>
              </a:endParaRPr>
            </a:p>
          </p:txBody>
        </p:sp>
        <p:cxnSp>
          <p:nvCxnSpPr>
            <p:cNvPr id="41" name="Elbow Connector 12_1"/>
            <p:cNvCxnSpPr/>
            <p:nvPr/>
          </p:nvCxnSpPr>
          <p:spPr>
            <a:xfrm rot="10800000">
              <a:off x="9379896" y="1836123"/>
              <a:ext cx="14634" cy="1022795"/>
            </a:xfrm>
            <a:prstGeom prst="bentConnector3">
              <a:avLst>
                <a:gd name="adj1" fmla="val 5995930"/>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2" name="矩形: 圆角 41"/>
            <p:cNvSpPr/>
            <p:nvPr/>
          </p:nvSpPr>
          <p:spPr>
            <a:xfrm rot="16200000">
              <a:off x="8484405" y="2166114"/>
              <a:ext cx="734405" cy="385837"/>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dirty="0">
                  <a:solidFill>
                    <a:schemeClr val="tx1"/>
                  </a:solidFill>
                  <a:cs typeface="+mn-ea"/>
                  <a:sym typeface="+mn-lt"/>
                </a:rPr>
                <a:t>按既往化疗方案分层</a:t>
              </a:r>
              <a:endParaRPr kumimoji="0" lang="zh-CN" altLang="en-US" sz="1050" i="0" u="none" strike="sngStrike" kern="1200" cap="none" spc="0" normalizeH="0" baseline="0" noProof="0" dirty="0">
                <a:ln>
                  <a:noFill/>
                </a:ln>
                <a:solidFill>
                  <a:schemeClr val="tx1"/>
                </a:solidFill>
                <a:effectLst/>
                <a:uLnTx/>
                <a:uFillTx/>
                <a:cs typeface="+mn-ea"/>
                <a:sym typeface="+mn-lt"/>
              </a:endParaRPr>
            </a:p>
          </p:txBody>
        </p:sp>
        <p:sp>
          <p:nvSpPr>
            <p:cNvPr id="44" name="Rounded Rectangle 29_1"/>
            <p:cNvSpPr/>
            <p:nvPr/>
          </p:nvSpPr>
          <p:spPr>
            <a:xfrm>
              <a:off x="9718246" y="1392563"/>
              <a:ext cx="1831605" cy="18634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b="1" dirty="0">
                  <a:solidFill>
                    <a:schemeClr val="tx1">
                      <a:lumMod val="85000"/>
                      <a:lumOff val="15000"/>
                    </a:schemeClr>
                  </a:solidFill>
                  <a:cs typeface="+mn-ea"/>
                  <a:sym typeface="+mn-lt"/>
                </a:rPr>
                <a:t>长程术前化疗</a:t>
              </a:r>
              <a:endParaRPr kumimoji="0" lang="zh-CN" altLang="en-US" sz="1050" b="1" i="0" u="none" strike="sngStrike" kern="1200" cap="none" spc="0" normalizeH="0" baseline="0" noProof="0" dirty="0">
                <a:ln>
                  <a:noFill/>
                </a:ln>
                <a:solidFill>
                  <a:schemeClr val="tx1">
                    <a:lumMod val="85000"/>
                    <a:lumOff val="15000"/>
                  </a:schemeClr>
                </a:solidFill>
                <a:effectLst/>
                <a:uLnTx/>
                <a:uFillTx/>
                <a:cs typeface="+mn-ea"/>
                <a:sym typeface="+mn-lt"/>
              </a:endParaRPr>
            </a:p>
          </p:txBody>
        </p:sp>
        <p:sp>
          <p:nvSpPr>
            <p:cNvPr id="45" name="矩形: 圆角 44"/>
            <p:cNvSpPr/>
            <p:nvPr/>
          </p:nvSpPr>
          <p:spPr>
            <a:xfrm>
              <a:off x="9379894" y="2631433"/>
              <a:ext cx="1019676" cy="448284"/>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lvl="0" algn="ctr">
                <a:defRPr/>
              </a:pPr>
              <a:r>
                <a:rPr lang="zh-CN" altLang="en-US" sz="1050">
                  <a:solidFill>
                    <a:sysClr val="windowText" lastClr="000000"/>
                  </a:solidFill>
                  <a:cs typeface="+mn-ea"/>
                  <a:sym typeface="+mn-lt"/>
                </a:rPr>
                <a:t>手术</a:t>
              </a:r>
              <a:endParaRPr kumimoji="0" lang="zh-CN" altLang="en-US" sz="1050" b="1" i="0" u="none" kern="1200" cap="none" spc="0" normalizeH="0" baseline="0" noProof="0" dirty="0">
                <a:ln>
                  <a:noFill/>
                </a:ln>
                <a:solidFill>
                  <a:sysClr val="windowText" lastClr="000000"/>
                </a:solidFill>
                <a:effectLst/>
                <a:uLnTx/>
                <a:uFillTx/>
                <a:cs typeface="+mn-ea"/>
                <a:sym typeface="+mn-lt"/>
              </a:endParaRPr>
            </a:p>
          </p:txBody>
        </p:sp>
        <p:sp>
          <p:nvSpPr>
            <p:cNvPr id="46" name="矩形 45"/>
            <p:cNvSpPr/>
            <p:nvPr/>
          </p:nvSpPr>
          <p:spPr>
            <a:xfrm>
              <a:off x="10818597" y="2624257"/>
              <a:ext cx="1019677" cy="4445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dirty="0">
                  <a:solidFill>
                    <a:schemeClr val="bg1"/>
                  </a:solidFill>
                  <a:cs typeface="+mn-ea"/>
                  <a:sym typeface="+mn-lt"/>
                </a:rPr>
                <a:t>继续原方案</a:t>
              </a:r>
              <a:endParaRPr lang="en-US" altLang="zh-CN" sz="1050" dirty="0">
                <a:solidFill>
                  <a:schemeClr val="bg1"/>
                </a:solidFill>
                <a:cs typeface="+mn-ea"/>
                <a:sym typeface="+mn-lt"/>
              </a:endParaRPr>
            </a:p>
            <a:p>
              <a:pPr lvl="0" algn="ctr">
                <a:defRPr/>
              </a:pPr>
              <a:r>
                <a:rPr lang="zh-CN" altLang="en-US" sz="1050" b="1" dirty="0">
                  <a:solidFill>
                    <a:schemeClr val="tx1">
                      <a:lumMod val="75000"/>
                      <a:lumOff val="25000"/>
                    </a:schemeClr>
                  </a:solidFill>
                  <a:highlight>
                    <a:srgbClr val="FFFF00"/>
                  </a:highlight>
                  <a:cs typeface="+mn-ea"/>
                  <a:sym typeface="+mn-lt"/>
                </a:rPr>
                <a:t>化疗</a:t>
              </a:r>
              <a:r>
                <a:rPr lang="en-US" altLang="zh-CN" sz="1050" b="1" dirty="0">
                  <a:solidFill>
                    <a:schemeClr val="tx1">
                      <a:lumMod val="75000"/>
                      <a:lumOff val="25000"/>
                    </a:schemeClr>
                  </a:solidFill>
                  <a:highlight>
                    <a:srgbClr val="FFFF00"/>
                  </a:highlight>
                  <a:cs typeface="+mn-ea"/>
                  <a:sym typeface="+mn-lt"/>
                </a:rPr>
                <a:t>2</a:t>
              </a:r>
              <a:r>
                <a:rPr lang="zh-CN" altLang="en-US" sz="1050" b="1" dirty="0">
                  <a:solidFill>
                    <a:schemeClr val="tx1">
                      <a:lumMod val="75000"/>
                      <a:lumOff val="25000"/>
                    </a:schemeClr>
                  </a:solidFill>
                  <a:highlight>
                    <a:srgbClr val="FFFF00"/>
                  </a:highlight>
                  <a:cs typeface="+mn-ea"/>
                  <a:sym typeface="+mn-lt"/>
                </a:rPr>
                <a:t>个月</a:t>
              </a:r>
              <a:endParaRPr lang="zh-CN" altLang="en-US" sz="1050" b="1" dirty="0">
                <a:solidFill>
                  <a:schemeClr val="tx1">
                    <a:lumMod val="75000"/>
                    <a:lumOff val="25000"/>
                  </a:schemeClr>
                </a:solidFill>
                <a:highlight>
                  <a:srgbClr val="FFFF00"/>
                </a:highlight>
                <a:cs typeface="+mn-ea"/>
                <a:sym typeface="+mn-lt"/>
              </a:endParaRPr>
            </a:p>
          </p:txBody>
        </p:sp>
        <p:sp>
          <p:nvSpPr>
            <p:cNvPr id="47" name="Rounded Rectangle 29_1"/>
            <p:cNvSpPr/>
            <p:nvPr/>
          </p:nvSpPr>
          <p:spPr>
            <a:xfrm>
              <a:off x="9718246" y="2290931"/>
              <a:ext cx="1831605" cy="186342"/>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zh-CN" altLang="en-US" sz="1050" b="1" dirty="0">
                  <a:solidFill>
                    <a:schemeClr val="tx1">
                      <a:lumMod val="85000"/>
                      <a:lumOff val="15000"/>
                    </a:schemeClr>
                  </a:solidFill>
                  <a:cs typeface="+mn-ea"/>
                  <a:sym typeface="+mn-lt"/>
                </a:rPr>
                <a:t>短程术前化疗</a:t>
              </a:r>
              <a:endParaRPr kumimoji="0" lang="zh-CN" altLang="en-US" sz="1050" b="1" i="0" u="none" strike="sngStrike" kern="1200" cap="none" spc="0" normalizeH="0" baseline="0" noProof="0" dirty="0">
                <a:ln>
                  <a:noFill/>
                </a:ln>
                <a:solidFill>
                  <a:schemeClr val="tx1">
                    <a:lumMod val="85000"/>
                    <a:lumOff val="15000"/>
                  </a:schemeClr>
                </a:solidFill>
                <a:effectLst/>
                <a:uLnTx/>
                <a:uFillTx/>
                <a:cs typeface="+mn-ea"/>
                <a:sym typeface="+mn-lt"/>
              </a:endParaRPr>
            </a:p>
          </p:txBody>
        </p:sp>
        <p:cxnSp>
          <p:nvCxnSpPr>
            <p:cNvPr id="48" name="直接连接符 47"/>
            <p:cNvCxnSpPr>
              <a:stCxn id="21" idx="3"/>
              <a:endCxn id="24" idx="1"/>
            </p:cNvCxnSpPr>
            <p:nvPr/>
          </p:nvCxnSpPr>
          <p:spPr>
            <a:xfrm>
              <a:off x="10399571" y="1877023"/>
              <a:ext cx="428462" cy="3733"/>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cxnSp>
          <p:nvCxnSpPr>
            <p:cNvPr id="50" name="Straight Connector 73_1"/>
            <p:cNvCxnSpPr>
              <a:endCxn id="46" idx="1"/>
            </p:cNvCxnSpPr>
            <p:nvPr/>
          </p:nvCxnSpPr>
          <p:spPr>
            <a:xfrm flipV="1">
              <a:off x="10399570" y="2846528"/>
              <a:ext cx="419027" cy="4841"/>
            </a:xfrm>
            <a:prstGeom prst="line">
              <a:avLst/>
            </a:prstGeom>
            <a:ln>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
          <p:nvSpPr>
            <p:cNvPr id="55" name="文本框 54"/>
            <p:cNvSpPr txBox="1"/>
            <p:nvPr/>
          </p:nvSpPr>
          <p:spPr>
            <a:xfrm>
              <a:off x="272692" y="3003532"/>
              <a:ext cx="3958204" cy="553994"/>
            </a:xfrm>
            <a:prstGeom prst="rect">
              <a:avLst/>
            </a:prstGeom>
            <a:ln w="12700">
              <a:miter lim="400000"/>
            </a:ln>
          </p:spPr>
          <p:txBody>
            <a:bodyPr wrap="squar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defRPr kumimoji="0" lang="zh-CN" sz="1800" b="0" i="0" u="none" strike="noStrike" cap="none" spc="0" normalizeH="0" baseline="0">
                  <a:ln>
                    <a:noFill/>
                  </a:ln>
                  <a:solidFill>
                    <a:srgbClr val="000000"/>
                  </a:solidFill>
                  <a:effectLst/>
                  <a:uFillTx/>
                </a:defRPr>
              </a:defPPr>
              <a:lvl1pPr marL="215900" marR="0" lvl="0" indent="-215900" fontAlgn="auto" hangingPunct="0">
                <a:lnSpc>
                  <a:spcPct val="120000"/>
                </a:lnSpc>
                <a:spcBef>
                  <a:spcPts val="0"/>
                </a:spcBef>
                <a:spcAft>
                  <a:spcPts val="0"/>
                </a:spcAft>
                <a:buClrTx/>
                <a:buSzPct val="100000"/>
                <a:buFont typeface="Arial" panose="020B0604020202020204" pitchFamily="34" charset="0"/>
                <a:buChar char="•"/>
                <a:defRPr kumimoji="0" sz="1400" b="0" i="0" u="none" strike="noStrike" kern="0" cap="none" spc="0" normalizeH="0" baseline="0">
                  <a:ln>
                    <a:noFill/>
                  </a:ln>
                  <a:solidFill>
                    <a:srgbClr val="000000">
                      <a:lumMod val="75000"/>
                      <a:lumOff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defRPr>
              </a:lvl1pPr>
            </a:lstStyle>
            <a:p>
              <a:pPr marL="179705" indent="-179705">
                <a:lnSpc>
                  <a:spcPct val="100000"/>
                </a:lnSpc>
              </a:pPr>
              <a:r>
                <a:rPr lang="zh-CN" altLang="en-US" sz="1000" b="1" dirty="0">
                  <a:latin typeface="+mn-lt"/>
                  <a:ea typeface="+mn-ea"/>
                  <a:cs typeface="+mn-ea"/>
                  <a:sym typeface="+mn-lt"/>
                </a:rPr>
                <a:t>主要终点：</a:t>
              </a:r>
              <a:r>
                <a:rPr lang="en-US" altLang="zh-CN" sz="1000" b="1" dirty="0">
                  <a:solidFill>
                    <a:schemeClr val="tx1">
                      <a:lumMod val="75000"/>
                      <a:lumOff val="25000"/>
                    </a:schemeClr>
                  </a:solidFill>
                  <a:highlight>
                    <a:srgbClr val="FFFF00"/>
                  </a:highlight>
                  <a:latin typeface="+mn-lt"/>
                  <a:ea typeface="+mn-ea"/>
                  <a:cs typeface="+mn-ea"/>
                  <a:sym typeface="+mn-lt"/>
                </a:rPr>
                <a:t>TT</a:t>
              </a:r>
              <a:r>
                <a:rPr lang="zh-CN" altLang="en-US" sz="1000" b="1" dirty="0">
                  <a:solidFill>
                    <a:schemeClr val="tx1">
                      <a:lumMod val="75000"/>
                      <a:lumOff val="25000"/>
                    </a:schemeClr>
                  </a:solidFill>
                  <a:highlight>
                    <a:srgbClr val="FFFF00"/>
                  </a:highlight>
                  <a:latin typeface="+mn-lt"/>
                  <a:ea typeface="+mn-ea"/>
                  <a:cs typeface="+mn-ea"/>
                  <a:sym typeface="+mn-lt"/>
                </a:rPr>
                <a:t>人群</a:t>
              </a:r>
              <a:r>
                <a:rPr lang="en-US" altLang="zh-CN" sz="1000" b="1" dirty="0">
                  <a:solidFill>
                    <a:schemeClr val="tx1">
                      <a:lumMod val="75000"/>
                      <a:lumOff val="25000"/>
                    </a:schemeClr>
                  </a:solidFill>
                  <a:highlight>
                    <a:srgbClr val="FFFF00"/>
                  </a:highlight>
                  <a:latin typeface="+mn-lt"/>
                  <a:ea typeface="+mn-ea"/>
                  <a:cs typeface="+mn-ea"/>
                  <a:sym typeface="+mn-lt"/>
                </a:rPr>
                <a:t>EFS</a:t>
              </a:r>
              <a:endParaRPr lang="en-US" altLang="zh-CN" sz="1000" b="1" dirty="0">
                <a:solidFill>
                  <a:schemeClr val="tx1">
                    <a:lumMod val="75000"/>
                    <a:lumOff val="25000"/>
                  </a:schemeClr>
                </a:solidFill>
                <a:highlight>
                  <a:srgbClr val="FFFF00"/>
                </a:highlight>
                <a:latin typeface="+mn-lt"/>
                <a:ea typeface="+mn-ea"/>
                <a:cs typeface="+mn-ea"/>
                <a:sym typeface="+mn-lt"/>
              </a:endParaRPr>
            </a:p>
            <a:p>
              <a:pPr marL="179705" indent="-179705">
                <a:lnSpc>
                  <a:spcPct val="100000"/>
                </a:lnSpc>
              </a:pPr>
              <a:r>
                <a:rPr lang="zh-CN" altLang="en-US" sz="1000" b="1" dirty="0">
                  <a:latin typeface="+mn-lt"/>
                  <a:ea typeface="+mn-ea"/>
                  <a:cs typeface="+mn-ea"/>
                  <a:sym typeface="+mn-lt"/>
                </a:rPr>
                <a:t>次要终点：</a:t>
              </a:r>
              <a:r>
                <a:rPr lang="en-US" altLang="zh-CN" sz="1000" dirty="0">
                  <a:latin typeface="+mn-lt"/>
                  <a:ea typeface="+mn-ea"/>
                  <a:cs typeface="+mn-ea"/>
                  <a:sym typeface="+mn-lt"/>
                </a:rPr>
                <a:t>ITT</a:t>
              </a:r>
              <a:r>
                <a:rPr lang="zh-CN" altLang="en-US" sz="1000" dirty="0">
                  <a:latin typeface="+mn-lt"/>
                  <a:ea typeface="+mn-ea"/>
                  <a:cs typeface="+mn-ea"/>
                  <a:sym typeface="+mn-lt"/>
                </a:rPr>
                <a:t>人群中的总生存期 </a:t>
              </a:r>
              <a:r>
                <a:rPr lang="en-US" altLang="zh-CN" sz="1000" dirty="0">
                  <a:latin typeface="+mn-lt"/>
                  <a:ea typeface="+mn-ea"/>
                  <a:cs typeface="+mn-ea"/>
                  <a:sym typeface="+mn-lt"/>
                </a:rPr>
                <a:t>(OS)</a:t>
              </a:r>
              <a:r>
                <a:rPr lang="zh-CN" altLang="en-US" sz="1000" dirty="0">
                  <a:latin typeface="+mn-lt"/>
                  <a:ea typeface="+mn-ea"/>
                  <a:cs typeface="+mn-ea"/>
                  <a:sym typeface="+mn-lt"/>
                </a:rPr>
                <a:t>、影像学缓解率、</a:t>
              </a:r>
              <a:r>
                <a:rPr lang="en-US" altLang="zh-CN" sz="1000" dirty="0">
                  <a:latin typeface="+mn-lt"/>
                  <a:ea typeface="+mn-ea"/>
                  <a:cs typeface="+mn-ea"/>
                  <a:sym typeface="+mn-lt"/>
                </a:rPr>
                <a:t>CA19-9</a:t>
              </a:r>
              <a:r>
                <a:rPr lang="zh-CN" altLang="en-US" sz="1000" dirty="0">
                  <a:latin typeface="+mn-lt"/>
                  <a:ea typeface="+mn-ea"/>
                  <a:cs typeface="+mn-ea"/>
                  <a:sym typeface="+mn-lt"/>
                </a:rPr>
                <a:t>水平、病理学缓解率、切除率、毒性反应和生活质量 </a:t>
              </a:r>
              <a:r>
                <a:rPr lang="en-US" altLang="zh-CN" sz="1000" dirty="0">
                  <a:latin typeface="+mn-lt"/>
                  <a:ea typeface="+mn-ea"/>
                  <a:cs typeface="+mn-ea"/>
                  <a:sym typeface="+mn-lt"/>
                </a:rPr>
                <a:t>(QoL)</a:t>
              </a:r>
              <a:endParaRPr lang="zh-CN" altLang="en-US" sz="1000" dirty="0">
                <a:latin typeface="+mn-lt"/>
                <a:ea typeface="+mn-ea"/>
                <a:cs typeface="+mn-ea"/>
                <a:sym typeface="+mn-lt"/>
              </a:endParaRPr>
            </a:p>
          </p:txBody>
        </p:sp>
        <p:sp>
          <p:nvSpPr>
            <p:cNvPr id="56" name="矩形 55"/>
            <p:cNvSpPr/>
            <p:nvPr/>
          </p:nvSpPr>
          <p:spPr>
            <a:xfrm>
              <a:off x="273379" y="1761733"/>
              <a:ext cx="288000" cy="1039595"/>
            </a:xfrm>
            <a:prstGeom prst="rect">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cs typeface="+mn-ea"/>
                  <a:sym typeface="+mn-lt"/>
                </a:rPr>
                <a:t>研究设计</a:t>
              </a:r>
              <a:endParaRPr kumimoji="0" lang="en-US" sz="1200" b="1" i="0" u="none" strike="noStrike" kern="1200" cap="none" spc="0" normalizeH="0" baseline="0" noProof="0" dirty="0">
                <a:ln>
                  <a:noFill/>
                </a:ln>
                <a:solidFill>
                  <a:prstClr val="white"/>
                </a:solidFill>
                <a:effectLst/>
                <a:uLnTx/>
                <a:uFillTx/>
                <a:cs typeface="+mn-ea"/>
                <a:sym typeface="+mn-lt"/>
              </a:endParaRPr>
            </a:p>
          </p:txBody>
        </p:sp>
        <p:sp>
          <p:nvSpPr>
            <p:cNvPr id="85" name="TextBox 6"/>
            <p:cNvSpPr txBox="1"/>
            <p:nvPr/>
          </p:nvSpPr>
          <p:spPr>
            <a:xfrm>
              <a:off x="4191897" y="2268640"/>
              <a:ext cx="696174" cy="261610"/>
            </a:xfrm>
            <a:prstGeom prst="rect">
              <a:avLst/>
            </a:prstGeom>
            <a:noFill/>
          </p:spPr>
          <p:txBody>
            <a:bodyPr wrap="square">
              <a:spAutoFit/>
            </a:bodyPr>
            <a:lstStyle/>
            <a:p>
              <a:pPr algn="ctr"/>
              <a:r>
                <a:rPr lang="en-US" altLang="zh-CN" sz="1050" b="1" baseline="0" dirty="0" err="1">
                  <a:effectLst/>
                  <a:cs typeface="+mn-ea"/>
                  <a:sym typeface="+mn-lt"/>
                </a:rPr>
                <a:t>mFFX</a:t>
              </a:r>
              <a:endParaRPr lang="zh-CN" altLang="en-US" sz="1050" b="1" baseline="0" dirty="0">
                <a:effectLst/>
                <a:cs typeface="+mn-ea"/>
                <a:sym typeface="+mn-lt"/>
              </a:endParaRPr>
            </a:p>
          </p:txBody>
        </p:sp>
        <p:sp>
          <p:nvSpPr>
            <p:cNvPr id="86" name="文本框 85"/>
            <p:cNvSpPr txBox="1"/>
            <p:nvPr/>
          </p:nvSpPr>
          <p:spPr>
            <a:xfrm>
              <a:off x="2745180" y="2456127"/>
              <a:ext cx="683262" cy="26840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050" dirty="0">
                  <a:solidFill>
                    <a:prstClr val="black"/>
                  </a:solidFill>
                  <a:cs typeface="+mn-ea"/>
                  <a:sym typeface="+mn-lt"/>
                </a:rPr>
                <a:t>N=260</a:t>
              </a:r>
              <a:endParaRPr lang="zh-CN" altLang="en-US" sz="1050" dirty="0">
                <a:solidFill>
                  <a:prstClr val="black"/>
                </a:solidFill>
                <a:cs typeface="+mn-ea"/>
                <a:sym typeface="+mn-lt"/>
              </a:endParaRPr>
            </a:p>
          </p:txBody>
        </p:sp>
      </p:grpSp>
      <p:sp>
        <p:nvSpPr>
          <p:cNvPr id="94" name="文本框 93"/>
          <p:cNvSpPr txBox="1"/>
          <p:nvPr/>
        </p:nvSpPr>
        <p:spPr>
          <a:xfrm>
            <a:off x="6052902" y="6678741"/>
            <a:ext cx="5808897" cy="215444"/>
          </a:xfrm>
          <a:prstGeom prst="rect">
            <a:avLst/>
          </a:prstGeom>
          <a:noFill/>
        </p:spPr>
        <p:txBody>
          <a:bodyPr wrap="square">
            <a:spAutoFit/>
          </a:bodyPr>
          <a:lstStyle/>
          <a:p>
            <a:pPr>
              <a:defRPr/>
            </a:pPr>
            <a:r>
              <a:rPr lang="en-US" altLang="zh-CN" sz="800" dirty="0">
                <a:solidFill>
                  <a:prstClr val="black"/>
                </a:solidFill>
                <a:cs typeface="+mn-ea"/>
                <a:sym typeface="+mn-lt"/>
              </a:rPr>
              <a:t>PDAC</a:t>
            </a:r>
            <a:r>
              <a:rPr lang="zh-CN" altLang="en-US" sz="800" dirty="0">
                <a:solidFill>
                  <a:prstClr val="black"/>
                </a:solidFill>
                <a:cs typeface="+mn-ea"/>
                <a:sym typeface="+mn-lt"/>
              </a:rPr>
              <a:t>，胰腺导管腺癌；</a:t>
            </a:r>
            <a:r>
              <a:rPr lang="en-US" altLang="zh-CN" sz="800" dirty="0">
                <a:solidFill>
                  <a:prstClr val="black"/>
                </a:solidFill>
                <a:cs typeface="+mn-ea"/>
                <a:sym typeface="+mn-lt"/>
              </a:rPr>
              <a:t>KPS</a:t>
            </a:r>
            <a:r>
              <a:rPr lang="zh-CN" altLang="en-US" sz="800" dirty="0">
                <a:solidFill>
                  <a:prstClr val="black"/>
                </a:solidFill>
                <a:cs typeface="+mn-ea"/>
                <a:sym typeface="+mn-lt"/>
              </a:rPr>
              <a:t>，</a:t>
            </a:r>
            <a:r>
              <a:rPr lang="en-US" altLang="zh-CN" sz="800" dirty="0">
                <a:solidFill>
                  <a:prstClr val="black"/>
                </a:solidFill>
                <a:cs typeface="+mn-ea"/>
                <a:sym typeface="+mn-lt"/>
              </a:rPr>
              <a:t>Karnofsky</a:t>
            </a:r>
            <a:r>
              <a:rPr lang="zh-CN" altLang="en-US" sz="800" dirty="0">
                <a:solidFill>
                  <a:prstClr val="black"/>
                </a:solidFill>
                <a:cs typeface="+mn-ea"/>
                <a:sym typeface="+mn-lt"/>
              </a:rPr>
              <a:t>体能状态评分；</a:t>
            </a:r>
            <a:r>
              <a:rPr lang="en-US" altLang="zh-CN" sz="800" dirty="0">
                <a:solidFill>
                  <a:prstClr val="black"/>
                </a:solidFill>
                <a:cs typeface="+mn-ea"/>
                <a:sym typeface="+mn-lt"/>
              </a:rPr>
              <a:t>NCCN</a:t>
            </a:r>
            <a:r>
              <a:rPr lang="zh-CN" altLang="en-US" sz="800" dirty="0">
                <a:solidFill>
                  <a:prstClr val="black"/>
                </a:solidFill>
                <a:cs typeface="+mn-ea"/>
                <a:sym typeface="+mn-lt"/>
              </a:rPr>
              <a:t>，美国国家综合癌症网络；</a:t>
            </a:r>
            <a:r>
              <a:rPr lang="en-US" altLang="zh-CN" sz="800" dirty="0">
                <a:solidFill>
                  <a:prstClr val="black"/>
                </a:solidFill>
                <a:cs typeface="+mn-ea"/>
                <a:sym typeface="+mn-lt"/>
              </a:rPr>
              <a:t>IV</a:t>
            </a:r>
            <a:r>
              <a:rPr lang="zh-CN" altLang="en-US" sz="800" dirty="0">
                <a:solidFill>
                  <a:prstClr val="black"/>
                </a:solidFill>
                <a:cs typeface="+mn-ea"/>
                <a:sym typeface="+mn-lt"/>
              </a:rPr>
              <a:t>，静脉注射；</a:t>
            </a:r>
            <a:r>
              <a:rPr lang="en-US" altLang="zh-CN" sz="800" dirty="0">
                <a:solidFill>
                  <a:prstClr val="black"/>
                </a:solidFill>
                <a:cs typeface="+mn-ea"/>
                <a:sym typeface="+mn-lt"/>
              </a:rPr>
              <a:t>OS</a:t>
            </a:r>
            <a:r>
              <a:rPr lang="zh-CN" altLang="en-US" sz="800" dirty="0">
                <a:solidFill>
                  <a:prstClr val="black"/>
                </a:solidFill>
                <a:cs typeface="+mn-ea"/>
                <a:sym typeface="+mn-lt"/>
              </a:rPr>
              <a:t>，口服</a:t>
            </a:r>
            <a:endParaRPr lang="zh-CN" altLang="en-US" sz="800" dirty="0">
              <a:solidFill>
                <a:prstClr val="black"/>
              </a:solidFill>
              <a:cs typeface="+mn-ea"/>
              <a:sym typeface="+mn-lt"/>
            </a:endParaRPr>
          </a:p>
        </p:txBody>
      </p:sp>
      <p:sp>
        <p:nvSpPr>
          <p:cNvPr id="97" name="文本框 96"/>
          <p:cNvSpPr txBox="1"/>
          <p:nvPr/>
        </p:nvSpPr>
        <p:spPr>
          <a:xfrm>
            <a:off x="927998" y="4456194"/>
            <a:ext cx="194310" cy="828000"/>
          </a:xfrm>
          <a:prstGeom prst="rect">
            <a:avLst/>
          </a:prstGeom>
          <a:solidFill>
            <a:schemeClr val="bg1"/>
          </a:solidFill>
        </p:spPr>
        <p:txBody>
          <a:bodyPr vert="vert270"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1200" cap="none" spc="0" normalizeH="0" baseline="0" noProof="0" dirty="0">
                <a:ln>
                  <a:noFill/>
                </a:ln>
                <a:solidFill>
                  <a:prstClr val="black"/>
                </a:solidFill>
                <a:effectLst/>
                <a:uLnTx/>
                <a:uFillTx/>
                <a:cs typeface="+mn-ea"/>
                <a:sym typeface="+mn-lt"/>
              </a:rPr>
              <a:t>无事件生存率</a:t>
            </a:r>
            <a:r>
              <a:rPr kumimoji="0" lang="en-US" altLang="zh-CN" sz="700" b="0" i="0" u="none" strike="noStrike" kern="1200" cap="none" spc="0" normalizeH="0" baseline="0" noProof="0" dirty="0">
                <a:ln>
                  <a:noFill/>
                </a:ln>
                <a:solidFill>
                  <a:prstClr val="black"/>
                </a:solidFill>
                <a:effectLst/>
                <a:uLnTx/>
                <a:uFillTx/>
                <a:cs typeface="+mn-ea"/>
                <a:sym typeface="+mn-lt"/>
              </a:rPr>
              <a:t>(%)</a:t>
            </a:r>
            <a:endParaRPr kumimoji="0" lang="en-US" altLang="zh-CN" sz="700" b="0" i="0" u="none" strike="noStrike" kern="1200" cap="none" spc="0" normalizeH="0" baseline="0" noProof="0" dirty="0">
              <a:ln>
                <a:noFill/>
              </a:ln>
              <a:solidFill>
                <a:prstClr val="black"/>
              </a:solidFill>
              <a:effectLst/>
              <a:uLnTx/>
              <a:uFillTx/>
              <a:cs typeface="+mn-ea"/>
              <a:sym typeface="+mn-lt"/>
            </a:endParaRPr>
          </a:p>
        </p:txBody>
      </p:sp>
      <p:sp>
        <p:nvSpPr>
          <p:cNvPr id="98" name="文本框 97"/>
          <p:cNvSpPr txBox="1"/>
          <p:nvPr/>
        </p:nvSpPr>
        <p:spPr>
          <a:xfrm>
            <a:off x="683278" y="6054305"/>
            <a:ext cx="585787" cy="71485"/>
          </a:xfrm>
          <a:prstGeom prst="rect">
            <a:avLst/>
          </a:prstGeom>
          <a:solidFill>
            <a:schemeClr val="bg1"/>
          </a:solidFill>
        </p:spPr>
        <p:txBody>
          <a:bodyPr wrap="square" lIns="36000" tIns="36000" rIns="36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1200" cap="none" spc="0" normalizeH="0" baseline="0" noProof="0" dirty="0">
                <a:ln>
                  <a:noFill/>
                </a:ln>
                <a:solidFill>
                  <a:prstClr val="black"/>
                </a:solidFill>
                <a:effectLst/>
                <a:uLnTx/>
                <a:uFillTx/>
                <a:cs typeface="+mn-ea"/>
                <a:sym typeface="+mn-lt"/>
              </a:rPr>
              <a:t>风险患者数</a:t>
            </a:r>
            <a:endParaRPr kumimoji="0" lang="en-US" sz="700" b="0" i="0" u="none" strike="noStrike" kern="1200" cap="none" spc="0" normalizeH="0" baseline="0" noProof="0" dirty="0">
              <a:ln>
                <a:noFill/>
              </a:ln>
              <a:solidFill>
                <a:prstClr val="black"/>
              </a:solidFill>
              <a:effectLst/>
              <a:uLnTx/>
              <a:uFillTx/>
              <a:cs typeface="+mn-ea"/>
              <a:sym typeface="+mn-lt"/>
            </a:endParaRPr>
          </a:p>
        </p:txBody>
      </p:sp>
      <p:sp>
        <p:nvSpPr>
          <p:cNvPr id="99" name="文本框 98"/>
          <p:cNvSpPr txBox="1"/>
          <p:nvPr/>
        </p:nvSpPr>
        <p:spPr>
          <a:xfrm>
            <a:off x="3126846" y="5952726"/>
            <a:ext cx="905895" cy="139694"/>
          </a:xfrm>
          <a:prstGeom prst="rect">
            <a:avLst/>
          </a:prstGeom>
          <a:solidFill>
            <a:schemeClr val="bg1"/>
          </a:solidFill>
        </p:spPr>
        <p:txBody>
          <a:bodyPr wrap="square" lIns="36000" tIns="36000" rIns="36000" bIns="360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1200" cap="none" spc="0" normalizeH="0" baseline="0" noProof="0" dirty="0">
                <a:ln>
                  <a:noFill/>
                </a:ln>
                <a:solidFill>
                  <a:prstClr val="black"/>
                </a:solidFill>
                <a:effectLst/>
                <a:uLnTx/>
                <a:uFillTx/>
                <a:cs typeface="+mn-ea"/>
                <a:sym typeface="+mn-lt"/>
              </a:rPr>
              <a:t>月</a:t>
            </a:r>
            <a:endParaRPr kumimoji="0" lang="en-US" sz="700" b="0" i="0" u="none" strike="noStrike" kern="1200" cap="none" spc="0" normalizeH="0" baseline="0" noProof="0" dirty="0">
              <a:ln>
                <a:noFill/>
              </a:ln>
              <a:solidFill>
                <a:prstClr val="black"/>
              </a:solidFill>
              <a:effectLst/>
              <a:uLnTx/>
              <a:uFillTx/>
              <a:cs typeface="+mn-ea"/>
              <a:sym typeface="+mn-lt"/>
            </a:endParaRPr>
          </a:p>
        </p:txBody>
      </p:sp>
      <p:sp>
        <p:nvSpPr>
          <p:cNvPr id="102" name="TextBox 11"/>
          <p:cNvSpPr txBox="1"/>
          <p:nvPr/>
        </p:nvSpPr>
        <p:spPr>
          <a:xfrm>
            <a:off x="6161428" y="3622980"/>
            <a:ext cx="5929065" cy="307777"/>
          </a:xfrm>
          <a:prstGeom prst="rect">
            <a:avLst/>
          </a:prstGeom>
          <a:noFill/>
        </p:spPr>
        <p:txBody>
          <a:bodyPr wrap="square">
            <a:spAutoFit/>
          </a:bodyPr>
          <a:lstStyle/>
          <a:p>
            <a:r>
              <a:rPr lang="en-US" altLang="zh-CN" sz="1400" b="1" kern="0" dirty="0">
                <a:solidFill>
                  <a:srgbClr val="0070C0"/>
                </a:solidFill>
                <a:cs typeface="+mn-ea"/>
                <a:sym typeface="+mn-lt"/>
              </a:rPr>
              <a:t>PAXG</a:t>
            </a:r>
            <a:r>
              <a:rPr lang="zh-CN" altLang="en-US" sz="1400" b="1" kern="0" dirty="0">
                <a:solidFill>
                  <a:srgbClr val="0070C0"/>
                </a:solidFill>
                <a:cs typeface="+mn-ea"/>
                <a:sym typeface="+mn-lt"/>
              </a:rPr>
              <a:t>方案</a:t>
            </a:r>
            <a:r>
              <a:rPr lang="en-US" altLang="zh-CN" sz="1400" b="1" kern="0" dirty="0">
                <a:solidFill>
                  <a:srgbClr val="0070C0"/>
                </a:solidFill>
                <a:cs typeface="+mn-ea"/>
                <a:sym typeface="+mn-lt"/>
              </a:rPr>
              <a:t>DCR</a:t>
            </a:r>
            <a:r>
              <a:rPr lang="zh-CN" altLang="en-US" sz="1400" b="1" kern="0" dirty="0">
                <a:solidFill>
                  <a:srgbClr val="0070C0"/>
                </a:solidFill>
                <a:cs typeface="+mn-ea"/>
                <a:sym typeface="+mn-lt"/>
              </a:rPr>
              <a:t>率、</a:t>
            </a:r>
            <a:r>
              <a:rPr lang="en-US" altLang="zh-CN" sz="1400" b="1" kern="0" dirty="0">
                <a:solidFill>
                  <a:srgbClr val="0070C0"/>
                </a:solidFill>
                <a:cs typeface="+mn-ea"/>
                <a:sym typeface="+mn-lt"/>
              </a:rPr>
              <a:t>CA19-9</a:t>
            </a:r>
            <a:r>
              <a:rPr lang="zh-CN" altLang="en-US" sz="1400" b="1" kern="0" dirty="0">
                <a:solidFill>
                  <a:srgbClr val="0070C0"/>
                </a:solidFill>
                <a:cs typeface="+mn-ea"/>
                <a:sym typeface="+mn-lt"/>
              </a:rPr>
              <a:t>缓解率、</a:t>
            </a:r>
            <a:r>
              <a:rPr lang="en-US" altLang="zh-CN" sz="1400" b="1" kern="0" dirty="0" err="1">
                <a:solidFill>
                  <a:srgbClr val="0070C0"/>
                </a:solidFill>
                <a:cs typeface="+mn-ea"/>
                <a:sym typeface="+mn-lt"/>
              </a:rPr>
              <a:t>pCR</a:t>
            </a:r>
            <a:r>
              <a:rPr lang="zh-CN" altLang="en-US" sz="1400" b="1" kern="0" dirty="0">
                <a:solidFill>
                  <a:srgbClr val="0070C0"/>
                </a:solidFill>
                <a:cs typeface="+mn-ea"/>
                <a:sym typeface="+mn-lt"/>
              </a:rPr>
              <a:t>率更佳，术中</a:t>
            </a:r>
            <a:r>
              <a:rPr lang="en-US" altLang="zh-CN" sz="1400" b="1" kern="0" dirty="0">
                <a:solidFill>
                  <a:srgbClr val="0070C0"/>
                </a:solidFill>
                <a:cs typeface="+mn-ea"/>
                <a:sym typeface="+mn-lt"/>
              </a:rPr>
              <a:t>/</a:t>
            </a:r>
            <a:r>
              <a:rPr lang="zh-CN" altLang="en-US" sz="1400" b="1" kern="0" dirty="0">
                <a:solidFill>
                  <a:srgbClr val="0070C0"/>
                </a:solidFill>
                <a:cs typeface="+mn-ea"/>
                <a:sym typeface="+mn-lt"/>
              </a:rPr>
              <a:t>术后转移率更低</a:t>
            </a:r>
            <a:endParaRPr lang="zh-CN" altLang="en-US" sz="1400" b="1" kern="0" dirty="0">
              <a:solidFill>
                <a:srgbClr val="0070C0"/>
              </a:solidFill>
              <a:cs typeface="+mn-ea"/>
              <a:sym typeface="+mn-lt"/>
            </a:endParaRPr>
          </a:p>
        </p:txBody>
      </p:sp>
      <p:sp>
        <p:nvSpPr>
          <p:cNvPr id="5" name="文本框 4"/>
          <p:cNvSpPr txBox="1"/>
          <p:nvPr/>
        </p:nvSpPr>
        <p:spPr>
          <a:xfrm>
            <a:off x="150251" y="155933"/>
            <a:ext cx="4734385" cy="323165"/>
          </a:xfrm>
          <a:prstGeom prst="rect">
            <a:avLst/>
          </a:prstGeom>
          <a:noFill/>
        </p:spPr>
        <p:txBody>
          <a:bodyPr wrap="square">
            <a:spAutoFit/>
          </a:bodyPr>
          <a:lstStyle/>
          <a:p>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临界可切除</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PC</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：新辅助化疗 </a:t>
            </a:r>
            <a:r>
              <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vs. </a:t>
            </a:r>
            <a:r>
              <a:rPr lang="zh-CN" altLang="en-US"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rPr>
              <a:t>新辅助化疗</a:t>
            </a:r>
            <a:endParaRPr lang="en-US" altLang="zh-CN" sz="1500" b="1" dirty="0">
              <a:solidFill>
                <a:schemeClr val="bg1"/>
              </a:solidFill>
              <a:highlight>
                <a:srgbClr val="0F9ED5"/>
              </a:highlight>
              <a:latin typeface="微软雅黑" panose="020B0503020204020204" pitchFamily="34" charset="-122"/>
              <a:ea typeface="微软雅黑" panose="020B0503020204020204" pitchFamily="34" charset="-122"/>
              <a:cs typeface="+mn-ea"/>
              <a:sym typeface="+mn-lt"/>
            </a:endParaRPr>
          </a:p>
        </p:txBody>
      </p:sp>
      <p:sp>
        <p:nvSpPr>
          <p:cNvPr id="7" name="文本框 6"/>
          <p:cNvSpPr txBox="1"/>
          <p:nvPr/>
        </p:nvSpPr>
        <p:spPr>
          <a:xfrm>
            <a:off x="4621881" y="85798"/>
            <a:ext cx="4349589" cy="430887"/>
          </a:xfrm>
          <a:prstGeom prst="rect">
            <a:avLst/>
          </a:prstGeom>
          <a:noFill/>
        </p:spPr>
        <p:txBody>
          <a:bodyPr wrap="none" rtlCol="0">
            <a:spAutoFit/>
          </a:bodyPr>
          <a:lstStyle/>
          <a:p>
            <a:r>
              <a:rPr lang="en-US" altLang="zh-CN" sz="2200" b="1" dirty="0">
                <a:solidFill>
                  <a:schemeClr val="tx1">
                    <a:lumMod val="75000"/>
                    <a:lumOff val="25000"/>
                  </a:schemeClr>
                </a:solidFill>
                <a:cs typeface="+mn-ea"/>
                <a:sym typeface="+mn-lt"/>
              </a:rPr>
              <a:t>CASSANDRA-PACT-21</a:t>
            </a:r>
            <a:r>
              <a:rPr lang="zh-CN" altLang="en-US" sz="2200" b="1" dirty="0">
                <a:solidFill>
                  <a:schemeClr val="tx1">
                    <a:lumMod val="75000"/>
                    <a:lumOff val="25000"/>
                  </a:schemeClr>
                </a:solidFill>
                <a:cs typeface="+mn-ea"/>
                <a:sym typeface="+mn-lt"/>
              </a:rPr>
              <a:t> </a:t>
            </a:r>
            <a:r>
              <a:rPr lang="en-US" altLang="zh-CN" sz="2200" b="1" dirty="0">
                <a:solidFill>
                  <a:schemeClr val="tx1">
                    <a:lumMod val="75000"/>
                    <a:lumOff val="25000"/>
                  </a:schemeClr>
                </a:solidFill>
                <a:cs typeface="+mn-ea"/>
                <a:sym typeface="+mn-lt"/>
              </a:rPr>
              <a:t>III</a:t>
            </a:r>
            <a:r>
              <a:rPr lang="zh-CN" altLang="en-US" sz="2200" b="1" dirty="0">
                <a:solidFill>
                  <a:schemeClr val="tx1">
                    <a:lumMod val="75000"/>
                    <a:lumOff val="25000"/>
                  </a:schemeClr>
                </a:solidFill>
                <a:cs typeface="+mn-ea"/>
                <a:sym typeface="+mn-lt"/>
              </a:rPr>
              <a:t>期研究</a:t>
            </a:r>
            <a:endParaRPr kumimoji="1" lang="zh-CN" altLang="en-US" sz="2200" dirty="0">
              <a:solidFill>
                <a:schemeClr val="tx1">
                  <a:lumMod val="75000"/>
                  <a:lumOff val="25000"/>
                </a:schemeClr>
              </a:solidFill>
            </a:endParaRPr>
          </a:p>
        </p:txBody>
      </p:sp>
      <p:sp>
        <p:nvSpPr>
          <p:cNvPr id="8" name="文本框 7"/>
          <p:cNvSpPr txBox="1"/>
          <p:nvPr/>
        </p:nvSpPr>
        <p:spPr>
          <a:xfrm>
            <a:off x="10055085" y="148580"/>
            <a:ext cx="1107996" cy="369332"/>
          </a:xfrm>
          <a:prstGeom prst="rect">
            <a:avLst/>
          </a:prstGeom>
          <a:noFill/>
        </p:spPr>
        <p:txBody>
          <a:bodyPr wrap="none" rtlCol="0">
            <a:spAutoFit/>
          </a:bodyPr>
          <a:lstStyle/>
          <a:p>
            <a:r>
              <a:rPr kumimoji="1" lang="zh-CN" altLang="en-US" b="1" dirty="0">
                <a:solidFill>
                  <a:srgbClr val="FF0000"/>
                </a:solidFill>
              </a:rPr>
              <a:t>方案优化</a:t>
            </a:r>
            <a:endParaRPr kumimoji="1" lang="zh-CN" altLang="en-US" b="1" dirty="0">
              <a:solidFill>
                <a:srgbClr val="FF0000"/>
              </a:solidFill>
            </a:endParaRPr>
          </a:p>
        </p:txBody>
      </p:sp>
      <p:sp>
        <p:nvSpPr>
          <p:cNvPr id="9" name="文本框 8"/>
          <p:cNvSpPr txBox="1"/>
          <p:nvPr/>
        </p:nvSpPr>
        <p:spPr>
          <a:xfrm>
            <a:off x="1401943" y="3703513"/>
            <a:ext cx="1815486" cy="307777"/>
          </a:xfrm>
          <a:prstGeom prst="rect">
            <a:avLst/>
          </a:prstGeom>
          <a:noFill/>
        </p:spPr>
        <p:txBody>
          <a:bodyPr wrap="square">
            <a:spAutoFit/>
          </a:bodyPr>
          <a:lstStyle/>
          <a:p>
            <a:pPr lvl="0" algn="ctr" defTabSz="829310" eaLnBrk="0" fontAlgn="base" hangingPunct="0">
              <a:spcBef>
                <a:spcPct val="0"/>
              </a:spcBef>
              <a:spcAft>
                <a:spcPct val="0"/>
              </a:spcAft>
            </a:pPr>
            <a:r>
              <a:rPr lang="zh-CN" altLang="en-US"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主要终点：</a:t>
            </a:r>
            <a:r>
              <a:rPr lang="en-US" altLang="zh-CN" sz="1400" b="1" kern="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EFS</a:t>
            </a:r>
            <a:endParaRPr kumimoji="0" lang="zh-CN" altLang="en-US" sz="1400" b="1" i="0" u="non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p:nvGrpSpPr>
        <p:grpSpPr>
          <a:xfrm>
            <a:off x="4944628" y="4976417"/>
            <a:ext cx="912947" cy="307777"/>
            <a:chOff x="3728820" y="5536983"/>
            <a:chExt cx="912947" cy="307777"/>
          </a:xfrm>
        </p:grpSpPr>
        <p:sp>
          <p:nvSpPr>
            <p:cNvPr id="12" name="上箭头 11"/>
            <p:cNvSpPr/>
            <p:nvPr/>
          </p:nvSpPr>
          <p:spPr>
            <a:xfrm>
              <a:off x="3728820" y="5592003"/>
              <a:ext cx="280328" cy="194990"/>
            </a:xfrm>
            <a:prstGeom prs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n>
                  <a:solidFill>
                    <a:srgbClr val="FF0000"/>
                  </a:solidFill>
                </a:ln>
                <a:solidFill>
                  <a:srgbClr val="FF0000"/>
                </a:solidFill>
              </a:endParaRPr>
            </a:p>
          </p:txBody>
        </p:sp>
        <p:sp>
          <p:nvSpPr>
            <p:cNvPr id="13" name="文本框 12"/>
            <p:cNvSpPr txBox="1"/>
            <p:nvPr/>
          </p:nvSpPr>
          <p:spPr>
            <a:xfrm>
              <a:off x="3879444" y="5536983"/>
              <a:ext cx="762323" cy="307777"/>
            </a:xfrm>
            <a:prstGeom prst="rect">
              <a:avLst/>
            </a:prstGeom>
            <a:noFill/>
          </p:spPr>
          <p:txBody>
            <a:bodyPr wrap="square">
              <a:spAutoFit/>
            </a:bodyPr>
            <a:lstStyle/>
            <a:p>
              <a:pPr lvl="0" algn="ctr" defTabSz="829310" eaLnBrk="0" fontAlgn="base" hangingPunct="0">
                <a:spcBef>
                  <a:spcPct val="0"/>
                </a:spcBef>
                <a:spcAft>
                  <a:spcPct val="0"/>
                </a:spcAft>
              </a:pPr>
              <a:r>
                <a:rPr lang="en-US" altLang="zh-CN" sz="1400" b="1" kern="0" dirty="0">
                  <a:solidFill>
                    <a:srgbClr val="FF0000"/>
                  </a:solidFill>
                  <a:latin typeface="微软雅黑" panose="020B0503020204020204" pitchFamily="34" charset="-122"/>
                  <a:ea typeface="微软雅黑" panose="020B0503020204020204" pitchFamily="34" charset="-122"/>
                  <a:cs typeface="+mn-ea"/>
                  <a:sym typeface="+mn-lt"/>
                </a:rPr>
                <a:t>5</a:t>
              </a:r>
              <a:r>
                <a:rPr kumimoji="0" lang="en-US" altLang="zh-CN"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.8</a:t>
              </a:r>
              <a:r>
                <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月</a:t>
              </a:r>
              <a:endParaRPr kumimoji="0" lang="zh-CN" altLang="en-US" sz="1400" b="1" i="0" u="non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5" name="圆角矩形 14"/>
          <p:cNvSpPr/>
          <p:nvPr/>
        </p:nvSpPr>
        <p:spPr>
          <a:xfrm>
            <a:off x="9269246" y="1610695"/>
            <a:ext cx="1240971" cy="573928"/>
          </a:xfrm>
          <a:prstGeom prst="round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圆角矩形 17"/>
          <p:cNvSpPr/>
          <p:nvPr/>
        </p:nvSpPr>
        <p:spPr>
          <a:xfrm>
            <a:off x="9273285" y="2550158"/>
            <a:ext cx="1240971" cy="573928"/>
          </a:xfrm>
          <a:prstGeom prst="round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圆角矩形 42"/>
          <p:cNvSpPr/>
          <p:nvPr/>
        </p:nvSpPr>
        <p:spPr>
          <a:xfrm>
            <a:off x="10719648" y="2530221"/>
            <a:ext cx="1240971" cy="573928"/>
          </a:xfrm>
          <a:prstGeom prst="roundRect">
            <a:avLst/>
          </a:prstGeom>
          <a:noFill/>
          <a:ln w="254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aphicFrame>
        <p:nvGraphicFramePr>
          <p:cNvPr id="4" name="表格 3"/>
          <p:cNvGraphicFramePr>
            <a:graphicFrameLocks noGrp="1"/>
          </p:cNvGraphicFramePr>
          <p:nvPr/>
        </p:nvGraphicFramePr>
        <p:xfrm>
          <a:off x="6234566" y="3936560"/>
          <a:ext cx="5739847" cy="1555752"/>
        </p:xfrm>
        <a:graphic>
          <a:graphicData uri="http://schemas.openxmlformats.org/drawingml/2006/table">
            <a:tbl>
              <a:tblPr firstRow="1">
                <a:tableStyleId>{69012ECD-51FC-41F1-AA8D-1B2483CD663E}</a:tableStyleId>
              </a:tblPr>
              <a:tblGrid>
                <a:gridCol w="2332600"/>
                <a:gridCol w="1032247"/>
                <a:gridCol w="1035613"/>
                <a:gridCol w="756212"/>
                <a:gridCol w="583175"/>
              </a:tblGrid>
              <a:tr h="214632">
                <a:tc>
                  <a:txBody>
                    <a:bodyPr/>
                    <a:lstStyle/>
                    <a:p>
                      <a:pPr algn="l"/>
                      <a:endParaRPr lang="zh-CN" altLang="en-US" sz="1200" b="1" baseline="0" dirty="0">
                        <a:solidFill>
                          <a:schemeClr val="bg1"/>
                        </a:solidFill>
                        <a:effectLst/>
                        <a:latin typeface="+mn-lt"/>
                        <a:ea typeface="+mn-ea"/>
                        <a:cs typeface="+mn-ea"/>
                        <a:sym typeface="+mn-lt"/>
                      </a:endParaRPr>
                    </a:p>
                  </a:txBody>
                  <a:tcPr marL="36000" marR="36000" marT="0" marB="0" anchor="ctr">
                    <a:lnL w="12700" cap="flat" cmpd="sng" algn="ctr">
                      <a:noFill/>
                      <a:prstDash val="solid"/>
                      <a:miter lim="800000"/>
                    </a:lnL>
                    <a:lnR w="12700" cap="flat" cmpd="sng" algn="ctr">
                      <a:solidFill>
                        <a:schemeClr val="bg1"/>
                      </a:solidFill>
                      <a:prstDash val="solid"/>
                      <a:round/>
                      <a:headEnd type="none" w="med" len="med"/>
                      <a:tailEnd type="none" w="med" len="med"/>
                    </a:lnR>
                    <a:lnT w="12700" cap="flat" cmpd="sng" algn="ctr">
                      <a:noFill/>
                      <a:prstDash val="solid"/>
                      <a:miter lim="800000"/>
                    </a:lnT>
                    <a:lnB>
                      <a:noFill/>
                    </a:lnB>
                    <a:lnTlToBr w="12700" cmpd="sng">
                      <a:noFill/>
                      <a:prstDash val="solid"/>
                    </a:lnTlToBr>
                    <a:lnBlToTr w="12700" cmpd="sng">
                      <a:noFill/>
                      <a:prstDash val="solid"/>
                    </a:lnBlToTr>
                  </a:tcPr>
                </a:tc>
                <a:tc>
                  <a:txBody>
                    <a:bodyPr/>
                    <a:lstStyle/>
                    <a:p>
                      <a:pPr algn="ctr"/>
                      <a:r>
                        <a:rPr lang="en-US" sz="1200" b="1" baseline="0" dirty="0">
                          <a:solidFill>
                            <a:schemeClr val="bg1"/>
                          </a:solidFill>
                          <a:effectLst/>
                          <a:latin typeface="+mn-lt"/>
                          <a:ea typeface="+mn-ea"/>
                          <a:cs typeface="+mn-ea"/>
                          <a:sym typeface="+mn-lt"/>
                        </a:rPr>
                        <a:t>PAXG </a:t>
                      </a:r>
                      <a:r>
                        <a:rPr lang="en-US" sz="1000" b="1" baseline="0" dirty="0">
                          <a:solidFill>
                            <a:schemeClr val="bg1"/>
                          </a:solidFill>
                          <a:effectLst/>
                          <a:latin typeface="+mn-lt"/>
                          <a:ea typeface="+mn-ea"/>
                          <a:cs typeface="+mn-ea"/>
                          <a:sym typeface="+mn-lt"/>
                        </a:rPr>
                        <a:t>(N=132)</a:t>
                      </a:r>
                      <a:endParaRPr lang="en-US" sz="1200" b="1" baseline="0" dirty="0">
                        <a:solidFill>
                          <a:schemeClr val="bg1"/>
                        </a:solidFill>
                        <a:effectLst/>
                        <a:latin typeface="+mn-lt"/>
                        <a:ea typeface="+mn-ea"/>
                        <a:cs typeface="+mn-ea"/>
                        <a:sym typeface="+mn-lt"/>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miter lim="800000"/>
                    </a:lnT>
                    <a:lnB>
                      <a:noFill/>
                    </a:lnB>
                    <a:lnTlToBr w="12700" cmpd="sng">
                      <a:noFill/>
                      <a:prstDash val="solid"/>
                    </a:lnTlToBr>
                    <a:lnBlToTr w="12700" cmpd="sng">
                      <a:noFill/>
                      <a:prstDash val="solid"/>
                    </a:lnBlToTr>
                  </a:tcPr>
                </a:tc>
                <a:tc>
                  <a:txBody>
                    <a:bodyPr/>
                    <a:lstStyle/>
                    <a:p>
                      <a:pPr algn="ctr"/>
                      <a:r>
                        <a:rPr lang="en-US" sz="1200" b="1" baseline="0" dirty="0" err="1">
                          <a:solidFill>
                            <a:schemeClr val="bg1"/>
                          </a:solidFill>
                          <a:effectLst/>
                          <a:latin typeface="+mn-lt"/>
                          <a:ea typeface="+mn-ea"/>
                          <a:cs typeface="+mn-ea"/>
                          <a:sym typeface="+mn-lt"/>
                        </a:rPr>
                        <a:t>mFFX</a:t>
                      </a:r>
                      <a:r>
                        <a:rPr lang="en-US" sz="1200" b="1" baseline="0" dirty="0">
                          <a:solidFill>
                            <a:schemeClr val="bg1"/>
                          </a:solidFill>
                          <a:effectLst/>
                          <a:latin typeface="+mn-lt"/>
                          <a:ea typeface="+mn-ea"/>
                          <a:cs typeface="+mn-ea"/>
                          <a:sym typeface="+mn-lt"/>
                        </a:rPr>
                        <a:t> </a:t>
                      </a:r>
                      <a:r>
                        <a:rPr lang="en-US" sz="1000" b="1" baseline="0" dirty="0">
                          <a:solidFill>
                            <a:schemeClr val="bg1"/>
                          </a:solidFill>
                          <a:effectLst/>
                          <a:latin typeface="+mn-lt"/>
                          <a:ea typeface="+mn-ea"/>
                          <a:cs typeface="+mn-ea"/>
                          <a:sym typeface="+mn-lt"/>
                        </a:rPr>
                        <a:t>(N=128)</a:t>
                      </a:r>
                      <a:endParaRPr lang="en-US" sz="1200" b="1" baseline="0" dirty="0">
                        <a:solidFill>
                          <a:schemeClr val="bg1"/>
                        </a:solidFill>
                        <a:effectLst/>
                        <a:latin typeface="+mn-lt"/>
                        <a:ea typeface="+mn-ea"/>
                        <a:cs typeface="+mn-ea"/>
                        <a:sym typeface="+mn-lt"/>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miter lim="800000"/>
                    </a:lnT>
                    <a:lnB>
                      <a:noFill/>
                    </a:lnB>
                    <a:lnTlToBr w="12700" cmpd="sng">
                      <a:noFill/>
                      <a:prstDash val="solid"/>
                    </a:lnTlToBr>
                    <a:lnBlToTr w="12700" cmpd="sng">
                      <a:noFill/>
                      <a:prstDash val="solid"/>
                    </a:lnBlToTr>
                  </a:tcPr>
                </a:tc>
                <a:tc>
                  <a:txBody>
                    <a:bodyPr/>
                    <a:lstStyle/>
                    <a:p>
                      <a:pPr algn="ctr"/>
                      <a:r>
                        <a:rPr lang="en-US" altLang="zh-CN" sz="1200" b="1" baseline="0" dirty="0">
                          <a:solidFill>
                            <a:schemeClr val="bg1"/>
                          </a:solidFill>
                          <a:effectLst/>
                          <a:latin typeface="+mn-lt"/>
                          <a:ea typeface="+mn-ea"/>
                          <a:cs typeface="+mn-ea"/>
                          <a:sym typeface="+mn-lt"/>
                        </a:rPr>
                        <a:t>95%</a:t>
                      </a:r>
                      <a:r>
                        <a:rPr lang="zh-CN" altLang="en-US" sz="1200" b="1" baseline="0" dirty="0">
                          <a:solidFill>
                            <a:schemeClr val="bg1"/>
                          </a:solidFill>
                          <a:effectLst/>
                          <a:latin typeface="+mn-lt"/>
                          <a:ea typeface="+mn-ea"/>
                          <a:cs typeface="+mn-ea"/>
                          <a:sym typeface="+mn-lt"/>
                        </a:rPr>
                        <a:t> </a:t>
                      </a:r>
                      <a:r>
                        <a:rPr lang="en-US" altLang="zh-CN" sz="1200" b="1" baseline="0" dirty="0">
                          <a:solidFill>
                            <a:schemeClr val="bg1"/>
                          </a:solidFill>
                          <a:effectLst/>
                          <a:latin typeface="+mn-lt"/>
                          <a:ea typeface="+mn-ea"/>
                          <a:cs typeface="+mn-ea"/>
                          <a:sym typeface="+mn-lt"/>
                        </a:rPr>
                        <a:t>CI</a:t>
                      </a:r>
                      <a:endParaRPr lang="zh-CN" altLang="en-US" sz="1200" b="1" baseline="0" dirty="0">
                        <a:solidFill>
                          <a:schemeClr val="bg1"/>
                        </a:solidFill>
                        <a:effectLst/>
                        <a:latin typeface="+mn-lt"/>
                        <a:ea typeface="+mn-ea"/>
                        <a:cs typeface="+mn-ea"/>
                        <a:sym typeface="+mn-lt"/>
                      </a:endParaRPr>
                    </a:p>
                  </a:txBody>
                  <a:tcPr marL="36000" marR="3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miter lim="800000"/>
                    </a:lnT>
                    <a:lnB>
                      <a:noFill/>
                    </a:lnB>
                    <a:lnTlToBr w="12700" cmpd="sng">
                      <a:noFill/>
                      <a:prstDash val="solid"/>
                    </a:lnTlToBr>
                    <a:lnBlToTr w="12700" cmpd="sng">
                      <a:noFill/>
                      <a:prstDash val="solid"/>
                    </a:lnBlToTr>
                  </a:tcPr>
                </a:tc>
                <a:tc>
                  <a:txBody>
                    <a:bodyPr/>
                    <a:lstStyle/>
                    <a:p>
                      <a:pPr algn="ctr"/>
                      <a:r>
                        <a:rPr lang="en-US" sz="1200" b="1" baseline="0" dirty="0">
                          <a:solidFill>
                            <a:schemeClr val="bg1"/>
                          </a:solidFill>
                          <a:effectLst/>
                          <a:latin typeface="+mn-lt"/>
                          <a:ea typeface="+mn-ea"/>
                          <a:cs typeface="+mn-ea"/>
                          <a:sym typeface="+mn-lt"/>
                        </a:rPr>
                        <a:t>p</a:t>
                      </a:r>
                      <a:r>
                        <a:rPr lang="zh-CN" altLang="en-US" sz="1200" b="1" baseline="0" dirty="0">
                          <a:solidFill>
                            <a:schemeClr val="bg1"/>
                          </a:solidFill>
                          <a:effectLst/>
                          <a:latin typeface="+mn-lt"/>
                          <a:ea typeface="+mn-ea"/>
                          <a:cs typeface="+mn-ea"/>
                          <a:sym typeface="+mn-lt"/>
                        </a:rPr>
                        <a:t>值</a:t>
                      </a:r>
                      <a:endParaRPr lang="zh-CN" altLang="en-US" sz="1200" b="1" baseline="0" dirty="0">
                        <a:solidFill>
                          <a:schemeClr val="bg1"/>
                        </a:solidFill>
                        <a:effectLst/>
                        <a:latin typeface="+mn-lt"/>
                        <a:ea typeface="+mn-ea"/>
                        <a:cs typeface="+mn-ea"/>
                        <a:sym typeface="+mn-lt"/>
                      </a:endParaRPr>
                    </a:p>
                  </a:txBody>
                  <a:tcPr marL="36000" marR="36000" marT="0" marB="0" anchor="ctr">
                    <a:lnL w="12700" cap="flat" cmpd="sng" algn="ctr">
                      <a:solidFill>
                        <a:schemeClr val="bg1"/>
                      </a:solidFill>
                      <a:prstDash val="solid"/>
                      <a:round/>
                      <a:headEnd type="none" w="med" len="med"/>
                      <a:tailEnd type="none" w="med" len="med"/>
                    </a:lnL>
                    <a:lnR w="12700" cap="flat" cmpd="sng" algn="ctr">
                      <a:noFill/>
                      <a:prstDash val="solid"/>
                      <a:miter lim="800000"/>
                    </a:lnR>
                    <a:lnT w="12700" cap="flat" cmpd="sng" algn="ctr">
                      <a:noFill/>
                      <a:prstDash val="solid"/>
                      <a:miter lim="800000"/>
                    </a:lnT>
                    <a:lnB>
                      <a:noFill/>
                    </a:lnB>
                    <a:lnTlToBr w="12700" cmpd="sng">
                      <a:noFill/>
                      <a:prstDash val="solid"/>
                    </a:lnTlToBr>
                    <a:lnBlToTr w="12700" cmpd="sng">
                      <a:noFill/>
                      <a:prstDash val="solid"/>
                    </a:lnBlToTr>
                  </a:tcPr>
                </a:tc>
              </a:tr>
              <a:tr h="149594">
                <a:tc>
                  <a:txBody>
                    <a:bodyPr/>
                    <a:lstStyle/>
                    <a:p>
                      <a:pPr algn="l"/>
                      <a:r>
                        <a:rPr lang="en-US" sz="1100" b="0" baseline="0" dirty="0">
                          <a:solidFill>
                            <a:schemeClr val="tx1"/>
                          </a:solidFill>
                          <a:effectLst/>
                          <a:latin typeface="微软雅黑" panose="020B0503020204020204" pitchFamily="34" charset="-122"/>
                          <a:ea typeface="微软雅黑" panose="020B0503020204020204" pitchFamily="34" charset="-122"/>
                          <a:cs typeface="+mn-ea"/>
                          <a:sym typeface="+mn-lt"/>
                        </a:rPr>
                        <a:t>RECIST</a:t>
                      </a:r>
                      <a:r>
                        <a:rPr lang="zh-CN" altLang="en-US" sz="1100" b="0" baseline="0" dirty="0">
                          <a:solidFill>
                            <a:schemeClr val="tx1"/>
                          </a:solidFill>
                          <a:effectLst/>
                          <a:latin typeface="微软雅黑" panose="020B0503020204020204" pitchFamily="34" charset="-122"/>
                          <a:ea typeface="微软雅黑" panose="020B0503020204020204" pitchFamily="34" charset="-122"/>
                          <a:cs typeface="+mn-ea"/>
                          <a:sym typeface="+mn-lt"/>
                        </a:rPr>
                        <a:t>最佳缓解：</a:t>
                      </a:r>
                      <a:r>
                        <a:rPr lang="en-US" sz="1100" b="0" baseline="0" dirty="0">
                          <a:solidFill>
                            <a:srgbClr val="C00000"/>
                          </a:solidFill>
                          <a:effectLst/>
                          <a:latin typeface="微软雅黑" panose="020B0503020204020204" pitchFamily="34" charset="-122"/>
                          <a:ea typeface="微软雅黑" panose="020B0503020204020204" pitchFamily="34" charset="-122"/>
                          <a:cs typeface="+mn-ea"/>
                          <a:sym typeface="+mn-lt"/>
                        </a:rPr>
                        <a:t>PR</a:t>
                      </a:r>
                      <a:r>
                        <a:rPr lang="en-US" sz="1100" b="0" baseline="0" dirty="0">
                          <a:solidFill>
                            <a:schemeClr val="tx1"/>
                          </a:solidFill>
                          <a:effectLst/>
                          <a:latin typeface="微软雅黑" panose="020B0503020204020204" pitchFamily="34" charset="-122"/>
                          <a:ea typeface="微软雅黑" panose="020B0503020204020204" pitchFamily="34" charset="-122"/>
                          <a:cs typeface="+mn-ea"/>
                          <a:sym typeface="+mn-lt"/>
                        </a:rPr>
                        <a:t>/SD/PD %</a:t>
                      </a:r>
                      <a:endParaRPr lang="en-US" sz="1100" b="0" baseline="0" dirty="0">
                        <a:solidFill>
                          <a:schemeClr val="tx1"/>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sz="1100" baseline="0" dirty="0">
                          <a:solidFill>
                            <a:srgbClr val="C00000"/>
                          </a:solidFill>
                          <a:effectLst/>
                          <a:latin typeface="微软雅黑" panose="020B0503020204020204" pitchFamily="34" charset="-122"/>
                          <a:ea typeface="微软雅黑" panose="020B0503020204020204" pitchFamily="34" charset="-122"/>
                          <a:cs typeface="+mn-ea"/>
                          <a:sym typeface="+mn-lt"/>
                        </a:rPr>
                        <a:t>46</a:t>
                      </a:r>
                      <a:r>
                        <a:rPr lang="en-US" sz="1100" baseline="0" dirty="0">
                          <a:effectLst/>
                          <a:latin typeface="微软雅黑" panose="020B0503020204020204" pitchFamily="34" charset="-122"/>
                          <a:ea typeface="微软雅黑" panose="020B0503020204020204" pitchFamily="34" charset="-122"/>
                          <a:cs typeface="+mn-ea"/>
                          <a:sym typeface="+mn-lt"/>
                        </a:rPr>
                        <a:t>/52/2</a:t>
                      </a:r>
                      <a:endParaRPr lang="en-US" sz="11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aseline="0" dirty="0">
                          <a:solidFill>
                            <a:srgbClr val="C00000"/>
                          </a:solidFill>
                          <a:effectLst/>
                          <a:latin typeface="微软雅黑" panose="020B0503020204020204" pitchFamily="34" charset="-122"/>
                          <a:ea typeface="微软雅黑" panose="020B0503020204020204" pitchFamily="34" charset="-122"/>
                          <a:cs typeface="+mn-ea"/>
                          <a:sym typeface="+mn-lt"/>
                        </a:rPr>
                        <a:t>39</a:t>
                      </a:r>
                      <a:r>
                        <a:rPr lang="en-US" sz="1100" baseline="0" dirty="0">
                          <a:effectLst/>
                          <a:latin typeface="微软雅黑" panose="020B0503020204020204" pitchFamily="34" charset="-122"/>
                          <a:ea typeface="微软雅黑" panose="020B0503020204020204" pitchFamily="34" charset="-122"/>
                          <a:cs typeface="+mn-ea"/>
                          <a:sym typeface="+mn-lt"/>
                        </a:rPr>
                        <a:t>/52/9</a:t>
                      </a:r>
                      <a:endParaRPr lang="en-US" sz="11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1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1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en-US" altLang="zh-CN" sz="1100" b="1" baseline="0" dirty="0">
                          <a:solidFill>
                            <a:srgbClr val="FF0000"/>
                          </a:solidFill>
                          <a:effectLst/>
                          <a:latin typeface="微软雅黑" panose="020B0503020204020204" pitchFamily="34" charset="-122"/>
                          <a:ea typeface="微软雅黑" panose="020B0503020204020204" pitchFamily="34" charset="-122"/>
                          <a:cs typeface="+mn-ea"/>
                          <a:sym typeface="+mn-lt"/>
                        </a:rPr>
                        <a:t>DCR</a:t>
                      </a:r>
                      <a:r>
                        <a:rPr lang="zh-CN" alt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率</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98%</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91%</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1.02-1.14</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0.01</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CA19-9</a:t>
                      </a:r>
                      <a:r>
                        <a:rPr lang="zh-CN" alt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缓解≥</a:t>
                      </a:r>
                      <a:r>
                        <a:rPr lang="en-US" altLang="zh-CN" sz="1100" b="1" baseline="0" dirty="0">
                          <a:solidFill>
                            <a:srgbClr val="FF0000"/>
                          </a:solidFill>
                          <a:effectLst/>
                          <a:latin typeface="微软雅黑" panose="020B0503020204020204" pitchFamily="34" charset="-122"/>
                          <a:ea typeface="微软雅黑" panose="020B0503020204020204" pitchFamily="34" charset="-122"/>
                          <a:cs typeface="+mn-ea"/>
                          <a:sym typeface="+mn-lt"/>
                        </a:rPr>
                        <a:t>50%</a:t>
                      </a:r>
                      <a:endParaRPr lang="zh-CN" alt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88%</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64%</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aseline="0" dirty="0">
                          <a:effectLst/>
                          <a:latin typeface="微软雅黑" panose="020B0503020204020204" pitchFamily="34" charset="-122"/>
                          <a:ea typeface="微软雅黑" panose="020B0503020204020204" pitchFamily="34" charset="-122"/>
                          <a:cs typeface="+mn-ea"/>
                          <a:sym typeface="+mn-lt"/>
                        </a:rPr>
                        <a:t>1.15-1.65</a:t>
                      </a:r>
                      <a:endParaRPr lang="en-US" sz="1100" baseline="0" dirty="0">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&lt;0.001</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zh-CN" alt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切除率</a:t>
                      </a:r>
                      <a:endParaRPr lang="zh-CN" alt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75%</a:t>
                      </a:r>
                      <a:endPar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67%</a:t>
                      </a:r>
                      <a:endPar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0.96-1.30</a:t>
                      </a:r>
                      <a:endPar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0.16</a:t>
                      </a:r>
                      <a:endPar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en-US" altLang="zh-CN" sz="1100" b="1" baseline="0" dirty="0" err="1">
                          <a:solidFill>
                            <a:srgbClr val="FF0000"/>
                          </a:solidFill>
                          <a:effectLst/>
                          <a:latin typeface="微软雅黑" panose="020B0503020204020204" pitchFamily="34" charset="-122"/>
                          <a:ea typeface="微软雅黑" panose="020B0503020204020204" pitchFamily="34" charset="-122"/>
                          <a:cs typeface="+mn-ea"/>
                          <a:sym typeface="+mn-lt"/>
                        </a:rPr>
                        <a:t>pCR</a:t>
                      </a:r>
                      <a:r>
                        <a:rPr lang="zh-CN" alt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率</a:t>
                      </a:r>
                      <a:endParaRPr lang="zh-CN" alt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altLang="zh-CN" sz="1100" b="1" baseline="0" dirty="0">
                          <a:solidFill>
                            <a:srgbClr val="FF0000"/>
                          </a:solidFill>
                          <a:effectLst/>
                          <a:latin typeface="微软雅黑" panose="020B0503020204020204" pitchFamily="34" charset="-122"/>
                          <a:ea typeface="微软雅黑" panose="020B0503020204020204" pitchFamily="34" charset="-122"/>
                          <a:cs typeface="+mn-ea"/>
                          <a:sym typeface="+mn-lt"/>
                        </a:rPr>
                        <a:t>4(3%)</a:t>
                      </a:r>
                      <a:endParaRPr lang="en-US" altLang="zh-CN"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altLang="zh-CN" sz="1100" b="1" baseline="0" dirty="0">
                          <a:solidFill>
                            <a:srgbClr val="FF0000"/>
                          </a:solidFill>
                          <a:effectLst/>
                          <a:latin typeface="微软雅黑" panose="020B0503020204020204" pitchFamily="34" charset="-122"/>
                          <a:ea typeface="微软雅黑" panose="020B0503020204020204" pitchFamily="34" charset="-122"/>
                          <a:cs typeface="+mn-ea"/>
                          <a:sym typeface="+mn-lt"/>
                        </a:rPr>
                        <a:t>0</a:t>
                      </a:r>
                      <a:endParaRPr lang="zh-CN" alt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0.047</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zh-CN" altLang="en-US"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无淋巴结转移</a:t>
                      </a:r>
                      <a:r>
                        <a:rPr lang="en-US" altLang="zh-CN"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(N0)</a:t>
                      </a:r>
                      <a:endParaRPr lang="zh-CN" altLang="en-US"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36%</a:t>
                      </a:r>
                      <a:endPar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23%</a:t>
                      </a:r>
                      <a:endPar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1.06-2.33</a:t>
                      </a:r>
                      <a:endPar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0.02</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R0</a:t>
                      </a:r>
                      <a:endParaRPr lang="zh-CN" alt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a:noFill/>
                    </a:lnB>
                    <a:lnTlToBr w="12700" cmpd="sng">
                      <a:noFill/>
                      <a:prstDash val="solid"/>
                    </a:lnTlToBr>
                    <a:lnBlToTr w="12700" cmpd="sng">
                      <a:noFill/>
                      <a:prstDash val="solid"/>
                    </a:lnBlToTr>
                  </a:tcPr>
                </a:tc>
                <a:tc>
                  <a:txBody>
                    <a:bodyPr/>
                    <a:lstStyle/>
                    <a:p>
                      <a:pPr algn="ctr"/>
                      <a:r>
                        <a:rPr lang="en-US" altLang="zh-CN"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67(51%)</a:t>
                      </a:r>
                      <a:endParaRPr lang="en-US" altLang="zh-CN"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altLang="zh-CN"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66(52%)</a:t>
                      </a:r>
                      <a:endParaRPr lang="en-US" altLang="zh-CN"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0.83-1.35</a:t>
                      </a:r>
                      <a:endPar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0.63</a:t>
                      </a:r>
                      <a:endParaRPr lang="en-US" sz="1100" b="1"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a:noFill/>
                    </a:lnB>
                    <a:lnTlToBr w="12700" cmpd="sng">
                      <a:noFill/>
                      <a:prstDash val="solid"/>
                    </a:lnTlToBr>
                    <a:lnBlToTr w="12700" cmpd="sng">
                      <a:noFill/>
                      <a:prstDash val="solid"/>
                    </a:lnBlToTr>
                  </a:tcPr>
                </a:tc>
              </a:tr>
              <a:tr h="131411">
                <a:tc>
                  <a:txBody>
                    <a:bodyPr/>
                    <a:lstStyle/>
                    <a:p>
                      <a:pPr algn="l"/>
                      <a:r>
                        <a:rPr lang="zh-CN" altLang="en-US"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术中</a:t>
                      </a:r>
                      <a:r>
                        <a:rPr lang="en-US" altLang="zh-CN"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a:t>
                      </a:r>
                      <a:r>
                        <a:rPr lang="zh-CN" altLang="en-US"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术后转移</a:t>
                      </a:r>
                      <a:endParaRPr lang="zh-CN" altLang="en-US" sz="1100" b="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w="12700" cap="flat" cmpd="sng" algn="ctr">
                      <a:noFill/>
                      <a:prstDash val="solid"/>
                      <a:miter lim="800000"/>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6(5%)</a:t>
                      </a:r>
                      <a:endParaRPr lang="en-US" altLang="zh-CN"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15(12%)</a:t>
                      </a:r>
                      <a:endParaRPr lang="en-US" altLang="zh-CN"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rPr>
                        <a:t>1.01-1.14</a:t>
                      </a:r>
                      <a:endParaRPr lang="en-US" sz="1100" baseline="0" dirty="0">
                        <a:solidFill>
                          <a:schemeClr val="tx1">
                            <a:lumMod val="75000"/>
                            <a:lumOff val="25000"/>
                          </a:schemeClr>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a:noFill/>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rPr>
                        <a:t>0.03</a:t>
                      </a:r>
                      <a:endParaRPr lang="en-US" sz="1100" b="1" baseline="0" dirty="0">
                        <a:solidFill>
                          <a:srgbClr val="FF0000"/>
                        </a:solidFill>
                        <a:effectLst/>
                        <a:latin typeface="微软雅黑" panose="020B0503020204020204" pitchFamily="34" charset="-122"/>
                        <a:ea typeface="微软雅黑" panose="020B0503020204020204" pitchFamily="34" charset="-122"/>
                        <a:cs typeface="+mn-ea"/>
                        <a:sym typeface="+mn-lt"/>
                      </a:endParaRPr>
                    </a:p>
                  </a:txBody>
                  <a:tcPr marL="36000" marR="36000" marT="0" marB="0" anchor="ctr">
                    <a:lnL>
                      <a:noFill/>
                    </a:lnL>
                    <a:lnR w="12700" cap="flat" cmpd="sng" algn="ctr">
                      <a:noFill/>
                      <a:prstDash val="solid"/>
                      <a:miter lim="800000"/>
                    </a:lnR>
                    <a:lnT>
                      <a:noFill/>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TextBox 9"/>
          <p:cNvSpPr txBox="1"/>
          <p:nvPr/>
        </p:nvSpPr>
        <p:spPr>
          <a:xfrm>
            <a:off x="6216917" y="5550719"/>
            <a:ext cx="5757496" cy="1123384"/>
          </a:xfrm>
          <a:prstGeom prst="rect">
            <a:avLst/>
          </a:prstGeom>
          <a:noFill/>
        </p:spPr>
        <p:txBody>
          <a:bodyPr wrap="square">
            <a:spAutoFit/>
          </a:bodyPr>
          <a:lstStyle/>
          <a:p>
            <a:pPr algn="just"/>
            <a:r>
              <a:rPr lang="zh-CN" altLang="en-US" sz="1200" b="1" i="0" dirty="0">
                <a:solidFill>
                  <a:srgbClr val="0070C0"/>
                </a:solidFill>
                <a:effectLst/>
                <a:latin typeface="微软雅黑" panose="020B0503020204020204" pitchFamily="34" charset="-122"/>
                <a:ea typeface="微软雅黑" panose="020B0503020204020204" pitchFamily="34" charset="-122"/>
              </a:rPr>
              <a:t>安全性和耐受性</a:t>
            </a:r>
            <a:endParaRPr lang="en-US" altLang="zh-CN" sz="1200" b="1" i="0" dirty="0">
              <a:solidFill>
                <a:srgbClr val="0070C0"/>
              </a:solidFill>
              <a:effectLst/>
              <a:latin typeface="微软雅黑" panose="020B0503020204020204" pitchFamily="34" charset="-122"/>
              <a:ea typeface="微软雅黑" panose="020B0503020204020204" pitchFamily="34" charset="-122"/>
            </a:endParaRPr>
          </a:p>
          <a:p>
            <a:pPr marL="285750" indent="-285750" algn="just">
              <a:buFont typeface="Arial" panose="020B0604020202020204" pitchFamily="34" charset="0"/>
              <a:buChar char="•"/>
            </a:pPr>
            <a:r>
              <a:rPr lang="en-US" altLang="zh-CN" sz="1100" b="1" dirty="0">
                <a:solidFill>
                  <a:schemeClr val="tx1">
                    <a:lumMod val="75000"/>
                    <a:lumOff val="25000"/>
                  </a:schemeClr>
                </a:solidFill>
                <a:latin typeface="微软雅黑" panose="020B0503020204020204" pitchFamily="34" charset="-122"/>
                <a:ea typeface="微软雅黑" panose="020B0503020204020204" pitchFamily="34" charset="-122"/>
              </a:rPr>
              <a:t>PAXG</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 ≥ </a:t>
            </a:r>
            <a:r>
              <a:rPr lang="en-US" altLang="zh-CN" sz="1100" b="1"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级 中性粒细胞减少发生率更高（</a:t>
            </a:r>
            <a:r>
              <a:rPr lang="en-US" altLang="zh-CN" sz="1100" b="1" dirty="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100" b="1" dirty="0">
                <a:solidFill>
                  <a:schemeClr val="tx1">
                    <a:lumMod val="75000"/>
                    <a:lumOff val="25000"/>
                  </a:schemeClr>
                </a:solidFill>
                <a:latin typeface="微软雅黑" panose="020B0503020204020204" pitchFamily="34" charset="-122"/>
                <a:ea typeface="微软雅黑" panose="020B0503020204020204" pitchFamily="34" charset="-122"/>
              </a:rPr>
              <a:t>vs. 29%</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），余无显著差异</a:t>
            </a:r>
            <a:endParaRPr lang="en-US" altLang="zh-CN" sz="11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285750" indent="-285750" algn="just">
              <a:buFont typeface="Arial" panose="020B0604020202020204" pitchFamily="34" charset="0"/>
              <a:buChar char="•"/>
            </a:pPr>
            <a:r>
              <a:rPr lang="en-US" altLang="zh-CN" sz="1100" b="1" i="0" dirty="0" err="1">
                <a:solidFill>
                  <a:schemeClr val="tx1">
                    <a:lumMod val="75000"/>
                    <a:lumOff val="25000"/>
                  </a:schemeClr>
                </a:solidFill>
                <a:effectLst/>
                <a:latin typeface="微软雅黑" panose="020B0503020204020204" pitchFamily="34" charset="-122"/>
                <a:ea typeface="微软雅黑" panose="020B0503020204020204" pitchFamily="34" charset="-122"/>
              </a:rPr>
              <a:t>mFOLFIRINOX</a:t>
            </a:r>
            <a:r>
              <a:rPr lang="zh-CN" altLang="en-US"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治疗中断率更高</a:t>
            </a:r>
            <a:r>
              <a:rPr lang="zh-CN" alt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a:t>
            </a:r>
            <a:r>
              <a:rPr lang="en-US" altLang="zh-CN"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47% vs 28%</a:t>
            </a:r>
            <a:r>
              <a:rPr lang="zh-CN" alt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），主要原因</a:t>
            </a: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为</a:t>
            </a:r>
            <a:r>
              <a:rPr lang="zh-CN" altLang="en-US"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毒性和疾病进展</a:t>
            </a:r>
            <a:r>
              <a:rPr lang="zh-CN" alt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，导致完成术前和术后治疗的患者更少。</a:t>
            </a:r>
            <a:endParaRPr lang="en-US" altLang="zh-CN" sz="1100" b="0" i="0" dirty="0">
              <a:solidFill>
                <a:schemeClr val="tx1">
                  <a:lumMod val="75000"/>
                  <a:lumOff val="25000"/>
                </a:schemeClr>
              </a:solidFill>
              <a:effectLst/>
              <a:latin typeface="微软雅黑" panose="020B0503020204020204" pitchFamily="34" charset="-122"/>
              <a:ea typeface="微软雅黑" panose="020B0503020204020204" pitchFamily="34" charset="-122"/>
            </a:endParaRPr>
          </a:p>
          <a:p>
            <a:pPr marL="285750" indent="-285750" algn="just">
              <a:buFont typeface="Arial" panose="020B0604020202020204" pitchFamily="34" charset="0"/>
              <a:buChar char="•"/>
            </a:pPr>
            <a:r>
              <a:rPr lang="zh-CN" alt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总体</a:t>
            </a:r>
            <a:r>
              <a:rPr lang="en-US" altLang="zh-CN"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QoL</a:t>
            </a:r>
            <a:r>
              <a:rPr lang="zh-CN" alt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评分在两组间无显著差异，但</a:t>
            </a:r>
            <a:r>
              <a:rPr lang="en-US" altLang="zh-CN" sz="1100" b="1" dirty="0" err="1">
                <a:solidFill>
                  <a:schemeClr val="tx1">
                    <a:lumMod val="75000"/>
                    <a:lumOff val="25000"/>
                  </a:schemeClr>
                </a:solidFill>
                <a:latin typeface="微软雅黑" panose="020B0503020204020204" pitchFamily="34" charset="-122"/>
                <a:ea typeface="微软雅黑" panose="020B0503020204020204" pitchFamily="34" charset="-122"/>
              </a:rPr>
              <a:t>mFOLFIRINOX</a:t>
            </a:r>
            <a:r>
              <a:rPr lang="zh-CN" altLang="en-US"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治疗第</a:t>
            </a:r>
            <a:r>
              <a:rPr lang="en-US" altLang="zh-CN"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4</a:t>
            </a:r>
            <a:r>
              <a:rPr lang="zh-CN" altLang="en-US"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个月时，恶心、呕吐和总体症状负担等多个</a:t>
            </a:r>
            <a:r>
              <a:rPr lang="en-US" altLang="zh-CN"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QoL</a:t>
            </a:r>
            <a:r>
              <a:rPr lang="zh-CN" altLang="en-US" sz="1100" b="1" i="0" dirty="0">
                <a:solidFill>
                  <a:schemeClr val="tx1">
                    <a:lumMod val="75000"/>
                    <a:lumOff val="25000"/>
                  </a:schemeClr>
                </a:solidFill>
                <a:effectLst/>
                <a:latin typeface="微软雅黑" panose="020B0503020204020204" pitchFamily="34" charset="-122"/>
                <a:ea typeface="微软雅黑" panose="020B0503020204020204" pitchFamily="34" charset="-122"/>
              </a:rPr>
              <a:t>领域表现出更明显的恶化</a:t>
            </a:r>
            <a:r>
              <a:rPr lang="zh-CN" altLang="en-US" sz="1100" b="0" i="0" dirty="0">
                <a:solidFill>
                  <a:schemeClr val="tx1">
                    <a:lumMod val="75000"/>
                    <a:lumOff val="25000"/>
                  </a:schemeClr>
                </a:solidFill>
                <a:effectLst/>
                <a:latin typeface="微软雅黑" panose="020B0503020204020204" pitchFamily="34" charset="-122"/>
                <a:ea typeface="微软雅黑" panose="020B0503020204020204" pitchFamily="34" charset="-122"/>
              </a:rPr>
              <a:t>。</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4e9a031d-1677-49cc-9b82-86a787a98d4d">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30538</Words>
  <Application>WPS 演示</Application>
  <PresentationFormat>宽屏</PresentationFormat>
  <Paragraphs>3920</Paragraphs>
  <Slides>36</Slides>
  <Notes>34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36</vt:i4>
      </vt:variant>
    </vt:vector>
  </HeadingPairs>
  <TitlesOfParts>
    <vt:vector size="47" baseType="lpstr">
      <vt:lpstr>Arial</vt:lpstr>
      <vt:lpstr>宋体</vt:lpstr>
      <vt:lpstr>Wingdings</vt:lpstr>
      <vt:lpstr>微软雅黑</vt:lpstr>
      <vt:lpstr>等线</vt:lpstr>
      <vt:lpstr>Arial</vt:lpstr>
      <vt:lpstr>Helvetica</vt:lpstr>
      <vt:lpstr>Arial Unicode MS</vt:lpstr>
      <vt:lpstr>PingFang SC</vt:lpstr>
      <vt:lpstr>Segoe Print</vt:lpstr>
      <vt:lpstr>Office Theme</vt:lpstr>
      <vt:lpstr>2025年胰腺癌治疗进展年终盘点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局部进展期胰腺癌以姑息化疗为主，方案参考转移性胰腺癌，亟需探索新治疗手段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胰腺癌治疗进展年终盘点 </dc:title>
  <dc:creator>Helen Han</dc:creator>
  <cp:lastModifiedBy> Misaya</cp:lastModifiedBy>
  <cp:revision>199</cp:revision>
  <dcterms:created xsi:type="dcterms:W3CDTF">2025-06-10T02:05:00Z</dcterms:created>
  <dcterms:modified xsi:type="dcterms:W3CDTF">2026-01-07T06:43:57Z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E5F4AE30E75A4DE29D8ECEF60296FE99_12</vt:lpwstr>
  </property>
  <property fmtid="{D5CDD505-2E9C-101B-9397-08002B2CF9AE}" pid="3" name="KSOProductBuildVer">
    <vt:lpwstr>2052-12.1.0.24034</vt:lpwstr>
  </property>
</Properties>
</file>