
<file path=[Content_Types].xml><?xml version="1.0" encoding="utf-8"?>
<Types xmlns="http://schemas.openxmlformats.org/package/2006/content-types">
  <Default Extension="xlsx" ContentType="application/vnd.openxmlformats-officedocument.spreadsheetml.shee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media/image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98" r:id="rId5"/>
    <p:sldId id="299" r:id="rId6"/>
    <p:sldId id="300" r:id="rId7"/>
    <p:sldId id="258" r:id="rId8"/>
    <p:sldId id="295" r:id="rId9"/>
    <p:sldId id="301" r:id="rId10"/>
    <p:sldId id="302" r:id="rId11"/>
    <p:sldId id="267" r:id="rId12"/>
    <p:sldId id="263" r:id="rId13"/>
    <p:sldId id="259" r:id="rId14"/>
    <p:sldId id="265" r:id="rId15"/>
    <p:sldId id="291" r:id="rId16"/>
    <p:sldId id="266" r:id="rId17"/>
    <p:sldId id="268" r:id="rId18"/>
    <p:sldId id="270" r:id="rId19"/>
    <p:sldId id="276" r:id="rId20"/>
    <p:sldId id="271" r:id="rId21"/>
    <p:sldId id="272" r:id="rId22"/>
    <p:sldId id="273" r:id="rId23"/>
    <p:sldId id="274" r:id="rId24"/>
    <p:sldId id="297" r:id="rId25"/>
    <p:sldId id="275" r:id="rId26"/>
    <p:sldId id="290" r:id="rId27"/>
    <p:sldId id="278" r:id="rId28"/>
    <p:sldId id="289" r:id="rId29"/>
    <p:sldId id="279" r:id="rId30"/>
    <p:sldId id="280" r:id="rId31"/>
    <p:sldId id="296" r:id="rId32"/>
    <p:sldId id="281" r:id="rId33"/>
    <p:sldId id="282" r:id="rId34"/>
    <p:sldId id="283" r:id="rId35"/>
    <p:sldId id="303" r:id="rId36"/>
    <p:sldId id="304" r:id="rId37"/>
    <p:sldId id="305" r:id="rId38"/>
    <p:sldId id="294"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64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3"/>
        <p:guide pos="382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14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182"/>
            </a:solidFill>
            <a:ln w="17182">
              <a:noFill/>
            </a:ln>
          </c:spPr>
          <c:invertIfNegative val="0"/>
          <c:dLbls>
            <c:delete val="1"/>
          </c:dLbls>
          <c:cat>
            <c:strRef>
              <c:f>Sheet1!$A$2:$A$7</c:f>
              <c:strCache>
                <c:ptCount val="6"/>
                <c:pt idx="0">
                  <c:v>脊椎</c:v>
                </c:pt>
                <c:pt idx="1">
                  <c:v>肋骨</c:v>
                </c:pt>
                <c:pt idx="2">
                  <c:v>颅骨</c:v>
                </c:pt>
                <c:pt idx="3">
                  <c:v>肩胛骨</c:v>
                </c:pt>
                <c:pt idx="4">
                  <c:v>骨盆</c:v>
                </c:pt>
                <c:pt idx="5">
                  <c:v>长骨</c:v>
                </c:pt>
              </c:strCache>
            </c:strRef>
          </c:cat>
          <c:val>
            <c:numRef>
              <c:f>Sheet1!$B$2:$B$7</c:f>
              <c:numCache>
                <c:formatCode>g/"通""用""格""式"</c:formatCode>
                <c:ptCount val="6"/>
                <c:pt idx="0">
                  <c:v>65</c:v>
                </c:pt>
                <c:pt idx="1">
                  <c:v>45</c:v>
                </c:pt>
                <c:pt idx="2">
                  <c:v>40</c:v>
                </c:pt>
                <c:pt idx="3">
                  <c:v>40</c:v>
                </c:pt>
                <c:pt idx="4">
                  <c:v>30</c:v>
                </c:pt>
                <c:pt idx="5">
                  <c:v>25</c:v>
                </c:pt>
              </c:numCache>
            </c:numRef>
          </c:val>
        </c:ser>
        <c:dLbls>
          <c:showLegendKey val="0"/>
          <c:showVal val="0"/>
          <c:showCatName val="0"/>
          <c:showSerName val="0"/>
          <c:showPercent val="0"/>
          <c:showBubbleSize val="0"/>
        </c:dLbls>
        <c:gapWidth val="110"/>
        <c:overlap val="-27"/>
        <c:axId val="383665600"/>
        <c:axId val="383659328"/>
      </c:barChart>
      <c:catAx>
        <c:axId val="383665600"/>
        <c:scaling>
          <c:orientation val="minMax"/>
        </c:scaling>
        <c:delete val="0"/>
        <c:axPos val="b"/>
        <c:numFmt formatCode="General" sourceLinked="1"/>
        <c:majorTickMark val="none"/>
        <c:minorTickMark val="none"/>
        <c:tickLblPos val="nextTo"/>
        <c:spPr>
          <a:noFill/>
          <a:ln w="6443"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等线" panose="02010600030101010101" charset="-122"/>
                <a:sym typeface="Arial" panose="020B0604020202020204" pitchFamily="34" charset="0"/>
              </a:defRPr>
            </a:pPr>
          </a:p>
        </c:txPr>
        <c:crossAx val="383659328"/>
        <c:crosses val="autoZero"/>
        <c:auto val="1"/>
        <c:lblAlgn val="ctr"/>
        <c:lblOffset val="100"/>
        <c:noMultiLvlLbl val="0"/>
      </c:catAx>
      <c:valAx>
        <c:axId val="383659328"/>
        <c:scaling>
          <c:orientation val="minMax"/>
        </c:scaling>
        <c:delete val="0"/>
        <c:axPos val="l"/>
        <c:numFmt formatCode="0_ " sourceLinked="0"/>
        <c:majorTickMark val="out"/>
        <c:minorTickMark val="none"/>
        <c:tickLblPos val="nextTo"/>
        <c:spPr>
          <a:ln w="4296" cap="flat" cmpd="sng" algn="ctr">
            <a:solidFill>
              <a:schemeClr val="bg1">
                <a:lumMod val="85000"/>
              </a:schemeClr>
            </a:solidFill>
            <a:prstDash val="solid"/>
            <a:round/>
          </a:ln>
        </c:spPr>
        <c:txPr>
          <a:bodyPr rot="0" spcFirstLastPara="0" vertOverflow="ellipsis" vert="horz" wrap="square" anchor="ctr" anchorCtr="1"/>
          <a:lstStyle/>
          <a:p>
            <a:pPr>
              <a:defRPr lang="zh-CN" sz="900" b="0" i="0" u="none" strike="noStrike" kern="1200" baseline="0">
                <a:solidFill>
                  <a:schemeClr val="bg2">
                    <a:lumMod val="50000"/>
                  </a:schemeClr>
                </a:solidFill>
                <a:latin typeface="Arial" panose="020B0604020202020204" pitchFamily="34" charset="0"/>
                <a:ea typeface="微软雅黑" panose="020B0503020204020204" charset="-122"/>
                <a:cs typeface="等线" panose="02010600030101010101" charset="-122"/>
                <a:sym typeface="Arial" panose="020B0604020202020204" pitchFamily="34" charset="0"/>
              </a:defRPr>
            </a:pPr>
          </a:p>
        </c:txPr>
        <c:crossAx val="383665600"/>
        <c:crosses val="autoZero"/>
        <c:crossBetween val="between"/>
      </c:valAx>
      <c:spPr>
        <a:noFill/>
        <a:ln w="17182">
          <a:noFill/>
        </a:ln>
      </c:spPr>
    </c:plotArea>
    <c:plotVisOnly val="1"/>
    <c:dispBlanksAs val="gap"/>
    <c:showDLblsOverMax val="0"/>
    <c:extLst>
      <c:ext uri="{0b15fc19-7d7d-44ad-8c2d-2c3a37ce22c3}">
        <chartProps xmlns="https://web.wps.cn/et/2018/main" chartId="{e734b1b2-408b-404c-af14-62dfa95f3f5d}"/>
      </c:ext>
    </c:extLst>
  </c:chart>
  <c:spPr>
    <a:noFill/>
    <a:ln>
      <a:noFill/>
    </a:ln>
  </c:spPr>
  <c:txPr>
    <a:bodyPr/>
    <a:lstStyle/>
    <a:p>
      <a:pPr>
        <a:defRPr lang="zh-CN" sz="900" b="0" i="0" u="none" strike="noStrike" baseline="0">
          <a:solidFill>
            <a:srgbClr val="000000"/>
          </a:solidFill>
          <a:latin typeface="Arial" panose="020B0604020202020204" pitchFamily="34" charset="0"/>
          <a:ea typeface="微软雅黑" panose="020B0503020204020204" charset="-122"/>
          <a:cs typeface="等线" panose="02010600030101010101" charset="-122"/>
          <a:sym typeface="Arial" panose="020B0604020202020204" pitchFamily="34" charset="0"/>
        </a:defRPr>
      </a:pPr>
    </a:p>
  </c:txPr>
  <c:externalData r:id="rId1">
    <c:autoUpdate val="0"/>
  </c:externalData>
</c:chartSpace>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4" name="TextBox 23"/>
          <p:cNvSpPr txBox="1"/>
          <p:nvPr userDrawn="1"/>
        </p:nvSpPr>
        <p:spPr>
          <a:xfrm>
            <a:off x="332924" y="6619054"/>
            <a:ext cx="4570897" cy="184666"/>
          </a:xfrm>
          <a:prstGeom prst="rect">
            <a:avLst/>
          </a:prstGeom>
        </p:spPr>
        <p:txBody>
          <a:bodyPr vert="horz" wrap="square" lIns="0" tIns="0" rIns="0" bIns="0" rtlCol="0">
            <a:spAutoFit/>
          </a:bodyPr>
          <a:lstStyle>
            <a:lvl1pPr marL="0" lvl="0" indent="0" defTabSz="913765" eaLnBrk="1" latinLnBrk="0" hangingPunct="1">
              <a:buClr>
                <a:schemeClr val="tx2"/>
              </a:buClr>
              <a:buSzPct val="100000"/>
              <a:defRPr lang="en-US" sz="1600" baseline="0" dirty="0">
                <a:latin typeface="+mn-lt"/>
              </a:defRPr>
            </a:lvl1pPr>
            <a:lvl2pPr marL="198120" lvl="1" indent="-194945" defTabSz="913765" eaLnBrk="1" latinLnBrk="0" hangingPunct="1">
              <a:buClr>
                <a:schemeClr val="tx1"/>
              </a:buClr>
              <a:buSzPct val="125000"/>
              <a:buFont typeface="Arial" panose="020B0604020202020204" pitchFamily="34" charset="0"/>
              <a:buChar char="•"/>
              <a:defRPr lang="en-US" sz="1600" baseline="0" dirty="0">
                <a:latin typeface="+mn-lt"/>
              </a:defRPr>
            </a:lvl2pPr>
            <a:lvl3pPr marL="455295" lvl="2" indent="-253365" defTabSz="913765" eaLnBrk="1" latinLnBrk="0" hangingPunct="1">
              <a:buClr>
                <a:schemeClr val="tx1"/>
              </a:buClr>
              <a:buSzPct val="110000"/>
              <a:buFont typeface="Arial" panose="020B0604020202020204" pitchFamily="34" charset="0"/>
              <a:buChar char="–"/>
              <a:defRPr lang="en-US" sz="1600" baseline="0" dirty="0">
                <a:latin typeface="+mn-lt"/>
              </a:defRPr>
            </a:lvl3pPr>
            <a:lvl4pPr marL="628015" lvl="3" indent="-158115" defTabSz="913765" eaLnBrk="1" latinLnBrk="0" hangingPunct="1">
              <a:buClr>
                <a:schemeClr val="tx1"/>
              </a:buClr>
              <a:buSzPct val="100000"/>
              <a:buFont typeface="Arial" panose="020B0604020202020204" pitchFamily="34" charset="0"/>
              <a:buChar char="•"/>
              <a:defRPr lang="en-US" sz="1600" baseline="0" dirty="0">
                <a:latin typeface="+mn-lt"/>
              </a:defRPr>
            </a:lvl4pPr>
            <a:lvl5pPr marL="763905" lvl="4" indent="-132080" defTabSz="913765" eaLnBrk="1" latinLnBrk="0" hangingPunct="1">
              <a:buClr>
                <a:schemeClr val="tx1"/>
              </a:buClr>
              <a:buSzPct val="89000"/>
              <a:buFont typeface="Arial" panose="020B0604020202020204" pitchFamily="34" charset="0"/>
              <a:buChar char="-"/>
              <a:defRPr lang="en-US" sz="1600" baseline="0" dirty="0">
                <a:latin typeface="+mn-lt"/>
              </a:defRPr>
            </a:lvl5pPr>
            <a:lvl6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6pPr>
            <a:lvl7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7pPr>
            <a:lvl8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8pPr>
            <a:lvl9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9pPr>
          </a:lstStyle>
          <a:p>
            <a:r>
              <a:rPr lang="en-US" sz="1200" b="1" dirty="0">
                <a:solidFill>
                  <a:schemeClr val="bg1"/>
                </a:solidFill>
                <a:latin typeface="Calibri" panose="020F0502020204030204" charset="0"/>
                <a:cs typeface="Calibri" panose="020F0502020204030204" charset="0"/>
              </a:rPr>
              <a:t>Amgen BeiGene Collaboration Use Only. Confidential.</a:t>
            </a:r>
            <a:endParaRPr lang="en-US" sz="1200" b="1" dirty="0">
              <a:solidFill>
                <a:schemeClr val="bg1"/>
              </a:solidFill>
              <a:latin typeface="Calibri" panose="020F0502020204030204" charset="0"/>
              <a:cs typeface="Calibri" panose="020F0502020204030204" charset="0"/>
            </a:endParaRPr>
          </a:p>
        </p:txBody>
      </p:sp>
      <p:sp>
        <p:nvSpPr>
          <p:cNvPr id="11" name="Rectangle 10"/>
          <p:cNvSpPr/>
          <p:nvPr userDrawn="1"/>
        </p:nvSpPr>
        <p:spPr>
          <a:xfrm>
            <a:off x="9265574" y="6584429"/>
            <a:ext cx="1800493" cy="253916"/>
          </a:xfrm>
          <a:prstGeom prst="rect">
            <a:avLst/>
          </a:prstGeom>
        </p:spPr>
        <p:txBody>
          <a:bodyPr wrap="none">
            <a:spAutoFit/>
          </a:bodyPr>
          <a:lstStyle/>
          <a:p>
            <a:pPr algn="l"/>
            <a:r>
              <a:rPr lang="zh-CN" altLang="en-US" sz="1050" b="0" i="0" dirty="0">
                <a:solidFill>
                  <a:schemeClr val="bg1"/>
                </a:solidFill>
                <a:effectLst/>
                <a:latin typeface="Segoe UI" panose="020B0502040204020203" pitchFamily="34" charset="0"/>
              </a:rPr>
              <a:t>仅供医疗卫生专业人士参考</a:t>
            </a:r>
            <a:endParaRPr lang="zh-CN" altLang="en-US" sz="1050" b="0" i="0" dirty="0">
              <a:solidFill>
                <a:schemeClr val="bg1"/>
              </a:solidFill>
              <a:effectLst/>
              <a:latin typeface="Segoe UI"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a:gsLst>
              <a:gs pos="21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p:cNvSpPr/>
          <p:nvPr userDrawn="1">
            <p:custDataLst>
              <p:tags r:id="rId3"/>
            </p:custDataLst>
          </p:nvPr>
        </p:nvSpPr>
        <p:spPr>
          <a:xfrm>
            <a:off x="0" y="5531868"/>
            <a:ext cx="12192000" cy="1188548"/>
          </a:xfrm>
          <a:custGeom>
            <a:avLst/>
            <a:gdLst>
              <a:gd name="connsiteX0" fmla="*/ 12192000 w 12192000"/>
              <a:gd name="connsiteY0" fmla="*/ 0 h 2628081"/>
              <a:gd name="connsiteX1" fmla="*/ 12192000 w 12192000"/>
              <a:gd name="connsiteY1" fmla="*/ 2628081 h 2628081"/>
              <a:gd name="connsiteX2" fmla="*/ 0 w 12192000"/>
              <a:gd name="connsiteY2" fmla="*/ 2628081 h 2628081"/>
              <a:gd name="connsiteX3" fmla="*/ 0 w 12192000"/>
              <a:gd name="connsiteY3" fmla="*/ 1921829 h 2628081"/>
              <a:gd name="connsiteX4" fmla="*/ 11896082 w 12192000"/>
              <a:gd name="connsiteY4" fmla="*/ 120882 h 262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28081">
                <a:moveTo>
                  <a:pt x="12192000" y="0"/>
                </a:moveTo>
                <a:lnTo>
                  <a:pt x="12192000" y="2628081"/>
                </a:lnTo>
                <a:lnTo>
                  <a:pt x="0" y="2628081"/>
                </a:lnTo>
                <a:lnTo>
                  <a:pt x="0" y="1921829"/>
                </a:lnTo>
                <a:cubicBezTo>
                  <a:pt x="4789278" y="1921829"/>
                  <a:pt x="9068479" y="1220766"/>
                  <a:pt x="11896082" y="120882"/>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userDrawn="1">
            <p:custDataLst>
              <p:tags r:id="rId4"/>
            </p:custDataLst>
          </p:nvPr>
        </p:nvSpPr>
        <p:spPr>
          <a:xfrm>
            <a:off x="0" y="5669452"/>
            <a:ext cx="12192000" cy="1188548"/>
          </a:xfrm>
          <a:custGeom>
            <a:avLst/>
            <a:gdLst>
              <a:gd name="connsiteX0" fmla="*/ 12192000 w 12192000"/>
              <a:gd name="connsiteY0" fmla="*/ 0 h 2628081"/>
              <a:gd name="connsiteX1" fmla="*/ 12192000 w 12192000"/>
              <a:gd name="connsiteY1" fmla="*/ 2628081 h 2628081"/>
              <a:gd name="connsiteX2" fmla="*/ 0 w 12192000"/>
              <a:gd name="connsiteY2" fmla="*/ 2628081 h 2628081"/>
              <a:gd name="connsiteX3" fmla="*/ 0 w 12192000"/>
              <a:gd name="connsiteY3" fmla="*/ 1921829 h 2628081"/>
              <a:gd name="connsiteX4" fmla="*/ 11896082 w 12192000"/>
              <a:gd name="connsiteY4" fmla="*/ 120882 h 262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28081">
                <a:moveTo>
                  <a:pt x="12192000" y="0"/>
                </a:moveTo>
                <a:lnTo>
                  <a:pt x="12192000" y="2628081"/>
                </a:lnTo>
                <a:lnTo>
                  <a:pt x="0" y="2628081"/>
                </a:lnTo>
                <a:lnTo>
                  <a:pt x="0" y="1921829"/>
                </a:lnTo>
                <a:cubicBezTo>
                  <a:pt x="4789278" y="1921829"/>
                  <a:pt x="9068479" y="1220766"/>
                  <a:pt x="11896082" y="120882"/>
                </a:cubicBezTo>
                <a:close/>
              </a:path>
            </a:pathLst>
          </a:custGeom>
          <a:gradFill flip="none" rotWithShape="1">
            <a:gsLst>
              <a:gs pos="0">
                <a:schemeClr val="accent1">
                  <a:lumMod val="60000"/>
                  <a:lumOff val="40000"/>
                </a:schemeClr>
              </a:gs>
              <a:gs pos="76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椭圆 5"/>
          <p:cNvSpPr/>
          <p:nvPr userDrawn="1">
            <p:custDataLst>
              <p:tags r:id="rId5"/>
            </p:custDataLst>
          </p:nvPr>
        </p:nvSpPr>
        <p:spPr>
          <a:xfrm>
            <a:off x="10663031" y="1189534"/>
            <a:ext cx="84951" cy="849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6"/>
            </p:custDataLst>
          </p:nvPr>
        </p:nvSpPr>
        <p:spPr>
          <a:xfrm>
            <a:off x="10825854" y="1189534"/>
            <a:ext cx="84951" cy="8495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7"/>
            </p:custDataLst>
          </p:nvPr>
        </p:nvSpPr>
        <p:spPr>
          <a:xfrm>
            <a:off x="10988678" y="1189534"/>
            <a:ext cx="84951" cy="849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8"/>
            </p:custDataLst>
          </p:nvPr>
        </p:nvSpPr>
        <p:spPr>
          <a:xfrm>
            <a:off x="11151501" y="1189534"/>
            <a:ext cx="84951" cy="8495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839788" y="565200"/>
            <a:ext cx="2880000" cy="1081088"/>
          </a:xfrm>
        </p:spPr>
        <p:txBody>
          <a:bodyPr wrap="square" anchor="b">
            <a:normAutofit/>
          </a:bodyPr>
          <a:lstStyle>
            <a:lvl1pPr>
              <a:defRPr sz="6000">
                <a:solidFill>
                  <a:schemeClr val="tx2"/>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1"/>
            </p:custDataLst>
          </p:nvPr>
        </p:nvSpPr>
        <p:spPr/>
        <p:txBody>
          <a:bodyPr/>
          <a:lstStyle/>
          <a:p>
            <a:endParaRPr lang="zh-CN" altLang="en-US"/>
          </a:p>
        </p:txBody>
      </p:sp>
      <p:sp>
        <p:nvSpPr>
          <p:cNvPr id="9" name="灯片编号占位符 5"/>
          <p:cNvSpPr>
            <a:spLocks noGrp="1"/>
          </p:cNvSpPr>
          <p:nvPr>
            <p:ph type="sldNum" sz="quarter" idx="12"/>
            <p:custDataLst>
              <p:tags r:id="rId12"/>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标题 6"/>
          <p:cNvSpPr>
            <a:spLocks noGrp="1"/>
          </p:cNvSpPr>
          <p:nvPr>
            <p:ph type="title"/>
          </p:nvPr>
        </p:nvSpPr>
        <p:spPr>
          <a:xfrm>
            <a:off x="837565" y="365125"/>
            <a:ext cx="10516235" cy="521335"/>
          </a:xfrm>
        </p:spPr>
        <p:txBody>
          <a:bodyPr lIns="0" tIns="0" rIns="0" bIns="0" anchor="ctr" anchorCtr="0"/>
          <a:lstStyle>
            <a:lvl1pPr algn="just">
              <a:lnSpc>
                <a:spcPct val="100000"/>
              </a:lnSpc>
              <a:defRPr sz="2600" b="1">
                <a:solidFill>
                  <a:srgbClr val="F26649"/>
                </a:solidFill>
              </a:defRPr>
            </a:lvl1pPr>
          </a:lstStyle>
          <a:p>
            <a:r>
              <a:rPr lang="zh-CN" altLang="en-US"/>
              <a:t>单击此处编辑母版标题样式</a:t>
            </a:r>
            <a:endParaRPr lang="zh-CN" altLang="en-US"/>
          </a:p>
        </p:txBody>
      </p:sp>
      <p:sp>
        <p:nvSpPr>
          <p:cNvPr id="8" name="内容占位符 7"/>
          <p:cNvSpPr>
            <a:spLocks noGrp="1"/>
          </p:cNvSpPr>
          <p:nvPr>
            <p:ph idx="1" hasCustomPrompt="1"/>
          </p:nvPr>
        </p:nvSpPr>
        <p:spPr>
          <a:xfrm>
            <a:off x="838200" y="1000760"/>
            <a:ext cx="10515600" cy="5040711"/>
          </a:xfrm>
        </p:spPr>
        <p:txBody>
          <a:bodyPr lIns="0" tIns="0" rIns="0" bIns="0"/>
          <a:lstStyle>
            <a:lvl1pPr marL="0" indent="0" algn="just">
              <a:lnSpc>
                <a:spcPct val="100000"/>
              </a:lnSpc>
              <a:buNone/>
              <a:defRPr sz="1600">
                <a:solidFill>
                  <a:schemeClr val="tx1">
                    <a:lumMod val="75000"/>
                    <a:lumOff val="25000"/>
                  </a:schemeClr>
                </a:solidFill>
              </a:defRPr>
            </a:lvl1pPr>
            <a:lvl2pPr marL="457200" indent="0" algn="just">
              <a:lnSpc>
                <a:spcPct val="100000"/>
              </a:lnSpc>
              <a:buNone/>
              <a:defRPr sz="1600">
                <a:solidFill>
                  <a:schemeClr val="tx1">
                    <a:lumMod val="75000"/>
                    <a:lumOff val="25000"/>
                  </a:schemeClr>
                </a:solidFill>
              </a:defRPr>
            </a:lvl2pPr>
            <a:lvl3pPr marL="914400" indent="0" algn="just">
              <a:lnSpc>
                <a:spcPct val="100000"/>
              </a:lnSpc>
              <a:buNone/>
              <a:defRPr sz="1600">
                <a:solidFill>
                  <a:schemeClr val="tx1">
                    <a:lumMod val="75000"/>
                    <a:lumOff val="25000"/>
                  </a:schemeClr>
                </a:solidFill>
              </a:defRPr>
            </a:lvl3pPr>
            <a:lvl4pPr marL="1371600" indent="0" algn="just">
              <a:lnSpc>
                <a:spcPct val="100000"/>
              </a:lnSpc>
              <a:buNone/>
              <a:defRPr sz="1600">
                <a:solidFill>
                  <a:schemeClr val="tx1">
                    <a:lumMod val="75000"/>
                    <a:lumOff val="25000"/>
                  </a:schemeClr>
                </a:solidFill>
              </a:defRPr>
            </a:lvl4pPr>
            <a:lvl5pPr marL="1828800" indent="0" algn="just">
              <a:lnSpc>
                <a:spcPct val="100000"/>
              </a:lnSpc>
              <a:buNone/>
              <a:defRPr sz="1600">
                <a:solidFill>
                  <a:schemeClr val="tx1">
                    <a:lumMod val="75000"/>
                    <a:lumOff val="25000"/>
                  </a:schemeClr>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内容占位符 10"/>
          <p:cNvSpPr>
            <a:spLocks noGrp="1"/>
          </p:cNvSpPr>
          <p:nvPr>
            <p:ph idx="13" hasCustomPrompt="1"/>
          </p:nvPr>
        </p:nvSpPr>
        <p:spPr>
          <a:xfrm>
            <a:off x="838200" y="6229978"/>
            <a:ext cx="9292214" cy="361004"/>
          </a:xfrm>
        </p:spPr>
        <p:txBody>
          <a:bodyPr lIns="0" tIns="0" rIns="0" bIns="0" anchor="t" anchorCtr="0"/>
          <a:lstStyle>
            <a:lvl1pPr>
              <a:lnSpc>
                <a:spcPct val="90000"/>
              </a:lnSpc>
              <a:spcBef>
                <a:spcPts val="0"/>
              </a:spcBef>
              <a:spcAft>
                <a:spcPts val="0"/>
              </a:spcAft>
              <a:buAutoNum type="arabicPeriod"/>
              <a:defRPr sz="800">
                <a:solidFill>
                  <a:schemeClr val="tx1">
                    <a:lumMod val="75000"/>
                    <a:lumOff val="25000"/>
                  </a:schemeClr>
                </a:solidFill>
              </a:defRPr>
            </a:lvl1pPr>
            <a:lvl2pPr marL="457200" indent="0">
              <a:lnSpc>
                <a:spcPct val="90000"/>
              </a:lnSpc>
              <a:spcBef>
                <a:spcPts val="0"/>
              </a:spcBef>
              <a:spcAft>
                <a:spcPts val="0"/>
              </a:spcAft>
              <a:buNone/>
              <a:defRPr sz="800">
                <a:solidFill>
                  <a:schemeClr val="tx1">
                    <a:lumMod val="75000"/>
                    <a:lumOff val="25000"/>
                  </a:schemeClr>
                </a:solidFill>
              </a:defRPr>
            </a:lvl2pPr>
            <a:lvl3pPr marL="914400" indent="0">
              <a:lnSpc>
                <a:spcPct val="90000"/>
              </a:lnSpc>
              <a:spcBef>
                <a:spcPts val="0"/>
              </a:spcBef>
              <a:spcAft>
                <a:spcPts val="0"/>
              </a:spcAft>
              <a:buNone/>
              <a:defRPr sz="800">
                <a:solidFill>
                  <a:schemeClr val="tx1">
                    <a:lumMod val="75000"/>
                    <a:lumOff val="25000"/>
                  </a:schemeClr>
                </a:solidFill>
              </a:defRPr>
            </a:lvl3pPr>
            <a:lvl4pPr>
              <a:lnSpc>
                <a:spcPct val="90000"/>
              </a:lnSpc>
              <a:spcBef>
                <a:spcPts val="0"/>
              </a:spcBef>
              <a:spcAft>
                <a:spcPts val="0"/>
              </a:spcAft>
              <a:buAutoNum type="arabicPeriod"/>
              <a:defRPr sz="800">
                <a:solidFill>
                  <a:schemeClr val="tx1">
                    <a:lumMod val="75000"/>
                    <a:lumOff val="25000"/>
                  </a:schemeClr>
                </a:solidFill>
              </a:defRPr>
            </a:lvl4pPr>
            <a:lvl5pPr>
              <a:lnSpc>
                <a:spcPct val="90000"/>
              </a:lnSpc>
              <a:spcBef>
                <a:spcPts val="0"/>
              </a:spcBef>
              <a:spcAft>
                <a:spcPts val="0"/>
              </a:spcAft>
              <a:buAutoNum type="arabicPeriod"/>
              <a:defRPr sz="800">
                <a:solidFill>
                  <a:schemeClr val="tx1">
                    <a:lumMod val="75000"/>
                    <a:lumOff val="25000"/>
                  </a:schemeClr>
                </a:solidFill>
              </a:defRPr>
            </a:lvl5pPr>
          </a:lstStyle>
          <a:p>
            <a:pPr lvl="0"/>
            <a:r>
              <a:rPr lang="zh-CN" altLang="en-US"/>
              <a:t>编辑母版文本样式</a:t>
            </a:r>
            <a:endParaRPr lang="zh-CN" altLang="en-US"/>
          </a:p>
        </p:txBody>
      </p:sp>
      <p:cxnSp>
        <p:nvCxnSpPr>
          <p:cNvPr id="75" name="直接连接符 74"/>
          <p:cNvCxnSpPr/>
          <p:nvPr userDrawn="1"/>
        </p:nvCxnSpPr>
        <p:spPr>
          <a:xfrm>
            <a:off x="666750" y="6134920"/>
            <a:ext cx="10858500" cy="0"/>
          </a:xfrm>
          <a:prstGeom prst="line">
            <a:avLst/>
          </a:prstGeom>
          <a:noFill/>
          <a:ln w="6350" cap="flat" cmpd="sng" algn="ctr">
            <a:solidFill>
              <a:srgbClr val="B4100A">
                <a:alpha val="30000"/>
              </a:srgbClr>
            </a:solidFill>
            <a:prstDash val="solid"/>
            <a:miter lim="800000"/>
          </a:ln>
          <a:effectLst/>
        </p:spPr>
      </p:cxnSp>
      <p:pic>
        <p:nvPicPr>
          <p:cNvPr id="9" name="图片 8"/>
          <p:cNvPicPr>
            <a:picLocks noChangeAspect="1"/>
          </p:cNvPicPr>
          <p:nvPr userDrawn="1"/>
        </p:nvPicPr>
        <p:blipFill>
          <a:blip r:embed="rId2"/>
          <a:stretch>
            <a:fillRect/>
          </a:stretch>
        </p:blipFill>
        <p:spPr>
          <a:xfrm>
            <a:off x="563109" y="308328"/>
            <a:ext cx="207282" cy="627942"/>
          </a:xfrm>
          <a:prstGeom prst="rect">
            <a:avLst/>
          </a:prstGeom>
        </p:spPr>
      </p:pic>
      <p:sp>
        <p:nvSpPr>
          <p:cNvPr id="15" name="TextBox 14"/>
          <p:cNvSpPr txBox="1"/>
          <p:nvPr userDrawn="1"/>
        </p:nvSpPr>
        <p:spPr>
          <a:xfrm>
            <a:off x="332924" y="6682852"/>
            <a:ext cx="4570897" cy="138499"/>
          </a:xfrm>
          <a:prstGeom prst="rect">
            <a:avLst/>
          </a:prstGeom>
        </p:spPr>
        <p:txBody>
          <a:bodyPr vert="horz" wrap="square" lIns="0" tIns="0" rIns="0" bIns="0" rtlCol="0">
            <a:spAutoFit/>
          </a:bodyPr>
          <a:lstStyle>
            <a:lvl1pPr marL="0" lvl="0" indent="0" defTabSz="913765" eaLnBrk="1" latinLnBrk="0" hangingPunct="1">
              <a:buClr>
                <a:schemeClr val="tx2"/>
              </a:buClr>
              <a:buSzPct val="100000"/>
              <a:defRPr lang="en-US" sz="1600" baseline="0" dirty="0">
                <a:latin typeface="+mn-lt"/>
              </a:defRPr>
            </a:lvl1pPr>
            <a:lvl2pPr marL="198120" lvl="1" indent="-194945" defTabSz="913765" eaLnBrk="1" latinLnBrk="0" hangingPunct="1">
              <a:buClr>
                <a:schemeClr val="tx1"/>
              </a:buClr>
              <a:buSzPct val="125000"/>
              <a:buFont typeface="Arial" panose="020B0604020202020204" pitchFamily="34" charset="0"/>
              <a:buChar char="•"/>
              <a:defRPr lang="en-US" sz="1600" baseline="0" dirty="0">
                <a:latin typeface="+mn-lt"/>
              </a:defRPr>
            </a:lvl2pPr>
            <a:lvl3pPr marL="455295" lvl="2" indent="-253365" defTabSz="913765" eaLnBrk="1" latinLnBrk="0" hangingPunct="1">
              <a:buClr>
                <a:schemeClr val="tx1"/>
              </a:buClr>
              <a:buSzPct val="110000"/>
              <a:buFont typeface="Arial" panose="020B0604020202020204" pitchFamily="34" charset="0"/>
              <a:buChar char="–"/>
              <a:defRPr lang="en-US" sz="1600" baseline="0" dirty="0">
                <a:latin typeface="+mn-lt"/>
              </a:defRPr>
            </a:lvl3pPr>
            <a:lvl4pPr marL="628015" lvl="3" indent="-158115" defTabSz="913765" eaLnBrk="1" latinLnBrk="0" hangingPunct="1">
              <a:buClr>
                <a:schemeClr val="tx1"/>
              </a:buClr>
              <a:buSzPct val="100000"/>
              <a:buFont typeface="Arial" panose="020B0604020202020204" pitchFamily="34" charset="0"/>
              <a:buChar char="•"/>
              <a:defRPr lang="en-US" sz="1600" baseline="0" dirty="0">
                <a:latin typeface="+mn-lt"/>
              </a:defRPr>
            </a:lvl4pPr>
            <a:lvl5pPr marL="763905" lvl="4" indent="-132080" defTabSz="913765" eaLnBrk="1" latinLnBrk="0" hangingPunct="1">
              <a:buClr>
                <a:schemeClr val="tx1"/>
              </a:buClr>
              <a:buSzPct val="89000"/>
              <a:buFont typeface="Arial" panose="020B0604020202020204" pitchFamily="34" charset="0"/>
              <a:buChar char="-"/>
              <a:defRPr lang="en-US" sz="1600" baseline="0" dirty="0">
                <a:latin typeface="+mn-lt"/>
              </a:defRPr>
            </a:lvl5pPr>
            <a:lvl6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6pPr>
            <a:lvl7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7pPr>
            <a:lvl8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8pPr>
            <a:lvl9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9pPr>
          </a:lstStyle>
          <a:p>
            <a:r>
              <a:rPr lang="en-US" sz="900" b="1" dirty="0">
                <a:solidFill>
                  <a:schemeClr val="bg1"/>
                </a:solidFill>
                <a:latin typeface="Calibri" panose="020F0502020204030204" charset="0"/>
                <a:cs typeface="Calibri" panose="020F0502020204030204" charset="0"/>
              </a:rPr>
              <a:t>Amgen BeiGene Collaboration Use Only. Confidential.</a:t>
            </a:r>
            <a:endParaRPr lang="en-US" sz="900" b="1" dirty="0">
              <a:solidFill>
                <a:schemeClr val="bg1"/>
              </a:solidFill>
              <a:latin typeface="Calibri" panose="020F0502020204030204" charset="0"/>
              <a:cs typeface="Calibri" panose="020F0502020204030204" charset="0"/>
            </a:endParaRPr>
          </a:p>
        </p:txBody>
      </p:sp>
      <p:sp>
        <p:nvSpPr>
          <p:cNvPr id="12" name="Rectangle 4"/>
          <p:cNvSpPr/>
          <p:nvPr userDrawn="1"/>
        </p:nvSpPr>
        <p:spPr>
          <a:xfrm>
            <a:off x="9237470" y="6618476"/>
            <a:ext cx="1800493" cy="253916"/>
          </a:xfrm>
          <a:prstGeom prst="rect">
            <a:avLst/>
          </a:prstGeom>
        </p:spPr>
        <p:txBody>
          <a:bodyPr wrap="none">
            <a:spAutoFit/>
          </a:bodyPr>
          <a:lstStyle/>
          <a:p>
            <a:pPr algn="l"/>
            <a:r>
              <a:rPr lang="zh-CN" altLang="en-US" sz="1050" b="0" i="0" dirty="0">
                <a:solidFill>
                  <a:schemeClr val="bg1"/>
                </a:solidFill>
                <a:effectLst/>
                <a:latin typeface="Segoe UI" panose="020B0502040204020203" pitchFamily="34" charset="0"/>
              </a:rPr>
              <a:t>仅供医疗卫生专业人士参考</a:t>
            </a:r>
            <a:endParaRPr lang="zh-CN" altLang="en-US" sz="1050" b="0" i="0" dirty="0">
              <a:solidFill>
                <a:schemeClr val="bg1"/>
              </a:solidFill>
              <a:effectLst/>
              <a:latin typeface="Segoe UI" panose="020B0502040204020203"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5" name="TextBox 14"/>
          <p:cNvSpPr txBox="1"/>
          <p:nvPr userDrawn="1"/>
        </p:nvSpPr>
        <p:spPr>
          <a:xfrm>
            <a:off x="332924" y="6682852"/>
            <a:ext cx="4570897" cy="138499"/>
          </a:xfrm>
          <a:prstGeom prst="rect">
            <a:avLst/>
          </a:prstGeom>
        </p:spPr>
        <p:txBody>
          <a:bodyPr vert="horz" wrap="square" lIns="0" tIns="0" rIns="0" bIns="0" rtlCol="0">
            <a:spAutoFit/>
          </a:bodyPr>
          <a:lstStyle>
            <a:lvl1pPr marL="0" lvl="0" indent="0" defTabSz="913765" eaLnBrk="1" latinLnBrk="0" hangingPunct="1">
              <a:buClr>
                <a:schemeClr val="tx2"/>
              </a:buClr>
              <a:buSzPct val="100000"/>
              <a:defRPr lang="en-US" sz="1600" baseline="0" dirty="0">
                <a:latin typeface="+mn-lt"/>
              </a:defRPr>
            </a:lvl1pPr>
            <a:lvl2pPr marL="198120" lvl="1" indent="-194945" defTabSz="913765" eaLnBrk="1" latinLnBrk="0" hangingPunct="1">
              <a:buClr>
                <a:schemeClr val="tx1"/>
              </a:buClr>
              <a:buSzPct val="125000"/>
              <a:buFont typeface="Arial" panose="020B0604020202020204" pitchFamily="34" charset="0"/>
              <a:buChar char="•"/>
              <a:defRPr lang="en-US" sz="1600" baseline="0" dirty="0">
                <a:latin typeface="+mn-lt"/>
              </a:defRPr>
            </a:lvl2pPr>
            <a:lvl3pPr marL="455295" lvl="2" indent="-253365" defTabSz="913765" eaLnBrk="1" latinLnBrk="0" hangingPunct="1">
              <a:buClr>
                <a:schemeClr val="tx1"/>
              </a:buClr>
              <a:buSzPct val="110000"/>
              <a:buFont typeface="Arial" panose="020B0604020202020204" pitchFamily="34" charset="0"/>
              <a:buChar char="–"/>
              <a:defRPr lang="en-US" sz="1600" baseline="0" dirty="0">
                <a:latin typeface="+mn-lt"/>
              </a:defRPr>
            </a:lvl3pPr>
            <a:lvl4pPr marL="628015" lvl="3" indent="-158115" defTabSz="913765" eaLnBrk="1" latinLnBrk="0" hangingPunct="1">
              <a:buClr>
                <a:schemeClr val="tx1"/>
              </a:buClr>
              <a:buSzPct val="100000"/>
              <a:buFont typeface="Arial" panose="020B0604020202020204" pitchFamily="34" charset="0"/>
              <a:buChar char="•"/>
              <a:defRPr lang="en-US" sz="1600" baseline="0" dirty="0">
                <a:latin typeface="+mn-lt"/>
              </a:defRPr>
            </a:lvl4pPr>
            <a:lvl5pPr marL="763905" lvl="4" indent="-132080" defTabSz="913765" eaLnBrk="1" latinLnBrk="0" hangingPunct="1">
              <a:buClr>
                <a:schemeClr val="tx1"/>
              </a:buClr>
              <a:buSzPct val="89000"/>
              <a:buFont typeface="Arial" panose="020B0604020202020204" pitchFamily="34" charset="0"/>
              <a:buChar char="-"/>
              <a:defRPr lang="en-US" sz="1600" baseline="0" dirty="0">
                <a:latin typeface="+mn-lt"/>
              </a:defRPr>
            </a:lvl5pPr>
            <a:lvl6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6pPr>
            <a:lvl7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7pPr>
            <a:lvl8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8pPr>
            <a:lvl9pPr marL="1019810" indent="-177165" defTabSz="1217930" fontAlgn="base">
              <a:spcBef>
                <a:spcPct val="0"/>
              </a:spcBef>
              <a:spcAft>
                <a:spcPct val="0"/>
              </a:spcAft>
              <a:buClr>
                <a:schemeClr val="tx2"/>
              </a:buClr>
              <a:buSzPct val="89000"/>
              <a:buFont typeface="Arial" panose="020B0604020202020204" pitchFamily="34" charset="0"/>
              <a:buChar char="-"/>
              <a:defRPr sz="2175" baseline="0">
                <a:latin typeface="+mn-lt"/>
              </a:defRPr>
            </a:lvl9pPr>
          </a:lstStyle>
          <a:p>
            <a:r>
              <a:rPr lang="en-US" sz="900" b="1" dirty="0">
                <a:solidFill>
                  <a:schemeClr val="bg1"/>
                </a:solidFill>
                <a:latin typeface="Calibri" panose="020F0502020204030204" charset="0"/>
                <a:cs typeface="Calibri" panose="020F0502020204030204" charset="0"/>
              </a:rPr>
              <a:t>Amgen BeiGene Collaboration Use Only. Confidential.</a:t>
            </a:r>
            <a:endParaRPr lang="en-US" sz="900" b="1" dirty="0">
              <a:solidFill>
                <a:schemeClr val="bg1"/>
              </a:solidFill>
              <a:latin typeface="Calibri" panose="020F0502020204030204" charset="0"/>
              <a:cs typeface="Calibri" panose="020F0502020204030204" charset="0"/>
            </a:endParaRPr>
          </a:p>
        </p:txBody>
      </p:sp>
      <p:sp>
        <p:nvSpPr>
          <p:cNvPr id="8" name="Rectangle 4"/>
          <p:cNvSpPr/>
          <p:nvPr userDrawn="1"/>
        </p:nvSpPr>
        <p:spPr>
          <a:xfrm>
            <a:off x="9237470" y="6618476"/>
            <a:ext cx="1800493" cy="253916"/>
          </a:xfrm>
          <a:prstGeom prst="rect">
            <a:avLst/>
          </a:prstGeom>
        </p:spPr>
        <p:txBody>
          <a:bodyPr wrap="none">
            <a:spAutoFit/>
          </a:bodyPr>
          <a:lstStyle/>
          <a:p>
            <a:pPr algn="l"/>
            <a:r>
              <a:rPr lang="zh-CN" altLang="en-US" sz="1050" b="0" i="0" dirty="0">
                <a:solidFill>
                  <a:schemeClr val="bg1"/>
                </a:solidFill>
                <a:effectLst/>
                <a:latin typeface="Segoe UI" panose="020B0502040204020203" pitchFamily="34" charset="0"/>
              </a:rPr>
              <a:t>仅供医疗卫生专业人士参考</a:t>
            </a:r>
            <a:endParaRPr lang="zh-CN" altLang="en-US" sz="1050" b="0" i="0" dirty="0">
              <a:solidFill>
                <a:schemeClr val="bg1"/>
              </a:solidFill>
              <a:effectLst/>
              <a:latin typeface="Segoe UI" panose="020B0502040204020203"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9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media/image39.png"/><Relationship Id="rId3" Type="http://schemas.openxmlformats.org/officeDocument/2006/relationships/tags" Target="../tags/tag101.xml"/><Relationship Id="rId2" Type="http://schemas.openxmlformats.org/officeDocument/2006/relationships/image" Target="../media/image38.png"/><Relationship Id="rId12" Type="http://schemas.openxmlformats.org/officeDocument/2006/relationships/slideLayout" Target="../slideLayouts/slideLayout4.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9.xml"/><Relationship Id="rId2" Type="http://schemas.openxmlformats.org/officeDocument/2006/relationships/image" Target="../media/image41.png"/><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0.xml"/><Relationship Id="rId1" Type="http://schemas.openxmlformats.org/officeDocument/2006/relationships/image" Target="../media/image42.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11.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60.xml"/><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31.xml"/><Relationship Id="rId3" Type="http://schemas.openxmlformats.org/officeDocument/2006/relationships/image" Target="../media/image63.png"/><Relationship Id="rId2" Type="http://schemas.openxmlformats.org/officeDocument/2006/relationships/tags" Target="../tags/tag130.xml"/><Relationship Id="rId1" Type="http://schemas.openxmlformats.org/officeDocument/2006/relationships/tags" Target="../tags/tag12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33.xml"/><Relationship Id="rId2" Type="http://schemas.openxmlformats.org/officeDocument/2006/relationships/image" Target="../media/image64.png"/><Relationship Id="rId1" Type="http://schemas.openxmlformats.org/officeDocument/2006/relationships/tags" Target="../tags/tag13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6" Type="http://schemas.openxmlformats.org/officeDocument/2006/relationships/slideLayout" Target="../slideLayouts/slideLayout4.xml"/><Relationship Id="rId25" Type="http://schemas.openxmlformats.org/officeDocument/2006/relationships/tags" Target="../tags/tag82.xml"/><Relationship Id="rId24" Type="http://schemas.openxmlformats.org/officeDocument/2006/relationships/image" Target="../media/image11.png"/><Relationship Id="rId23" Type="http://schemas.openxmlformats.org/officeDocument/2006/relationships/tags" Target="../tags/tag81.xml"/><Relationship Id="rId22" Type="http://schemas.openxmlformats.org/officeDocument/2006/relationships/image" Target="../media/image10.png"/><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2.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image" Target="../media/image9.png"/><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42.xml"/><Relationship Id="rId2" Type="http://schemas.openxmlformats.org/officeDocument/2006/relationships/image" Target="../media/image63.png"/><Relationship Id="rId1" Type="http://schemas.openxmlformats.org/officeDocument/2006/relationships/tags" Target="../tags/tag14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3.xml"/><Relationship Id="rId1" Type="http://schemas.openxmlformats.org/officeDocument/2006/relationships/image" Target="../media/image6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44.xml"/><Relationship Id="rId2" Type="http://schemas.openxmlformats.org/officeDocument/2006/relationships/image" Target="../media/image67.png"/><Relationship Id="rId1"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5.xml"/><Relationship Id="rId1"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6.xml"/><Relationship Id="rId1" Type="http://schemas.openxmlformats.org/officeDocument/2006/relationships/image" Target="../media/image69.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7.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4.xml.rels><?xml version="1.0" encoding="UTF-8" standalone="yes"?>
<Relationships xmlns="http://schemas.openxmlformats.org/package/2006/relationships"><Relationship Id="rId9" Type="http://schemas.openxmlformats.org/officeDocument/2006/relationships/image" Target="../media/image14.emf"/><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image" Target="../media/image13.emf"/><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12.emf"/><Relationship Id="rId2" Type="http://schemas.openxmlformats.org/officeDocument/2006/relationships/tags" Target="../tags/tag83.xml"/><Relationship Id="rId15" Type="http://schemas.openxmlformats.org/officeDocument/2006/relationships/slideLayout" Target="../slideLayouts/slideLayout4.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image" Target="../media/image15.emf"/><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9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20.png"/><Relationship Id="rId1" Type="http://schemas.openxmlformats.org/officeDocument/2006/relationships/tags" Target="../tags/tag9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9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98.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19710" y="914400"/>
            <a:ext cx="11795125" cy="2570480"/>
          </a:xfrm>
        </p:spPr>
        <p:txBody>
          <a:bodyPr/>
          <a:p>
            <a:r>
              <a:rPr lang="zh-CN" altLang="en-US" sz="5400" b="1" dirty="0">
                <a:solidFill>
                  <a:srgbClr val="F26649"/>
                </a:solidFill>
                <a:sym typeface="+mn-ea"/>
              </a:rPr>
              <a:t>多发性骨髓瘤骨靶向治疗原则与</a:t>
            </a:r>
            <a:r>
              <a:rPr lang="zh-CN" altLang="en-US" sz="5400" b="1" dirty="0">
                <a:solidFill>
                  <a:srgbClr val="F26649"/>
                </a:solidFill>
                <a:sym typeface="+mn-ea"/>
              </a:rPr>
              <a:t>实践</a:t>
            </a:r>
            <a:endParaRPr lang="zh-CN" altLang="en-US" sz="5400" b="1" dirty="0">
              <a:solidFill>
                <a:srgbClr val="F26649"/>
              </a:solidFill>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20015" y="336550"/>
            <a:ext cx="11217275"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地舒单抗</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vs.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唑来膦酸一线治疗新诊断多发性骨髓瘤的疗效</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868" name="textbox 868"/>
          <p:cNvSpPr/>
          <p:nvPr/>
        </p:nvSpPr>
        <p:spPr>
          <a:xfrm>
            <a:off x="447675" y="1174750"/>
            <a:ext cx="11247755" cy="1219200"/>
          </a:xfrm>
          <a:prstGeom prst="rect">
            <a:avLst/>
          </a:prstGeom>
          <a:solidFill>
            <a:srgbClr val="FFFFFF">
              <a:alpha val="100000"/>
            </a:srgbClr>
          </a:solidFill>
          <a:ln w="0" cap="flat">
            <a:noFill/>
            <a:prstDash val="solid"/>
            <a:miter lim="0"/>
          </a:ln>
        </p:spPr>
        <p:txBody>
          <a:bodyPr vert="horz" wrap="square" lIns="0" tIns="0" rIns="0" bIns="0"/>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75285" indent="-238125" algn="l" rtl="0" eaLnBrk="0">
              <a:lnSpc>
                <a:spcPct val="117000"/>
              </a:lnSpc>
              <a:tabLst>
                <a:tab pos="272415" algn="l"/>
              </a:tabLst>
            </a:pPr>
            <a:r>
              <a:rPr sz="1500" b="1" kern="0" spc="0" dirty="0">
                <a:solidFill>
                  <a:srgbClr val="F36D52">
                    <a:alpha val="100000"/>
                  </a:srgbClr>
                </a:solidFill>
                <a:latin typeface="微软雅黑" panose="020B0503020204020204" charset="-122"/>
                <a:ea typeface="微软雅黑" panose="020B0503020204020204" charset="-122"/>
                <a:cs typeface="微软雅黑" panose="020B0503020204020204" charset="-122"/>
              </a:rPr>
              <a:t>	</a:t>
            </a:r>
            <a:r>
              <a:rPr sz="1500" b="1" kern="0" spc="410" dirty="0">
                <a:solidFill>
                  <a:srgbClr val="F36D52">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F36D52">
                    <a:alpha val="100000"/>
                  </a:srgbClr>
                </a:solidFill>
                <a:latin typeface="微软雅黑" panose="020B0503020204020204" charset="-122"/>
                <a:ea typeface="微软雅黑" panose="020B0503020204020204" charset="-122"/>
                <a:cs typeface="微软雅黑" panose="020B0503020204020204" charset="-122"/>
              </a:rPr>
              <a:t>Study </a:t>
            </a:r>
            <a:r>
              <a:rPr sz="1500" b="1" kern="0" spc="0" dirty="0">
                <a:solidFill>
                  <a:srgbClr val="E96A37">
                    <a:alpha val="100000"/>
                  </a:srgbClr>
                </a:solidFill>
                <a:latin typeface="微软雅黑" panose="020B0503020204020204" charset="-122"/>
                <a:ea typeface="微软雅黑" panose="020B0503020204020204" charset="-122"/>
                <a:cs typeface="微软雅黑" panose="020B0503020204020204" charset="-122"/>
              </a:rPr>
              <a:t>482</a:t>
            </a:r>
            <a:r>
              <a:rPr sz="1500" b="1" kern="0" spc="-210" dirty="0">
                <a:solidFill>
                  <a:srgbClr val="E96A37">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F36D52">
                    <a:alpha val="100000"/>
                  </a:srgbClr>
                </a:solidFill>
                <a:latin typeface="微软雅黑" panose="020B0503020204020204" charset="-122"/>
                <a:ea typeface="微软雅黑" panose="020B0503020204020204" charset="-122"/>
                <a:cs typeface="微软雅黑" panose="020B0503020204020204" charset="-122"/>
              </a:rPr>
              <a:t>：</a:t>
            </a:r>
            <a:r>
              <a:rPr sz="15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一项</a:t>
            </a:r>
            <a:r>
              <a:rPr sz="15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随机、双盲、多中心III期研究</a:t>
            </a:r>
            <a:r>
              <a:rPr sz="15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针对有症状的NDMM(新诊断多发性骨</a:t>
            </a:r>
            <a:r>
              <a:rPr sz="15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髓瘤)患者，评估</a:t>
            </a:r>
            <a:r>
              <a:rPr sz="15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地舒单抗</a:t>
            </a:r>
            <a:r>
              <a:rPr sz="15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和唑来膦酸延</a:t>
            </a:r>
            <a:r>
              <a:rPr sz="15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迟骨相关事件发生的疗效和安全性，研究纳入1718例至少有一处溶骨性病变的NDMM患者，分别接受地舒单抗（120</a:t>
            </a:r>
            <a:r>
              <a:rPr sz="15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mg/次，      </a:t>
            </a:r>
            <a:r>
              <a:rPr sz="15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皮下注射）或唑来膦酸（4mg/次，静脉注射）每4</a:t>
            </a:r>
            <a:r>
              <a:rPr sz="15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周一次治疗</a:t>
            </a:r>
            <a:endParaRPr sz="1500" dirty="0">
              <a:latin typeface="微软雅黑" panose="020B0503020204020204" charset="-122"/>
              <a:ea typeface="微软雅黑" panose="020B0503020204020204" charset="-122"/>
              <a:cs typeface="微软雅黑" panose="020B0503020204020204" charset="-122"/>
            </a:endParaRPr>
          </a:p>
        </p:txBody>
      </p:sp>
      <p:pic>
        <p:nvPicPr>
          <p:cNvPr id="870" name="picture 870"/>
          <p:cNvPicPr>
            <a:picLocks noChangeAspect="1"/>
          </p:cNvPicPr>
          <p:nvPr/>
        </p:nvPicPr>
        <p:blipFill>
          <a:blip r:embed="rId1"/>
          <a:stretch>
            <a:fillRect/>
          </a:stretch>
        </p:blipFill>
        <p:spPr>
          <a:xfrm rot="21600000">
            <a:off x="585368" y="1428622"/>
            <a:ext cx="135255" cy="139827"/>
          </a:xfrm>
          <a:prstGeom prst="rect">
            <a:avLst/>
          </a:prstGeom>
        </p:spPr>
      </p:pic>
      <p:sp>
        <p:nvSpPr>
          <p:cNvPr id="872" name="textbox 872"/>
          <p:cNvSpPr/>
          <p:nvPr/>
        </p:nvSpPr>
        <p:spPr>
          <a:xfrm>
            <a:off x="441325" y="2614548"/>
            <a:ext cx="2754629" cy="3172460"/>
          </a:xfrm>
          <a:prstGeom prst="roundRect">
            <a:avLst>
              <a:gd name="adj" fmla="val 9040"/>
            </a:avLst>
          </a:prstGeom>
          <a:noFill/>
          <a:ln w="25400" cap="flat">
            <a:solidFill>
              <a:srgbClr val="BFBFBF"/>
            </a:solidFill>
            <a:prstDash val="solid"/>
            <a:miter lim="0"/>
          </a:ln>
        </p:spPr>
        <p:txBody>
          <a:bodyPr vert="horz" wrap="square" lIns="0" tIns="0" rIns="0" bIns="0"/>
          <a:p>
            <a:pPr algn="l" rtl="0" eaLnBrk="0">
              <a:lnSpc>
                <a:spcPct val="112000"/>
              </a:lnSpc>
            </a:pPr>
            <a:endParaRPr sz="600" dirty="0">
              <a:latin typeface="Arial" panose="020B0604020202020204"/>
              <a:ea typeface="Arial" panose="020B0604020202020204"/>
              <a:cs typeface="Arial" panose="020B0604020202020204"/>
            </a:endParaRPr>
          </a:p>
          <a:p>
            <a:pPr marL="689610" algn="l" rtl="0" eaLnBrk="0">
              <a:lnSpc>
                <a:spcPct val="94000"/>
              </a:lnSpc>
            </a:pPr>
            <a:r>
              <a:rPr sz="1500" b="1"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主要入组标准</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54000"/>
              </a:lnSpc>
            </a:pPr>
            <a:endParaRPr sz="1000" dirty="0">
              <a:latin typeface="Arial" panose="020B0604020202020204"/>
              <a:ea typeface="Arial" panose="020B0604020202020204"/>
              <a:cs typeface="Arial" panose="020B0604020202020204"/>
            </a:endParaRPr>
          </a:p>
          <a:p>
            <a:pPr marL="106680" algn="l" rtl="0" eaLnBrk="0">
              <a:lnSpc>
                <a:spcPct val="89000"/>
              </a:lnSpc>
              <a:spcBef>
                <a:spcPts val="370"/>
              </a:spcBef>
            </a:pPr>
            <a:r>
              <a:rPr sz="1200" kern="0" spc="-40" dirty="0">
                <a:solidFill>
                  <a:srgbClr val="404040">
                    <a:alpha val="100000"/>
                  </a:srgbClr>
                </a:solidFill>
                <a:latin typeface="Arial" panose="020B0604020202020204"/>
                <a:ea typeface="Arial" panose="020B0604020202020204"/>
                <a:cs typeface="Arial" panose="020B0604020202020204"/>
              </a:rPr>
              <a:t>•</a:t>
            </a:r>
            <a:r>
              <a:rPr sz="1200" kern="0" spc="30" dirty="0">
                <a:solidFill>
                  <a:srgbClr val="404040">
                    <a:alpha val="100000"/>
                  </a:srgbClr>
                </a:solidFill>
                <a:latin typeface="Arial" panose="020B0604020202020204"/>
                <a:ea typeface="Arial" panose="020B0604020202020204"/>
                <a:cs typeface="Arial" panose="020B0604020202020204"/>
              </a:rPr>
              <a:t>   </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≥18岁</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445"/>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确诊多发性骨髓瘤</a:t>
            </a:r>
            <a:endParaRPr sz="1200" dirty="0">
              <a:latin typeface="微软雅黑" panose="020B0503020204020204" charset="-122"/>
              <a:ea typeface="微软雅黑" panose="020B0503020204020204" charset="-122"/>
              <a:cs typeface="微软雅黑" panose="020B0503020204020204" charset="-122"/>
            </a:endParaRPr>
          </a:p>
          <a:p>
            <a:pPr marL="213360" indent="-102235" algn="l" rtl="0" eaLnBrk="0">
              <a:lnSpc>
                <a:spcPct val="109000"/>
              </a:lnSpc>
              <a:spcBef>
                <a:spcPts val="440"/>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骨髓中的单克隆浆细胞≥</a:t>
            </a:r>
            <a:r>
              <a:rPr sz="12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10</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 和/</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或存在活检证实的浆</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细胞瘤</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32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血清和/或尿液中存在单克隆蛋白</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44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至少有1处溶骨性</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损伤</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44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200" kern="0" spc="16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ECOG评分0-2</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44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计划或正在接受一线治疗</a:t>
            </a:r>
            <a:endParaRPr sz="1200" dirty="0">
              <a:latin typeface="微软雅黑" panose="020B0503020204020204" charset="-122"/>
              <a:ea typeface="微软雅黑" panose="020B0503020204020204" charset="-122"/>
              <a:cs typeface="微软雅黑" panose="020B0503020204020204" charset="-122"/>
            </a:endParaRPr>
          </a:p>
          <a:p>
            <a:pPr marL="111125" algn="l" rtl="0" eaLnBrk="0">
              <a:lnSpc>
                <a:spcPct val="89000"/>
              </a:lnSpc>
              <a:spcBef>
                <a:spcPts val="450"/>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足够的器官功能</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51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marL="1003935" algn="l" rtl="0" eaLnBrk="0">
              <a:lnSpc>
                <a:spcPct val="89000"/>
              </a:lnSpc>
              <a:spcBef>
                <a:spcPts val="5"/>
              </a:spcBef>
            </a:pPr>
            <a:r>
              <a:rPr sz="1200" b="1"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N=1718</a:t>
            </a:r>
            <a:endParaRPr sz="1200" dirty="0">
              <a:latin typeface="微软雅黑" panose="020B0503020204020204" charset="-122"/>
              <a:ea typeface="微软雅黑" panose="020B0503020204020204" charset="-122"/>
              <a:cs typeface="微软雅黑" panose="020B0503020204020204" charset="-122"/>
            </a:endParaRPr>
          </a:p>
        </p:txBody>
      </p:sp>
      <p:grpSp>
        <p:nvGrpSpPr>
          <p:cNvPr id="56" name="group 56"/>
          <p:cNvGrpSpPr/>
          <p:nvPr/>
        </p:nvGrpSpPr>
        <p:grpSpPr>
          <a:xfrm rot="21600000">
            <a:off x="8221344" y="3937000"/>
            <a:ext cx="3474085" cy="1773554"/>
            <a:chOff x="0" y="0"/>
            <a:chExt cx="3474085" cy="1773554"/>
          </a:xfrm>
        </p:grpSpPr>
        <p:pic>
          <p:nvPicPr>
            <p:cNvPr id="880" name="picture 880"/>
            <p:cNvPicPr>
              <a:picLocks noChangeAspect="1"/>
            </p:cNvPicPr>
            <p:nvPr/>
          </p:nvPicPr>
          <p:blipFill>
            <a:blip r:embed="rId2"/>
            <a:stretch>
              <a:fillRect/>
            </a:stretch>
          </p:blipFill>
          <p:spPr>
            <a:xfrm rot="21600000">
              <a:off x="0" y="0"/>
              <a:ext cx="3474085" cy="1773554"/>
            </a:xfrm>
            <a:prstGeom prst="rect">
              <a:avLst/>
            </a:prstGeom>
          </p:spPr>
        </p:pic>
        <p:sp>
          <p:nvSpPr>
            <p:cNvPr id="882" name="textbox 882"/>
            <p:cNvSpPr/>
            <p:nvPr/>
          </p:nvSpPr>
          <p:spPr>
            <a:xfrm>
              <a:off x="-12700" y="-12700"/>
              <a:ext cx="3500120" cy="1798954"/>
            </a:xfrm>
            <a:prstGeom prst="rect">
              <a:avLst/>
            </a:prstGeom>
            <a:noFill/>
            <a:ln w="0" cap="flat">
              <a:noFill/>
              <a:prstDash val="solid"/>
              <a:miter lim="0"/>
            </a:ln>
          </p:spPr>
          <p:txBody>
            <a:bodyPr vert="horz" wrap="square" lIns="0" tIns="0" rIns="0" bIns="0"/>
            <a:p>
              <a:pPr algn="l" rtl="0" eaLnBrk="0">
                <a:lnSpc>
                  <a:spcPct val="104000"/>
                </a:lnSpc>
              </a:pPr>
              <a:endParaRPr sz="9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17805" algn="l" rtl="0" eaLnBrk="0">
                <a:lnSpc>
                  <a:spcPct val="96000"/>
                </a:lnSpc>
              </a:pPr>
              <a:r>
                <a:rPr sz="1300" b="1" kern="0" spc="-60" dirty="0">
                  <a:solidFill>
                    <a:srgbClr val="EB613B">
                      <a:alpha val="100000"/>
                    </a:srgbClr>
                  </a:solidFill>
                  <a:latin typeface="微软雅黑" panose="020B0503020204020204" charset="-122"/>
                  <a:ea typeface="微软雅黑" panose="020B0503020204020204" charset="-122"/>
                  <a:cs typeface="微软雅黑" panose="020B0503020204020204" charset="-122"/>
                </a:rPr>
                <a:t>次要终点：</a:t>
              </a:r>
              <a:endParaRPr sz="1300" dirty="0">
                <a:latin typeface="微软雅黑" panose="020B0503020204020204" charset="-122"/>
                <a:ea typeface="微软雅黑" panose="020B0503020204020204" charset="-122"/>
                <a:cs typeface="微软雅黑" panose="020B0503020204020204" charset="-122"/>
              </a:endParaRPr>
            </a:p>
            <a:p>
              <a:pPr marL="218440" algn="l" rtl="0" eaLnBrk="0">
                <a:lnSpc>
                  <a:spcPct val="89000"/>
                </a:lnSpc>
                <a:spcBef>
                  <a:spcPts val="910"/>
                </a:spcBef>
              </a:pP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至首次骨相关事件时间 （优</a:t>
              </a: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效性）</a:t>
              </a:r>
              <a:endParaRPr sz="1200" dirty="0">
                <a:latin typeface="微软雅黑" panose="020B0503020204020204" charset="-122"/>
                <a:ea typeface="微软雅黑" panose="020B0503020204020204" charset="-122"/>
                <a:cs typeface="微软雅黑" panose="020B0503020204020204" charset="-122"/>
              </a:endParaRPr>
            </a:p>
            <a:p>
              <a:pPr marL="217170" indent="635" algn="l" rtl="0" eaLnBrk="0">
                <a:lnSpc>
                  <a:spcPct val="145000"/>
                </a:lnSpc>
                <a:spcBef>
                  <a:spcPts val="230"/>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至首次及随后出现骨相关事件的时间（</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优效性）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总生存（OS）</a:t>
              </a:r>
              <a:endParaRPr sz="1200" dirty="0">
                <a:latin typeface="微软雅黑" panose="020B0503020204020204" charset="-122"/>
                <a:ea typeface="微软雅黑" panose="020B0503020204020204" charset="-122"/>
                <a:cs typeface="微软雅黑" panose="020B0503020204020204" charset="-122"/>
              </a:endParaRPr>
            </a:p>
            <a:p>
              <a:pPr marL="217170" algn="l" rtl="0" eaLnBrk="0">
                <a:lnSpc>
                  <a:spcPct val="96000"/>
                </a:lnSpc>
                <a:spcBef>
                  <a:spcPts val="910"/>
                </a:spcBef>
              </a:pPr>
              <a:r>
                <a:rPr sz="1300" b="1" kern="0" spc="-30" dirty="0">
                  <a:solidFill>
                    <a:srgbClr val="EB613B">
                      <a:alpha val="100000"/>
                    </a:srgbClr>
                  </a:solidFill>
                  <a:latin typeface="微软雅黑" panose="020B0503020204020204" charset="-122"/>
                  <a:ea typeface="微软雅黑" panose="020B0503020204020204" charset="-122"/>
                  <a:cs typeface="微软雅黑" panose="020B0503020204020204" charset="-122"/>
                </a:rPr>
                <a:t>探索性终点：</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700" dirty="0">
                <a:latin typeface="Arial" panose="020B0604020202020204"/>
                <a:ea typeface="Arial" panose="020B0604020202020204"/>
                <a:cs typeface="Arial" panose="020B0604020202020204"/>
              </a:endParaRPr>
            </a:p>
            <a:p>
              <a:pPr marL="217805" algn="l" rtl="0" eaLnBrk="0">
                <a:lnSpc>
                  <a:spcPct val="89000"/>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无进展生存（PFS）</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58" name="group 58"/>
          <p:cNvGrpSpPr/>
          <p:nvPr/>
        </p:nvGrpSpPr>
        <p:grpSpPr>
          <a:xfrm rot="21600000">
            <a:off x="8221980" y="2765425"/>
            <a:ext cx="3473450" cy="1033779"/>
            <a:chOff x="0" y="0"/>
            <a:chExt cx="3473450" cy="1033779"/>
          </a:xfrm>
        </p:grpSpPr>
        <p:pic>
          <p:nvPicPr>
            <p:cNvPr id="886" name="picture 886"/>
            <p:cNvPicPr>
              <a:picLocks noChangeAspect="1"/>
            </p:cNvPicPr>
            <p:nvPr/>
          </p:nvPicPr>
          <p:blipFill>
            <a:blip r:embed="rId3"/>
            <a:stretch>
              <a:fillRect/>
            </a:stretch>
          </p:blipFill>
          <p:spPr>
            <a:xfrm rot="21600000">
              <a:off x="0" y="0"/>
              <a:ext cx="3473450" cy="1033779"/>
            </a:xfrm>
            <a:prstGeom prst="rect">
              <a:avLst/>
            </a:prstGeom>
          </p:spPr>
        </p:pic>
        <p:sp>
          <p:nvSpPr>
            <p:cNvPr id="888" name="textbox 888"/>
            <p:cNvSpPr/>
            <p:nvPr/>
          </p:nvSpPr>
          <p:spPr>
            <a:xfrm>
              <a:off x="-12700" y="-12700"/>
              <a:ext cx="3498850" cy="1059180"/>
            </a:xfrm>
            <a:prstGeom prst="rect">
              <a:avLst/>
            </a:prstGeom>
            <a:noFill/>
            <a:ln w="0" cap="flat">
              <a:noFill/>
              <a:prstDash val="solid"/>
              <a:miter lim="0"/>
            </a:ln>
          </p:spPr>
          <p:txBody>
            <a:bodyPr vert="horz" wrap="square" lIns="0" tIns="0" rIns="0" bIns="0"/>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215900" algn="l" rtl="0" eaLnBrk="0">
                <a:lnSpc>
                  <a:spcPct val="94000"/>
                </a:lnSpc>
              </a:pPr>
              <a:r>
                <a:rPr sz="1500" b="1" kern="0" spc="-100" dirty="0">
                  <a:solidFill>
                    <a:srgbClr val="EB613B">
                      <a:alpha val="100000"/>
                    </a:srgbClr>
                  </a:solidFill>
                  <a:latin typeface="微软雅黑" panose="020B0503020204020204" charset="-122"/>
                  <a:ea typeface="微软雅黑" panose="020B0503020204020204" charset="-122"/>
                  <a:cs typeface="微软雅黑" panose="020B0503020204020204" charset="-122"/>
                </a:rPr>
                <a:t>主要终点：</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800" dirty="0">
                <a:latin typeface="Arial" panose="020B0604020202020204"/>
                <a:ea typeface="Arial" panose="020B0604020202020204"/>
                <a:cs typeface="Arial" panose="020B0604020202020204"/>
              </a:endParaRPr>
            </a:p>
            <a:p>
              <a:pPr marL="215265" algn="l" rtl="0" eaLnBrk="0">
                <a:lnSpc>
                  <a:spcPct val="89000"/>
                </a:lnSpc>
                <a:spcBef>
                  <a:spcPts val="5"/>
                </a:spcBef>
              </a:pPr>
              <a:r>
                <a:rPr sz="14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至首次骨相关事件时间（非劣效性）</a:t>
              </a:r>
              <a:endParaRPr sz="1400" dirty="0">
                <a:latin typeface="微软雅黑" panose="020B0503020204020204" charset="-122"/>
                <a:ea typeface="微软雅黑" panose="020B0503020204020204" charset="-122"/>
                <a:cs typeface="微软雅黑" panose="020B0503020204020204" charset="-122"/>
              </a:endParaRPr>
            </a:p>
          </p:txBody>
        </p:sp>
      </p:grpSp>
      <p:pic>
        <p:nvPicPr>
          <p:cNvPr id="890" name="picture 890"/>
          <p:cNvPicPr>
            <a:picLocks noChangeAspect="1"/>
          </p:cNvPicPr>
          <p:nvPr/>
        </p:nvPicPr>
        <p:blipFill>
          <a:blip r:embed="rId4"/>
          <a:stretch>
            <a:fillRect/>
          </a:stretch>
        </p:blipFill>
        <p:spPr>
          <a:xfrm rot="21600000">
            <a:off x="4043679" y="3184525"/>
            <a:ext cx="528320" cy="2128773"/>
          </a:xfrm>
          <a:prstGeom prst="rect">
            <a:avLst/>
          </a:prstGeom>
        </p:spPr>
      </p:pic>
      <p:sp>
        <p:nvSpPr>
          <p:cNvPr id="892" name="textbox 892"/>
          <p:cNvSpPr/>
          <p:nvPr/>
        </p:nvSpPr>
        <p:spPr>
          <a:xfrm>
            <a:off x="4356100" y="4667250"/>
            <a:ext cx="2897504" cy="1106805"/>
          </a:xfrm>
          <a:prstGeom prst="rect">
            <a:avLst/>
          </a:prstGeom>
          <a:solidFill>
            <a:srgbClr val="7F7F7F">
              <a:alpha val="98431"/>
            </a:srgbClr>
          </a:solidFill>
          <a:ln w="0" cap="flat">
            <a:noFill/>
            <a:prstDash val="solid"/>
            <a:miter lim="0"/>
          </a:ln>
        </p:spPr>
        <p:txBody>
          <a:bodyPr vert="horz" wrap="square" lIns="0" tIns="0" rIns="0" bIns="0"/>
          <a:p>
            <a:pPr algn="l" rtl="0" eaLnBrk="0">
              <a:lnSpc>
                <a:spcPct val="100000"/>
              </a:lnSpc>
            </a:pPr>
            <a:endParaRPr sz="1000" dirty="0">
              <a:latin typeface="Arial" panose="020B0604020202020204"/>
              <a:ea typeface="Arial" panose="020B0604020202020204"/>
              <a:cs typeface="Arial" panose="020B0604020202020204"/>
            </a:endParaRPr>
          </a:p>
          <a:p>
            <a:pPr marL="491490" algn="l" rtl="0" eaLnBrk="0">
              <a:lnSpc>
                <a:spcPct val="100000"/>
              </a:lnSpc>
              <a:spcBef>
                <a:spcPts val="5"/>
              </a:spcBef>
            </a:pPr>
            <a:r>
              <a:rPr sz="1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唑来膦酸 4</a:t>
            </a: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mg</a:t>
            </a:r>
            <a:r>
              <a:rPr sz="1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静脉注射</a:t>
            </a:r>
            <a:endParaRPr sz="1400" dirty="0">
              <a:latin typeface="微软雅黑" panose="020B0503020204020204" charset="-122"/>
              <a:ea typeface="微软雅黑" panose="020B0503020204020204" charset="-122"/>
              <a:cs typeface="微软雅黑" panose="020B0503020204020204" charset="-122"/>
            </a:endParaRPr>
          </a:p>
          <a:p>
            <a:pPr marL="801370"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安慰剂 皮下注射</a:t>
            </a:r>
            <a:endParaRPr sz="1400" dirty="0">
              <a:latin typeface="微软雅黑" panose="020B0503020204020204" charset="-122"/>
              <a:ea typeface="微软雅黑" panose="020B0503020204020204" charset="-122"/>
              <a:cs typeface="微软雅黑" panose="020B0503020204020204" charset="-122"/>
            </a:endParaRPr>
          </a:p>
          <a:p>
            <a:pPr marL="1231265" algn="l" rtl="0" eaLnBrk="0">
              <a:lnSpc>
                <a:spcPct val="89000"/>
              </a:lnSpc>
              <a:spcBef>
                <a:spcPts val="185"/>
              </a:spcBef>
            </a:pPr>
            <a:r>
              <a:rPr sz="1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Q4W</a:t>
            </a:r>
            <a:endParaRPr sz="1400" dirty="0">
              <a:latin typeface="微软雅黑" panose="020B0503020204020204" charset="-122"/>
              <a:ea typeface="微软雅黑" panose="020B0503020204020204" charset="-122"/>
              <a:cs typeface="微软雅黑" panose="020B0503020204020204" charset="-122"/>
            </a:endParaRPr>
          </a:p>
          <a:p>
            <a:pPr marL="1041400" algn="l" rtl="0" eaLnBrk="0">
              <a:lnSpc>
                <a:spcPct val="96000"/>
              </a:lnSpc>
              <a:spcBef>
                <a:spcPts val="180"/>
              </a:spcBef>
            </a:pP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（n</a:t>
            </a:r>
            <a:r>
              <a:rPr sz="13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859）</a:t>
            </a:r>
            <a:endParaRPr sz="1300" dirty="0">
              <a:latin typeface="微软雅黑" panose="020B0503020204020204" charset="-122"/>
              <a:ea typeface="微软雅黑" panose="020B0503020204020204" charset="-122"/>
              <a:cs typeface="微软雅黑" panose="020B0503020204020204" charset="-122"/>
            </a:endParaRPr>
          </a:p>
        </p:txBody>
      </p:sp>
      <p:grpSp>
        <p:nvGrpSpPr>
          <p:cNvPr id="60" name="group 60"/>
          <p:cNvGrpSpPr/>
          <p:nvPr/>
        </p:nvGrpSpPr>
        <p:grpSpPr>
          <a:xfrm rot="21600000">
            <a:off x="4371975" y="2628900"/>
            <a:ext cx="2897251" cy="1106423"/>
            <a:chOff x="0" y="0"/>
            <a:chExt cx="2897251" cy="1106423"/>
          </a:xfrm>
        </p:grpSpPr>
        <p:pic>
          <p:nvPicPr>
            <p:cNvPr id="894" name="picture 894"/>
            <p:cNvPicPr>
              <a:picLocks noChangeAspect="1"/>
            </p:cNvPicPr>
            <p:nvPr/>
          </p:nvPicPr>
          <p:blipFill>
            <a:blip r:embed="rId5"/>
            <a:stretch>
              <a:fillRect/>
            </a:stretch>
          </p:blipFill>
          <p:spPr>
            <a:xfrm rot="21600000">
              <a:off x="0" y="0"/>
              <a:ext cx="2897251" cy="1106423"/>
            </a:xfrm>
            <a:prstGeom prst="rect">
              <a:avLst/>
            </a:prstGeom>
          </p:spPr>
        </p:pic>
        <p:sp>
          <p:nvSpPr>
            <p:cNvPr id="896" name="textbox 896"/>
            <p:cNvSpPr/>
            <p:nvPr/>
          </p:nvSpPr>
          <p:spPr>
            <a:xfrm>
              <a:off x="-12700" y="-12700"/>
              <a:ext cx="2922904" cy="1132205"/>
            </a:xfrm>
            <a:prstGeom prst="rect">
              <a:avLst/>
            </a:prstGeom>
            <a:noFill/>
            <a:ln w="0" cap="flat">
              <a:noFill/>
              <a:prstDash val="solid"/>
              <a:miter lim="0"/>
            </a:ln>
          </p:spPr>
          <p:txBody>
            <a:bodyPr vert="horz" wrap="square" lIns="0" tIns="0" rIns="0" bIns="0"/>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88620" algn="l" rtl="0" eaLnBrk="0">
                <a:lnSpc>
                  <a:spcPct val="100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地舒单抗</a:t>
              </a:r>
              <a:r>
                <a:rPr sz="14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120mg 皮下注射</a:t>
              </a:r>
              <a:endParaRPr sz="1400" dirty="0">
                <a:latin typeface="微软雅黑" panose="020B0503020204020204" charset="-122"/>
                <a:ea typeface="微软雅黑" panose="020B0503020204020204" charset="-122"/>
                <a:cs typeface="微软雅黑" panose="020B0503020204020204" charset="-122"/>
              </a:endParaRPr>
            </a:p>
            <a:p>
              <a:pPr marL="814070"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安慰剂 静脉注射</a:t>
              </a:r>
              <a:endParaRPr sz="1400" dirty="0">
                <a:latin typeface="微软雅黑" panose="020B0503020204020204" charset="-122"/>
                <a:ea typeface="微软雅黑" panose="020B0503020204020204" charset="-122"/>
                <a:cs typeface="微软雅黑" panose="020B0503020204020204" charset="-122"/>
              </a:endParaRPr>
            </a:p>
            <a:p>
              <a:pPr marL="1243965" algn="l" rtl="0" eaLnBrk="0">
                <a:lnSpc>
                  <a:spcPct val="89000"/>
                </a:lnSpc>
                <a:spcBef>
                  <a:spcPts val="185"/>
                </a:spcBef>
              </a:pPr>
              <a:r>
                <a:rPr sz="1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Q4W</a:t>
              </a:r>
              <a:endParaRPr sz="1400" dirty="0">
                <a:latin typeface="微软雅黑" panose="020B0503020204020204" charset="-122"/>
                <a:ea typeface="微软雅黑" panose="020B0503020204020204" charset="-122"/>
                <a:cs typeface="微软雅黑" panose="020B0503020204020204" charset="-122"/>
              </a:endParaRPr>
            </a:p>
            <a:p>
              <a:pPr marL="1054100" algn="l" rtl="0" eaLnBrk="0">
                <a:lnSpc>
                  <a:spcPct val="96000"/>
                </a:lnSpc>
                <a:spcBef>
                  <a:spcPts val="185"/>
                </a:spcBef>
              </a:pP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（n</a:t>
              </a:r>
              <a:r>
                <a:rPr sz="13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859）</a:t>
              </a:r>
              <a:endParaRPr sz="1300" dirty="0">
                <a:latin typeface="微软雅黑" panose="020B0503020204020204" charset="-122"/>
                <a:ea typeface="微软雅黑" panose="020B0503020204020204" charset="-122"/>
                <a:cs typeface="微软雅黑" panose="020B0503020204020204" charset="-122"/>
              </a:endParaRPr>
            </a:p>
          </p:txBody>
        </p:sp>
      </p:grpSp>
      <p:sp>
        <p:nvSpPr>
          <p:cNvPr id="900" name="rect 900"/>
          <p:cNvSpPr/>
          <p:nvPr/>
        </p:nvSpPr>
        <p:spPr>
          <a:xfrm>
            <a:off x="7664450" y="3644900"/>
            <a:ext cx="433451" cy="1106550"/>
          </a:xfrm>
          <a:prstGeom prst="rect">
            <a:avLst/>
          </a:prstGeom>
          <a:solidFill>
            <a:srgbClr val="7F7F7F">
              <a:alpha val="100000"/>
            </a:srgbClr>
          </a:solidFill>
          <a:ln w="0" cap="flat">
            <a:noFill/>
            <a:prstDash val="solid"/>
            <a:miter lim="0"/>
          </a:ln>
        </p:spPr>
        <p:txBody>
          <a:bodyPr rtlCol="0"/>
          <a:p>
            <a:pPr algn="ctr"/>
            <a:endParaRPr lang="zh-CN" altLang="en-US"/>
          </a:p>
        </p:txBody>
      </p:sp>
      <p:sp>
        <p:nvSpPr>
          <p:cNvPr id="902" name="path 902"/>
          <p:cNvSpPr/>
          <p:nvPr/>
        </p:nvSpPr>
        <p:spPr>
          <a:xfrm>
            <a:off x="7253351" y="3168713"/>
            <a:ext cx="227774" cy="2066797"/>
          </a:xfrm>
          <a:custGeom>
            <a:avLst/>
            <a:gdLst/>
            <a:ahLst/>
            <a:cxnLst/>
            <a:rect l="0" t="0" r="0" b="0"/>
            <a:pathLst>
              <a:path w="358" h="3254">
                <a:moveTo>
                  <a:pt x="25" y="22"/>
                </a:moveTo>
                <a:lnTo>
                  <a:pt x="336" y="22"/>
                </a:lnTo>
                <a:lnTo>
                  <a:pt x="336" y="1619"/>
                </a:lnTo>
                <a:moveTo>
                  <a:pt x="0" y="3232"/>
                </a:moveTo>
                <a:lnTo>
                  <a:pt x="323" y="3232"/>
                </a:lnTo>
                <a:lnTo>
                  <a:pt x="323" y="1619"/>
                </a:lnTo>
              </a:path>
            </a:pathLst>
          </a:custGeom>
          <a:noFill/>
          <a:ln w="28575" cap="flat">
            <a:solidFill>
              <a:srgbClr val="A6A6A6"/>
            </a:solidFill>
            <a:prstDash val="solid"/>
            <a:round/>
          </a:ln>
        </p:spPr>
        <p:txBody>
          <a:bodyPr rtlCol="0"/>
          <a:p>
            <a:pPr algn="ctr"/>
            <a:endParaRPr lang="zh-CN" altLang="en-US"/>
          </a:p>
        </p:txBody>
      </p:sp>
      <p:sp>
        <p:nvSpPr>
          <p:cNvPr id="904" name="path 904"/>
          <p:cNvSpPr/>
          <p:nvPr/>
        </p:nvSpPr>
        <p:spPr>
          <a:xfrm>
            <a:off x="3195701" y="4133850"/>
            <a:ext cx="612774" cy="25400"/>
          </a:xfrm>
          <a:custGeom>
            <a:avLst/>
            <a:gdLst/>
            <a:ahLst/>
            <a:cxnLst/>
            <a:rect l="0" t="0" r="0" b="0"/>
            <a:pathLst>
              <a:path w="964" h="40">
                <a:moveTo>
                  <a:pt x="0" y="20"/>
                </a:moveTo>
                <a:lnTo>
                  <a:pt x="964" y="20"/>
                </a:lnTo>
              </a:path>
            </a:pathLst>
          </a:custGeom>
          <a:noFill/>
          <a:ln w="25400" cap="flat">
            <a:solidFill>
              <a:srgbClr val="BFBFBF"/>
            </a:solidFill>
            <a:prstDash val="solid"/>
            <a:round/>
          </a:ln>
        </p:spPr>
        <p:txBody>
          <a:bodyPr rtlCol="0"/>
          <a:p>
            <a:pPr algn="ctr"/>
            <a:endParaRPr lang="zh-CN" altLang="en-US"/>
          </a:p>
        </p:txBody>
      </p:sp>
      <p:grpSp>
        <p:nvGrpSpPr>
          <p:cNvPr id="62" name="group 62"/>
          <p:cNvGrpSpPr/>
          <p:nvPr/>
        </p:nvGrpSpPr>
        <p:grpSpPr>
          <a:xfrm rot="21600000">
            <a:off x="3713225" y="3832225"/>
            <a:ext cx="611124" cy="611123"/>
            <a:chOff x="0" y="0"/>
            <a:chExt cx="611124" cy="611123"/>
          </a:xfrm>
        </p:grpSpPr>
        <p:pic>
          <p:nvPicPr>
            <p:cNvPr id="906" name="picture 906"/>
            <p:cNvPicPr>
              <a:picLocks noChangeAspect="1"/>
            </p:cNvPicPr>
            <p:nvPr/>
          </p:nvPicPr>
          <p:blipFill>
            <a:blip r:embed="rId6"/>
            <a:stretch>
              <a:fillRect/>
            </a:stretch>
          </p:blipFill>
          <p:spPr>
            <a:xfrm rot="21600000">
              <a:off x="0" y="0"/>
              <a:ext cx="611124" cy="611123"/>
            </a:xfrm>
            <a:prstGeom prst="rect">
              <a:avLst/>
            </a:prstGeom>
          </p:spPr>
        </p:pic>
        <p:sp>
          <p:nvSpPr>
            <p:cNvPr id="908" name="textbox 908"/>
            <p:cNvSpPr/>
            <p:nvPr/>
          </p:nvSpPr>
          <p:spPr>
            <a:xfrm>
              <a:off x="-12700" y="-12700"/>
              <a:ext cx="636905" cy="636905"/>
            </a:xfrm>
            <a:prstGeom prst="rect">
              <a:avLst/>
            </a:prstGeom>
            <a:noFill/>
            <a:ln w="0" cap="flat">
              <a:noFill/>
              <a:prstDash val="solid"/>
              <a:miter lim="0"/>
            </a:ln>
          </p:spPr>
          <p:txBody>
            <a:bodyPr vert="horz" wrap="square" lIns="0" tIns="0" rIns="0" bIns="0"/>
            <a:p>
              <a:pPr algn="l" rtl="0" eaLnBrk="0">
                <a:lnSpc>
                  <a:spcPct val="109000"/>
                </a:lnSpc>
              </a:pPr>
              <a:endParaRPr sz="700" dirty="0">
                <a:latin typeface="Arial" panose="020B0604020202020204"/>
                <a:ea typeface="Arial" panose="020B0604020202020204"/>
                <a:cs typeface="Arial" panose="020B0604020202020204"/>
              </a:endParaRPr>
            </a:p>
            <a:p>
              <a:pPr marL="264795" algn="l" rtl="0" eaLnBrk="0">
                <a:lnSpc>
                  <a:spcPct val="80000"/>
                </a:lnSpc>
                <a:spcBef>
                  <a:spcPts val="5"/>
                </a:spcBef>
              </a:pPr>
              <a:r>
                <a:rPr sz="15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R</a:t>
              </a:r>
              <a:endParaRPr sz="1500" dirty="0">
                <a:latin typeface="微软雅黑" panose="020B0503020204020204" charset="-122"/>
                <a:ea typeface="微软雅黑" panose="020B0503020204020204" charset="-122"/>
                <a:cs typeface="微软雅黑" panose="020B0503020204020204" charset="-122"/>
              </a:endParaRPr>
            </a:p>
            <a:p>
              <a:pPr marL="182245" algn="l" rtl="0" eaLnBrk="0">
                <a:lnSpc>
                  <a:spcPct val="94000"/>
                </a:lnSpc>
                <a:spcBef>
                  <a:spcPts val="405"/>
                </a:spcBef>
              </a:pPr>
              <a:r>
                <a:rPr sz="15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1:1</a:t>
              </a:r>
              <a:endParaRPr sz="1500" dirty="0">
                <a:latin typeface="微软雅黑" panose="020B0503020204020204" charset="-122"/>
                <a:ea typeface="微软雅黑" panose="020B0503020204020204" charset="-122"/>
                <a:cs typeface="微软雅黑" panose="020B0503020204020204" charset="-122"/>
              </a:endParaRPr>
            </a:p>
          </p:txBody>
        </p:sp>
      </p:grpSp>
      <p:sp>
        <p:nvSpPr>
          <p:cNvPr id="914" name="textbox 914"/>
          <p:cNvSpPr/>
          <p:nvPr/>
        </p:nvSpPr>
        <p:spPr>
          <a:xfrm>
            <a:off x="7782467" y="3999096"/>
            <a:ext cx="200660" cy="4292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905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随</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访</a:t>
            </a:r>
            <a:endParaRPr sz="1400" dirty="0">
              <a:latin typeface="微软雅黑" panose="020B0503020204020204" charset="-122"/>
              <a:ea typeface="微软雅黑" panose="020B0503020204020204" charset="-122"/>
              <a:cs typeface="微软雅黑" panose="020B0503020204020204" charset="-122"/>
            </a:endParaRPr>
          </a:p>
        </p:txBody>
      </p:sp>
      <p:sp>
        <p:nvSpPr>
          <p:cNvPr id="916" name="path 916"/>
          <p:cNvSpPr/>
          <p:nvPr/>
        </p:nvSpPr>
        <p:spPr>
          <a:xfrm>
            <a:off x="7458836" y="4183062"/>
            <a:ext cx="205613" cy="28575"/>
          </a:xfrm>
          <a:custGeom>
            <a:avLst/>
            <a:gdLst/>
            <a:ahLst/>
            <a:cxnLst/>
            <a:rect l="0" t="0" r="0" b="0"/>
            <a:pathLst>
              <a:path w="323" h="45">
                <a:moveTo>
                  <a:pt x="12" y="22"/>
                </a:moveTo>
                <a:lnTo>
                  <a:pt x="323" y="22"/>
                </a:lnTo>
                <a:moveTo>
                  <a:pt x="0" y="22"/>
                </a:moveTo>
                <a:lnTo>
                  <a:pt x="323" y="22"/>
                </a:lnTo>
              </a:path>
            </a:pathLst>
          </a:custGeom>
          <a:noFill/>
          <a:ln w="28575" cap="flat">
            <a:solidFill>
              <a:srgbClr val="A6A6A6"/>
            </a:solidFill>
            <a:prstDash val="solid"/>
            <a:round/>
          </a:ln>
        </p:spPr>
        <p:txBody>
          <a:bodyPr rtlCol="0"/>
          <a:p>
            <a:pPr algn="ctr"/>
            <a:endParaRPr lang="zh-CN" altLang="en-US"/>
          </a:p>
        </p:txBody>
      </p:sp>
      <p:sp>
        <p:nvSpPr>
          <p:cNvPr id="12" name="文本框 11"/>
          <p:cNvSpPr txBox="1"/>
          <p:nvPr/>
        </p:nvSpPr>
        <p:spPr>
          <a:xfrm>
            <a:off x="120015" y="6496685"/>
            <a:ext cx="6096000" cy="229870"/>
          </a:xfrm>
          <a:prstGeom prst="rect">
            <a:avLst/>
          </a:prstGeom>
          <a:noFill/>
        </p:spPr>
        <p:txBody>
          <a:bodyPr wrap="square" rtlCol="0" anchor="t">
            <a:spAutoFit/>
          </a:bodyPr>
          <a:p>
            <a:pPr marL="504190" algn="l" rtl="0" eaLnBrk="0">
              <a:lnSpc>
                <a:spcPct val="100000"/>
              </a:lnSpc>
              <a:spcBef>
                <a:spcPts val="0"/>
              </a:spcBef>
            </a:pP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Raje</a:t>
            </a:r>
            <a:r>
              <a:rPr sz="900" kern="0" spc="8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N,</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et al.</a:t>
            </a:r>
            <a:r>
              <a:rPr sz="900" kern="0" spc="20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Lancet</a:t>
            </a:r>
            <a:r>
              <a:rPr sz="900" kern="0" spc="8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Oncol.</a:t>
            </a:r>
            <a:r>
              <a:rPr sz="900" kern="0" spc="11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2018;</a:t>
            </a:r>
            <a:r>
              <a:rPr sz="900" kern="0" spc="11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rPr>
              <a:t>19:370-81</a:t>
            </a:r>
            <a:endParaRPr lang="zh-CN" altLang="en-US"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87325" y="492125"/>
            <a:ext cx="10968990" cy="705485"/>
          </a:xfrm>
        </p:spPr>
        <p:txBody>
          <a:bodyPr>
            <a:no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长期使用</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(15</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个月</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地舒单抗显著延迟首次骨相关事件发生</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918" name="picture 918"/>
          <p:cNvPicPr>
            <a:picLocks noChangeAspect="1"/>
          </p:cNvPicPr>
          <p:nvPr>
            <p:custDataLst>
              <p:tags r:id="rId1"/>
            </p:custDataLst>
          </p:nvPr>
        </p:nvPicPr>
        <p:blipFill>
          <a:blip r:embed="rId2"/>
          <a:stretch>
            <a:fillRect/>
          </a:stretch>
        </p:blipFill>
        <p:spPr>
          <a:xfrm rot="21600000">
            <a:off x="467359" y="2373629"/>
            <a:ext cx="5382894" cy="3729990"/>
          </a:xfrm>
          <a:prstGeom prst="rect">
            <a:avLst/>
          </a:prstGeom>
        </p:spPr>
      </p:pic>
      <p:pic>
        <p:nvPicPr>
          <p:cNvPr id="920" name="picture 920"/>
          <p:cNvPicPr>
            <a:picLocks noChangeAspect="1"/>
          </p:cNvPicPr>
          <p:nvPr>
            <p:custDataLst>
              <p:tags r:id="rId3"/>
            </p:custDataLst>
          </p:nvPr>
        </p:nvPicPr>
        <p:blipFill>
          <a:blip r:embed="rId4"/>
          <a:stretch>
            <a:fillRect/>
          </a:stretch>
        </p:blipFill>
        <p:spPr>
          <a:xfrm rot="21600000">
            <a:off x="6483984" y="2373566"/>
            <a:ext cx="5266055" cy="3729418"/>
          </a:xfrm>
          <a:prstGeom prst="rect">
            <a:avLst/>
          </a:prstGeom>
        </p:spPr>
      </p:pic>
      <p:sp>
        <p:nvSpPr>
          <p:cNvPr id="922" name="textbox 922"/>
          <p:cNvSpPr/>
          <p:nvPr>
            <p:custDataLst>
              <p:tags r:id="rId5"/>
            </p:custDataLst>
          </p:nvPr>
        </p:nvSpPr>
        <p:spPr>
          <a:xfrm>
            <a:off x="699385" y="2597918"/>
            <a:ext cx="4839970" cy="3473450"/>
          </a:xfrm>
          <a:prstGeom prst="rect">
            <a:avLst/>
          </a:prstGeom>
          <a:noFill/>
          <a:ln w="0" cap="flat">
            <a:noFill/>
            <a:prstDash val="solid"/>
            <a:miter lim="0"/>
          </a:ln>
        </p:spPr>
        <p:txBody>
          <a:bodyPr vert="horz" wrap="square" lIns="0" tIns="0" rIns="0" bIns="0"/>
          <a:p>
            <a:pPr algn="l" rtl="0" eaLnBrk="0">
              <a:lnSpc>
                <a:spcPct val="90000"/>
              </a:lnSpc>
            </a:pPr>
            <a:endParaRPr sz="100" dirty="0">
              <a:latin typeface="Arial" panose="020B0604020202020204"/>
              <a:ea typeface="Arial" panose="020B0604020202020204"/>
              <a:cs typeface="Arial" panose="020B0604020202020204"/>
            </a:endParaRPr>
          </a:p>
          <a:p>
            <a:pPr marL="641985" algn="l" rtl="0" eaLnBrk="0">
              <a:lnSpc>
                <a:spcPct val="94000"/>
              </a:lnSpc>
            </a:pPr>
            <a:r>
              <a:rPr sz="1500" b="1"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首次骨相关事件发生时间分析（全分析</a:t>
            </a:r>
            <a:r>
              <a:rPr sz="1500" b="1"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集）</a:t>
            </a:r>
            <a:endParaRPr sz="1500" dirty="0">
              <a:latin typeface="微软雅黑" panose="020B0503020204020204" charset="-122"/>
              <a:ea typeface="微软雅黑" panose="020B0503020204020204" charset="-122"/>
              <a:cs typeface="微软雅黑" panose="020B0503020204020204" charset="-122"/>
            </a:endParaRPr>
          </a:p>
          <a:p>
            <a:pPr marL="35560" algn="l" rtl="0" eaLnBrk="0">
              <a:lnSpc>
                <a:spcPts val="2365"/>
              </a:lnSpc>
            </a:pPr>
            <a:r>
              <a:rPr sz="1100" kern="0" spc="-30" dirty="0">
                <a:solidFill>
                  <a:srgbClr val="132E40">
                    <a:alpha val="100000"/>
                  </a:srgbClr>
                </a:solidFill>
                <a:latin typeface="微软雅黑" panose="020B0503020204020204" charset="-122"/>
                <a:ea typeface="微软雅黑" panose="020B0503020204020204" charset="-122"/>
                <a:cs typeface="微软雅黑" panose="020B0503020204020204" charset="-122"/>
              </a:rPr>
              <a:t>1.0</a:t>
            </a:r>
            <a:endParaRPr sz="1100" dirty="0">
              <a:latin typeface="微软雅黑" panose="020B0503020204020204" charset="-122"/>
              <a:ea typeface="微软雅黑" panose="020B0503020204020204" charset="-122"/>
              <a:cs typeface="微软雅黑" panose="020B0503020204020204" charset="-122"/>
            </a:endParaRPr>
          </a:p>
          <a:p>
            <a:pPr marL="2736850" algn="l" rtl="0" eaLnBrk="0">
              <a:lnSpc>
                <a:spcPct val="100000"/>
              </a:lnSpc>
              <a:spcBef>
                <a:spcPts val="1000"/>
              </a:spcBef>
            </a:pP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地舒单抗</a:t>
            </a:r>
            <a:r>
              <a:rPr sz="900" kern="0" spc="19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120</a:t>
            </a:r>
            <a:r>
              <a:rPr sz="900" kern="0" spc="12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ED5805">
                    <a:alpha val="100000"/>
                  </a:srgbClr>
                </a:solidFill>
                <a:latin typeface="微软雅黑" panose="020B0503020204020204" charset="-122"/>
                <a:ea typeface="微软雅黑" panose="020B0503020204020204" charset="-122"/>
                <a:cs typeface="微软雅黑" panose="020B0503020204020204" charset="-122"/>
              </a:rPr>
              <a:t>mg</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ED5805">
                    <a:alpha val="100000"/>
                  </a:srgbClr>
                </a:solidFill>
                <a:latin typeface="微软雅黑" panose="020B0503020204020204" charset="-122"/>
                <a:ea typeface="微软雅黑" panose="020B0503020204020204" charset="-122"/>
                <a:cs typeface="微软雅黑" panose="020B0503020204020204" charset="-122"/>
              </a:rPr>
              <a:t>Q</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4W</a:t>
            </a:r>
            <a:r>
              <a:rPr sz="900" kern="0" spc="10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(n</a:t>
            </a:r>
            <a:r>
              <a:rPr sz="900" kern="0" spc="17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a:t>
            </a:r>
            <a:r>
              <a:rPr sz="900" kern="0" spc="8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859)</a:t>
            </a:r>
            <a:endParaRPr sz="900" dirty="0">
              <a:latin typeface="微软雅黑" panose="020B0503020204020204" charset="-122"/>
              <a:ea typeface="微软雅黑" panose="020B0503020204020204" charset="-122"/>
              <a:cs typeface="微软雅黑" panose="020B0503020204020204" charset="-122"/>
            </a:endParaRPr>
          </a:p>
          <a:p>
            <a:pPr marL="12700" algn="l" rtl="0" eaLnBrk="0">
              <a:lnSpc>
                <a:spcPts val="1380"/>
              </a:lnSpc>
              <a:spcBef>
                <a:spcPts val="720"/>
              </a:spcBef>
            </a:pPr>
            <a:r>
              <a:rPr sz="1600" kern="0" spc="0" baseline="-7000" dirty="0">
                <a:solidFill>
                  <a:srgbClr val="132E40">
                    <a:alpha val="100000"/>
                  </a:srgbClr>
                </a:solidFill>
                <a:latin typeface="微软雅黑" panose="020B0503020204020204" charset="-122"/>
                <a:ea typeface="微软雅黑" panose="020B0503020204020204" charset="-122"/>
                <a:cs typeface="微软雅黑" panose="020B0503020204020204" charset="-122"/>
              </a:rPr>
              <a:t>0.8</a:t>
            </a:r>
            <a:r>
              <a:rPr sz="10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000" kern="0" spc="-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唑来膦酸</a:t>
            </a:r>
            <a:r>
              <a:rPr sz="900" kern="0" spc="-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4</a:t>
            </a:r>
            <a:r>
              <a:rPr sz="900" kern="0" spc="12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mg</a:t>
            </a:r>
            <a:r>
              <a:rPr sz="900" kern="0" spc="9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Q4W</a:t>
            </a:r>
            <a:r>
              <a:rPr sz="900" kern="0" spc="1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(n</a:t>
            </a:r>
            <a:r>
              <a:rPr sz="900" kern="0" spc="15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a:t>
            </a:r>
            <a:r>
              <a:rPr sz="900" kern="0" spc="8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859)</a:t>
            </a:r>
            <a:endParaRPr sz="1500" baseline="10000" dirty="0">
              <a:latin typeface="微软雅黑" panose="020B0503020204020204" charset="-122"/>
              <a:ea typeface="微软雅黑" panose="020B0503020204020204" charset="-122"/>
              <a:cs typeface="微软雅黑" panose="020B0503020204020204" charset="-122"/>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marL="27305" algn="l" rtl="0" eaLnBrk="0">
              <a:lnSpc>
                <a:spcPct val="89000"/>
              </a:lnSpc>
              <a:spcBef>
                <a:spcPts val="335"/>
              </a:spcBef>
            </a:pPr>
            <a:r>
              <a:rPr sz="11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0.6</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27305" algn="l" rtl="0" eaLnBrk="0">
              <a:lnSpc>
                <a:spcPct val="89000"/>
              </a:lnSpc>
              <a:spcBef>
                <a:spcPts val="340"/>
              </a:spcBef>
            </a:pPr>
            <a:r>
              <a:rPr sz="11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0.4</a:t>
            </a:r>
            <a:endParaRPr sz="1100" dirty="0">
              <a:latin typeface="微软雅黑" panose="020B0503020204020204" charset="-122"/>
              <a:ea typeface="微软雅黑" panose="020B0503020204020204" charset="-122"/>
              <a:cs typeface="微软雅黑" panose="020B0503020204020204" charset="-122"/>
            </a:endParaRPr>
          </a:p>
          <a:p>
            <a:pPr marL="27305" algn="l" rtl="0" eaLnBrk="0">
              <a:lnSpc>
                <a:spcPct val="92000"/>
              </a:lnSpc>
              <a:spcBef>
                <a:spcPts val="1630"/>
              </a:spcBef>
            </a:pPr>
            <a:r>
              <a:rPr sz="1600" kern="0" spc="10" baseline="10000" dirty="0">
                <a:solidFill>
                  <a:srgbClr val="132E40">
                    <a:alpha val="100000"/>
                  </a:srgbClr>
                </a:solidFill>
                <a:latin typeface="微软雅黑" panose="020B0503020204020204" charset="-122"/>
                <a:ea typeface="微软雅黑" panose="020B0503020204020204" charset="-122"/>
                <a:cs typeface="微软雅黑" panose="020B0503020204020204" charset="-122"/>
              </a:rPr>
              <a:t>0.2</a:t>
            </a:r>
            <a:r>
              <a:rPr sz="1000" kern="0" spc="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HR</a:t>
            </a:r>
            <a:r>
              <a:rPr sz="1500" b="1" kern="0" spc="20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0.98</a:t>
            </a:r>
            <a:r>
              <a:rPr sz="1500" b="1" kern="0" spc="-24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600" b="1" i="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P</a:t>
            </a:r>
            <a:r>
              <a:rPr sz="16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0.</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010</a:t>
            </a:r>
            <a:r>
              <a:rPr sz="1500" b="1" kern="0" spc="17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27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非劣效</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29540" algn="l" rtl="0" eaLnBrk="0">
              <a:lnSpc>
                <a:spcPts val="3330"/>
              </a:lnSpc>
            </a:pPr>
            <a:r>
              <a:rPr sz="11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0</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800" dirty="0">
              <a:latin typeface="Arial" panose="020B0604020202020204"/>
              <a:ea typeface="Arial" panose="020B0604020202020204"/>
              <a:cs typeface="Arial" panose="020B0604020202020204"/>
            </a:endParaRPr>
          </a:p>
          <a:p>
            <a:pPr algn="r" rtl="0" eaLnBrk="0">
              <a:lnSpc>
                <a:spcPct val="96000"/>
              </a:lnSpc>
              <a:spcBef>
                <a:spcPts val="5"/>
              </a:spcBef>
            </a:pP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0      3      6      9      12     15   18     21</a:t>
            </a: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24    27     30    </a:t>
            </a:r>
            <a:r>
              <a:rPr sz="1600"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33</a:t>
            </a:r>
            <a:r>
              <a:rPr sz="1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36</a:t>
            </a:r>
            <a:r>
              <a:rPr sz="1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39</a:t>
            </a:r>
            <a:endParaRPr sz="1600" baseline="3000" dirty="0">
              <a:latin typeface="微软雅黑" panose="020B0503020204020204" charset="-122"/>
              <a:ea typeface="微软雅黑" panose="020B0503020204020204" charset="-122"/>
              <a:cs typeface="微软雅黑" panose="020B0503020204020204" charset="-122"/>
            </a:endParaRPr>
          </a:p>
        </p:txBody>
      </p:sp>
      <p:sp>
        <p:nvSpPr>
          <p:cNvPr id="924" name="textbox 924"/>
          <p:cNvSpPr/>
          <p:nvPr>
            <p:custDataLst>
              <p:tags r:id="rId6"/>
            </p:custDataLst>
          </p:nvPr>
        </p:nvSpPr>
        <p:spPr>
          <a:xfrm>
            <a:off x="6728279" y="2597918"/>
            <a:ext cx="4736465" cy="3465195"/>
          </a:xfrm>
          <a:prstGeom prst="rect">
            <a:avLst/>
          </a:prstGeom>
          <a:noFill/>
          <a:ln w="0" cap="flat">
            <a:noFill/>
            <a:prstDash val="solid"/>
            <a:miter lim="0"/>
          </a:ln>
        </p:spPr>
        <p:txBody>
          <a:bodyPr vert="horz" wrap="square" lIns="0" tIns="0" rIns="0" bIns="0"/>
          <a:p>
            <a:pPr algn="l" rtl="0" eaLnBrk="0">
              <a:lnSpc>
                <a:spcPct val="90000"/>
              </a:lnSpc>
            </a:pPr>
            <a:endParaRPr sz="100" dirty="0">
              <a:latin typeface="Arial" panose="020B0604020202020204"/>
              <a:ea typeface="Arial" panose="020B0604020202020204"/>
              <a:cs typeface="Arial" panose="020B0604020202020204"/>
            </a:endParaRPr>
          </a:p>
          <a:p>
            <a:pPr marL="269240" algn="l" rtl="0" eaLnBrk="0">
              <a:lnSpc>
                <a:spcPct val="94000"/>
              </a:lnSpc>
            </a:pPr>
            <a:r>
              <a:rPr sz="1500" b="1"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从研究第</a:t>
            </a:r>
            <a:r>
              <a:rPr sz="1500" b="1" kern="0" spc="2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15 个月开始的首次骨相关事件事后分析</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r" rtl="0" eaLnBrk="0">
              <a:lnSpc>
                <a:spcPct val="100000"/>
              </a:lnSpc>
              <a:spcBef>
                <a:spcPts val="280"/>
              </a:spcBef>
            </a:pP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地舒单抗</a:t>
            </a:r>
            <a:r>
              <a:rPr sz="900" kern="0" spc="20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120</a:t>
            </a:r>
            <a:r>
              <a:rPr sz="900" kern="0" spc="12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ED5805">
                    <a:alpha val="100000"/>
                  </a:srgbClr>
                </a:solidFill>
                <a:latin typeface="微软雅黑" panose="020B0503020204020204" charset="-122"/>
                <a:ea typeface="微软雅黑" panose="020B0503020204020204" charset="-122"/>
                <a:cs typeface="微软雅黑" panose="020B0503020204020204" charset="-122"/>
              </a:rPr>
              <a:t>mg</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ED5805">
                    <a:alpha val="100000"/>
                  </a:srgbClr>
                </a:solidFill>
                <a:latin typeface="微软雅黑" panose="020B0503020204020204" charset="-122"/>
                <a:ea typeface="微软雅黑" panose="020B0503020204020204" charset="-122"/>
                <a:cs typeface="微软雅黑" panose="020B0503020204020204" charset="-122"/>
              </a:rPr>
              <a:t>Q</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4W</a:t>
            </a:r>
            <a:r>
              <a:rPr sz="900" kern="0" spc="10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(n</a:t>
            </a:r>
            <a:r>
              <a:rPr sz="900" kern="0" spc="170" dirty="0">
                <a:solidFill>
                  <a:srgbClr val="ED5805">
                    <a:alpha val="100000"/>
                  </a:srgbClr>
                </a:solidFill>
                <a:latin typeface="微软雅黑" panose="020B0503020204020204" charset="-122"/>
                <a:ea typeface="微软雅黑" panose="020B0503020204020204" charset="-122"/>
                <a:cs typeface="微软雅黑" panose="020B0503020204020204" charset="-122"/>
              </a:rPr>
              <a:t> </a:t>
            </a:r>
            <a:r>
              <a:rPr sz="900" kern="0" spc="50" dirty="0">
                <a:solidFill>
                  <a:srgbClr val="ED5805">
                    <a:alpha val="100000"/>
                  </a:srgbClr>
                </a:solidFill>
                <a:latin typeface="微软雅黑" panose="020B0503020204020204" charset="-122"/>
                <a:ea typeface="微软雅黑" panose="020B0503020204020204" charset="-122"/>
                <a:cs typeface="微软雅黑" panose="020B0503020204020204" charset="-122"/>
              </a:rPr>
              <a:t>= 450)</a:t>
            </a:r>
            <a:endParaRPr sz="900" dirty="0">
              <a:latin typeface="微软雅黑" panose="020B0503020204020204" charset="-122"/>
              <a:ea typeface="微软雅黑" panose="020B0503020204020204" charset="-122"/>
              <a:cs typeface="微软雅黑" panose="020B0503020204020204" charset="-122"/>
            </a:endParaRPr>
          </a:p>
          <a:p>
            <a:pPr marL="15875" algn="l" rtl="0" eaLnBrk="0">
              <a:lnSpc>
                <a:spcPct val="89000"/>
              </a:lnSpc>
              <a:spcBef>
                <a:spcPts val="610"/>
              </a:spcBef>
            </a:pP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1.0                                  </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唑来膦酸 4</a:t>
            </a:r>
            <a:r>
              <a:rPr sz="900" kern="0" spc="1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mg</a:t>
            </a:r>
            <a:r>
              <a:rPr sz="900" kern="0" spc="10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Q</a:t>
            </a:r>
            <a:r>
              <a:rPr sz="9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4W</a:t>
            </a:r>
            <a:r>
              <a:rPr sz="900" kern="0" spc="10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9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(n</a:t>
            </a:r>
            <a:r>
              <a:rPr sz="900" kern="0" spc="16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9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 459)</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78000"/>
              </a:lnSpc>
            </a:pPr>
            <a:endParaRPr sz="1000" dirty="0">
              <a:latin typeface="Arial" panose="020B0604020202020204"/>
              <a:ea typeface="Arial" panose="020B0604020202020204"/>
              <a:cs typeface="Arial" panose="020B0604020202020204"/>
            </a:endParaRPr>
          </a:p>
          <a:p>
            <a:pPr marL="12700" algn="l" rtl="0" eaLnBrk="0">
              <a:lnSpc>
                <a:spcPct val="89000"/>
              </a:lnSpc>
              <a:spcBef>
                <a:spcPts val="335"/>
              </a:spcBef>
            </a:pP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0.8</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99000"/>
              </a:lnSpc>
            </a:pPr>
            <a:endParaRPr sz="1000" dirty="0">
              <a:latin typeface="Arial" panose="020B0604020202020204"/>
              <a:ea typeface="Arial" panose="020B0604020202020204"/>
              <a:cs typeface="Arial" panose="020B0604020202020204"/>
            </a:endParaRPr>
          </a:p>
          <a:p>
            <a:pPr marL="12700" algn="l" rtl="0" eaLnBrk="0">
              <a:lnSpc>
                <a:spcPct val="89000"/>
              </a:lnSpc>
              <a:spcBef>
                <a:spcPts val="335"/>
              </a:spcBef>
            </a:pP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0.6</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2700" algn="l" rtl="0" eaLnBrk="0">
              <a:lnSpc>
                <a:spcPct val="89000"/>
              </a:lnSpc>
              <a:spcBef>
                <a:spcPts val="330"/>
              </a:spcBef>
            </a:pP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0.4</a:t>
            </a:r>
            <a:endParaRPr sz="1100" dirty="0">
              <a:latin typeface="微软雅黑" panose="020B0503020204020204" charset="-122"/>
              <a:ea typeface="微软雅黑" panose="020B0503020204020204" charset="-122"/>
              <a:cs typeface="微软雅黑" panose="020B0503020204020204" charset="-122"/>
            </a:endParaRPr>
          </a:p>
          <a:p>
            <a:pPr marL="12700" algn="l" rtl="0" eaLnBrk="0">
              <a:lnSpc>
                <a:spcPct val="92000"/>
              </a:lnSpc>
              <a:spcBef>
                <a:spcPts val="605"/>
              </a:spcBef>
            </a:pPr>
            <a:r>
              <a:rPr sz="1600" kern="0" spc="1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rPr>
              <a:t>0.2</a:t>
            </a:r>
            <a:r>
              <a:rPr sz="1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HR</a:t>
            </a:r>
            <a:r>
              <a:rPr sz="1500" b="1" kern="0" spc="20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0.66</a:t>
            </a:r>
            <a:r>
              <a:rPr sz="1500" b="1" kern="0" spc="-25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600" b="1" i="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P</a:t>
            </a:r>
            <a:r>
              <a:rPr sz="16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0.039（</a:t>
            </a:r>
            <a:r>
              <a:rPr sz="27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优效</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88000"/>
              </a:lnSpc>
            </a:pPr>
            <a:endParaRPr sz="1000" dirty="0">
              <a:latin typeface="Arial" panose="020B0604020202020204"/>
              <a:ea typeface="Arial" panose="020B0604020202020204"/>
              <a:cs typeface="Arial" panose="020B0604020202020204"/>
            </a:endParaRPr>
          </a:p>
          <a:p>
            <a:pPr marL="140970" algn="l" rtl="0" eaLnBrk="0">
              <a:lnSpc>
                <a:spcPct val="89000"/>
              </a:lnSpc>
              <a:spcBef>
                <a:spcPts val="340"/>
              </a:spcBef>
            </a:pP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0</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500" dirty="0">
              <a:latin typeface="Arial" panose="020B0604020202020204"/>
              <a:ea typeface="Arial" panose="020B0604020202020204"/>
              <a:cs typeface="Arial" panose="020B0604020202020204"/>
            </a:endParaRPr>
          </a:p>
          <a:p>
            <a:pPr marL="402590" algn="l" rtl="0" eaLnBrk="0">
              <a:lnSpc>
                <a:spcPct val="89000"/>
              </a:lnSpc>
            </a:pP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15</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18</a:t>
            </a:r>
            <a:r>
              <a:rPr sz="1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21</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24       27       3</a:t>
            </a: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0        33        36       39       42</a:t>
            </a:r>
            <a:endParaRPr sz="1100" dirty="0">
              <a:latin typeface="微软雅黑" panose="020B0503020204020204" charset="-122"/>
              <a:ea typeface="微软雅黑" panose="020B0503020204020204" charset="-122"/>
              <a:cs typeface="微软雅黑" panose="020B0503020204020204" charset="-122"/>
            </a:endParaRPr>
          </a:p>
        </p:txBody>
      </p:sp>
      <p:graphicFrame>
        <p:nvGraphicFramePr>
          <p:cNvPr id="926" name="table 926"/>
          <p:cNvGraphicFramePr>
            <a:graphicFrameLocks noGrp="1"/>
          </p:cNvGraphicFramePr>
          <p:nvPr/>
        </p:nvGraphicFramePr>
        <p:xfrm>
          <a:off x="461009" y="1094105"/>
          <a:ext cx="5389245" cy="1196340"/>
        </p:xfrm>
        <a:graphic>
          <a:graphicData uri="http://schemas.openxmlformats.org/drawingml/2006/table">
            <a:tbl>
              <a:tblPr>
                <a:solidFill>
                  <a:srgbClr val="FFFFFF"/>
                </a:solidFill>
              </a:tblPr>
              <a:tblGrid>
                <a:gridCol w="5389245"/>
              </a:tblGrid>
              <a:tr h="1196340">
                <a:tc>
                  <a:txBody>
                    <a:bodyPr/>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231775" algn="l" rtl="0" eaLnBrk="0">
                        <a:lnSpc>
                          <a:spcPct val="89000"/>
                        </a:lnSpc>
                        <a:spcBef>
                          <a:spcPts val="5"/>
                        </a:spcBef>
                      </a:pPr>
                      <a:r>
                        <a:rPr sz="14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在延迟首次骨相关事件发生时间上，地舒单抗不劣于</a:t>
                      </a:r>
                      <a:r>
                        <a:rPr sz="14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唑来膦</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33680" algn="l" rtl="0" eaLnBrk="0">
                        <a:lnSpc>
                          <a:spcPct val="89000"/>
                        </a:lnSpc>
                      </a:pPr>
                      <a:r>
                        <a:rPr sz="14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酸</a:t>
                      </a:r>
                      <a:r>
                        <a:rPr sz="1400" kern="0" spc="-1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，首次骨相关事件发生的中位时间分别为22.8个月和24个月</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solidFill>
                      <a:srgbClr val="FFFFFF"/>
                    </a:solidFill>
                  </a:tcPr>
                </a:tc>
              </a:tr>
            </a:tbl>
          </a:graphicData>
        </a:graphic>
      </p:graphicFrame>
      <p:graphicFrame>
        <p:nvGraphicFramePr>
          <p:cNvPr id="928" name="table 928"/>
          <p:cNvGraphicFramePr>
            <a:graphicFrameLocks noGrp="1"/>
          </p:cNvGraphicFramePr>
          <p:nvPr/>
        </p:nvGraphicFramePr>
        <p:xfrm>
          <a:off x="6429375" y="1103376"/>
          <a:ext cx="5287644" cy="1196975"/>
        </p:xfrm>
        <a:graphic>
          <a:graphicData uri="http://schemas.openxmlformats.org/drawingml/2006/table">
            <a:tbl>
              <a:tblPr>
                <a:solidFill>
                  <a:srgbClr val="FFFFFF"/>
                </a:solidFill>
              </a:tblPr>
              <a:tblGrid>
                <a:gridCol w="5287644"/>
              </a:tblGrid>
              <a:tr h="1196975">
                <a:tc>
                  <a:txBody>
                    <a:bodyPr/>
                    <a:p>
                      <a:pPr algn="l" rtl="0" eaLnBrk="0">
                        <a:lnSpc>
                          <a:spcPct val="154000"/>
                        </a:lnSpc>
                      </a:pPr>
                      <a:endParaRPr sz="1000" dirty="0">
                        <a:latin typeface="Arial" panose="020B0604020202020204"/>
                        <a:ea typeface="Arial" panose="020B0604020202020204"/>
                        <a:cs typeface="Arial" panose="020B0604020202020204"/>
                      </a:endParaRPr>
                    </a:p>
                    <a:p>
                      <a:pPr marL="233680" algn="l" rtl="0" eaLnBrk="0">
                        <a:lnSpc>
                          <a:spcPct val="89000"/>
                        </a:lnSpc>
                        <a:spcBef>
                          <a:spcPts val="0"/>
                        </a:spcBef>
                      </a:pPr>
                      <a:r>
                        <a:rPr sz="14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事后15个月界标分析显示</a:t>
                      </a:r>
                      <a:r>
                        <a:rPr sz="14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，在至研究中首次骨相关事件时间</a:t>
                      </a:r>
                      <a:endParaRPr sz="1400" dirty="0">
                        <a:latin typeface="微软雅黑" panose="020B0503020204020204" charset="-122"/>
                        <a:ea typeface="微软雅黑" panose="020B0503020204020204" charset="-122"/>
                        <a:cs typeface="微软雅黑" panose="020B0503020204020204" charset="-122"/>
                      </a:endParaRPr>
                    </a:p>
                    <a:p>
                      <a:pPr marL="232410" indent="-635" algn="l" rtl="0" eaLnBrk="0">
                        <a:lnSpc>
                          <a:spcPct val="154000"/>
                        </a:lnSpc>
                        <a:spcBef>
                          <a:spcPts val="5"/>
                        </a:spcBef>
                      </a:pPr>
                      <a:r>
                        <a:rPr sz="14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方面</a:t>
                      </a:r>
                      <a:r>
                        <a:rPr sz="1400" kern="0" spc="-2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ED6B13">
                              <a:alpha val="100000"/>
                            </a:srgbClr>
                          </a:solidFill>
                          <a:latin typeface="微软雅黑" panose="020B0503020204020204" charset="-122"/>
                          <a:ea typeface="微软雅黑" panose="020B0503020204020204" charset="-122"/>
                          <a:cs typeface="微软雅黑" panose="020B0503020204020204" charset="-122"/>
                        </a:rPr>
                        <a:t>地舒单抗效果优于唑</a:t>
                      </a:r>
                      <a:r>
                        <a:rPr sz="1400" b="1" kern="0" spc="-20" dirty="0">
                          <a:solidFill>
                            <a:srgbClr val="ED6B13">
                              <a:alpha val="100000"/>
                            </a:srgbClr>
                          </a:solidFill>
                          <a:latin typeface="微软雅黑" panose="020B0503020204020204" charset="-122"/>
                          <a:ea typeface="微软雅黑" panose="020B0503020204020204" charset="-122"/>
                          <a:cs typeface="微软雅黑" panose="020B0503020204020204" charset="-122"/>
                        </a:rPr>
                        <a:t>来膦酸</a:t>
                      </a:r>
                      <a:r>
                        <a:rPr sz="1400" b="1" kern="0" spc="-200" dirty="0">
                          <a:solidFill>
                            <a:srgbClr val="ED6B13">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，首次骨相关事件发生的中</a:t>
                      </a:r>
                      <a:r>
                        <a:rPr sz="14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位时间分别为25个月和24个月</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solidFill>
                      <a:srgbClr val="FFFFFF"/>
                    </a:solidFill>
                  </a:tcPr>
                </a:tc>
              </a:tr>
            </a:tbl>
          </a:graphicData>
        </a:graphic>
      </p:graphicFrame>
      <p:sp>
        <p:nvSpPr>
          <p:cNvPr id="942" name="textbox 942"/>
          <p:cNvSpPr/>
          <p:nvPr>
            <p:custDataLst>
              <p:tags r:id="rId7"/>
            </p:custDataLst>
          </p:nvPr>
        </p:nvSpPr>
        <p:spPr>
          <a:xfrm rot="16200000">
            <a:off x="5850810" y="4301894"/>
            <a:ext cx="1565910" cy="17526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无</a:t>
            </a:r>
            <a:r>
              <a:rPr sz="11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骨相关事件</a:t>
            </a:r>
            <a:r>
              <a:rPr sz="11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的患者比例</a:t>
            </a:r>
            <a:endParaRPr sz="1100" dirty="0">
              <a:latin typeface="微软雅黑" panose="020B0503020204020204" charset="-122"/>
              <a:ea typeface="微软雅黑" panose="020B0503020204020204" charset="-122"/>
              <a:cs typeface="微软雅黑" panose="020B0503020204020204" charset="-122"/>
            </a:endParaRPr>
          </a:p>
        </p:txBody>
      </p:sp>
      <p:sp>
        <p:nvSpPr>
          <p:cNvPr id="944" name="textbox 944"/>
          <p:cNvSpPr/>
          <p:nvPr>
            <p:custDataLst>
              <p:tags r:id="rId8"/>
            </p:custDataLst>
          </p:nvPr>
        </p:nvSpPr>
        <p:spPr>
          <a:xfrm rot="16200000">
            <a:off x="-193272" y="4141112"/>
            <a:ext cx="1565275" cy="17526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无骨相关事件的患者比例</a:t>
            </a:r>
            <a:endParaRPr sz="1100" dirty="0">
              <a:latin typeface="微软雅黑" panose="020B0503020204020204" charset="-122"/>
              <a:ea typeface="微软雅黑" panose="020B0503020204020204" charset="-122"/>
              <a:cs typeface="微软雅黑" panose="020B0503020204020204" charset="-122"/>
            </a:endParaRPr>
          </a:p>
        </p:txBody>
      </p:sp>
      <p:sp>
        <p:nvSpPr>
          <p:cNvPr id="952" name="textbox 952"/>
          <p:cNvSpPr/>
          <p:nvPr>
            <p:custDataLst>
              <p:tags r:id="rId9"/>
            </p:custDataLst>
          </p:nvPr>
        </p:nvSpPr>
        <p:spPr>
          <a:xfrm>
            <a:off x="5742653" y="5849664"/>
            <a:ext cx="160654" cy="17526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1100" dirty="0">
              <a:latin typeface="微软雅黑" panose="020B0503020204020204" charset="-122"/>
              <a:ea typeface="微软雅黑" panose="020B0503020204020204" charset="-122"/>
              <a:cs typeface="微软雅黑" panose="020B0503020204020204" charset="-122"/>
            </a:endParaRPr>
          </a:p>
        </p:txBody>
      </p:sp>
      <p:sp>
        <p:nvSpPr>
          <p:cNvPr id="954" name="textbox 954"/>
          <p:cNvSpPr/>
          <p:nvPr>
            <p:custDataLst>
              <p:tags r:id="rId10"/>
            </p:custDataLst>
          </p:nvPr>
        </p:nvSpPr>
        <p:spPr>
          <a:xfrm>
            <a:off x="11495245" y="5821013"/>
            <a:ext cx="160654" cy="17526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1100" dirty="0">
              <a:latin typeface="微软雅黑" panose="020B0503020204020204" charset="-122"/>
              <a:ea typeface="微软雅黑" panose="020B0503020204020204" charset="-122"/>
              <a:cs typeface="微软雅黑" panose="020B0503020204020204" charset="-122"/>
            </a:endParaRPr>
          </a:p>
        </p:txBody>
      </p:sp>
      <p:sp>
        <p:nvSpPr>
          <p:cNvPr id="1008" name="textbox 1008"/>
          <p:cNvSpPr/>
          <p:nvPr/>
        </p:nvSpPr>
        <p:spPr>
          <a:xfrm>
            <a:off x="4946985" y="6360166"/>
            <a:ext cx="2297429" cy="35877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algn="r" rtl="0" eaLnBrk="0">
              <a:lnSpc>
                <a:spcPct val="91000"/>
              </a:lnSpc>
            </a:pP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2400" b="1" kern="0" spc="-10" baseline="28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4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更强效：</a:t>
            </a:r>
            <a:endParaRPr sz="2400" dirty="0">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0" y="473075"/>
            <a:ext cx="10968990" cy="705485"/>
          </a:xfrm>
        </p:spPr>
        <p:txBody>
          <a:bodyPr/>
          <a:p>
            <a:pPr algn="l">
              <a:buClrTx/>
              <a:buSzTx/>
              <a:buFontTx/>
            </a:pP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PFS</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较唑来膦酸显著延长</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10.7</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个月</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064" name="picture 1064"/>
          <p:cNvPicPr>
            <a:picLocks noChangeAspect="1"/>
          </p:cNvPicPr>
          <p:nvPr/>
        </p:nvPicPr>
        <p:blipFill>
          <a:blip r:embed="rId1"/>
          <a:stretch>
            <a:fillRect/>
          </a:stretch>
        </p:blipFill>
        <p:spPr>
          <a:xfrm rot="21600000">
            <a:off x="671638" y="2013031"/>
            <a:ext cx="6596826" cy="4220373"/>
          </a:xfrm>
          <a:prstGeom prst="rect">
            <a:avLst/>
          </a:prstGeom>
        </p:spPr>
      </p:pic>
      <p:sp>
        <p:nvSpPr>
          <p:cNvPr id="1066" name="rect 1066"/>
          <p:cNvSpPr/>
          <p:nvPr/>
        </p:nvSpPr>
        <p:spPr>
          <a:xfrm>
            <a:off x="541654" y="1801748"/>
            <a:ext cx="6677025" cy="370840"/>
          </a:xfrm>
          <a:prstGeom prst="rect">
            <a:avLst/>
          </a:prstGeom>
          <a:solidFill>
            <a:srgbClr val="F26649">
              <a:alpha val="100000"/>
            </a:srgbClr>
          </a:solidFill>
          <a:ln w="0" cap="flat">
            <a:noFill/>
            <a:prstDash val="solid"/>
            <a:miter lim="0"/>
          </a:ln>
        </p:spPr>
        <p:txBody>
          <a:bodyPr rtlCol="0"/>
          <a:p>
            <a:pPr algn="ctr"/>
            <a:endParaRPr lang="zh-CN" altLang="en-US"/>
          </a:p>
        </p:txBody>
      </p:sp>
      <p:graphicFrame>
        <p:nvGraphicFramePr>
          <p:cNvPr id="1068" name="table 1068"/>
          <p:cNvGraphicFramePr>
            <a:graphicFrameLocks noGrp="1"/>
          </p:cNvGraphicFramePr>
          <p:nvPr/>
        </p:nvGraphicFramePr>
        <p:xfrm>
          <a:off x="539432" y="1880108"/>
          <a:ext cx="6678930" cy="4295139"/>
        </p:xfrm>
        <a:graphic>
          <a:graphicData uri="http://schemas.openxmlformats.org/drawingml/2006/table">
            <a:tbl>
              <a:tblPr/>
              <a:tblGrid>
                <a:gridCol w="6678930"/>
              </a:tblGrid>
              <a:tr h="292734">
                <a:tc>
                  <a:txBody>
                    <a:bodyPr/>
                    <a:p>
                      <a:pPr algn="l" rtl="0" eaLnBrk="0">
                        <a:lnSpc>
                          <a:spcPct val="116000"/>
                        </a:lnSpc>
                      </a:pPr>
                      <a:endParaRPr sz="300" dirty="0">
                        <a:latin typeface="Arial" panose="020B0604020202020204" pitchFamily="34" charset="0"/>
                        <a:ea typeface="Arial" panose="020B0604020202020204" pitchFamily="34" charset="0"/>
                        <a:cs typeface="Arial" panose="020B0604020202020204" pitchFamily="34" charset="0"/>
                      </a:endParaRPr>
                    </a:p>
                    <a:p>
                      <a:pPr marL="3158490" algn="l" rtl="0" eaLnBrk="0">
                        <a:lnSpc>
                          <a:spcPct val="85000"/>
                        </a:lnSpc>
                        <a:spcBef>
                          <a:spcPts val="5"/>
                        </a:spcBef>
                      </a:pPr>
                      <a:r>
                        <a:rPr sz="1500" b="1" kern="0" spc="20" dirty="0">
                          <a:solidFill>
                            <a:srgbClr val="FFFFFF">
                              <a:alpha val="100000"/>
                            </a:srgbClr>
                          </a:solidFill>
                          <a:latin typeface="Arial" panose="020B0604020202020204" pitchFamily="34" charset="0"/>
                          <a:ea typeface="Arial" panose="020B0604020202020204" pitchFamily="34" charset="0"/>
                          <a:cs typeface="Arial" panose="020B0604020202020204" pitchFamily="34" charset="0"/>
                        </a:rPr>
                        <a:t>PFS</a:t>
                      </a:r>
                      <a:endParaRPr sz="15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002404">
                <a:tc>
                  <a:txBody>
                    <a:bodyPr/>
                    <a:p>
                      <a:pPr algn="l" rtl="0" eaLnBrk="0">
                        <a:lnSpc>
                          <a:spcPct val="132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32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9000"/>
                        </a:lnSpc>
                      </a:pPr>
                      <a:endParaRPr sz="100" dirty="0">
                        <a:latin typeface="Arial" panose="020B0604020202020204" pitchFamily="34" charset="0"/>
                        <a:ea typeface="Arial" panose="020B0604020202020204" pitchFamily="34" charset="0"/>
                        <a:cs typeface="Arial" panose="020B0604020202020204" pitchFamily="34" charset="0"/>
                      </a:endParaRPr>
                    </a:p>
                    <a:p>
                      <a:pPr marL="4351020" algn="l" rtl="0" eaLnBrk="0">
                        <a:lnSpc>
                          <a:spcPct val="93000"/>
                        </a:lnSpc>
                      </a:pPr>
                      <a:r>
                        <a:rPr sz="1000" kern="0" spc="2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 </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120</a:t>
                      </a:r>
                      <a:r>
                        <a:rPr sz="1000" kern="0" spc="11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mg</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Q</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4W</a:t>
                      </a:r>
                      <a:r>
                        <a:rPr sz="1000" kern="0" spc="7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(n</a:t>
                      </a:r>
                      <a:r>
                        <a:rPr sz="1000" kern="0" spc="6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a:t>
                      </a:r>
                      <a:r>
                        <a:rPr sz="1000" kern="0" spc="5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859)</a:t>
                      </a:r>
                      <a:endParaRPr sz="1000" dirty="0">
                        <a:latin typeface="Arial" panose="020B0604020202020204" pitchFamily="34" charset="0"/>
                        <a:ea typeface="Arial" panose="020B0604020202020204" pitchFamily="34" charset="0"/>
                        <a:cs typeface="Arial" panose="020B0604020202020204" pitchFamily="34" charset="0"/>
                      </a:endParaRPr>
                    </a:p>
                    <a:p>
                      <a:pPr marL="710565" algn="l" defTabSz="0" rtl="0" eaLnBrk="0">
                        <a:lnSpc>
                          <a:spcPct val="71000"/>
                        </a:lnSpc>
                        <a:spcBef>
                          <a:spcPts val="10"/>
                        </a:spcBef>
                        <a:tabLst>
                          <a:tab pos="991235" algn="l"/>
                        </a:tabLst>
                      </a:pPr>
                      <a:r>
                        <a:rPr sz="900" kern="0" spc="-4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1.0</a:t>
                      </a:r>
                      <a:r>
                        <a:rPr sz="900" kern="0" spc="-9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a:p>
                      <a:pPr marL="4356735" algn="l" rtl="0" eaLnBrk="0">
                        <a:lnSpc>
                          <a:spcPct val="96000"/>
                        </a:lnSpc>
                        <a:spcBef>
                          <a:spcPts val="0"/>
                        </a:spcBef>
                      </a:pPr>
                      <a:r>
                        <a:rPr sz="1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唑来膦酸</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4 </a:t>
                      </a:r>
                      <a:r>
                        <a:rPr sz="1000" kern="0" spc="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mg</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Q</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4W</a:t>
                      </a:r>
                      <a:r>
                        <a:rPr sz="1000" kern="0" spc="11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(n</a:t>
                      </a:r>
                      <a:r>
                        <a:rPr sz="1000" kern="0" spc="7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a:t>
                      </a:r>
                      <a:r>
                        <a:rPr sz="1000" kern="0" spc="5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859)</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62000"/>
                        </a:lnSpc>
                      </a:pPr>
                      <a:endParaRPr sz="1000" dirty="0">
                        <a:latin typeface="Arial" panose="020B0604020202020204" pitchFamily="34" charset="0"/>
                        <a:ea typeface="Arial" panose="020B0604020202020204" pitchFamily="34" charset="0"/>
                        <a:cs typeface="Arial" panose="020B0604020202020204" pitchFamily="34" charset="0"/>
                      </a:endParaRPr>
                    </a:p>
                    <a:p>
                      <a:pPr marL="702945" algn="l" defTabSz="0" rtl="0" eaLnBrk="0">
                        <a:lnSpc>
                          <a:spcPct val="80000"/>
                        </a:lnSpc>
                        <a:spcBef>
                          <a:spcPts val="280"/>
                        </a:spcBef>
                        <a:tabLst>
                          <a:tab pos="991235" algn="l"/>
                        </a:tabLst>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0.8</a:t>
                      </a:r>
                      <a:r>
                        <a:rPr sz="900" kern="0" spc="-9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31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31000"/>
                        </a:lnSpc>
                      </a:pPr>
                      <a:endParaRPr sz="1000" dirty="0">
                        <a:latin typeface="Arial" panose="020B0604020202020204" pitchFamily="34" charset="0"/>
                        <a:ea typeface="Arial" panose="020B0604020202020204" pitchFamily="34" charset="0"/>
                        <a:cs typeface="Arial" panose="020B0604020202020204" pitchFamily="34" charset="0"/>
                      </a:endParaRPr>
                    </a:p>
                    <a:p>
                      <a:pPr marL="702945" algn="l" defTabSz="0" rtl="0" eaLnBrk="0">
                        <a:lnSpc>
                          <a:spcPct val="80000"/>
                        </a:lnSpc>
                        <a:spcBef>
                          <a:spcPts val="280"/>
                        </a:spcBef>
                        <a:tabLst>
                          <a:tab pos="991235" algn="l"/>
                        </a:tabLst>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0.6</a:t>
                      </a:r>
                      <a:r>
                        <a:rPr sz="900" kern="0" spc="-9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a:p>
                      <a:pPr marL="1256030" algn="l" rtl="0" eaLnBrk="0">
                        <a:lnSpc>
                          <a:spcPct val="78000"/>
                        </a:lnSpc>
                        <a:spcBef>
                          <a:spcPts val="1510"/>
                        </a:spcBef>
                      </a:pPr>
                      <a:r>
                        <a:rPr sz="14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HR = 0.82 (95%</a:t>
                      </a:r>
                      <a:r>
                        <a:rPr sz="1400" b="1" kern="0" spc="10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4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CI:</a:t>
                      </a:r>
                      <a:r>
                        <a:rPr sz="1400" b="1" kern="0" spc="4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4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0.68-0.99);</a:t>
                      </a:r>
                      <a:endParaRPr sz="1400" dirty="0">
                        <a:latin typeface="Arial" panose="020B0604020202020204" pitchFamily="34" charset="0"/>
                        <a:ea typeface="Arial" panose="020B0604020202020204" pitchFamily="34" charset="0"/>
                        <a:cs typeface="Arial" panose="020B0604020202020204" pitchFamily="34" charset="0"/>
                      </a:endParaRPr>
                    </a:p>
                    <a:p>
                      <a:pPr marL="1250315" algn="l" rtl="0" eaLnBrk="0">
                        <a:lnSpc>
                          <a:spcPts val="1720"/>
                        </a:lnSpc>
                      </a:pPr>
                      <a:r>
                        <a:rPr sz="1400" b="1" i="1"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P </a:t>
                      </a:r>
                      <a:r>
                        <a:rPr sz="1400" b="1"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0.036 (descriptive)</a:t>
                      </a:r>
                      <a:endParaRPr sz="1400" dirty="0">
                        <a:latin typeface="Arial" panose="020B0604020202020204" pitchFamily="34" charset="0"/>
                        <a:ea typeface="Arial" panose="020B0604020202020204" pitchFamily="34" charset="0"/>
                        <a:cs typeface="Arial" panose="020B0604020202020204" pitchFamily="34" charset="0"/>
                      </a:endParaRPr>
                    </a:p>
                    <a:p>
                      <a:pPr marL="1223010" algn="l" defTabSz="0" rtl="0" eaLnBrk="0">
                        <a:lnSpc>
                          <a:spcPct val="98000"/>
                        </a:lnSpc>
                        <a:spcBef>
                          <a:spcPts val="1205"/>
                        </a:spcBef>
                        <a:tabLst>
                          <a:tab pos="3306445" algn="l"/>
                        </a:tabLst>
                      </a:pPr>
                      <a:r>
                        <a:rPr sz="1400" u="sng"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u="sng"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中位</a:t>
                      </a:r>
                      <a:r>
                        <a:rPr sz="1400" u="sng" kern="0" spc="-3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PFS</a:t>
                      </a:r>
                      <a:endParaRPr sz="1400" dirty="0">
                        <a:latin typeface="Arial" panose="020B0604020202020204" pitchFamily="34" charset="0"/>
                        <a:ea typeface="Arial" panose="020B0604020202020204" pitchFamily="34" charset="0"/>
                        <a:cs typeface="Arial" panose="020B0604020202020204" pitchFamily="34" charset="0"/>
                      </a:endParaRPr>
                    </a:p>
                    <a:p>
                      <a:pPr marL="1226185" algn="l" rtl="0" eaLnBrk="0">
                        <a:lnSpc>
                          <a:spcPct val="86000"/>
                        </a:lnSpc>
                        <a:spcBef>
                          <a:spcPts val="465"/>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Denosumab                 </a:t>
                      </a:r>
                      <a:r>
                        <a:rPr sz="14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4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46.1</a:t>
                      </a:r>
                      <a:r>
                        <a:rPr sz="1200" kern="0" spc="5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months</a:t>
                      </a:r>
                      <a:endParaRPr sz="1200" dirty="0">
                        <a:latin typeface="Arial" panose="020B0604020202020204" pitchFamily="34" charset="0"/>
                        <a:ea typeface="Arial" panose="020B0604020202020204" pitchFamily="34" charset="0"/>
                        <a:cs typeface="Arial" panose="020B0604020202020204" pitchFamily="34" charset="0"/>
                      </a:endParaRPr>
                    </a:p>
                    <a:p>
                      <a:pPr marL="1217930" algn="l" rtl="0" eaLnBrk="0">
                        <a:lnSpc>
                          <a:spcPct val="87000"/>
                        </a:lnSpc>
                        <a:spcBef>
                          <a:spcPts val="185"/>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Zoledronic acid            </a:t>
                      </a:r>
                      <a:r>
                        <a:rPr sz="14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35.4</a:t>
                      </a:r>
                      <a:r>
                        <a:rPr sz="1200" kern="0" spc="10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months</a:t>
                      </a:r>
                      <a:endParaRPr sz="1200" dirty="0">
                        <a:latin typeface="Arial" panose="020B0604020202020204" pitchFamily="34" charset="0"/>
                        <a:ea typeface="Arial" panose="020B0604020202020204" pitchFamily="34" charset="0"/>
                        <a:cs typeface="Arial" panose="020B0604020202020204" pitchFamily="34" charset="0"/>
                      </a:endParaRPr>
                    </a:p>
                    <a:p>
                      <a:pPr algn="l" rtl="0" eaLnBrk="0">
                        <a:lnSpc>
                          <a:spcPct val="152000"/>
                        </a:lnSpc>
                      </a:pPr>
                      <a:endParaRPr sz="1000" dirty="0">
                        <a:latin typeface="Arial" panose="020B0604020202020204" pitchFamily="34" charset="0"/>
                        <a:ea typeface="Arial" panose="020B0604020202020204" pitchFamily="34" charset="0"/>
                        <a:cs typeface="Arial" panose="020B0604020202020204" pitchFamily="34" charset="0"/>
                      </a:endParaRPr>
                    </a:p>
                    <a:p>
                      <a:pPr marL="1243965" algn="l" rtl="0" eaLnBrk="0">
                        <a:lnSpc>
                          <a:spcPct val="80000"/>
                        </a:lnSpc>
                        <a:spcBef>
                          <a:spcPts val="27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0         3          6         9        12        15       18        21       24        27      </a:t>
                      </a: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30        33       36        39       42</a:t>
                      </a:r>
                      <a:endParaRPr sz="900" dirty="0">
                        <a:latin typeface="Arial" panose="020B0604020202020204" pitchFamily="34" charset="0"/>
                        <a:ea typeface="Arial" panose="020B0604020202020204" pitchFamily="34" charset="0"/>
                        <a:cs typeface="Arial" panose="020B0604020202020204" pitchFamily="34" charset="0"/>
                      </a:endParaRPr>
                    </a:p>
                    <a:p>
                      <a:pPr marL="260985" algn="l" rtl="0" eaLnBrk="0">
                        <a:lnSpc>
                          <a:spcPts val="655"/>
                        </a:lnSpc>
                        <a:spcBef>
                          <a:spcPts val="64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Denosumab</a:t>
                      </a:r>
                      <a:endParaRPr sz="900" dirty="0">
                        <a:latin typeface="Arial" panose="020B0604020202020204" pitchFamily="34" charset="0"/>
                        <a:ea typeface="Arial" panose="020B0604020202020204" pitchFamily="34" charset="0"/>
                        <a:cs typeface="Arial" panose="020B0604020202020204" pitchFamily="34" charset="0"/>
                      </a:endParaRPr>
                    </a:p>
                    <a:p>
                      <a:pPr marL="97790" algn="l" rtl="0" eaLnBrk="0">
                        <a:lnSpc>
                          <a:spcPts val="1680"/>
                        </a:lnSpc>
                      </a:pPr>
                      <a:r>
                        <a:rPr sz="900"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Zoledronic a</a:t>
                      </a: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cid</a:t>
                      </a:r>
                      <a:endParaRPr sz="9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pic>
        <p:nvPicPr>
          <p:cNvPr id="1070" name="picture 1070"/>
          <p:cNvPicPr>
            <a:picLocks noChangeAspect="1"/>
          </p:cNvPicPr>
          <p:nvPr/>
        </p:nvPicPr>
        <p:blipFill>
          <a:blip r:embed="rId2"/>
          <a:stretch>
            <a:fillRect/>
          </a:stretch>
        </p:blipFill>
        <p:spPr>
          <a:xfrm rot="21600000">
            <a:off x="7444602" y="2013031"/>
            <a:ext cx="4296554" cy="4220373"/>
          </a:xfrm>
          <a:prstGeom prst="rect">
            <a:avLst/>
          </a:prstGeom>
        </p:spPr>
      </p:pic>
      <p:sp>
        <p:nvSpPr>
          <p:cNvPr id="1072" name="path 1072"/>
          <p:cNvSpPr/>
          <p:nvPr/>
        </p:nvSpPr>
        <p:spPr>
          <a:xfrm>
            <a:off x="7688198" y="2551048"/>
            <a:ext cx="12700" cy="3272104"/>
          </a:xfrm>
          <a:custGeom>
            <a:avLst/>
            <a:gdLst/>
            <a:ahLst/>
            <a:cxnLst/>
            <a:rect l="0" t="0" r="0" b="0"/>
            <a:pathLst>
              <a:path w="20" h="5152">
                <a:moveTo>
                  <a:pt x="10" y="5152"/>
                </a:moveTo>
                <a:lnTo>
                  <a:pt x="10" y="0"/>
                </a:lnTo>
              </a:path>
            </a:pathLst>
          </a:custGeom>
          <a:noFill/>
          <a:ln w="12700" cap="flat">
            <a:solidFill>
              <a:srgbClr val="7F7F7F"/>
            </a:solidFill>
            <a:prstDash val="solid"/>
            <a:round/>
          </a:ln>
        </p:spPr>
        <p:txBody>
          <a:bodyPr rtlCol="0"/>
          <a:p>
            <a:pPr algn="ctr"/>
            <a:endParaRPr lang="zh-CN" altLang="en-US"/>
          </a:p>
        </p:txBody>
      </p:sp>
      <p:graphicFrame>
        <p:nvGraphicFramePr>
          <p:cNvPr id="1074" name="table 1074"/>
          <p:cNvGraphicFramePr>
            <a:graphicFrameLocks noGrp="1"/>
          </p:cNvGraphicFramePr>
          <p:nvPr/>
        </p:nvGraphicFramePr>
        <p:xfrm>
          <a:off x="7312533" y="1879980"/>
          <a:ext cx="4370070" cy="4294505"/>
        </p:xfrm>
        <a:graphic>
          <a:graphicData uri="http://schemas.openxmlformats.org/drawingml/2006/table">
            <a:tbl>
              <a:tblPr/>
              <a:tblGrid>
                <a:gridCol w="4370070"/>
              </a:tblGrid>
              <a:tr h="297815">
                <a:tc>
                  <a:txBody>
                    <a:bodyPr/>
                    <a:p>
                      <a:pPr algn="l" rtl="0" eaLnBrk="0">
                        <a:lnSpc>
                          <a:spcPct val="129000"/>
                        </a:lnSpc>
                      </a:pPr>
                      <a:endParaRPr sz="200" dirty="0">
                        <a:latin typeface="Arial" panose="020B0604020202020204" pitchFamily="34" charset="0"/>
                        <a:ea typeface="Arial" panose="020B0604020202020204" pitchFamily="34" charset="0"/>
                        <a:cs typeface="Arial" panose="020B0604020202020204" pitchFamily="34" charset="0"/>
                      </a:endParaRPr>
                    </a:p>
                    <a:p>
                      <a:pPr marL="1626235" algn="l" rtl="0" eaLnBrk="0">
                        <a:lnSpc>
                          <a:spcPts val="1855"/>
                        </a:lnSpc>
                      </a:pPr>
                      <a:r>
                        <a:rPr sz="1500" b="1" kern="0" spc="0" dirty="0">
                          <a:solidFill>
                            <a:srgbClr val="FFFFFF">
                              <a:alpha val="100000"/>
                            </a:srgbClr>
                          </a:solidFill>
                          <a:latin typeface="Arial" panose="020B0604020202020204" pitchFamily="34" charset="0"/>
                          <a:ea typeface="Arial" panose="020B0604020202020204" pitchFamily="34" charset="0"/>
                          <a:cs typeface="Arial" panose="020B0604020202020204" pitchFamily="34" charset="0"/>
                        </a:rPr>
                        <a:t>SREs</a:t>
                      </a:r>
                      <a:r>
                        <a:rPr sz="1500" b="1" kern="0" spc="150" dirty="0">
                          <a:solidFill>
                            <a:srgbClr val="FFFFFF">
                              <a:alpha val="100000"/>
                            </a:srgbClr>
                          </a:solidFill>
                          <a:latin typeface="微软雅黑" panose="020B0503020204020204" charset="-122"/>
                          <a:ea typeface="微软雅黑" panose="020B0503020204020204" charset="-122"/>
                          <a:cs typeface="微软雅黑" panose="020B0503020204020204" charset="-122"/>
                        </a:rPr>
                        <a:t>总数量</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6649"/>
                    </a:solidFill>
                  </a:tcPr>
                </a:tc>
              </a:tr>
              <a:tr h="3996690">
                <a:tc>
                  <a:txBody>
                    <a:bodyPr/>
                    <a:p>
                      <a:pPr algn="l" rtl="0" eaLnBrk="0">
                        <a:lnSpc>
                          <a:spcPct val="115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15000"/>
                        </a:lnSpc>
                      </a:pPr>
                      <a:endParaRPr sz="1000" dirty="0">
                        <a:latin typeface="Arial" panose="020B0604020202020204" pitchFamily="34" charset="0"/>
                        <a:ea typeface="Arial" panose="020B0604020202020204" pitchFamily="34" charset="0"/>
                        <a:cs typeface="Arial" panose="020B0604020202020204" pitchFamily="34" charset="0"/>
                      </a:endParaRPr>
                    </a:p>
                    <a:p>
                      <a:pPr marL="182245" algn="l" rtl="0" eaLnBrk="0">
                        <a:lnSpc>
                          <a:spcPts val="665"/>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45  </a:t>
                      </a:r>
                      <a:endParaRPr sz="900" dirty="0">
                        <a:latin typeface="Arial" panose="020B0604020202020204" pitchFamily="34" charset="0"/>
                        <a:ea typeface="Arial" panose="020B0604020202020204" pitchFamily="34" charset="0"/>
                        <a:cs typeface="Arial" panose="020B0604020202020204" pitchFamily="34" charset="0"/>
                      </a:endParaRPr>
                    </a:p>
                    <a:p>
                      <a:pPr marL="3469005" algn="l" defTabSz="0" rtl="0" eaLnBrk="0">
                        <a:lnSpc>
                          <a:spcPct val="97000"/>
                        </a:lnSpc>
                        <a:spcBef>
                          <a:spcPts val="75"/>
                        </a:spcBef>
                        <a:tabLst>
                          <a:tab pos="3527425" algn="l"/>
                        </a:tabLst>
                      </a:pP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p>
                      <a:pPr marL="3469005" algn="l" defTabSz="0" rtl="0" eaLnBrk="0">
                        <a:lnSpc>
                          <a:spcPct val="97000"/>
                        </a:lnSpc>
                        <a:spcBef>
                          <a:spcPts val="605"/>
                        </a:spcBef>
                        <a:tabLst>
                          <a:tab pos="3533775" algn="l"/>
                        </a:tab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唑来膦酸</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1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15000"/>
                        </a:lnSpc>
                      </a:pPr>
                      <a:endParaRPr sz="1000" dirty="0">
                        <a:latin typeface="Arial" panose="020B0604020202020204" pitchFamily="34" charset="0"/>
                        <a:ea typeface="Arial" panose="020B0604020202020204" pitchFamily="34" charset="0"/>
                        <a:cs typeface="Arial" panose="020B0604020202020204" pitchFamily="34" charset="0"/>
                      </a:endParaRPr>
                    </a:p>
                    <a:p>
                      <a:pPr marL="185420" algn="l" rtl="0" eaLnBrk="0">
                        <a:lnSpc>
                          <a:spcPct val="80000"/>
                        </a:lnSpc>
                        <a:spcBef>
                          <a:spcPts val="270"/>
                        </a:spcBef>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30</a:t>
                      </a:r>
                      <a:r>
                        <a:rPr sz="900"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marL="193675" algn="l" rtl="0" eaLnBrk="0">
                        <a:lnSpc>
                          <a:spcPct val="87000"/>
                        </a:lnSpc>
                        <a:spcBef>
                          <a:spcPts val="245"/>
                        </a:spcBef>
                      </a:pPr>
                      <a:r>
                        <a:rPr sz="8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15</a:t>
                      </a:r>
                      <a:r>
                        <a:rPr sz="800"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8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marL="249555" algn="l" rtl="0" eaLnBrk="0">
                        <a:lnSpc>
                          <a:spcPct val="80000"/>
                        </a:lnSpc>
                        <a:spcBef>
                          <a:spcPts val="280"/>
                        </a:spcBef>
                      </a:pPr>
                      <a:r>
                        <a:rPr sz="900" kern="0" spc="-5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a:t>
                      </a: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a:p>
                      <a:pPr marL="606425" algn="l" rtl="0" eaLnBrk="0">
                        <a:lnSpc>
                          <a:spcPts val="1225"/>
                        </a:lnSpc>
                        <a:spcBef>
                          <a:spcPts val="75"/>
                        </a:spcBef>
                      </a:pPr>
                      <a:r>
                        <a:rPr sz="1000" kern="0" spc="30" dirty="0">
                          <a:solidFill>
                            <a:srgbClr val="132E40">
                              <a:alpha val="100000"/>
                            </a:srgbClr>
                          </a:solidFill>
                          <a:latin typeface="微软雅黑" panose="020B0503020204020204" charset="-122"/>
                          <a:ea typeface="微软雅黑" panose="020B0503020204020204" charset="-122"/>
                          <a:cs typeface="微软雅黑" panose="020B0503020204020204" charset="-122"/>
                        </a:rPr>
                        <a:t>病理骨折</a:t>
                      </a:r>
                      <a:r>
                        <a:rPr sz="1000" kern="0" spc="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000" kern="0" spc="30" dirty="0">
                          <a:solidFill>
                            <a:srgbClr val="132E40">
                              <a:alpha val="100000"/>
                            </a:srgbClr>
                          </a:solidFill>
                          <a:latin typeface="微软雅黑" panose="020B0503020204020204" charset="-122"/>
                          <a:ea typeface="微软雅黑" panose="020B0503020204020204" charset="-122"/>
                          <a:cs typeface="微软雅黑" panose="020B0503020204020204" charset="-122"/>
                        </a:rPr>
                        <a:t>骨放疗               骨手术</a:t>
                      </a:r>
                      <a:r>
                        <a:rPr sz="1000" kern="0" spc="10" dirty="0">
                          <a:solidFill>
                            <a:srgbClr val="132E40">
                              <a:alpha val="100000"/>
                            </a:srgbClr>
                          </a:solidFill>
                          <a:latin typeface="微软雅黑" panose="020B0503020204020204" charset="-122"/>
                          <a:ea typeface="微软雅黑" panose="020B0503020204020204" charset="-122"/>
                          <a:cs typeface="微软雅黑" panose="020B0503020204020204" charset="-122"/>
                        </a:rPr>
                        <a:t>             </a:t>
                      </a:r>
                      <a:r>
                        <a:rPr sz="1000" kern="0" spc="30" dirty="0">
                          <a:solidFill>
                            <a:srgbClr val="132E40">
                              <a:alpha val="100000"/>
                            </a:srgbClr>
                          </a:solidFill>
                          <a:latin typeface="微软雅黑" panose="020B0503020204020204" charset="-122"/>
                          <a:ea typeface="微软雅黑" panose="020B0503020204020204" charset="-122"/>
                          <a:cs typeface="微软雅黑" panose="020B0503020204020204" charset="-122"/>
                        </a:rPr>
                        <a:t>脊</a:t>
                      </a:r>
                      <a:r>
                        <a:rPr sz="1000" kern="0" spc="20" dirty="0">
                          <a:solidFill>
                            <a:srgbClr val="132E40">
                              <a:alpha val="100000"/>
                            </a:srgbClr>
                          </a:solidFill>
                          <a:latin typeface="微软雅黑" panose="020B0503020204020204" charset="-122"/>
                          <a:ea typeface="微软雅黑" panose="020B0503020204020204" charset="-122"/>
                          <a:cs typeface="微软雅黑" panose="020B0503020204020204" charset="-122"/>
                        </a:rPr>
                        <a:t>髓压缩</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sp>
        <p:nvSpPr>
          <p:cNvPr id="1076" name="path 1076"/>
          <p:cNvSpPr/>
          <p:nvPr/>
        </p:nvSpPr>
        <p:spPr>
          <a:xfrm>
            <a:off x="7643672" y="5816803"/>
            <a:ext cx="49275" cy="12700"/>
          </a:xfrm>
          <a:custGeom>
            <a:avLst/>
            <a:gdLst/>
            <a:ahLst/>
            <a:cxnLst/>
            <a:rect l="0" t="0" r="0" b="0"/>
            <a:pathLst>
              <a:path w="77" h="20">
                <a:moveTo>
                  <a:pt x="0" y="10"/>
                </a:moveTo>
                <a:lnTo>
                  <a:pt x="77" y="10"/>
                </a:lnTo>
              </a:path>
            </a:pathLst>
          </a:custGeom>
          <a:noFill/>
          <a:ln w="12700" cap="flat">
            <a:solidFill>
              <a:srgbClr val="7F7F7F"/>
            </a:solidFill>
            <a:prstDash val="solid"/>
            <a:round/>
          </a:ln>
        </p:spPr>
        <p:txBody>
          <a:bodyPr rtlCol="0"/>
          <a:p>
            <a:pPr algn="ctr"/>
            <a:endParaRPr lang="zh-CN" altLang="en-US"/>
          </a:p>
        </p:txBody>
      </p:sp>
      <p:sp>
        <p:nvSpPr>
          <p:cNvPr id="1078" name="path 1078"/>
          <p:cNvSpPr/>
          <p:nvPr/>
        </p:nvSpPr>
        <p:spPr>
          <a:xfrm>
            <a:off x="7641934" y="4727067"/>
            <a:ext cx="49275" cy="12700"/>
          </a:xfrm>
          <a:custGeom>
            <a:avLst/>
            <a:gdLst/>
            <a:ahLst/>
            <a:cxnLst/>
            <a:rect l="0" t="0" r="0" b="0"/>
            <a:pathLst>
              <a:path w="77" h="20">
                <a:moveTo>
                  <a:pt x="0" y="10"/>
                </a:moveTo>
                <a:lnTo>
                  <a:pt x="77" y="10"/>
                </a:lnTo>
              </a:path>
            </a:pathLst>
          </a:custGeom>
          <a:noFill/>
          <a:ln w="12700" cap="flat">
            <a:solidFill>
              <a:srgbClr val="7F7F7F"/>
            </a:solidFill>
            <a:prstDash val="solid"/>
            <a:round/>
          </a:ln>
        </p:spPr>
        <p:txBody>
          <a:bodyPr rtlCol="0"/>
          <a:p>
            <a:pPr algn="ctr"/>
            <a:endParaRPr lang="zh-CN" altLang="en-US"/>
          </a:p>
        </p:txBody>
      </p:sp>
      <p:sp>
        <p:nvSpPr>
          <p:cNvPr id="1080" name="path 1080"/>
          <p:cNvSpPr/>
          <p:nvPr/>
        </p:nvSpPr>
        <p:spPr>
          <a:xfrm>
            <a:off x="7641895" y="3634613"/>
            <a:ext cx="49275" cy="12700"/>
          </a:xfrm>
          <a:custGeom>
            <a:avLst/>
            <a:gdLst/>
            <a:ahLst/>
            <a:cxnLst/>
            <a:rect l="0" t="0" r="0" b="0"/>
            <a:pathLst>
              <a:path w="77" h="20">
                <a:moveTo>
                  <a:pt x="0" y="10"/>
                </a:moveTo>
                <a:lnTo>
                  <a:pt x="77" y="10"/>
                </a:lnTo>
              </a:path>
            </a:pathLst>
          </a:custGeom>
          <a:noFill/>
          <a:ln w="12700" cap="flat">
            <a:solidFill>
              <a:srgbClr val="7F7F7F"/>
            </a:solidFill>
            <a:prstDash val="solid"/>
            <a:round/>
          </a:ln>
        </p:spPr>
        <p:txBody>
          <a:bodyPr rtlCol="0"/>
          <a:p>
            <a:pPr algn="ctr"/>
            <a:endParaRPr lang="zh-CN" altLang="en-US"/>
          </a:p>
        </p:txBody>
      </p:sp>
      <p:sp>
        <p:nvSpPr>
          <p:cNvPr id="1082" name="path 1082"/>
          <p:cNvSpPr/>
          <p:nvPr/>
        </p:nvSpPr>
        <p:spPr>
          <a:xfrm>
            <a:off x="10629773" y="2878899"/>
            <a:ext cx="152171" cy="134556"/>
          </a:xfrm>
          <a:custGeom>
            <a:avLst/>
            <a:gdLst/>
            <a:ahLst/>
            <a:cxnLst/>
            <a:rect l="0" t="0" r="0" b="0"/>
            <a:pathLst>
              <a:path w="239" h="211">
                <a:moveTo>
                  <a:pt x="0" y="211"/>
                </a:moveTo>
                <a:lnTo>
                  <a:pt x="239" y="211"/>
                </a:lnTo>
                <a:lnTo>
                  <a:pt x="239" y="0"/>
                </a:lnTo>
                <a:lnTo>
                  <a:pt x="0" y="0"/>
                </a:lnTo>
                <a:lnTo>
                  <a:pt x="0" y="211"/>
                </a:lnTo>
                <a:close/>
              </a:path>
            </a:pathLst>
          </a:custGeom>
          <a:solidFill>
            <a:srgbClr val="7F7F7F">
              <a:alpha val="100000"/>
            </a:srgbClr>
          </a:solidFill>
          <a:ln w="0" cap="flat">
            <a:noFill/>
            <a:prstDash val="solid"/>
            <a:miter lim="0"/>
          </a:ln>
        </p:spPr>
        <p:txBody>
          <a:bodyPr rtlCol="0"/>
          <a:p>
            <a:pPr algn="ctr"/>
            <a:endParaRPr lang="zh-CN" altLang="en-US"/>
          </a:p>
        </p:txBody>
      </p:sp>
      <p:sp>
        <p:nvSpPr>
          <p:cNvPr id="1084" name="path 1084"/>
          <p:cNvSpPr/>
          <p:nvPr/>
        </p:nvSpPr>
        <p:spPr>
          <a:xfrm>
            <a:off x="10629773" y="2613850"/>
            <a:ext cx="152171" cy="134556"/>
          </a:xfrm>
          <a:custGeom>
            <a:avLst/>
            <a:gdLst/>
            <a:ahLst/>
            <a:cxnLst/>
            <a:rect l="0" t="0" r="0" b="0"/>
            <a:pathLst>
              <a:path w="239" h="211">
                <a:moveTo>
                  <a:pt x="0" y="211"/>
                </a:moveTo>
                <a:lnTo>
                  <a:pt x="239" y="211"/>
                </a:lnTo>
                <a:lnTo>
                  <a:pt x="239" y="0"/>
                </a:lnTo>
                <a:lnTo>
                  <a:pt x="0" y="0"/>
                </a:lnTo>
                <a:lnTo>
                  <a:pt x="0" y="211"/>
                </a:lnTo>
                <a:close/>
              </a:path>
            </a:pathLst>
          </a:custGeom>
          <a:solidFill>
            <a:srgbClr val="ED7D31">
              <a:alpha val="100000"/>
            </a:srgbClr>
          </a:solidFill>
          <a:ln w="0" cap="flat">
            <a:noFill/>
            <a:prstDash val="solid"/>
            <a:miter lim="0"/>
          </a:ln>
        </p:spPr>
        <p:txBody>
          <a:bodyPr rtlCol="0"/>
          <a:p>
            <a:pPr algn="ctr"/>
            <a:endParaRPr lang="zh-CN" altLang="en-US"/>
          </a:p>
        </p:txBody>
      </p:sp>
      <p:sp>
        <p:nvSpPr>
          <p:cNvPr id="1086" name="path 1086"/>
          <p:cNvSpPr/>
          <p:nvPr/>
        </p:nvSpPr>
        <p:spPr>
          <a:xfrm>
            <a:off x="7643661" y="2544698"/>
            <a:ext cx="49275" cy="12700"/>
          </a:xfrm>
          <a:custGeom>
            <a:avLst/>
            <a:gdLst/>
            <a:ahLst/>
            <a:cxnLst/>
            <a:rect l="0" t="0" r="0" b="0"/>
            <a:pathLst>
              <a:path w="77" h="20">
                <a:moveTo>
                  <a:pt x="0" y="10"/>
                </a:moveTo>
                <a:lnTo>
                  <a:pt x="77" y="10"/>
                </a:lnTo>
              </a:path>
            </a:pathLst>
          </a:custGeom>
          <a:noFill/>
          <a:ln w="12700" cap="flat">
            <a:solidFill>
              <a:srgbClr val="7F7F7F"/>
            </a:solidFill>
            <a:prstDash val="solid"/>
            <a:round/>
          </a:ln>
        </p:spPr>
        <p:txBody>
          <a:bodyPr rtlCol="0"/>
          <a:p>
            <a:pPr algn="ctr"/>
            <a:endParaRPr lang="zh-CN" altLang="en-US"/>
          </a:p>
        </p:txBody>
      </p:sp>
      <p:grpSp>
        <p:nvGrpSpPr>
          <p:cNvPr id="84" name="group 84"/>
          <p:cNvGrpSpPr/>
          <p:nvPr/>
        </p:nvGrpSpPr>
        <p:grpSpPr>
          <a:xfrm rot="21600000">
            <a:off x="2337942" y="2926207"/>
            <a:ext cx="4330064" cy="1185924"/>
            <a:chOff x="0" y="0"/>
            <a:chExt cx="4330064" cy="1185924"/>
          </a:xfrm>
        </p:grpSpPr>
        <p:sp>
          <p:nvSpPr>
            <p:cNvPr id="1090" name="path 1090"/>
            <p:cNvSpPr/>
            <p:nvPr/>
          </p:nvSpPr>
          <p:spPr>
            <a:xfrm>
              <a:off x="0" y="0"/>
              <a:ext cx="3604259" cy="1185924"/>
            </a:xfrm>
            <a:custGeom>
              <a:avLst/>
              <a:gdLst/>
              <a:ahLst/>
              <a:cxnLst/>
              <a:rect l="0" t="0" r="0" b="0"/>
              <a:pathLst>
                <a:path w="5675" h="1867">
                  <a:moveTo>
                    <a:pt x="0" y="22"/>
                  </a:moveTo>
                  <a:lnTo>
                    <a:pt x="118" y="22"/>
                  </a:lnTo>
                  <a:lnTo>
                    <a:pt x="118" y="52"/>
                  </a:lnTo>
                  <a:lnTo>
                    <a:pt x="176" y="52"/>
                  </a:lnTo>
                  <a:lnTo>
                    <a:pt x="176" y="82"/>
                  </a:lnTo>
                  <a:lnTo>
                    <a:pt x="222" y="82"/>
                  </a:lnTo>
                  <a:lnTo>
                    <a:pt x="222" y="112"/>
                  </a:lnTo>
                  <a:lnTo>
                    <a:pt x="341" y="112"/>
                  </a:lnTo>
                  <a:lnTo>
                    <a:pt x="341" y="142"/>
                  </a:lnTo>
                  <a:lnTo>
                    <a:pt x="429" y="142"/>
                  </a:lnTo>
                  <a:lnTo>
                    <a:pt x="429" y="188"/>
                  </a:lnTo>
                  <a:lnTo>
                    <a:pt x="564" y="188"/>
                  </a:lnTo>
                  <a:lnTo>
                    <a:pt x="564" y="218"/>
                  </a:lnTo>
                  <a:lnTo>
                    <a:pt x="622" y="218"/>
                  </a:lnTo>
                  <a:lnTo>
                    <a:pt x="666" y="218"/>
                  </a:lnTo>
                  <a:lnTo>
                    <a:pt x="666" y="263"/>
                  </a:lnTo>
                  <a:lnTo>
                    <a:pt x="713" y="263"/>
                  </a:lnTo>
                  <a:lnTo>
                    <a:pt x="713" y="307"/>
                  </a:lnTo>
                  <a:lnTo>
                    <a:pt x="741" y="307"/>
                  </a:lnTo>
                  <a:lnTo>
                    <a:pt x="741" y="337"/>
                  </a:lnTo>
                  <a:lnTo>
                    <a:pt x="831" y="337"/>
                  </a:lnTo>
                  <a:lnTo>
                    <a:pt x="831" y="367"/>
                  </a:lnTo>
                  <a:lnTo>
                    <a:pt x="980" y="367"/>
                  </a:lnTo>
                  <a:lnTo>
                    <a:pt x="980" y="399"/>
                  </a:lnTo>
                  <a:lnTo>
                    <a:pt x="1008" y="399"/>
                  </a:lnTo>
                  <a:lnTo>
                    <a:pt x="1008" y="429"/>
                  </a:lnTo>
                  <a:lnTo>
                    <a:pt x="1156" y="429"/>
                  </a:lnTo>
                  <a:lnTo>
                    <a:pt x="1156" y="459"/>
                  </a:lnTo>
                  <a:lnTo>
                    <a:pt x="1322" y="459"/>
                  </a:lnTo>
                  <a:lnTo>
                    <a:pt x="1322" y="488"/>
                  </a:lnTo>
                  <a:lnTo>
                    <a:pt x="1352" y="488"/>
                  </a:lnTo>
                  <a:lnTo>
                    <a:pt x="1352" y="503"/>
                  </a:lnTo>
                  <a:lnTo>
                    <a:pt x="1426" y="503"/>
                  </a:lnTo>
                  <a:lnTo>
                    <a:pt x="1426" y="533"/>
                  </a:lnTo>
                  <a:lnTo>
                    <a:pt x="1470" y="533"/>
                  </a:lnTo>
                  <a:lnTo>
                    <a:pt x="1470" y="548"/>
                  </a:lnTo>
                  <a:lnTo>
                    <a:pt x="1647" y="548"/>
                  </a:lnTo>
                  <a:lnTo>
                    <a:pt x="1647" y="578"/>
                  </a:lnTo>
                  <a:lnTo>
                    <a:pt x="1707" y="578"/>
                  </a:lnTo>
                  <a:lnTo>
                    <a:pt x="1707" y="625"/>
                  </a:lnTo>
                  <a:lnTo>
                    <a:pt x="1737" y="625"/>
                  </a:lnTo>
                  <a:lnTo>
                    <a:pt x="1737" y="654"/>
                  </a:lnTo>
                  <a:lnTo>
                    <a:pt x="1825" y="654"/>
                  </a:lnTo>
                  <a:lnTo>
                    <a:pt x="1825" y="684"/>
                  </a:lnTo>
                  <a:lnTo>
                    <a:pt x="1870" y="684"/>
                  </a:lnTo>
                  <a:lnTo>
                    <a:pt x="1870" y="714"/>
                  </a:lnTo>
                  <a:lnTo>
                    <a:pt x="2019" y="714"/>
                  </a:lnTo>
                  <a:lnTo>
                    <a:pt x="2019" y="744"/>
                  </a:lnTo>
                  <a:lnTo>
                    <a:pt x="2049" y="744"/>
                  </a:lnTo>
                  <a:lnTo>
                    <a:pt x="2049" y="774"/>
                  </a:lnTo>
                  <a:lnTo>
                    <a:pt x="2184" y="774"/>
                  </a:lnTo>
                  <a:lnTo>
                    <a:pt x="2184" y="806"/>
                  </a:lnTo>
                  <a:lnTo>
                    <a:pt x="2228" y="806"/>
                  </a:lnTo>
                  <a:lnTo>
                    <a:pt x="2228" y="835"/>
                  </a:lnTo>
                  <a:lnTo>
                    <a:pt x="2360" y="835"/>
                  </a:lnTo>
                  <a:lnTo>
                    <a:pt x="2360" y="880"/>
                  </a:lnTo>
                  <a:lnTo>
                    <a:pt x="2451" y="880"/>
                  </a:lnTo>
                  <a:lnTo>
                    <a:pt x="2451" y="925"/>
                  </a:lnTo>
                  <a:lnTo>
                    <a:pt x="2525" y="925"/>
                  </a:lnTo>
                  <a:lnTo>
                    <a:pt x="2525" y="940"/>
                  </a:lnTo>
                  <a:lnTo>
                    <a:pt x="2569" y="940"/>
                  </a:lnTo>
                  <a:lnTo>
                    <a:pt x="2569" y="969"/>
                  </a:lnTo>
                  <a:lnTo>
                    <a:pt x="2674" y="969"/>
                  </a:lnTo>
                  <a:lnTo>
                    <a:pt x="2674" y="1016"/>
                  </a:lnTo>
                  <a:lnTo>
                    <a:pt x="2718" y="1016"/>
                  </a:lnTo>
                  <a:lnTo>
                    <a:pt x="2718" y="1046"/>
                  </a:lnTo>
                  <a:lnTo>
                    <a:pt x="2748" y="1046"/>
                  </a:lnTo>
                  <a:lnTo>
                    <a:pt x="2748" y="1076"/>
                  </a:lnTo>
                  <a:lnTo>
                    <a:pt x="2897" y="1076"/>
                  </a:lnTo>
                  <a:lnTo>
                    <a:pt x="2897" y="1121"/>
                  </a:lnTo>
                  <a:lnTo>
                    <a:pt x="2985" y="1121"/>
                  </a:lnTo>
                  <a:lnTo>
                    <a:pt x="2985" y="1135"/>
                  </a:lnTo>
                  <a:lnTo>
                    <a:pt x="3208" y="1135"/>
                  </a:lnTo>
                  <a:lnTo>
                    <a:pt x="3208" y="1197"/>
                  </a:lnTo>
                  <a:lnTo>
                    <a:pt x="3238" y="1197"/>
                  </a:lnTo>
                  <a:lnTo>
                    <a:pt x="3238" y="1227"/>
                  </a:lnTo>
                  <a:lnTo>
                    <a:pt x="3519" y="1227"/>
                  </a:lnTo>
                  <a:lnTo>
                    <a:pt x="3519" y="1257"/>
                  </a:lnTo>
                  <a:lnTo>
                    <a:pt x="3638" y="1257"/>
                  </a:lnTo>
                  <a:lnTo>
                    <a:pt x="3638" y="1302"/>
                  </a:lnTo>
                  <a:lnTo>
                    <a:pt x="3712" y="1302"/>
                  </a:lnTo>
                  <a:lnTo>
                    <a:pt x="3712" y="1331"/>
                  </a:lnTo>
                  <a:lnTo>
                    <a:pt x="3742" y="1331"/>
                  </a:lnTo>
                  <a:lnTo>
                    <a:pt x="3742" y="1376"/>
                  </a:lnTo>
                  <a:lnTo>
                    <a:pt x="3847" y="1376"/>
                  </a:lnTo>
                  <a:lnTo>
                    <a:pt x="3847" y="1408"/>
                  </a:lnTo>
                  <a:lnTo>
                    <a:pt x="3891" y="1408"/>
                  </a:lnTo>
                  <a:lnTo>
                    <a:pt x="3891" y="1423"/>
                  </a:lnTo>
                  <a:lnTo>
                    <a:pt x="4026" y="1423"/>
                  </a:lnTo>
                  <a:lnTo>
                    <a:pt x="4026" y="1438"/>
                  </a:lnTo>
                  <a:lnTo>
                    <a:pt x="4158" y="1438"/>
                  </a:lnTo>
                  <a:lnTo>
                    <a:pt x="4158" y="1482"/>
                  </a:lnTo>
                  <a:lnTo>
                    <a:pt x="4219" y="1482"/>
                  </a:lnTo>
                  <a:lnTo>
                    <a:pt x="4219" y="1527"/>
                  </a:lnTo>
                  <a:lnTo>
                    <a:pt x="4560" y="1527"/>
                  </a:lnTo>
                  <a:lnTo>
                    <a:pt x="4560" y="1619"/>
                  </a:lnTo>
                  <a:lnTo>
                    <a:pt x="4665" y="1619"/>
                  </a:lnTo>
                  <a:lnTo>
                    <a:pt x="4665" y="1663"/>
                  </a:lnTo>
                  <a:lnTo>
                    <a:pt x="4902" y="1663"/>
                  </a:lnTo>
                  <a:lnTo>
                    <a:pt x="4902" y="1678"/>
                  </a:lnTo>
                  <a:lnTo>
                    <a:pt x="5243" y="1678"/>
                  </a:lnTo>
                  <a:lnTo>
                    <a:pt x="5243" y="1708"/>
                  </a:lnTo>
                  <a:lnTo>
                    <a:pt x="5378" y="1708"/>
                  </a:lnTo>
                  <a:lnTo>
                    <a:pt x="5378" y="1738"/>
                  </a:lnTo>
                  <a:lnTo>
                    <a:pt x="5422" y="1738"/>
                  </a:lnTo>
                  <a:lnTo>
                    <a:pt x="5422" y="1783"/>
                  </a:lnTo>
                  <a:lnTo>
                    <a:pt x="5497" y="1783"/>
                  </a:lnTo>
                  <a:lnTo>
                    <a:pt x="5497" y="1814"/>
                  </a:lnTo>
                  <a:lnTo>
                    <a:pt x="5615" y="1814"/>
                  </a:lnTo>
                  <a:lnTo>
                    <a:pt x="5615" y="1844"/>
                  </a:lnTo>
                  <a:lnTo>
                    <a:pt x="5675" y="1844"/>
                  </a:lnTo>
                </a:path>
              </a:pathLst>
            </a:custGeom>
            <a:noFill/>
            <a:ln w="28954" cap="flat">
              <a:solidFill>
                <a:srgbClr val="7F7F7F"/>
              </a:solidFill>
              <a:prstDash val="solid"/>
              <a:round/>
            </a:ln>
          </p:spPr>
          <p:txBody>
            <a:bodyPr rtlCol="0"/>
            <a:p>
              <a:pPr algn="ctr"/>
              <a:endParaRPr lang="zh-CN" altLang="en-US"/>
            </a:p>
          </p:txBody>
        </p:sp>
        <p:sp>
          <p:nvSpPr>
            <p:cNvPr id="1092" name="path 1092"/>
            <p:cNvSpPr/>
            <p:nvPr/>
          </p:nvSpPr>
          <p:spPr>
            <a:xfrm>
              <a:off x="144907" y="4952"/>
              <a:ext cx="4185157" cy="1131189"/>
            </a:xfrm>
            <a:custGeom>
              <a:avLst/>
              <a:gdLst/>
              <a:ahLst/>
              <a:cxnLst/>
              <a:rect l="0" t="0" r="0" b="0"/>
              <a:pathLst>
                <a:path w="6590" h="1781">
                  <a:moveTo>
                    <a:pt x="22" y="0"/>
                  </a:moveTo>
                  <a:lnTo>
                    <a:pt x="22" y="44"/>
                  </a:lnTo>
                  <a:lnTo>
                    <a:pt x="113" y="44"/>
                  </a:lnTo>
                  <a:lnTo>
                    <a:pt x="113" y="89"/>
                  </a:lnTo>
                  <a:lnTo>
                    <a:pt x="262" y="89"/>
                  </a:lnTo>
                  <a:lnTo>
                    <a:pt x="262" y="119"/>
                  </a:lnTo>
                  <a:lnTo>
                    <a:pt x="410" y="119"/>
                  </a:lnTo>
                  <a:lnTo>
                    <a:pt x="410" y="163"/>
                  </a:lnTo>
                  <a:lnTo>
                    <a:pt x="468" y="163"/>
                  </a:lnTo>
                  <a:lnTo>
                    <a:pt x="468" y="195"/>
                  </a:lnTo>
                  <a:lnTo>
                    <a:pt x="559" y="195"/>
                  </a:lnTo>
                  <a:lnTo>
                    <a:pt x="559" y="225"/>
                  </a:lnTo>
                  <a:lnTo>
                    <a:pt x="647" y="225"/>
                  </a:lnTo>
                  <a:lnTo>
                    <a:pt x="647" y="270"/>
                  </a:lnTo>
                  <a:lnTo>
                    <a:pt x="780" y="270"/>
                  </a:lnTo>
                  <a:lnTo>
                    <a:pt x="780" y="314"/>
                  </a:lnTo>
                  <a:lnTo>
                    <a:pt x="854" y="314"/>
                  </a:lnTo>
                  <a:lnTo>
                    <a:pt x="854" y="329"/>
                  </a:lnTo>
                  <a:lnTo>
                    <a:pt x="958" y="329"/>
                  </a:lnTo>
                  <a:lnTo>
                    <a:pt x="958" y="374"/>
                  </a:lnTo>
                  <a:lnTo>
                    <a:pt x="1107" y="374"/>
                  </a:lnTo>
                  <a:lnTo>
                    <a:pt x="1107" y="406"/>
                  </a:lnTo>
                  <a:lnTo>
                    <a:pt x="1286" y="406"/>
                  </a:lnTo>
                  <a:lnTo>
                    <a:pt x="1286" y="435"/>
                  </a:lnTo>
                  <a:lnTo>
                    <a:pt x="1360" y="435"/>
                  </a:lnTo>
                  <a:lnTo>
                    <a:pt x="1360" y="465"/>
                  </a:lnTo>
                  <a:lnTo>
                    <a:pt x="1465" y="465"/>
                  </a:lnTo>
                  <a:lnTo>
                    <a:pt x="1465" y="510"/>
                  </a:lnTo>
                  <a:lnTo>
                    <a:pt x="1509" y="510"/>
                  </a:lnTo>
                  <a:lnTo>
                    <a:pt x="1790" y="510"/>
                  </a:lnTo>
                  <a:lnTo>
                    <a:pt x="1790" y="555"/>
                  </a:lnTo>
                  <a:lnTo>
                    <a:pt x="1895" y="555"/>
                  </a:lnTo>
                  <a:lnTo>
                    <a:pt x="1895" y="586"/>
                  </a:lnTo>
                  <a:lnTo>
                    <a:pt x="1955" y="586"/>
                  </a:lnTo>
                  <a:lnTo>
                    <a:pt x="1955" y="646"/>
                  </a:lnTo>
                  <a:lnTo>
                    <a:pt x="2074" y="646"/>
                  </a:lnTo>
                  <a:lnTo>
                    <a:pt x="2074" y="676"/>
                  </a:lnTo>
                  <a:lnTo>
                    <a:pt x="2355" y="676"/>
                  </a:lnTo>
                  <a:lnTo>
                    <a:pt x="2355" y="720"/>
                  </a:lnTo>
                  <a:lnTo>
                    <a:pt x="2459" y="720"/>
                  </a:lnTo>
                  <a:lnTo>
                    <a:pt x="2459" y="765"/>
                  </a:lnTo>
                  <a:lnTo>
                    <a:pt x="2520" y="765"/>
                  </a:lnTo>
                  <a:lnTo>
                    <a:pt x="2520" y="797"/>
                  </a:lnTo>
                  <a:lnTo>
                    <a:pt x="2594" y="797"/>
                  </a:lnTo>
                  <a:lnTo>
                    <a:pt x="2594" y="827"/>
                  </a:lnTo>
                  <a:lnTo>
                    <a:pt x="2787" y="827"/>
                  </a:lnTo>
                  <a:lnTo>
                    <a:pt x="2787" y="886"/>
                  </a:lnTo>
                  <a:lnTo>
                    <a:pt x="2920" y="886"/>
                  </a:lnTo>
                  <a:lnTo>
                    <a:pt x="2920" y="916"/>
                  </a:lnTo>
                  <a:lnTo>
                    <a:pt x="3068" y="916"/>
                  </a:lnTo>
                  <a:lnTo>
                    <a:pt x="3068" y="931"/>
                  </a:lnTo>
                  <a:lnTo>
                    <a:pt x="3159" y="931"/>
                  </a:lnTo>
                  <a:lnTo>
                    <a:pt x="3159" y="993"/>
                  </a:lnTo>
                  <a:lnTo>
                    <a:pt x="3352" y="993"/>
                  </a:lnTo>
                  <a:lnTo>
                    <a:pt x="3352" y="1037"/>
                  </a:lnTo>
                  <a:lnTo>
                    <a:pt x="3396" y="1037"/>
                  </a:lnTo>
                  <a:lnTo>
                    <a:pt x="3396" y="1067"/>
                  </a:lnTo>
                  <a:lnTo>
                    <a:pt x="3484" y="1067"/>
                  </a:lnTo>
                  <a:lnTo>
                    <a:pt x="3484" y="1097"/>
                  </a:lnTo>
                  <a:lnTo>
                    <a:pt x="3633" y="1097"/>
                  </a:lnTo>
                  <a:lnTo>
                    <a:pt x="3633" y="1141"/>
                  </a:lnTo>
                  <a:lnTo>
                    <a:pt x="3798" y="1141"/>
                  </a:lnTo>
                  <a:lnTo>
                    <a:pt x="3798" y="1188"/>
                  </a:lnTo>
                  <a:lnTo>
                    <a:pt x="3828" y="1188"/>
                  </a:lnTo>
                  <a:lnTo>
                    <a:pt x="3828" y="1248"/>
                  </a:lnTo>
                  <a:lnTo>
                    <a:pt x="3960" y="1248"/>
                  </a:lnTo>
                  <a:lnTo>
                    <a:pt x="3960" y="1278"/>
                  </a:lnTo>
                  <a:lnTo>
                    <a:pt x="4005" y="1278"/>
                  </a:lnTo>
                  <a:lnTo>
                    <a:pt x="4005" y="1322"/>
                  </a:lnTo>
                  <a:lnTo>
                    <a:pt x="4170" y="1322"/>
                  </a:lnTo>
                  <a:lnTo>
                    <a:pt x="4170" y="1337"/>
                  </a:lnTo>
                  <a:lnTo>
                    <a:pt x="4376" y="1337"/>
                  </a:lnTo>
                  <a:lnTo>
                    <a:pt x="4376" y="1367"/>
                  </a:lnTo>
                  <a:lnTo>
                    <a:pt x="4450" y="1367"/>
                  </a:lnTo>
                  <a:lnTo>
                    <a:pt x="4450" y="1399"/>
                  </a:lnTo>
                  <a:lnTo>
                    <a:pt x="4467" y="1399"/>
                  </a:lnTo>
                  <a:lnTo>
                    <a:pt x="4467" y="1443"/>
                  </a:lnTo>
                  <a:lnTo>
                    <a:pt x="4660" y="1443"/>
                  </a:lnTo>
                  <a:lnTo>
                    <a:pt x="4660" y="1458"/>
                  </a:lnTo>
                  <a:lnTo>
                    <a:pt x="4748" y="1458"/>
                  </a:lnTo>
                  <a:lnTo>
                    <a:pt x="4748" y="1488"/>
                  </a:lnTo>
                  <a:lnTo>
                    <a:pt x="5015" y="1488"/>
                  </a:lnTo>
                  <a:lnTo>
                    <a:pt x="5015" y="1518"/>
                  </a:lnTo>
                  <a:lnTo>
                    <a:pt x="5106" y="1518"/>
                  </a:lnTo>
                  <a:lnTo>
                    <a:pt x="5106" y="1548"/>
                  </a:lnTo>
                  <a:lnTo>
                    <a:pt x="5178" y="1548"/>
                  </a:lnTo>
                  <a:lnTo>
                    <a:pt x="5178" y="1577"/>
                  </a:lnTo>
                  <a:lnTo>
                    <a:pt x="5326" y="1577"/>
                  </a:lnTo>
                  <a:lnTo>
                    <a:pt x="5326" y="1624"/>
                  </a:lnTo>
                  <a:lnTo>
                    <a:pt x="5982" y="1624"/>
                  </a:lnTo>
                  <a:lnTo>
                    <a:pt x="5982" y="1684"/>
                  </a:lnTo>
                  <a:lnTo>
                    <a:pt x="6219" y="1684"/>
                  </a:lnTo>
                  <a:lnTo>
                    <a:pt x="6219" y="1758"/>
                  </a:lnTo>
                  <a:lnTo>
                    <a:pt x="6590" y="1758"/>
                  </a:lnTo>
                </a:path>
              </a:pathLst>
            </a:custGeom>
            <a:noFill/>
            <a:ln w="28955" cap="flat">
              <a:solidFill>
                <a:srgbClr val="ED7D31"/>
              </a:solidFill>
              <a:prstDash val="solid"/>
              <a:round/>
            </a:ln>
          </p:spPr>
          <p:txBody>
            <a:bodyPr rtlCol="0"/>
            <a:p>
              <a:pPr algn="ctr"/>
              <a:endParaRPr lang="zh-CN" altLang="en-US"/>
            </a:p>
          </p:txBody>
        </p:sp>
      </p:grpSp>
      <p:sp>
        <p:nvSpPr>
          <p:cNvPr id="1102" name="textbox 1102"/>
          <p:cNvSpPr/>
          <p:nvPr/>
        </p:nvSpPr>
        <p:spPr>
          <a:xfrm>
            <a:off x="1518411" y="5306455"/>
            <a:ext cx="5358129" cy="179070"/>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defTabSz="0" rtl="0" eaLnBrk="0">
              <a:lnSpc>
                <a:spcPct val="101000"/>
              </a:lnSpc>
              <a:tabLst>
                <a:tab pos="5344795" algn="l"/>
              </a:tabLst>
            </a:pPr>
            <a:r>
              <a:rPr sz="1000" u="sng" kern="0" spc="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p:txBody>
      </p:sp>
      <p:sp>
        <p:nvSpPr>
          <p:cNvPr id="1104" name="rect 1104"/>
          <p:cNvSpPr/>
          <p:nvPr/>
        </p:nvSpPr>
        <p:spPr>
          <a:xfrm>
            <a:off x="8196834" y="2694813"/>
            <a:ext cx="223697" cy="3128771"/>
          </a:xfrm>
          <a:prstGeom prst="rect">
            <a:avLst/>
          </a:prstGeom>
          <a:solidFill>
            <a:srgbClr val="7F7F7F">
              <a:alpha val="100000"/>
            </a:srgbClr>
          </a:solidFill>
          <a:ln w="0" cap="flat">
            <a:noFill/>
            <a:prstDash val="solid"/>
            <a:miter lim="0"/>
          </a:ln>
        </p:spPr>
        <p:txBody>
          <a:bodyPr rtlCol="0"/>
          <a:p>
            <a:pPr algn="ctr"/>
            <a:endParaRPr lang="zh-CN" altLang="en-US"/>
          </a:p>
        </p:txBody>
      </p:sp>
      <p:sp>
        <p:nvSpPr>
          <p:cNvPr id="1106" name="rect 1106"/>
          <p:cNvSpPr/>
          <p:nvPr/>
        </p:nvSpPr>
        <p:spPr>
          <a:xfrm>
            <a:off x="7926069" y="3569563"/>
            <a:ext cx="225412" cy="2253361"/>
          </a:xfrm>
          <a:prstGeom prst="rect">
            <a:avLst/>
          </a:prstGeom>
          <a:solidFill>
            <a:srgbClr val="ED7D31">
              <a:alpha val="100000"/>
            </a:srgbClr>
          </a:solidFill>
          <a:ln w="0" cap="flat">
            <a:noFill/>
            <a:prstDash val="solid"/>
            <a:miter lim="0"/>
          </a:ln>
        </p:spPr>
        <p:txBody>
          <a:bodyPr rtlCol="0"/>
          <a:p>
            <a:pPr algn="ctr"/>
            <a:endParaRPr lang="zh-CN" altLang="en-US"/>
          </a:p>
        </p:txBody>
      </p:sp>
      <p:sp>
        <p:nvSpPr>
          <p:cNvPr id="1108" name="path 1108"/>
          <p:cNvSpPr/>
          <p:nvPr/>
        </p:nvSpPr>
        <p:spPr>
          <a:xfrm>
            <a:off x="1814322" y="5450713"/>
            <a:ext cx="4858766" cy="82423"/>
          </a:xfrm>
          <a:custGeom>
            <a:avLst/>
            <a:gdLst/>
            <a:ahLst/>
            <a:cxnLst/>
            <a:rect l="0" t="0" r="0" b="0"/>
            <a:pathLst>
              <a:path w="7651" h="129">
                <a:moveTo>
                  <a:pt x="10" y="0"/>
                </a:moveTo>
                <a:lnTo>
                  <a:pt x="10" y="129"/>
                </a:lnTo>
                <a:moveTo>
                  <a:pt x="1099" y="0"/>
                </a:moveTo>
                <a:lnTo>
                  <a:pt x="1099" y="129"/>
                </a:lnTo>
                <a:moveTo>
                  <a:pt x="2188" y="0"/>
                </a:moveTo>
                <a:lnTo>
                  <a:pt x="2188" y="129"/>
                </a:lnTo>
                <a:moveTo>
                  <a:pt x="2736" y="0"/>
                </a:moveTo>
                <a:lnTo>
                  <a:pt x="2736" y="129"/>
                </a:lnTo>
                <a:moveTo>
                  <a:pt x="3281" y="0"/>
                </a:moveTo>
                <a:lnTo>
                  <a:pt x="3281" y="129"/>
                </a:lnTo>
                <a:moveTo>
                  <a:pt x="7641" y="0"/>
                </a:moveTo>
                <a:lnTo>
                  <a:pt x="7641" y="129"/>
                </a:lnTo>
                <a:moveTo>
                  <a:pt x="554" y="0"/>
                </a:moveTo>
                <a:lnTo>
                  <a:pt x="554" y="129"/>
                </a:lnTo>
                <a:moveTo>
                  <a:pt x="1644" y="0"/>
                </a:moveTo>
                <a:lnTo>
                  <a:pt x="1644" y="129"/>
                </a:lnTo>
                <a:moveTo>
                  <a:pt x="4370" y="0"/>
                </a:moveTo>
                <a:lnTo>
                  <a:pt x="4370" y="129"/>
                </a:lnTo>
                <a:moveTo>
                  <a:pt x="4915" y="0"/>
                </a:moveTo>
                <a:lnTo>
                  <a:pt x="4915" y="129"/>
                </a:lnTo>
                <a:moveTo>
                  <a:pt x="6551" y="0"/>
                </a:moveTo>
                <a:lnTo>
                  <a:pt x="6551" y="129"/>
                </a:lnTo>
                <a:moveTo>
                  <a:pt x="6004" y="0"/>
                </a:moveTo>
                <a:lnTo>
                  <a:pt x="6004" y="129"/>
                </a:lnTo>
                <a:moveTo>
                  <a:pt x="5460" y="0"/>
                </a:moveTo>
                <a:lnTo>
                  <a:pt x="5460" y="129"/>
                </a:lnTo>
                <a:moveTo>
                  <a:pt x="3825" y="0"/>
                </a:moveTo>
                <a:lnTo>
                  <a:pt x="3825" y="129"/>
                </a:lnTo>
                <a:moveTo>
                  <a:pt x="7099" y="0"/>
                </a:moveTo>
                <a:lnTo>
                  <a:pt x="7099" y="129"/>
                </a:lnTo>
              </a:path>
            </a:pathLst>
          </a:custGeom>
          <a:noFill/>
          <a:ln w="12700" cap="flat">
            <a:solidFill>
              <a:srgbClr val="7F7F7F"/>
            </a:solidFill>
            <a:prstDash val="solid"/>
            <a:round/>
          </a:ln>
        </p:spPr>
        <p:txBody>
          <a:bodyPr rtlCol="0"/>
          <a:p>
            <a:pPr algn="ctr"/>
            <a:endParaRPr lang="zh-CN" altLang="en-US"/>
          </a:p>
        </p:txBody>
      </p:sp>
      <p:sp>
        <p:nvSpPr>
          <p:cNvPr id="1112" name="rect 1112"/>
          <p:cNvSpPr/>
          <p:nvPr/>
        </p:nvSpPr>
        <p:spPr>
          <a:xfrm>
            <a:off x="10196321" y="4877231"/>
            <a:ext cx="223697" cy="946353"/>
          </a:xfrm>
          <a:prstGeom prst="rect">
            <a:avLst/>
          </a:prstGeom>
          <a:solidFill>
            <a:srgbClr val="7F7F7F">
              <a:alpha val="100000"/>
            </a:srgbClr>
          </a:solidFill>
          <a:ln w="0" cap="flat">
            <a:noFill/>
            <a:prstDash val="solid"/>
            <a:miter lim="0"/>
          </a:ln>
        </p:spPr>
        <p:txBody>
          <a:bodyPr rtlCol="0"/>
          <a:p>
            <a:pPr algn="ctr"/>
            <a:endParaRPr lang="zh-CN" altLang="en-US"/>
          </a:p>
        </p:txBody>
      </p:sp>
      <p:sp>
        <p:nvSpPr>
          <p:cNvPr id="1114" name="rect 1114"/>
          <p:cNvSpPr/>
          <p:nvPr/>
        </p:nvSpPr>
        <p:spPr>
          <a:xfrm>
            <a:off x="9196577" y="4951666"/>
            <a:ext cx="223697" cy="871918"/>
          </a:xfrm>
          <a:prstGeom prst="rect">
            <a:avLst/>
          </a:prstGeom>
          <a:solidFill>
            <a:srgbClr val="7F7F7F">
              <a:alpha val="100000"/>
            </a:srgbClr>
          </a:solidFill>
          <a:ln w="0" cap="flat">
            <a:noFill/>
            <a:prstDash val="solid"/>
            <a:miter lim="0"/>
          </a:ln>
        </p:spPr>
        <p:txBody>
          <a:bodyPr rtlCol="0"/>
          <a:p>
            <a:pPr algn="ctr"/>
            <a:endParaRPr lang="zh-CN" altLang="en-US"/>
          </a:p>
        </p:txBody>
      </p:sp>
      <p:grpSp>
        <p:nvGrpSpPr>
          <p:cNvPr id="86" name="group 86"/>
          <p:cNvGrpSpPr/>
          <p:nvPr/>
        </p:nvGrpSpPr>
        <p:grpSpPr>
          <a:xfrm rot="21600000">
            <a:off x="1799463" y="2715386"/>
            <a:ext cx="697864" cy="230251"/>
            <a:chOff x="0" y="0"/>
            <a:chExt cx="697864" cy="230251"/>
          </a:xfrm>
        </p:grpSpPr>
        <p:sp>
          <p:nvSpPr>
            <p:cNvPr id="1118" name="path 1118"/>
            <p:cNvSpPr/>
            <p:nvPr/>
          </p:nvSpPr>
          <p:spPr>
            <a:xfrm>
              <a:off x="0" y="0"/>
              <a:ext cx="552957" cy="225297"/>
            </a:xfrm>
            <a:custGeom>
              <a:avLst/>
              <a:gdLst/>
              <a:ahLst/>
              <a:cxnLst/>
              <a:rect l="0" t="0" r="0" b="0"/>
              <a:pathLst>
                <a:path w="870" h="354">
                  <a:moveTo>
                    <a:pt x="0" y="22"/>
                  </a:moveTo>
                  <a:lnTo>
                    <a:pt x="134" y="22"/>
                  </a:lnTo>
                  <a:lnTo>
                    <a:pt x="134" y="82"/>
                  </a:lnTo>
                  <a:lnTo>
                    <a:pt x="283" y="82"/>
                  </a:lnTo>
                  <a:lnTo>
                    <a:pt x="283" y="112"/>
                  </a:lnTo>
                  <a:lnTo>
                    <a:pt x="490" y="112"/>
                  </a:lnTo>
                  <a:lnTo>
                    <a:pt x="490" y="173"/>
                  </a:lnTo>
                  <a:lnTo>
                    <a:pt x="534" y="173"/>
                  </a:lnTo>
                  <a:lnTo>
                    <a:pt x="534" y="218"/>
                  </a:lnTo>
                  <a:lnTo>
                    <a:pt x="638" y="218"/>
                  </a:lnTo>
                  <a:lnTo>
                    <a:pt x="638" y="248"/>
                  </a:lnTo>
                  <a:lnTo>
                    <a:pt x="682" y="248"/>
                  </a:lnTo>
                  <a:lnTo>
                    <a:pt x="682" y="278"/>
                  </a:lnTo>
                  <a:lnTo>
                    <a:pt x="773" y="278"/>
                  </a:lnTo>
                  <a:lnTo>
                    <a:pt x="773" y="308"/>
                  </a:lnTo>
                  <a:lnTo>
                    <a:pt x="847" y="308"/>
                  </a:lnTo>
                  <a:lnTo>
                    <a:pt x="847" y="354"/>
                  </a:lnTo>
                </a:path>
              </a:pathLst>
            </a:custGeom>
            <a:noFill/>
            <a:ln w="28954" cap="flat">
              <a:solidFill>
                <a:srgbClr val="7F7F7F"/>
              </a:solidFill>
              <a:prstDash val="solid"/>
              <a:round/>
            </a:ln>
          </p:spPr>
          <p:txBody>
            <a:bodyPr rtlCol="0"/>
            <a:p>
              <a:pPr algn="ctr"/>
              <a:endParaRPr lang="zh-CN" altLang="en-US"/>
            </a:p>
          </p:txBody>
        </p:sp>
        <p:sp>
          <p:nvSpPr>
            <p:cNvPr id="1120" name="path 1120"/>
            <p:cNvSpPr/>
            <p:nvPr/>
          </p:nvSpPr>
          <p:spPr>
            <a:xfrm>
              <a:off x="0" y="0"/>
              <a:ext cx="697864" cy="230251"/>
            </a:xfrm>
            <a:custGeom>
              <a:avLst/>
              <a:gdLst/>
              <a:ahLst/>
              <a:cxnLst/>
              <a:rect l="0" t="0" r="0" b="0"/>
              <a:pathLst>
                <a:path w="1098" h="362">
                  <a:moveTo>
                    <a:pt x="0" y="22"/>
                  </a:moveTo>
                  <a:lnTo>
                    <a:pt x="88" y="22"/>
                  </a:lnTo>
                  <a:lnTo>
                    <a:pt x="88" y="52"/>
                  </a:lnTo>
                  <a:lnTo>
                    <a:pt x="178" y="52"/>
                  </a:lnTo>
                  <a:lnTo>
                    <a:pt x="178" y="82"/>
                  </a:lnTo>
                  <a:lnTo>
                    <a:pt x="311" y="82"/>
                  </a:lnTo>
                  <a:lnTo>
                    <a:pt x="311" y="112"/>
                  </a:lnTo>
                  <a:lnTo>
                    <a:pt x="490" y="112"/>
                  </a:lnTo>
                  <a:lnTo>
                    <a:pt x="490" y="144"/>
                  </a:lnTo>
                  <a:lnTo>
                    <a:pt x="534" y="144"/>
                  </a:lnTo>
                  <a:lnTo>
                    <a:pt x="534" y="203"/>
                  </a:lnTo>
                  <a:lnTo>
                    <a:pt x="624" y="203"/>
                  </a:lnTo>
                  <a:lnTo>
                    <a:pt x="624" y="233"/>
                  </a:lnTo>
                  <a:lnTo>
                    <a:pt x="787" y="233"/>
                  </a:lnTo>
                  <a:lnTo>
                    <a:pt x="787" y="262"/>
                  </a:lnTo>
                  <a:lnTo>
                    <a:pt x="861" y="262"/>
                  </a:lnTo>
                  <a:lnTo>
                    <a:pt x="861" y="307"/>
                  </a:lnTo>
                  <a:lnTo>
                    <a:pt x="996" y="307"/>
                  </a:lnTo>
                  <a:lnTo>
                    <a:pt x="996" y="339"/>
                  </a:lnTo>
                  <a:lnTo>
                    <a:pt x="1098" y="339"/>
                  </a:lnTo>
                </a:path>
              </a:pathLst>
            </a:custGeom>
            <a:noFill/>
            <a:ln w="28955" cap="flat">
              <a:solidFill>
                <a:srgbClr val="ED7D31"/>
              </a:solidFill>
              <a:prstDash val="solid"/>
              <a:round/>
            </a:ln>
          </p:spPr>
          <p:txBody>
            <a:bodyPr rtlCol="0"/>
            <a:p>
              <a:pPr algn="ctr"/>
              <a:endParaRPr lang="zh-CN" altLang="en-US"/>
            </a:p>
          </p:txBody>
        </p:sp>
      </p:grpSp>
      <p:sp>
        <p:nvSpPr>
          <p:cNvPr id="1124" name="rect 1124"/>
          <p:cNvSpPr/>
          <p:nvPr/>
        </p:nvSpPr>
        <p:spPr>
          <a:xfrm>
            <a:off x="9925557" y="5169243"/>
            <a:ext cx="225412" cy="653681"/>
          </a:xfrm>
          <a:prstGeom prst="rect">
            <a:avLst/>
          </a:prstGeom>
          <a:solidFill>
            <a:srgbClr val="ED7D31">
              <a:alpha val="100000"/>
            </a:srgbClr>
          </a:solidFill>
          <a:ln w="0" cap="flat">
            <a:noFill/>
            <a:prstDash val="solid"/>
            <a:miter lim="0"/>
          </a:ln>
        </p:spPr>
        <p:txBody>
          <a:bodyPr rtlCol="0"/>
          <a:p>
            <a:pPr algn="ctr"/>
            <a:endParaRPr lang="zh-CN" altLang="en-US"/>
          </a:p>
        </p:txBody>
      </p:sp>
      <p:sp>
        <p:nvSpPr>
          <p:cNvPr id="1126" name="textbox 1126"/>
          <p:cNvSpPr/>
          <p:nvPr/>
        </p:nvSpPr>
        <p:spPr>
          <a:xfrm rot="16200000">
            <a:off x="496184" y="4262147"/>
            <a:ext cx="1004569" cy="203200"/>
          </a:xfrm>
          <a:prstGeom prst="rect">
            <a:avLst/>
          </a:prstGeom>
          <a:noFill/>
          <a:ln w="0" cap="flat">
            <a:noFill/>
            <a:prstDash val="solid"/>
            <a:miter lim="0"/>
          </a:ln>
        </p:spPr>
        <p:txBody>
          <a:bodyPr vert="horz" wrap="square" lIns="0" tIns="0" rIns="0" bIns="0"/>
          <a:p>
            <a:pPr algn="l" rtl="0" eaLnBrk="0">
              <a:lnSpc>
                <a:spcPct val="171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98000"/>
              </a:lnSpc>
              <a:spcBef>
                <a:spcPts val="0"/>
              </a:spcBef>
            </a:pP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无事件患者比例</a:t>
            </a:r>
            <a:endParaRPr sz="1100" dirty="0">
              <a:latin typeface="微软雅黑" panose="020B0503020204020204" charset="-122"/>
              <a:ea typeface="微软雅黑" panose="020B0503020204020204" charset="-122"/>
              <a:cs typeface="微软雅黑" panose="020B0503020204020204" charset="-122"/>
            </a:endParaRPr>
          </a:p>
        </p:txBody>
      </p:sp>
      <p:sp>
        <p:nvSpPr>
          <p:cNvPr id="1128" name="path 1128"/>
          <p:cNvSpPr/>
          <p:nvPr/>
        </p:nvSpPr>
        <p:spPr>
          <a:xfrm>
            <a:off x="5927725" y="4097654"/>
            <a:ext cx="740282" cy="167258"/>
          </a:xfrm>
          <a:custGeom>
            <a:avLst/>
            <a:gdLst/>
            <a:ahLst/>
            <a:cxnLst/>
            <a:rect l="0" t="0" r="0" b="0"/>
            <a:pathLst>
              <a:path w="1165" h="263">
                <a:moveTo>
                  <a:pt x="22" y="0"/>
                </a:moveTo>
                <a:lnTo>
                  <a:pt x="22" y="29"/>
                </a:lnTo>
                <a:lnTo>
                  <a:pt x="199" y="29"/>
                </a:lnTo>
                <a:lnTo>
                  <a:pt x="199" y="74"/>
                </a:lnTo>
                <a:lnTo>
                  <a:pt x="364" y="74"/>
                </a:lnTo>
                <a:lnTo>
                  <a:pt x="364" y="166"/>
                </a:lnTo>
                <a:lnTo>
                  <a:pt x="587" y="166"/>
                </a:lnTo>
                <a:lnTo>
                  <a:pt x="587" y="240"/>
                </a:lnTo>
                <a:lnTo>
                  <a:pt x="1165" y="240"/>
                </a:lnTo>
              </a:path>
            </a:pathLst>
          </a:custGeom>
          <a:noFill/>
          <a:ln w="28954" cap="flat">
            <a:solidFill>
              <a:srgbClr val="7F7F7F"/>
            </a:solidFill>
            <a:prstDash val="solid"/>
            <a:round/>
          </a:ln>
        </p:spPr>
        <p:txBody>
          <a:bodyPr rtlCol="0"/>
          <a:p>
            <a:pPr algn="ctr"/>
            <a:endParaRPr lang="zh-CN" altLang="en-US"/>
          </a:p>
        </p:txBody>
      </p:sp>
      <p:grpSp>
        <p:nvGrpSpPr>
          <p:cNvPr id="88" name="group 88"/>
          <p:cNvGrpSpPr/>
          <p:nvPr/>
        </p:nvGrpSpPr>
        <p:grpSpPr>
          <a:xfrm rot="21600000">
            <a:off x="4469257" y="2622296"/>
            <a:ext cx="344170" cy="274320"/>
            <a:chOff x="0" y="0"/>
            <a:chExt cx="344170" cy="274320"/>
          </a:xfrm>
        </p:grpSpPr>
        <p:sp>
          <p:nvSpPr>
            <p:cNvPr id="1130" name="path 1130"/>
            <p:cNvSpPr/>
            <p:nvPr/>
          </p:nvSpPr>
          <p:spPr>
            <a:xfrm>
              <a:off x="0" y="0"/>
              <a:ext cx="344170" cy="28956"/>
            </a:xfrm>
            <a:custGeom>
              <a:avLst/>
              <a:gdLst/>
              <a:ahLst/>
              <a:cxnLst/>
              <a:rect l="0" t="0" r="0" b="0"/>
              <a:pathLst>
                <a:path w="542" h="45">
                  <a:moveTo>
                    <a:pt x="542" y="22"/>
                  </a:moveTo>
                  <a:lnTo>
                    <a:pt x="0" y="22"/>
                  </a:lnTo>
                </a:path>
              </a:pathLst>
            </a:custGeom>
            <a:noFill/>
            <a:ln w="28955" cap="flat">
              <a:solidFill>
                <a:srgbClr val="ED7D31"/>
              </a:solidFill>
              <a:prstDash val="solid"/>
              <a:round/>
            </a:ln>
          </p:spPr>
          <p:txBody>
            <a:bodyPr rtlCol="0"/>
            <a:p>
              <a:pPr algn="ctr"/>
              <a:endParaRPr lang="zh-CN" altLang="en-US"/>
            </a:p>
          </p:txBody>
        </p:sp>
        <p:sp>
          <p:nvSpPr>
            <p:cNvPr id="1132" name="path 1132"/>
            <p:cNvSpPr/>
            <p:nvPr/>
          </p:nvSpPr>
          <p:spPr>
            <a:xfrm>
              <a:off x="0" y="245363"/>
              <a:ext cx="344170" cy="28956"/>
            </a:xfrm>
            <a:custGeom>
              <a:avLst/>
              <a:gdLst/>
              <a:ahLst/>
              <a:cxnLst/>
              <a:rect l="0" t="0" r="0" b="0"/>
              <a:pathLst>
                <a:path w="542" h="45">
                  <a:moveTo>
                    <a:pt x="542" y="22"/>
                  </a:moveTo>
                  <a:lnTo>
                    <a:pt x="0" y="22"/>
                  </a:lnTo>
                </a:path>
              </a:pathLst>
            </a:custGeom>
            <a:noFill/>
            <a:ln w="28955" cap="flat">
              <a:solidFill>
                <a:srgbClr val="7F7F7F"/>
              </a:solidFill>
              <a:prstDash val="solid"/>
              <a:round/>
            </a:ln>
          </p:spPr>
          <p:txBody>
            <a:bodyPr rtlCol="0"/>
            <a:p>
              <a:pPr algn="ctr"/>
              <a:endParaRPr lang="zh-CN" altLang="en-US"/>
            </a:p>
          </p:txBody>
        </p:sp>
      </p:grpSp>
      <p:sp>
        <p:nvSpPr>
          <p:cNvPr id="1134" name="rect 1134"/>
          <p:cNvSpPr/>
          <p:nvPr/>
        </p:nvSpPr>
        <p:spPr>
          <a:xfrm>
            <a:off x="8925814" y="5458879"/>
            <a:ext cx="225412" cy="364045"/>
          </a:xfrm>
          <a:prstGeom prst="rect">
            <a:avLst/>
          </a:prstGeom>
          <a:solidFill>
            <a:srgbClr val="ED7D31">
              <a:alpha val="100000"/>
            </a:srgbClr>
          </a:solidFill>
          <a:ln w="0" cap="flat">
            <a:noFill/>
            <a:prstDash val="solid"/>
            <a:miter lim="0"/>
          </a:ln>
        </p:spPr>
        <p:txBody>
          <a:bodyPr rtlCol="0"/>
          <a:p>
            <a:pPr algn="ctr"/>
            <a:endParaRPr lang="zh-CN" altLang="en-US"/>
          </a:p>
        </p:txBody>
      </p:sp>
      <p:sp>
        <p:nvSpPr>
          <p:cNvPr id="1136" name="textbox 1136"/>
          <p:cNvSpPr/>
          <p:nvPr/>
        </p:nvSpPr>
        <p:spPr>
          <a:xfrm>
            <a:off x="3453726" y="5734723"/>
            <a:ext cx="215900" cy="325754"/>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411</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404</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38" name="textbox 1138"/>
          <p:cNvSpPr/>
          <p:nvPr/>
        </p:nvSpPr>
        <p:spPr>
          <a:xfrm>
            <a:off x="3100540" y="5734723"/>
            <a:ext cx="215900"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5875"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501</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495</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40" name="textbox 1140"/>
          <p:cNvSpPr/>
          <p:nvPr/>
        </p:nvSpPr>
        <p:spPr>
          <a:xfrm>
            <a:off x="4129163" y="5734723"/>
            <a:ext cx="21399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269</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252</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42" name="textbox 1142"/>
          <p:cNvSpPr/>
          <p:nvPr/>
        </p:nvSpPr>
        <p:spPr>
          <a:xfrm>
            <a:off x="4475746" y="5734723"/>
            <a:ext cx="213995" cy="325754"/>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214</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206</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44" name="textbox 1144"/>
          <p:cNvSpPr/>
          <p:nvPr/>
        </p:nvSpPr>
        <p:spPr>
          <a:xfrm>
            <a:off x="2394356" y="5734723"/>
            <a:ext cx="21272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3335" algn="l" rtl="0" eaLnBrk="0">
              <a:lnSpc>
                <a:spcPct val="80000"/>
              </a:lnSpc>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703</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690</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46" name="textbox 1146"/>
          <p:cNvSpPr/>
          <p:nvPr/>
        </p:nvSpPr>
        <p:spPr>
          <a:xfrm>
            <a:off x="1717408" y="5734723"/>
            <a:ext cx="21272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859</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859</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48" name="textbox 1148"/>
          <p:cNvSpPr/>
          <p:nvPr/>
        </p:nvSpPr>
        <p:spPr>
          <a:xfrm>
            <a:off x="2061324" y="5734723"/>
            <a:ext cx="21272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3335" algn="l" rtl="0" eaLnBrk="0">
              <a:lnSpc>
                <a:spcPct val="80000"/>
              </a:lnSpc>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789</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806</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50" name="textbox 1150"/>
          <p:cNvSpPr/>
          <p:nvPr/>
        </p:nvSpPr>
        <p:spPr>
          <a:xfrm>
            <a:off x="3785082" y="5734723"/>
            <a:ext cx="21272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329</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324</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52" name="textbox 1152"/>
          <p:cNvSpPr/>
          <p:nvPr/>
        </p:nvSpPr>
        <p:spPr>
          <a:xfrm>
            <a:off x="2750286" y="5734723"/>
            <a:ext cx="212725"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583</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584</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54" name="textbox 1154"/>
          <p:cNvSpPr/>
          <p:nvPr/>
        </p:nvSpPr>
        <p:spPr>
          <a:xfrm>
            <a:off x="5178056" y="5734723"/>
            <a:ext cx="209550" cy="32639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125</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7145" algn="l" rtl="0" eaLnBrk="0">
              <a:lnSpc>
                <a:spcPct val="80000"/>
              </a:lnSpc>
              <a:spcBef>
                <a:spcPts val="5"/>
              </a:spcBef>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112</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56" name="textbox 1156"/>
          <p:cNvSpPr/>
          <p:nvPr/>
        </p:nvSpPr>
        <p:spPr>
          <a:xfrm>
            <a:off x="4826012" y="5734723"/>
            <a:ext cx="205104"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157</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159</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58" name="rect 1158"/>
          <p:cNvSpPr/>
          <p:nvPr/>
        </p:nvSpPr>
        <p:spPr>
          <a:xfrm>
            <a:off x="11196066" y="5751810"/>
            <a:ext cx="223697" cy="71774"/>
          </a:xfrm>
          <a:prstGeom prst="rect">
            <a:avLst/>
          </a:prstGeom>
          <a:solidFill>
            <a:srgbClr val="7F7F7F">
              <a:alpha val="100000"/>
            </a:srgbClr>
          </a:solidFill>
          <a:ln w="0" cap="flat">
            <a:noFill/>
            <a:prstDash val="solid"/>
            <a:miter lim="0"/>
          </a:ln>
        </p:spPr>
        <p:txBody>
          <a:bodyPr rtlCol="0"/>
          <a:p>
            <a:pPr algn="ctr"/>
            <a:endParaRPr lang="zh-CN" altLang="en-US"/>
          </a:p>
        </p:txBody>
      </p:sp>
      <p:sp>
        <p:nvSpPr>
          <p:cNvPr id="1160" name="rect 1160"/>
          <p:cNvSpPr/>
          <p:nvPr/>
        </p:nvSpPr>
        <p:spPr>
          <a:xfrm>
            <a:off x="10925302" y="5676772"/>
            <a:ext cx="223697" cy="146151"/>
          </a:xfrm>
          <a:prstGeom prst="rect">
            <a:avLst/>
          </a:prstGeom>
          <a:solidFill>
            <a:srgbClr val="ED7D31">
              <a:alpha val="100000"/>
            </a:srgbClr>
          </a:solidFill>
          <a:ln w="0" cap="flat">
            <a:noFill/>
            <a:prstDash val="solid"/>
            <a:miter lim="0"/>
          </a:ln>
        </p:spPr>
        <p:txBody>
          <a:bodyPr rtlCol="0"/>
          <a:p>
            <a:pPr algn="ctr"/>
            <a:endParaRPr lang="zh-CN" altLang="en-US"/>
          </a:p>
        </p:txBody>
      </p:sp>
      <p:sp>
        <p:nvSpPr>
          <p:cNvPr id="1162" name="path 1162"/>
          <p:cNvSpPr/>
          <p:nvPr/>
        </p:nvSpPr>
        <p:spPr>
          <a:xfrm>
            <a:off x="7694548" y="5817463"/>
            <a:ext cx="3792093" cy="12700"/>
          </a:xfrm>
          <a:custGeom>
            <a:avLst/>
            <a:gdLst/>
            <a:ahLst/>
            <a:cxnLst/>
            <a:rect l="0" t="0" r="0" b="0"/>
            <a:pathLst>
              <a:path w="5971" h="20">
                <a:moveTo>
                  <a:pt x="0" y="10"/>
                </a:moveTo>
                <a:lnTo>
                  <a:pt x="5971" y="10"/>
                </a:lnTo>
              </a:path>
            </a:pathLst>
          </a:custGeom>
          <a:noFill/>
          <a:ln w="12700" cap="flat">
            <a:solidFill>
              <a:srgbClr val="7F7F7F"/>
            </a:solidFill>
            <a:prstDash val="solid"/>
            <a:round/>
          </a:ln>
        </p:spPr>
        <p:txBody>
          <a:bodyPr rtlCol="0"/>
          <a:p>
            <a:pPr algn="ctr"/>
            <a:endParaRPr lang="zh-CN" altLang="en-US"/>
          </a:p>
        </p:txBody>
      </p:sp>
      <p:sp>
        <p:nvSpPr>
          <p:cNvPr id="1164" name="textbox 1164"/>
          <p:cNvSpPr/>
          <p:nvPr/>
        </p:nvSpPr>
        <p:spPr>
          <a:xfrm>
            <a:off x="1229893" y="4329544"/>
            <a:ext cx="314325" cy="1352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defTabSz="0" rtl="0" eaLnBrk="0">
              <a:lnSpc>
                <a:spcPct val="80000"/>
              </a:lnSpc>
              <a:tabLst>
                <a:tab pos="300990" algn="l"/>
              </a:tabLst>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0.4</a:t>
            </a:r>
            <a:r>
              <a:rPr sz="900" kern="0" spc="-9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66" name="textbox 1166"/>
          <p:cNvSpPr/>
          <p:nvPr/>
        </p:nvSpPr>
        <p:spPr>
          <a:xfrm>
            <a:off x="1229893" y="4859896"/>
            <a:ext cx="314325" cy="1352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defTabSz="0" rtl="0" eaLnBrk="0">
              <a:lnSpc>
                <a:spcPct val="80000"/>
              </a:lnSpc>
              <a:tabLst>
                <a:tab pos="300990" algn="l"/>
              </a:tabLst>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0.2</a:t>
            </a:r>
            <a:r>
              <a:rPr sz="900" kern="0" spc="-9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68" name="path 1168"/>
          <p:cNvSpPr/>
          <p:nvPr/>
        </p:nvSpPr>
        <p:spPr>
          <a:xfrm>
            <a:off x="1524761" y="2551048"/>
            <a:ext cx="12700" cy="2893186"/>
          </a:xfrm>
          <a:custGeom>
            <a:avLst/>
            <a:gdLst/>
            <a:ahLst/>
            <a:cxnLst/>
            <a:rect l="0" t="0" r="0" b="0"/>
            <a:pathLst>
              <a:path w="20" h="4556">
                <a:moveTo>
                  <a:pt x="10" y="0"/>
                </a:moveTo>
                <a:lnTo>
                  <a:pt x="10" y="4556"/>
                </a:lnTo>
              </a:path>
            </a:pathLst>
          </a:custGeom>
          <a:noFill/>
          <a:ln w="12700" cap="flat">
            <a:solidFill>
              <a:srgbClr val="7F7F7F"/>
            </a:solidFill>
            <a:prstDash val="solid"/>
            <a:round/>
          </a:ln>
        </p:spPr>
        <p:txBody>
          <a:bodyPr rtlCol="0"/>
          <a:p>
            <a:pPr algn="ctr"/>
            <a:endParaRPr lang="zh-CN" altLang="en-US"/>
          </a:p>
        </p:txBody>
      </p:sp>
      <p:sp>
        <p:nvSpPr>
          <p:cNvPr id="1170" name="textbox 1170"/>
          <p:cNvSpPr/>
          <p:nvPr/>
        </p:nvSpPr>
        <p:spPr>
          <a:xfrm>
            <a:off x="5559793" y="5734723"/>
            <a:ext cx="148589"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82</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3335" algn="l" rtl="0" eaLnBrk="0">
              <a:lnSpc>
                <a:spcPct val="80000"/>
              </a:lnSpc>
              <a:spcBef>
                <a:spcPts val="5"/>
              </a:spcBef>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78</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72" name="textbox 1172"/>
          <p:cNvSpPr/>
          <p:nvPr/>
        </p:nvSpPr>
        <p:spPr>
          <a:xfrm>
            <a:off x="6259677" y="5734723"/>
            <a:ext cx="148589" cy="3257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35</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30</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74" name="textbox 1174"/>
          <p:cNvSpPr/>
          <p:nvPr/>
        </p:nvSpPr>
        <p:spPr>
          <a:xfrm>
            <a:off x="5913475" y="5736094"/>
            <a:ext cx="148589" cy="32448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79000"/>
              </a:lnSpc>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57</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5"/>
              </a:spcBef>
            </a:pPr>
            <a:r>
              <a:rPr sz="900" kern="0" spc="-2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53</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76" name="textbox 1176"/>
          <p:cNvSpPr/>
          <p:nvPr/>
        </p:nvSpPr>
        <p:spPr>
          <a:xfrm>
            <a:off x="6611759" y="5734723"/>
            <a:ext cx="140970" cy="325754"/>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900" kern="0" spc="-3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14</a:t>
            </a:r>
            <a:endParaRPr sz="9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6000"/>
              </a:lnSpc>
            </a:pPr>
            <a:endParaRPr sz="500" dirty="0">
              <a:latin typeface="Arial" panose="020B0604020202020204" pitchFamily="34" charset="0"/>
              <a:ea typeface="Arial" panose="020B0604020202020204" pitchFamily="34" charset="0"/>
              <a:cs typeface="Arial" panose="020B0604020202020204" pitchFamily="34" charset="0"/>
            </a:endParaRPr>
          </a:p>
          <a:p>
            <a:pPr marL="34925" algn="l" rtl="0" eaLnBrk="0">
              <a:lnSpc>
                <a:spcPct val="80000"/>
              </a:lnSpc>
              <a:spcBef>
                <a:spcPts val="0"/>
              </a:spcBef>
            </a:pPr>
            <a:r>
              <a:rPr sz="900" kern="0" spc="-1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9</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78" name="textbox 1178"/>
          <p:cNvSpPr/>
          <p:nvPr/>
        </p:nvSpPr>
        <p:spPr>
          <a:xfrm>
            <a:off x="1325854" y="5381739"/>
            <a:ext cx="218440" cy="135254"/>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defTabSz="0" rtl="0" eaLnBrk="0">
              <a:lnSpc>
                <a:spcPct val="80000"/>
              </a:lnSpc>
              <a:tabLst>
                <a:tab pos="204470" algn="l"/>
              </a:tabLst>
            </a:pPr>
            <a:r>
              <a:rPr sz="900" kern="0" spc="-5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0</a:t>
            </a:r>
            <a:r>
              <a:rPr sz="900" kern="0" spc="-10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r>
              <a:rPr sz="900" strike="sngStrike" kern="0" spc="0" dirty="0">
                <a:solidFill>
                  <a:srgbClr val="132E40">
                    <a:alpha val="100000"/>
                  </a:srgbClr>
                </a:solidFill>
                <a:latin typeface="Arial" panose="020B0604020202020204" pitchFamily="34" charset="0"/>
                <a:ea typeface="Arial" panose="020B0604020202020204" pitchFamily="34" charset="0"/>
                <a:cs typeface="Arial" panose="020B0604020202020204" pitchFamily="34" charset="0"/>
              </a:rPr>
              <a:t>	</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180" name="textbox 1180"/>
          <p:cNvSpPr/>
          <p:nvPr/>
        </p:nvSpPr>
        <p:spPr>
          <a:xfrm>
            <a:off x="1280718" y="5538470"/>
            <a:ext cx="135889" cy="15875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97000"/>
              </a:lnSpc>
            </a:pPr>
            <a:r>
              <a:rPr sz="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900" dirty="0">
              <a:latin typeface="微软雅黑" panose="020B0503020204020204" charset="-122"/>
              <a:ea typeface="微软雅黑" panose="020B0503020204020204" charset="-122"/>
              <a:cs typeface="微软雅黑" panose="020B0503020204020204" charset="-122"/>
            </a:endParaRPr>
          </a:p>
        </p:txBody>
      </p:sp>
      <p:sp>
        <p:nvSpPr>
          <p:cNvPr id="11" name="textbox 1008"/>
          <p:cNvSpPr/>
          <p:nvPr/>
        </p:nvSpPr>
        <p:spPr>
          <a:xfrm>
            <a:off x="4946985" y="6360166"/>
            <a:ext cx="2297429" cy="358775"/>
          </a:xfrm>
          <a:prstGeom prst="rect">
            <a:avLst/>
          </a:prstGeom>
          <a:noFill/>
          <a:ln w="0" cap="flat">
            <a:noFill/>
            <a:prstDash val="solid"/>
            <a:miter lim="0"/>
          </a:ln>
        </p:spPr>
        <p:txBody>
          <a:bodyPr vert="horz" wrap="square" lIns="0" tIns="0" rIns="0" bIns="0"/>
          <a:p>
            <a:pPr algn="l" rtl="0" eaLnBrk="0">
              <a:lnSpc>
                <a:spcPct val="86000"/>
              </a:lnSpc>
            </a:pPr>
            <a:endParaRPr sz="100" dirty="0">
              <a:latin typeface="Arial" panose="020B0604020202020204"/>
              <a:ea typeface="Arial" panose="020B0604020202020204"/>
              <a:cs typeface="Arial" panose="020B0604020202020204"/>
            </a:endParaRPr>
          </a:p>
          <a:p>
            <a:pPr algn="r" rtl="0" eaLnBrk="0">
              <a:lnSpc>
                <a:spcPct val="91000"/>
              </a:lnSpc>
            </a:pP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2400" b="1" kern="0" spc="-10" baseline="28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4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更强效：</a:t>
            </a:r>
            <a:endParaRPr sz="2400"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33655" y="346075"/>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新诊断骨髓瘤患者从安加维</a:t>
            </a:r>
            <a:r>
              <a:rPr lang="en-US" altLang="en-US"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治疗中获益更大</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a:t>
            </a:r>
            <a:endPar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026" name="picture 1026"/>
          <p:cNvPicPr>
            <a:picLocks noChangeAspect="1"/>
          </p:cNvPicPr>
          <p:nvPr/>
        </p:nvPicPr>
        <p:blipFill>
          <a:blip r:embed="rId1"/>
          <a:stretch>
            <a:fillRect/>
          </a:stretch>
        </p:blipFill>
        <p:spPr>
          <a:xfrm rot="21600000">
            <a:off x="470534" y="2209165"/>
            <a:ext cx="4679950" cy="3627754"/>
          </a:xfrm>
          <a:prstGeom prst="rect">
            <a:avLst/>
          </a:prstGeom>
        </p:spPr>
      </p:pic>
      <p:sp>
        <p:nvSpPr>
          <p:cNvPr id="1028" name="rect 1028"/>
          <p:cNvSpPr/>
          <p:nvPr/>
        </p:nvSpPr>
        <p:spPr>
          <a:xfrm>
            <a:off x="528954" y="1077214"/>
            <a:ext cx="11209654" cy="849376"/>
          </a:xfrm>
          <a:prstGeom prst="rect">
            <a:avLst/>
          </a:prstGeom>
          <a:solidFill>
            <a:srgbClr val="EA6F3F">
              <a:alpha val="62745"/>
            </a:srgbClr>
          </a:solidFill>
          <a:ln w="0" cap="flat">
            <a:noFill/>
            <a:prstDash val="solid"/>
            <a:miter lim="0"/>
          </a:ln>
        </p:spPr>
        <p:txBody>
          <a:bodyPr rtlCol="0"/>
          <a:p>
            <a:pPr algn="ctr"/>
            <a:endParaRPr lang="zh-CN" altLang="en-US"/>
          </a:p>
        </p:txBody>
      </p:sp>
      <p:sp>
        <p:nvSpPr>
          <p:cNvPr id="1030" name="textbox 1030"/>
          <p:cNvSpPr/>
          <p:nvPr/>
        </p:nvSpPr>
        <p:spPr>
          <a:xfrm>
            <a:off x="490854" y="1051559"/>
            <a:ext cx="11203305" cy="838835"/>
          </a:xfrm>
          <a:prstGeom prst="rect">
            <a:avLst/>
          </a:prstGeom>
          <a:solidFill>
            <a:srgbClr val="FFFFFF">
              <a:alpha val="100000"/>
            </a:srgbClr>
          </a:solidFill>
          <a:ln w="0" cap="flat">
            <a:noFill/>
            <a:prstDash val="solid"/>
            <a:miter lim="0"/>
          </a:ln>
        </p:spPr>
        <p:txBody>
          <a:bodyPr vert="horz" wrap="square" lIns="0" tIns="0" rIns="0" bIns="0"/>
          <a:p>
            <a:pPr algn="l" rtl="0" eaLnBrk="0">
              <a:lnSpc>
                <a:spcPct val="122000"/>
              </a:lnSpc>
            </a:pPr>
            <a:endParaRPr sz="1000" dirty="0">
              <a:latin typeface="Arial" panose="020B0604020202020204"/>
              <a:ea typeface="Arial" panose="020B0604020202020204"/>
              <a:cs typeface="Arial" panose="020B0604020202020204"/>
            </a:endParaRPr>
          </a:p>
          <a:p>
            <a:pPr marL="120650" algn="l" rtl="0" eaLnBrk="0">
              <a:lnSpc>
                <a:spcPct val="94000"/>
              </a:lnSpc>
              <a:spcBef>
                <a:spcPts val="0"/>
              </a:spcBef>
            </a:pP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研究方法：</a:t>
            </a:r>
            <a:r>
              <a:rPr sz="15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回顾性研究</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，入选多发性</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骨髓瘤患者</a:t>
            </a:r>
            <a:r>
              <a:rPr sz="15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NDMM</a:t>
            </a:r>
            <a:r>
              <a:rPr sz="15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61例</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RRMM</a:t>
            </a:r>
            <a:r>
              <a:rPr sz="15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23例</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，所有患者接受</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PI</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based</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方案和地舒</a:t>
            </a:r>
            <a:endParaRPr sz="1500" dirty="0">
              <a:latin typeface="微软雅黑" panose="020B0503020204020204" charset="-122"/>
              <a:ea typeface="微软雅黑" panose="020B0503020204020204" charset="-122"/>
              <a:cs typeface="微软雅黑" panose="020B0503020204020204" charset="-122"/>
            </a:endParaRPr>
          </a:p>
          <a:p>
            <a:pPr marL="123190" algn="l" rtl="0" eaLnBrk="0">
              <a:lnSpc>
                <a:spcPts val="2880"/>
              </a:lnSpc>
            </a:pP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单抗治疗</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中位随访24个</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1500" dirty="0">
              <a:latin typeface="微软雅黑" panose="020B0503020204020204" charset="-122"/>
              <a:ea typeface="微软雅黑" panose="020B0503020204020204" charset="-122"/>
              <a:cs typeface="微软雅黑" panose="020B0503020204020204" charset="-122"/>
            </a:endParaRPr>
          </a:p>
        </p:txBody>
      </p:sp>
      <p:grpSp>
        <p:nvGrpSpPr>
          <p:cNvPr id="64" name="group 64"/>
          <p:cNvGrpSpPr/>
          <p:nvPr/>
        </p:nvGrpSpPr>
        <p:grpSpPr>
          <a:xfrm rot="21600000">
            <a:off x="6402196" y="3494277"/>
            <a:ext cx="1768602" cy="1768602"/>
            <a:chOff x="0" y="0"/>
            <a:chExt cx="1768602" cy="1768602"/>
          </a:xfrm>
        </p:grpSpPr>
        <p:sp>
          <p:nvSpPr>
            <p:cNvPr id="1032" name="path 1032"/>
            <p:cNvSpPr/>
            <p:nvPr/>
          </p:nvSpPr>
          <p:spPr>
            <a:xfrm>
              <a:off x="9525" y="9525"/>
              <a:ext cx="1749552" cy="1749552"/>
            </a:xfrm>
            <a:custGeom>
              <a:avLst/>
              <a:gdLst/>
              <a:ahLst/>
              <a:cxnLst/>
              <a:rect l="0" t="0" r="0" b="0"/>
              <a:pathLst>
                <a:path w="2755" h="2755">
                  <a:moveTo>
                    <a:pt x="1377" y="0"/>
                  </a:moveTo>
                  <a:cubicBezTo>
                    <a:pt x="2138" y="0"/>
                    <a:pt x="2755" y="616"/>
                    <a:pt x="2755" y="1377"/>
                  </a:cubicBezTo>
                  <a:cubicBezTo>
                    <a:pt x="2755" y="2138"/>
                    <a:pt x="2138" y="2755"/>
                    <a:pt x="1377" y="2755"/>
                  </a:cubicBezTo>
                  <a:cubicBezTo>
                    <a:pt x="616" y="2755"/>
                    <a:pt x="0" y="2138"/>
                    <a:pt x="0" y="1377"/>
                  </a:cubicBezTo>
                  <a:cubicBezTo>
                    <a:pt x="0" y="865"/>
                    <a:pt x="283" y="396"/>
                    <a:pt x="736" y="157"/>
                  </a:cubicBezTo>
                  <a:lnTo>
                    <a:pt x="1025" y="706"/>
                  </a:lnTo>
                  <a:cubicBezTo>
                    <a:pt x="654" y="901"/>
                    <a:pt x="512" y="1359"/>
                    <a:pt x="706" y="1730"/>
                  </a:cubicBezTo>
                  <a:cubicBezTo>
                    <a:pt x="901" y="2100"/>
                    <a:pt x="1359" y="2243"/>
                    <a:pt x="1730" y="2048"/>
                  </a:cubicBezTo>
                  <a:cubicBezTo>
                    <a:pt x="2100" y="1853"/>
                    <a:pt x="2243" y="1395"/>
                    <a:pt x="2048" y="1025"/>
                  </a:cubicBezTo>
                  <a:cubicBezTo>
                    <a:pt x="1917" y="775"/>
                    <a:pt x="1659" y="619"/>
                    <a:pt x="1377" y="619"/>
                  </a:cubicBezTo>
                  <a:lnTo>
                    <a:pt x="1377" y="0"/>
                  </a:lnTo>
                  <a:close/>
                </a:path>
              </a:pathLst>
            </a:custGeom>
            <a:solidFill>
              <a:srgbClr val="ED7D31">
                <a:alpha val="100000"/>
              </a:srgbClr>
            </a:solidFill>
            <a:ln w="0" cap="flat">
              <a:noFill/>
              <a:prstDash val="solid"/>
              <a:miter lim="0"/>
            </a:ln>
          </p:spPr>
          <p:txBody>
            <a:bodyPr rtlCol="0"/>
            <a:p>
              <a:pPr algn="ctr"/>
              <a:endParaRPr lang="zh-CN" altLang="en-US"/>
            </a:p>
          </p:txBody>
        </p:sp>
        <p:sp>
          <p:nvSpPr>
            <p:cNvPr id="1034" name="path 1034"/>
            <p:cNvSpPr/>
            <p:nvPr/>
          </p:nvSpPr>
          <p:spPr>
            <a:xfrm>
              <a:off x="0" y="0"/>
              <a:ext cx="1768602" cy="1768602"/>
            </a:xfrm>
            <a:custGeom>
              <a:avLst/>
              <a:gdLst/>
              <a:ahLst/>
              <a:cxnLst/>
              <a:rect l="0" t="0" r="0" b="0"/>
              <a:pathLst>
                <a:path w="2785" h="2785">
                  <a:moveTo>
                    <a:pt x="1392" y="15"/>
                  </a:moveTo>
                  <a:cubicBezTo>
                    <a:pt x="2153" y="15"/>
                    <a:pt x="2770" y="631"/>
                    <a:pt x="2770" y="1392"/>
                  </a:cubicBezTo>
                  <a:cubicBezTo>
                    <a:pt x="2770" y="2153"/>
                    <a:pt x="2153" y="2770"/>
                    <a:pt x="1392" y="2770"/>
                  </a:cubicBezTo>
                  <a:cubicBezTo>
                    <a:pt x="631" y="2770"/>
                    <a:pt x="15" y="2153"/>
                    <a:pt x="15" y="1392"/>
                  </a:cubicBezTo>
                  <a:cubicBezTo>
                    <a:pt x="15" y="880"/>
                    <a:pt x="298" y="411"/>
                    <a:pt x="751" y="172"/>
                  </a:cubicBezTo>
                  <a:lnTo>
                    <a:pt x="1040" y="721"/>
                  </a:lnTo>
                  <a:cubicBezTo>
                    <a:pt x="669" y="916"/>
                    <a:pt x="527" y="1374"/>
                    <a:pt x="721" y="1745"/>
                  </a:cubicBezTo>
                  <a:cubicBezTo>
                    <a:pt x="916" y="2115"/>
                    <a:pt x="1374" y="2258"/>
                    <a:pt x="1745" y="2063"/>
                  </a:cubicBezTo>
                  <a:cubicBezTo>
                    <a:pt x="2115" y="1868"/>
                    <a:pt x="2258" y="1410"/>
                    <a:pt x="2063" y="1040"/>
                  </a:cubicBezTo>
                  <a:cubicBezTo>
                    <a:pt x="1932" y="790"/>
                    <a:pt x="1674" y="634"/>
                    <a:pt x="1392" y="634"/>
                  </a:cubicBezTo>
                  <a:lnTo>
                    <a:pt x="1392" y="15"/>
                  </a:lnTo>
                  <a:close/>
                </a:path>
              </a:pathLst>
            </a:custGeom>
            <a:noFill/>
            <a:ln w="19050" cap="flat">
              <a:solidFill>
                <a:srgbClr val="FFFFFF"/>
              </a:solidFill>
              <a:prstDash val="solid"/>
              <a:round/>
            </a:ln>
          </p:spPr>
          <p:txBody>
            <a:bodyPr rtlCol="0"/>
            <a:p>
              <a:pPr algn="ctr"/>
              <a:endParaRPr lang="zh-CN" altLang="en-US"/>
            </a:p>
          </p:txBody>
        </p:sp>
        <p:sp>
          <p:nvSpPr>
            <p:cNvPr id="1036" name="path 1036"/>
            <p:cNvSpPr/>
            <p:nvPr/>
          </p:nvSpPr>
          <p:spPr>
            <a:xfrm>
              <a:off x="477393" y="9525"/>
              <a:ext cx="406907" cy="448818"/>
            </a:xfrm>
            <a:custGeom>
              <a:avLst/>
              <a:gdLst/>
              <a:ahLst/>
              <a:cxnLst/>
              <a:rect l="0" t="0" r="0" b="0"/>
              <a:pathLst>
                <a:path w="640" h="706">
                  <a:moveTo>
                    <a:pt x="0" y="157"/>
                  </a:moveTo>
                  <a:moveTo>
                    <a:pt x="0" y="157"/>
                  </a:moveTo>
                  <a:cubicBezTo>
                    <a:pt x="197" y="54"/>
                    <a:pt x="417" y="0"/>
                    <a:pt x="640" y="0"/>
                  </a:cubicBezTo>
                  <a:lnTo>
                    <a:pt x="640" y="619"/>
                  </a:lnTo>
                  <a:cubicBezTo>
                    <a:pt x="517" y="619"/>
                    <a:pt x="396" y="649"/>
                    <a:pt x="288" y="706"/>
                  </a:cubicBezTo>
                  <a:lnTo>
                    <a:pt x="0" y="157"/>
                  </a:lnTo>
                  <a:close/>
                </a:path>
              </a:pathLst>
            </a:custGeom>
            <a:solidFill>
              <a:srgbClr val="A5A5A5">
                <a:alpha val="100000"/>
              </a:srgbClr>
            </a:solidFill>
            <a:ln w="0" cap="flat">
              <a:noFill/>
              <a:prstDash val="solid"/>
              <a:miter lim="0"/>
            </a:ln>
          </p:spPr>
          <p:txBody>
            <a:bodyPr rtlCol="0"/>
            <a:p>
              <a:pPr algn="ctr"/>
              <a:endParaRPr lang="zh-CN" altLang="en-US"/>
            </a:p>
          </p:txBody>
        </p:sp>
      </p:grpSp>
      <p:graphicFrame>
        <p:nvGraphicFramePr>
          <p:cNvPr id="1038" name="table 1038"/>
          <p:cNvGraphicFramePr>
            <a:graphicFrameLocks noGrp="1"/>
          </p:cNvGraphicFramePr>
          <p:nvPr/>
        </p:nvGraphicFramePr>
        <p:xfrm>
          <a:off x="6119812" y="3067367"/>
          <a:ext cx="2387600" cy="2331085"/>
        </p:xfrm>
        <a:graphic>
          <a:graphicData uri="http://schemas.openxmlformats.org/drawingml/2006/table">
            <a:tbl>
              <a:tblPr/>
              <a:tblGrid>
                <a:gridCol w="2387600"/>
              </a:tblGrid>
              <a:tr h="375919">
                <a:tc>
                  <a:txBody>
                    <a:bodyPr/>
                    <a:p>
                      <a:pPr algn="l" rtl="0" eaLnBrk="0">
                        <a:lnSpc>
                          <a:spcPct val="123000"/>
                        </a:lnSpc>
                      </a:pPr>
                      <a:endParaRPr sz="1000" dirty="0">
                        <a:latin typeface="Arial" panose="020B0604020202020204"/>
                        <a:ea typeface="Arial" panose="020B0604020202020204"/>
                        <a:cs typeface="Arial" panose="020B0604020202020204"/>
                      </a:endParaRPr>
                    </a:p>
                    <a:p>
                      <a:pPr marL="880745" algn="l" rtl="0" eaLnBrk="0">
                        <a:lnSpc>
                          <a:spcPct val="80000"/>
                        </a:lnSpc>
                        <a:spcBef>
                          <a:spcPts val="0"/>
                        </a:spcBef>
                      </a:pPr>
                      <a:r>
                        <a:rPr sz="1400" b="1" kern="0" spc="-40" dirty="0">
                          <a:solidFill>
                            <a:srgbClr val="EB613B">
                              <a:alpha val="100000"/>
                            </a:srgbClr>
                          </a:solidFill>
                          <a:latin typeface="微软雅黑" panose="020B0503020204020204" charset="-122"/>
                          <a:ea typeface="微软雅黑" panose="020B0503020204020204" charset="-122"/>
                          <a:cs typeface="微软雅黑" panose="020B0503020204020204" charset="-122"/>
                        </a:rPr>
                        <a:t>NDMM</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a:noFill/>
                    </a:lnB>
                  </a:tcPr>
                </a:tc>
              </a:tr>
              <a:tr h="1955164">
                <a:tc>
                  <a:txBody>
                    <a:bodyPr/>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740410" algn="l" rtl="0" eaLnBrk="0">
                        <a:lnSpc>
                          <a:spcPct val="89000"/>
                        </a:lnSpc>
                      </a:pPr>
                      <a:r>
                        <a:rPr sz="2400" b="1" kern="0" spc="-30" dirty="0">
                          <a:solidFill>
                            <a:srgbClr val="EB613B">
                              <a:alpha val="100000"/>
                            </a:srgbClr>
                          </a:solidFill>
                          <a:latin typeface="微软雅黑" panose="020B0503020204020204" charset="-122"/>
                          <a:ea typeface="微软雅黑" panose="020B0503020204020204" charset="-122"/>
                          <a:cs typeface="微软雅黑" panose="020B0503020204020204" charset="-122"/>
                        </a:rPr>
                        <a:t>92.3%</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a:noFill/>
                    </a:lnT>
                    <a:lnB w="9525" cap="flat" cmpd="sng" algn="ctr">
                      <a:solidFill>
                        <a:srgbClr val="D9D9D9"/>
                      </a:solidFill>
                      <a:prstDash val="solid"/>
                      <a:round/>
                      <a:headEnd type="none" w="med" len="med"/>
                      <a:tailEnd type="none" w="med" len="med"/>
                    </a:lnB>
                  </a:tcPr>
                </a:tc>
              </a:tr>
            </a:tbl>
          </a:graphicData>
        </a:graphic>
      </p:graphicFrame>
      <p:grpSp>
        <p:nvGrpSpPr>
          <p:cNvPr id="66" name="group 66"/>
          <p:cNvGrpSpPr/>
          <p:nvPr/>
        </p:nvGrpSpPr>
        <p:grpSpPr>
          <a:xfrm rot="21600000">
            <a:off x="9014847" y="3494277"/>
            <a:ext cx="1767706" cy="1768602"/>
            <a:chOff x="0" y="0"/>
            <a:chExt cx="1767706" cy="1768602"/>
          </a:xfrm>
        </p:grpSpPr>
        <p:sp>
          <p:nvSpPr>
            <p:cNvPr id="1040" name="path 1040"/>
            <p:cNvSpPr/>
            <p:nvPr/>
          </p:nvSpPr>
          <p:spPr>
            <a:xfrm>
              <a:off x="400805" y="9525"/>
              <a:ext cx="1357376" cy="1749552"/>
            </a:xfrm>
            <a:custGeom>
              <a:avLst/>
              <a:gdLst/>
              <a:ahLst/>
              <a:cxnLst/>
              <a:rect l="0" t="0" r="0" b="0"/>
              <a:pathLst>
                <a:path w="2137" h="2755">
                  <a:moveTo>
                    <a:pt x="760" y="0"/>
                  </a:moveTo>
                  <a:cubicBezTo>
                    <a:pt x="1520" y="0"/>
                    <a:pt x="2137" y="616"/>
                    <a:pt x="2137" y="1377"/>
                  </a:cubicBezTo>
                  <a:cubicBezTo>
                    <a:pt x="2137" y="2138"/>
                    <a:pt x="1520" y="2755"/>
                    <a:pt x="760" y="2755"/>
                  </a:cubicBezTo>
                  <a:cubicBezTo>
                    <a:pt x="489" y="2755"/>
                    <a:pt x="225" y="2675"/>
                    <a:pt x="0" y="2526"/>
                  </a:cubicBezTo>
                  <a:lnTo>
                    <a:pt x="342" y="2009"/>
                  </a:lnTo>
                  <a:cubicBezTo>
                    <a:pt x="690" y="2240"/>
                    <a:pt x="1161" y="2144"/>
                    <a:pt x="1392" y="1795"/>
                  </a:cubicBezTo>
                  <a:cubicBezTo>
                    <a:pt x="1622" y="1446"/>
                    <a:pt x="1526" y="976"/>
                    <a:pt x="1178" y="745"/>
                  </a:cubicBezTo>
                  <a:cubicBezTo>
                    <a:pt x="1054" y="663"/>
                    <a:pt x="908" y="619"/>
                    <a:pt x="760" y="619"/>
                  </a:cubicBezTo>
                  <a:lnTo>
                    <a:pt x="760" y="0"/>
                  </a:lnTo>
                  <a:close/>
                </a:path>
              </a:pathLst>
            </a:custGeom>
            <a:solidFill>
              <a:srgbClr val="ED7D31">
                <a:alpha val="100000"/>
              </a:srgbClr>
            </a:solidFill>
            <a:ln w="0" cap="flat">
              <a:noFill/>
              <a:prstDash val="solid"/>
              <a:miter lim="0"/>
            </a:ln>
          </p:spPr>
          <p:txBody>
            <a:bodyPr rtlCol="0"/>
            <a:p>
              <a:pPr algn="ctr"/>
              <a:endParaRPr lang="zh-CN" altLang="en-US"/>
            </a:p>
          </p:txBody>
        </p:sp>
        <p:sp>
          <p:nvSpPr>
            <p:cNvPr id="1042" name="path 1042"/>
            <p:cNvSpPr/>
            <p:nvPr/>
          </p:nvSpPr>
          <p:spPr>
            <a:xfrm>
              <a:off x="391280" y="0"/>
              <a:ext cx="1376426" cy="1768602"/>
            </a:xfrm>
            <a:custGeom>
              <a:avLst/>
              <a:gdLst/>
              <a:ahLst/>
              <a:cxnLst/>
              <a:rect l="0" t="0" r="0" b="0"/>
              <a:pathLst>
                <a:path w="2167" h="2785">
                  <a:moveTo>
                    <a:pt x="775" y="15"/>
                  </a:moveTo>
                  <a:cubicBezTo>
                    <a:pt x="1535" y="15"/>
                    <a:pt x="2152" y="631"/>
                    <a:pt x="2152" y="1392"/>
                  </a:cubicBezTo>
                  <a:cubicBezTo>
                    <a:pt x="2152" y="2153"/>
                    <a:pt x="1535" y="2770"/>
                    <a:pt x="775" y="2770"/>
                  </a:cubicBezTo>
                  <a:cubicBezTo>
                    <a:pt x="504" y="2770"/>
                    <a:pt x="240" y="2690"/>
                    <a:pt x="15" y="2541"/>
                  </a:cubicBezTo>
                  <a:lnTo>
                    <a:pt x="357" y="2024"/>
                  </a:lnTo>
                  <a:cubicBezTo>
                    <a:pt x="705" y="2255"/>
                    <a:pt x="1176" y="2159"/>
                    <a:pt x="1407" y="1810"/>
                  </a:cubicBezTo>
                  <a:cubicBezTo>
                    <a:pt x="1637" y="1461"/>
                    <a:pt x="1541" y="991"/>
                    <a:pt x="1193" y="760"/>
                  </a:cubicBezTo>
                  <a:cubicBezTo>
                    <a:pt x="1069" y="678"/>
                    <a:pt x="923" y="634"/>
                    <a:pt x="775" y="634"/>
                  </a:cubicBezTo>
                  <a:lnTo>
                    <a:pt x="775" y="15"/>
                  </a:lnTo>
                  <a:close/>
                </a:path>
              </a:pathLst>
            </a:custGeom>
            <a:noFill/>
            <a:ln w="19050" cap="flat">
              <a:solidFill>
                <a:srgbClr val="FFFFFF"/>
              </a:solidFill>
              <a:prstDash val="solid"/>
              <a:round/>
            </a:ln>
          </p:spPr>
          <p:txBody>
            <a:bodyPr rtlCol="0"/>
            <a:p>
              <a:pPr algn="ctr"/>
              <a:endParaRPr lang="zh-CN" altLang="en-US"/>
            </a:p>
          </p:txBody>
        </p:sp>
        <p:sp>
          <p:nvSpPr>
            <p:cNvPr id="1044" name="path 1044"/>
            <p:cNvSpPr/>
            <p:nvPr/>
          </p:nvSpPr>
          <p:spPr>
            <a:xfrm>
              <a:off x="0" y="9525"/>
              <a:ext cx="883405" cy="1604391"/>
            </a:xfrm>
            <a:custGeom>
              <a:avLst/>
              <a:gdLst/>
              <a:ahLst/>
              <a:cxnLst/>
              <a:rect l="0" t="0" r="0" b="0"/>
              <a:pathLst>
                <a:path w="1391" h="2526">
                  <a:moveTo>
                    <a:pt x="631" y="2526"/>
                  </a:moveTo>
                  <a:cubicBezTo>
                    <a:pt x="-3" y="2106"/>
                    <a:pt x="-177" y="1252"/>
                    <a:pt x="242" y="617"/>
                  </a:cubicBezTo>
                  <a:cubicBezTo>
                    <a:pt x="497" y="231"/>
                    <a:pt x="928" y="0"/>
                    <a:pt x="1391" y="0"/>
                  </a:cubicBezTo>
                  <a:lnTo>
                    <a:pt x="1391" y="619"/>
                  </a:lnTo>
                  <a:cubicBezTo>
                    <a:pt x="972" y="619"/>
                    <a:pt x="633" y="959"/>
                    <a:pt x="633" y="1377"/>
                  </a:cubicBezTo>
                  <a:cubicBezTo>
                    <a:pt x="633" y="1631"/>
                    <a:pt x="761" y="1869"/>
                    <a:pt x="973" y="2009"/>
                  </a:cubicBezTo>
                  <a:lnTo>
                    <a:pt x="631" y="2526"/>
                  </a:lnTo>
                  <a:close/>
                </a:path>
              </a:pathLst>
            </a:custGeom>
            <a:solidFill>
              <a:srgbClr val="A5A5A5">
                <a:alpha val="100000"/>
              </a:srgbClr>
            </a:solidFill>
            <a:ln w="0" cap="flat">
              <a:noFill/>
              <a:prstDash val="solid"/>
              <a:miter lim="0"/>
            </a:ln>
          </p:spPr>
          <p:txBody>
            <a:bodyPr rtlCol="0"/>
            <a:p>
              <a:pPr algn="ctr"/>
              <a:endParaRPr lang="zh-CN" altLang="en-US"/>
            </a:p>
          </p:txBody>
        </p:sp>
        <p:sp>
          <p:nvSpPr>
            <p:cNvPr id="1046" name="path 1046"/>
            <p:cNvSpPr/>
            <p:nvPr/>
          </p:nvSpPr>
          <p:spPr>
            <a:xfrm>
              <a:off x="0" y="0"/>
              <a:ext cx="892930" cy="1623441"/>
            </a:xfrm>
            <a:custGeom>
              <a:avLst/>
              <a:gdLst/>
              <a:ahLst/>
              <a:cxnLst/>
              <a:rect l="0" t="0" r="0" b="0"/>
              <a:pathLst>
                <a:path w="1406" h="2556">
                  <a:moveTo>
                    <a:pt x="631" y="2541"/>
                  </a:moveTo>
                  <a:cubicBezTo>
                    <a:pt x="-3" y="2121"/>
                    <a:pt x="-177" y="1267"/>
                    <a:pt x="242" y="632"/>
                  </a:cubicBezTo>
                  <a:cubicBezTo>
                    <a:pt x="497" y="246"/>
                    <a:pt x="928" y="15"/>
                    <a:pt x="1391" y="15"/>
                  </a:cubicBezTo>
                  <a:lnTo>
                    <a:pt x="1391" y="634"/>
                  </a:lnTo>
                  <a:cubicBezTo>
                    <a:pt x="972" y="634"/>
                    <a:pt x="633" y="974"/>
                    <a:pt x="633" y="1392"/>
                  </a:cubicBezTo>
                  <a:cubicBezTo>
                    <a:pt x="633" y="1646"/>
                    <a:pt x="761" y="1884"/>
                    <a:pt x="973" y="2024"/>
                  </a:cubicBezTo>
                  <a:lnTo>
                    <a:pt x="631" y="2541"/>
                  </a:lnTo>
                  <a:close/>
                </a:path>
              </a:pathLst>
            </a:custGeom>
            <a:noFill/>
            <a:ln w="19050" cap="flat">
              <a:solidFill>
                <a:srgbClr val="FFFFFF"/>
              </a:solidFill>
              <a:prstDash val="solid"/>
              <a:round/>
            </a:ln>
          </p:spPr>
          <p:txBody>
            <a:bodyPr rtlCol="0"/>
            <a:p>
              <a:pPr algn="ctr"/>
              <a:endParaRPr lang="zh-CN" altLang="en-US"/>
            </a:p>
          </p:txBody>
        </p:sp>
      </p:grpSp>
      <p:graphicFrame>
        <p:nvGraphicFramePr>
          <p:cNvPr id="1048" name="table 1048"/>
          <p:cNvGraphicFramePr>
            <a:graphicFrameLocks noGrp="1"/>
          </p:cNvGraphicFramePr>
          <p:nvPr/>
        </p:nvGraphicFramePr>
        <p:xfrm>
          <a:off x="8731567" y="3067367"/>
          <a:ext cx="2387600" cy="2331085"/>
        </p:xfrm>
        <a:graphic>
          <a:graphicData uri="http://schemas.openxmlformats.org/drawingml/2006/table">
            <a:tbl>
              <a:tblPr/>
              <a:tblGrid>
                <a:gridCol w="2387600"/>
              </a:tblGrid>
              <a:tr h="375919">
                <a:tc>
                  <a:txBody>
                    <a:bodyPr/>
                    <a:p>
                      <a:pPr algn="l" rtl="0" eaLnBrk="0">
                        <a:lnSpc>
                          <a:spcPct val="124000"/>
                        </a:lnSpc>
                      </a:pPr>
                      <a:endParaRPr sz="1000" dirty="0">
                        <a:latin typeface="Arial" panose="020B0604020202020204"/>
                        <a:ea typeface="Arial" panose="020B0604020202020204"/>
                        <a:cs typeface="Arial" panose="020B0604020202020204"/>
                      </a:endParaRPr>
                    </a:p>
                    <a:p>
                      <a:pPr marL="902335" algn="l" rtl="0" eaLnBrk="0">
                        <a:lnSpc>
                          <a:spcPct val="80000"/>
                        </a:lnSpc>
                        <a:spcBef>
                          <a:spcPts val="5"/>
                        </a:spcBef>
                      </a:pPr>
                      <a:r>
                        <a:rPr sz="1400" b="1" kern="0" spc="-30" dirty="0">
                          <a:solidFill>
                            <a:srgbClr val="595959">
                              <a:alpha val="100000"/>
                            </a:srgbClr>
                          </a:solidFill>
                          <a:latin typeface="微软雅黑" panose="020B0503020204020204" charset="-122"/>
                          <a:ea typeface="微软雅黑" panose="020B0503020204020204" charset="-122"/>
                          <a:cs typeface="微软雅黑" panose="020B0503020204020204" charset="-122"/>
                        </a:rPr>
                        <a:t>RRMM</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a:noFill/>
                    </a:lnB>
                  </a:tcPr>
                </a:tc>
              </a:tr>
              <a:tr h="1955164">
                <a:tc>
                  <a:txBody>
                    <a:bodyPr/>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753110" algn="l" rtl="0" eaLnBrk="0">
                        <a:lnSpc>
                          <a:spcPct val="89000"/>
                        </a:lnSpc>
                      </a:pPr>
                      <a:r>
                        <a:rPr sz="24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59.3%</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a:noFill/>
                    </a:lnT>
                    <a:lnB w="9525" cap="flat" cmpd="sng" algn="ctr">
                      <a:solidFill>
                        <a:srgbClr val="D9D9D9"/>
                      </a:solidFill>
                      <a:prstDash val="solid"/>
                      <a:round/>
                      <a:headEnd type="none" w="med" len="med"/>
                      <a:tailEnd type="none" w="med" len="med"/>
                    </a:lnB>
                  </a:tcPr>
                </a:tc>
              </a:tr>
            </a:tbl>
          </a:graphicData>
        </a:graphic>
      </p:graphicFrame>
      <p:sp>
        <p:nvSpPr>
          <p:cNvPr id="1050" name="textbox 1050"/>
          <p:cNvSpPr/>
          <p:nvPr/>
        </p:nvSpPr>
        <p:spPr>
          <a:xfrm>
            <a:off x="1963020" y="2785347"/>
            <a:ext cx="2540635" cy="1952625"/>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algn="r" rtl="0" eaLnBrk="0">
              <a:lnSpc>
                <a:spcPct val="80000"/>
              </a:lnSpc>
            </a:pPr>
            <a:r>
              <a:rPr sz="1500" b="1" kern="0" spc="50" dirty="0">
                <a:solidFill>
                  <a:srgbClr val="ED7D31">
                    <a:alpha val="100000"/>
                  </a:srgbClr>
                </a:solidFill>
                <a:latin typeface="微软雅黑" panose="020B0503020204020204" charset="-122"/>
                <a:ea typeface="微软雅黑" panose="020B0503020204020204" charset="-122"/>
                <a:cs typeface="微软雅黑" panose="020B0503020204020204" charset="-122"/>
              </a:rPr>
              <a:t>NDMM</a:t>
            </a:r>
            <a:endParaRPr sz="1500" dirty="0">
              <a:latin typeface="微软雅黑" panose="020B0503020204020204" charset="-122"/>
              <a:ea typeface="微软雅黑" panose="020B0503020204020204" charset="-122"/>
              <a:cs typeface="微软雅黑" panose="020B0503020204020204" charset="-122"/>
            </a:endParaRPr>
          </a:p>
          <a:p>
            <a:pPr marL="1823720" algn="l" rtl="0" eaLnBrk="0">
              <a:lnSpc>
                <a:spcPct val="94000"/>
              </a:lnSpc>
              <a:spcBef>
                <a:spcPts val="420"/>
              </a:spcBef>
            </a:pPr>
            <a:r>
              <a:rPr sz="15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(n=61)</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2700" algn="l" rtl="0" eaLnBrk="0">
              <a:lnSpc>
                <a:spcPct val="68000"/>
              </a:lnSpc>
              <a:spcBef>
                <a:spcPts val="455"/>
              </a:spcBef>
            </a:pPr>
            <a:r>
              <a:rPr sz="15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RRMM</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ts val="2325"/>
              </a:lnSpc>
            </a:pPr>
            <a:r>
              <a:rPr sz="15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(n=23)</a:t>
            </a:r>
            <a:endParaRPr sz="1500" dirty="0">
              <a:latin typeface="微软雅黑" panose="020B0503020204020204" charset="-122"/>
              <a:ea typeface="微软雅黑" panose="020B0503020204020204" charset="-122"/>
              <a:cs typeface="微软雅黑" panose="020B0503020204020204" charset="-122"/>
            </a:endParaRPr>
          </a:p>
        </p:txBody>
      </p:sp>
      <p:sp>
        <p:nvSpPr>
          <p:cNvPr id="1060" name="textbox 1060"/>
          <p:cNvSpPr/>
          <p:nvPr/>
        </p:nvSpPr>
        <p:spPr>
          <a:xfrm>
            <a:off x="6154170" y="2233644"/>
            <a:ext cx="5340984" cy="70485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&gt;90%的新诊断骨髓瘤患者三年内无骨相关事</a:t>
            </a:r>
            <a:r>
              <a:rPr sz="20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件</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marL="332740" algn="l" rtl="0" eaLnBrk="0">
              <a:lnSpc>
                <a:spcPct val="89000"/>
              </a:lnSpc>
              <a:spcBef>
                <a:spcPts val="5"/>
              </a:spcBef>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地舒单抗治疗后3年无骨相关事件的患者</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比例</a:t>
            </a:r>
            <a:endParaRPr sz="1800" dirty="0">
              <a:latin typeface="微软雅黑" panose="020B0503020204020204" charset="-122"/>
              <a:ea typeface="微软雅黑" panose="020B0503020204020204" charset="-122"/>
              <a:cs typeface="微软雅黑" panose="020B0503020204020204" charset="-122"/>
            </a:endParaRPr>
          </a:p>
        </p:txBody>
      </p:sp>
      <p:sp>
        <p:nvSpPr>
          <p:cNvPr id="1064" name="textbox 1064"/>
          <p:cNvSpPr/>
          <p:nvPr/>
        </p:nvSpPr>
        <p:spPr>
          <a:xfrm>
            <a:off x="6216346" y="5645308"/>
            <a:ext cx="5142229" cy="160654"/>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NDMM</a:t>
            </a: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：新诊断多发性骨髓瘤；</a:t>
            </a:r>
            <a:r>
              <a:rPr sz="9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RRMM</a:t>
            </a: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：复发/难治性多发性骨髓瘤</a:t>
            </a: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PI</a:t>
            </a: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9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蛋白酶体抑制剂</a:t>
            </a:r>
            <a:endParaRPr sz="900" dirty="0">
              <a:latin typeface="微软雅黑" panose="020B0503020204020204" charset="-122"/>
              <a:ea typeface="微软雅黑" panose="020B0503020204020204" charset="-122"/>
              <a:cs typeface="微软雅黑" panose="020B0503020204020204" charset="-122"/>
            </a:endParaRPr>
          </a:p>
        </p:txBody>
      </p:sp>
      <p:sp>
        <p:nvSpPr>
          <p:cNvPr id="1066" name="textbox 1066"/>
          <p:cNvSpPr/>
          <p:nvPr/>
        </p:nvSpPr>
        <p:spPr>
          <a:xfrm>
            <a:off x="5446058" y="3643376"/>
            <a:ext cx="869950" cy="782955"/>
          </a:xfrm>
          <a:prstGeom prst="rect">
            <a:avLst/>
          </a:prstGeom>
          <a:noFill/>
          <a:ln w="0" cap="flat">
            <a:noFill/>
            <a:prstDash val="solid"/>
            <a:miter lim="0"/>
          </a:ln>
        </p:spPr>
        <p:txBody>
          <a:bodyPr vert="horz" wrap="square" lIns="0" tIns="0" rIns="0" bIns="0"/>
          <a:p>
            <a:pPr algn="l" rtl="0" eaLnBrk="0">
              <a:lnSpc>
                <a:spcPct val="95000"/>
              </a:lnSpc>
            </a:pPr>
            <a:endParaRPr sz="100" dirty="0">
              <a:latin typeface="Arial" panose="020B0604020202020204"/>
              <a:ea typeface="Arial" panose="020B0604020202020204"/>
              <a:cs typeface="Arial" panose="020B0604020202020204"/>
            </a:endParaRPr>
          </a:p>
          <a:p>
            <a:pPr marL="12700" algn="l" rtl="0" eaLnBrk="0">
              <a:lnSpc>
                <a:spcPct val="84000"/>
              </a:lnSpc>
            </a:pPr>
            <a:r>
              <a:rPr sz="59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a:t>
            </a:r>
            <a:endParaRPr sz="5900" dirty="0">
              <a:latin typeface="微软雅黑" panose="020B0503020204020204" charset="-122"/>
              <a:ea typeface="微软雅黑" panose="020B0503020204020204" charset="-122"/>
              <a:cs typeface="微软雅黑" panose="020B0503020204020204" charset="-122"/>
            </a:endParaRPr>
          </a:p>
        </p:txBody>
      </p:sp>
      <p:sp>
        <p:nvSpPr>
          <p:cNvPr id="1068" name="textbox 1068"/>
          <p:cNvSpPr/>
          <p:nvPr/>
        </p:nvSpPr>
        <p:spPr>
          <a:xfrm>
            <a:off x="1140108" y="2565558"/>
            <a:ext cx="248920" cy="2706370"/>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100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84455" algn="l" rtl="0" eaLnBrk="0">
              <a:lnSpc>
                <a:spcPct val="98000"/>
              </a:lnSpc>
              <a:spcBef>
                <a:spcPts val="275"/>
              </a:spcBef>
            </a:pPr>
            <a:r>
              <a:rPr sz="900" b="1" kern="0" spc="30" dirty="0">
                <a:solidFill>
                  <a:srgbClr val="3B3838">
                    <a:alpha val="100000"/>
                  </a:srgbClr>
                </a:solidFill>
                <a:latin typeface="微软雅黑" panose="020B0503020204020204" charset="-122"/>
                <a:ea typeface="微软雅黑" panose="020B0503020204020204" charset="-122"/>
                <a:cs typeface="微软雅黑" panose="020B0503020204020204" charset="-122"/>
              </a:rPr>
              <a:t>80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85725" algn="l" rtl="0" eaLnBrk="0">
              <a:lnSpc>
                <a:spcPct val="98000"/>
              </a:lnSpc>
              <a:spcBef>
                <a:spcPts val="275"/>
              </a:spcBef>
            </a:pPr>
            <a:r>
              <a:rPr sz="9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60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81280" algn="l" rtl="0" eaLnBrk="0">
              <a:lnSpc>
                <a:spcPct val="98000"/>
              </a:lnSpc>
              <a:spcBef>
                <a:spcPts val="275"/>
              </a:spcBef>
            </a:pPr>
            <a:r>
              <a:rPr sz="900" b="1" kern="0" spc="40" dirty="0">
                <a:solidFill>
                  <a:srgbClr val="3B3838">
                    <a:alpha val="100000"/>
                  </a:srgbClr>
                </a:solidFill>
                <a:latin typeface="微软雅黑" panose="020B0503020204020204" charset="-122"/>
                <a:ea typeface="微软雅黑" panose="020B0503020204020204" charset="-122"/>
                <a:cs typeface="微软雅黑" panose="020B0503020204020204" charset="-122"/>
              </a:rPr>
              <a:t>40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85725" algn="l" rtl="0" eaLnBrk="0">
              <a:lnSpc>
                <a:spcPct val="98000"/>
              </a:lnSpc>
              <a:spcBef>
                <a:spcPts val="275"/>
              </a:spcBef>
            </a:pPr>
            <a:r>
              <a:rPr sz="9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20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161925" algn="l" rtl="0" eaLnBrk="0">
              <a:lnSpc>
                <a:spcPct val="98000"/>
              </a:lnSpc>
            </a:pPr>
            <a:r>
              <a:rPr sz="900" b="1" kern="0" spc="10" dirty="0">
                <a:solidFill>
                  <a:srgbClr val="3B3838">
                    <a:alpha val="100000"/>
                  </a:srgbClr>
                </a:solidFill>
                <a:latin typeface="微软雅黑" panose="020B0503020204020204" charset="-122"/>
                <a:ea typeface="微软雅黑" panose="020B0503020204020204" charset="-122"/>
                <a:cs typeface="微软雅黑" panose="020B0503020204020204" charset="-122"/>
              </a:rPr>
              <a:t>0</a:t>
            </a:r>
            <a:endParaRPr sz="900" dirty="0">
              <a:latin typeface="微软雅黑" panose="020B0503020204020204" charset="-122"/>
              <a:ea typeface="微软雅黑" panose="020B0503020204020204" charset="-122"/>
              <a:cs typeface="微软雅黑" panose="020B0503020204020204" charset="-122"/>
            </a:endParaRPr>
          </a:p>
        </p:txBody>
      </p:sp>
      <p:sp>
        <p:nvSpPr>
          <p:cNvPr id="1070" name="textbox 1070"/>
          <p:cNvSpPr/>
          <p:nvPr/>
        </p:nvSpPr>
        <p:spPr>
          <a:xfrm rot="16200000">
            <a:off x="-213315" y="3784710"/>
            <a:ext cx="2336800" cy="21590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无骨相关事件的MM患者</a:t>
            </a:r>
            <a:r>
              <a:rPr sz="14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p:txBody>
      </p:sp>
      <p:sp>
        <p:nvSpPr>
          <p:cNvPr id="1072" name="textbox 1072"/>
          <p:cNvSpPr/>
          <p:nvPr/>
        </p:nvSpPr>
        <p:spPr>
          <a:xfrm>
            <a:off x="266406" y="6577812"/>
            <a:ext cx="3509009" cy="162560"/>
          </a:xfrm>
          <a:prstGeom prst="rect">
            <a:avLst/>
          </a:prstGeom>
          <a:noFill/>
          <a:ln w="0" cap="flat">
            <a:noFill/>
            <a:prstDash val="solid"/>
            <a:miter lim="0"/>
          </a:ln>
        </p:spPr>
        <p:txBody>
          <a:bodyPr vert="horz" wrap="square" lIns="0" tIns="0" rIns="0" bIns="0"/>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100000"/>
              </a:lnSpc>
            </a:pP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Teramachi</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J,</a:t>
            </a:r>
            <a:r>
              <a:rPr sz="900" kern="0" spc="9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et</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al.</a:t>
            </a:r>
            <a:r>
              <a:rPr sz="900" kern="0" spc="9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J</a:t>
            </a:r>
            <a:r>
              <a:rPr sz="900" kern="0" spc="9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Bone</a:t>
            </a:r>
            <a:r>
              <a:rPr sz="900" kern="0" spc="1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Miner</a:t>
            </a:r>
            <a:r>
              <a:rPr sz="900" kern="0" spc="1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Metab.</a:t>
            </a:r>
            <a:r>
              <a:rPr sz="900" kern="0" spc="13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2023</a:t>
            </a:r>
            <a:r>
              <a:rPr sz="900" kern="0" spc="9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May;41(3):388-403.</a:t>
            </a:r>
            <a:endParaRPr sz="900" dirty="0">
              <a:latin typeface="微软雅黑" panose="020B0503020204020204" charset="-122"/>
              <a:ea typeface="微软雅黑" panose="020B0503020204020204" charset="-122"/>
              <a:cs typeface="微软雅黑" panose="020B0503020204020204" charset="-122"/>
            </a:endParaRPr>
          </a:p>
        </p:txBody>
      </p:sp>
      <p:sp>
        <p:nvSpPr>
          <p:cNvPr id="1074" name="path 1074"/>
          <p:cNvSpPr/>
          <p:nvPr/>
        </p:nvSpPr>
        <p:spPr>
          <a:xfrm>
            <a:off x="6870065" y="3494277"/>
            <a:ext cx="425957" cy="467868"/>
          </a:xfrm>
          <a:custGeom>
            <a:avLst/>
            <a:gdLst/>
            <a:ahLst/>
            <a:cxnLst/>
            <a:rect l="0" t="0" r="0" b="0"/>
            <a:pathLst>
              <a:path w="670" h="736">
                <a:moveTo>
                  <a:pt x="15" y="172"/>
                </a:moveTo>
                <a:cubicBezTo>
                  <a:pt x="212" y="69"/>
                  <a:pt x="432" y="15"/>
                  <a:pt x="655" y="15"/>
                </a:cubicBezTo>
                <a:lnTo>
                  <a:pt x="655" y="634"/>
                </a:lnTo>
                <a:cubicBezTo>
                  <a:pt x="532" y="634"/>
                  <a:pt x="411" y="664"/>
                  <a:pt x="303" y="721"/>
                </a:cubicBezTo>
                <a:lnTo>
                  <a:pt x="15" y="172"/>
                </a:lnTo>
                <a:close/>
              </a:path>
            </a:pathLst>
          </a:custGeom>
          <a:noFill/>
          <a:ln w="19050" cap="flat">
            <a:solidFill>
              <a:srgbClr val="FFFFFF"/>
            </a:solidFill>
            <a:prstDash val="solid"/>
            <a:round/>
          </a:ln>
        </p:spPr>
        <p:txBody>
          <a:bodyPr rtlCol="0"/>
          <a:p>
            <a:pPr algn="ctr"/>
            <a:endParaRPr lang="zh-CN" altLang="en-US"/>
          </a:p>
        </p:txBody>
      </p:sp>
      <p:sp>
        <p:nvSpPr>
          <p:cNvPr id="1080" name="textbox 1080"/>
          <p:cNvSpPr/>
          <p:nvPr/>
        </p:nvSpPr>
        <p:spPr>
          <a:xfrm>
            <a:off x="4374115" y="5013483"/>
            <a:ext cx="384809" cy="441959"/>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algn="r" rtl="0" eaLnBrk="0">
              <a:lnSpc>
                <a:spcPct val="98000"/>
              </a:lnSpc>
            </a:pPr>
            <a:r>
              <a:rPr sz="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endParaRPr sz="900" dirty="0">
              <a:latin typeface="微软雅黑" panose="020B0503020204020204" charset="-122"/>
              <a:ea typeface="微软雅黑" panose="020B0503020204020204" charset="-122"/>
              <a:cs typeface="微软雅黑" panose="020B0503020204020204" charset="-122"/>
            </a:endParaRPr>
          </a:p>
          <a:p>
            <a:pPr marL="12700" algn="l" rtl="0" eaLnBrk="0">
              <a:lnSpc>
                <a:spcPts val="2215"/>
              </a:lnSpc>
            </a:pPr>
            <a:r>
              <a:rPr sz="9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120</a:t>
            </a:r>
            <a:endParaRPr sz="900" dirty="0">
              <a:latin typeface="微软雅黑" panose="020B0503020204020204" charset="-122"/>
              <a:ea typeface="微软雅黑" panose="020B0503020204020204" charset="-122"/>
              <a:cs typeface="微软雅黑" panose="020B0503020204020204" charset="-122"/>
            </a:endParaRPr>
          </a:p>
        </p:txBody>
      </p:sp>
      <p:sp>
        <p:nvSpPr>
          <p:cNvPr id="1084" name="textbox 1084"/>
          <p:cNvSpPr/>
          <p:nvPr/>
        </p:nvSpPr>
        <p:spPr>
          <a:xfrm>
            <a:off x="2610862" y="5294541"/>
            <a:ext cx="179704" cy="160654"/>
          </a:xfrm>
          <a:prstGeom prst="rect">
            <a:avLst/>
          </a:prstGeom>
          <a:noFill/>
          <a:ln w="0" cap="flat">
            <a:noFill/>
            <a:prstDash val="solid"/>
            <a:miter lim="0"/>
          </a:ln>
        </p:spPr>
        <p:txBody>
          <a:bodyPr vert="horz" wrap="square" lIns="0" tIns="0" rIns="0" bIns="0"/>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40" dirty="0">
                <a:solidFill>
                  <a:srgbClr val="3B3838">
                    <a:alpha val="100000"/>
                  </a:srgbClr>
                </a:solidFill>
                <a:latin typeface="微软雅黑" panose="020B0503020204020204" charset="-122"/>
                <a:ea typeface="微软雅黑" panose="020B0503020204020204" charset="-122"/>
                <a:cs typeface="微软雅黑" panose="020B0503020204020204" charset="-122"/>
              </a:rPr>
              <a:t>48</a:t>
            </a:r>
            <a:endParaRPr sz="900" dirty="0">
              <a:latin typeface="微软雅黑" panose="020B0503020204020204" charset="-122"/>
              <a:ea typeface="微软雅黑" panose="020B0503020204020204" charset="-122"/>
              <a:cs typeface="微软雅黑" panose="020B0503020204020204" charset="-122"/>
            </a:endParaRPr>
          </a:p>
        </p:txBody>
      </p:sp>
      <p:sp>
        <p:nvSpPr>
          <p:cNvPr id="1086" name="textbox 1086"/>
          <p:cNvSpPr/>
          <p:nvPr/>
        </p:nvSpPr>
        <p:spPr>
          <a:xfrm>
            <a:off x="3809356" y="5294541"/>
            <a:ext cx="176529" cy="160654"/>
          </a:xfrm>
          <a:prstGeom prst="rect">
            <a:avLst/>
          </a:prstGeom>
          <a:noFill/>
          <a:ln w="0" cap="flat">
            <a:noFill/>
            <a:prstDash val="solid"/>
            <a:miter lim="0"/>
          </a:ln>
        </p:spPr>
        <p:txBody>
          <a:bodyPr vert="horz" wrap="square" lIns="0" tIns="0" rIns="0" bIns="0"/>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30" dirty="0">
                <a:solidFill>
                  <a:srgbClr val="3B3838">
                    <a:alpha val="100000"/>
                  </a:srgbClr>
                </a:solidFill>
                <a:latin typeface="微软雅黑" panose="020B0503020204020204" charset="-122"/>
                <a:ea typeface="微软雅黑" panose="020B0503020204020204" charset="-122"/>
                <a:cs typeface="微软雅黑" panose="020B0503020204020204" charset="-122"/>
              </a:rPr>
              <a:t>96</a:t>
            </a:r>
            <a:endParaRPr sz="900" dirty="0">
              <a:latin typeface="微软雅黑" panose="020B0503020204020204" charset="-122"/>
              <a:ea typeface="微软雅黑" panose="020B0503020204020204" charset="-122"/>
              <a:cs typeface="微软雅黑" panose="020B0503020204020204" charset="-122"/>
            </a:endParaRPr>
          </a:p>
        </p:txBody>
      </p:sp>
      <p:sp>
        <p:nvSpPr>
          <p:cNvPr id="1088" name="textbox 1088"/>
          <p:cNvSpPr/>
          <p:nvPr/>
        </p:nvSpPr>
        <p:spPr>
          <a:xfrm>
            <a:off x="3212201" y="5294541"/>
            <a:ext cx="175895" cy="160654"/>
          </a:xfrm>
          <a:prstGeom prst="rect">
            <a:avLst/>
          </a:prstGeom>
          <a:noFill/>
          <a:ln w="0" cap="flat">
            <a:noFill/>
            <a:prstDash val="solid"/>
            <a:miter lim="0"/>
          </a:ln>
        </p:spPr>
        <p:txBody>
          <a:bodyPr vert="horz" wrap="square" lIns="0" tIns="0" rIns="0" bIns="0"/>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30" dirty="0">
                <a:solidFill>
                  <a:srgbClr val="3B3838">
                    <a:alpha val="100000"/>
                  </a:srgbClr>
                </a:solidFill>
                <a:latin typeface="微软雅黑" panose="020B0503020204020204" charset="-122"/>
                <a:ea typeface="微软雅黑" panose="020B0503020204020204" charset="-122"/>
                <a:cs typeface="微软雅黑" panose="020B0503020204020204" charset="-122"/>
              </a:rPr>
              <a:t>72</a:t>
            </a:r>
            <a:endParaRPr sz="900" dirty="0">
              <a:latin typeface="微软雅黑" panose="020B0503020204020204" charset="-122"/>
              <a:ea typeface="微软雅黑" panose="020B0503020204020204" charset="-122"/>
              <a:cs typeface="微软雅黑" panose="020B0503020204020204" charset="-122"/>
            </a:endParaRPr>
          </a:p>
        </p:txBody>
      </p:sp>
      <p:sp>
        <p:nvSpPr>
          <p:cNvPr id="1090" name="textbox 1090"/>
          <p:cNvSpPr/>
          <p:nvPr/>
        </p:nvSpPr>
        <p:spPr>
          <a:xfrm>
            <a:off x="2017765" y="5294541"/>
            <a:ext cx="175260" cy="160654"/>
          </a:xfrm>
          <a:prstGeom prst="rect">
            <a:avLst/>
          </a:prstGeom>
          <a:noFill/>
          <a:ln w="0" cap="flat">
            <a:noFill/>
            <a:prstDash val="solid"/>
            <a:miter lim="0"/>
          </a:ln>
        </p:spPr>
        <p:txBody>
          <a:bodyPr vert="horz" wrap="square" lIns="0" tIns="0" rIns="0" bIns="0"/>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24</a:t>
            </a:r>
            <a:endParaRPr sz="900" dirty="0">
              <a:latin typeface="微软雅黑" panose="020B0503020204020204" charset="-122"/>
              <a:ea typeface="微软雅黑" panose="020B0503020204020204" charset="-122"/>
              <a:cs typeface="微软雅黑" panose="020B0503020204020204" charset="-122"/>
            </a:endParaRPr>
          </a:p>
        </p:txBody>
      </p:sp>
      <p:sp>
        <p:nvSpPr>
          <p:cNvPr id="1092" name="path 1092"/>
          <p:cNvSpPr/>
          <p:nvPr/>
        </p:nvSpPr>
        <p:spPr>
          <a:xfrm>
            <a:off x="5682360" y="4671567"/>
            <a:ext cx="19050" cy="1055027"/>
          </a:xfrm>
          <a:custGeom>
            <a:avLst/>
            <a:gdLst/>
            <a:ahLst/>
            <a:cxnLst/>
            <a:rect l="0" t="0" r="0" b="0"/>
            <a:pathLst>
              <a:path w="30" h="1661">
                <a:moveTo>
                  <a:pt x="15" y="0"/>
                </a:moveTo>
                <a:lnTo>
                  <a:pt x="15" y="1661"/>
                </a:lnTo>
              </a:path>
            </a:pathLst>
          </a:custGeom>
          <a:noFill/>
          <a:ln w="19050" cap="flat">
            <a:solidFill>
              <a:srgbClr val="7F7F7F"/>
            </a:solidFill>
            <a:prstDash val="solid"/>
            <a:miter lim="1000000"/>
          </a:ln>
        </p:spPr>
        <p:txBody>
          <a:bodyPr rtlCol="0"/>
          <a:p>
            <a:pPr algn="ctr"/>
            <a:endParaRPr lang="zh-CN" altLang="en-US"/>
          </a:p>
        </p:txBody>
      </p:sp>
      <p:sp>
        <p:nvSpPr>
          <p:cNvPr id="1094" name="path 1094"/>
          <p:cNvSpPr/>
          <p:nvPr/>
        </p:nvSpPr>
        <p:spPr>
          <a:xfrm>
            <a:off x="5682360" y="2392679"/>
            <a:ext cx="19050" cy="1054989"/>
          </a:xfrm>
          <a:custGeom>
            <a:avLst/>
            <a:gdLst/>
            <a:ahLst/>
            <a:cxnLst/>
            <a:rect l="0" t="0" r="0" b="0"/>
            <a:pathLst>
              <a:path w="30" h="1661">
                <a:moveTo>
                  <a:pt x="15" y="0"/>
                </a:moveTo>
                <a:lnTo>
                  <a:pt x="15" y="1661"/>
                </a:lnTo>
              </a:path>
            </a:pathLst>
          </a:custGeom>
          <a:noFill/>
          <a:ln w="19050" cap="flat">
            <a:solidFill>
              <a:srgbClr val="7F7F7F"/>
            </a:solidFill>
            <a:prstDash val="solid"/>
            <a:miter lim="1000000"/>
          </a:ln>
        </p:spPr>
        <p:txBody>
          <a:bodyPr rtlCol="0"/>
          <a:p>
            <a:pPr algn="ctr"/>
            <a:endParaRPr lang="zh-CN" altLang="en-US"/>
          </a:p>
        </p:txBody>
      </p:sp>
      <p:sp>
        <p:nvSpPr>
          <p:cNvPr id="1096" name="textbox 1096"/>
          <p:cNvSpPr/>
          <p:nvPr/>
        </p:nvSpPr>
        <p:spPr>
          <a:xfrm>
            <a:off x="1457571" y="5294541"/>
            <a:ext cx="99060" cy="160654"/>
          </a:xfrm>
          <a:prstGeom prst="rect">
            <a:avLst/>
          </a:prstGeom>
          <a:noFill/>
          <a:ln w="0" cap="flat">
            <a:noFill/>
            <a:prstDash val="solid"/>
            <a:miter lim="0"/>
          </a:ln>
        </p:spPr>
        <p:txBody>
          <a:bodyPr vert="horz" wrap="square" lIns="0" tIns="0" rIns="0" bIns="0"/>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10" dirty="0">
                <a:solidFill>
                  <a:srgbClr val="3B3838">
                    <a:alpha val="100000"/>
                  </a:srgbClr>
                </a:solidFill>
                <a:latin typeface="微软雅黑" panose="020B0503020204020204" charset="-122"/>
                <a:ea typeface="微软雅黑" panose="020B0503020204020204" charset="-122"/>
                <a:cs typeface="微软雅黑" panose="020B0503020204020204" charset="-122"/>
              </a:rPr>
              <a:t>0</a:t>
            </a:r>
            <a:endParaRPr sz="900" dirty="0">
              <a:latin typeface="微软雅黑" panose="020B0503020204020204" charset="-122"/>
              <a:ea typeface="微软雅黑" panose="020B0503020204020204" charset="-122"/>
              <a:cs typeface="微软雅黑" panose="020B0503020204020204" charset="-122"/>
            </a:endParaRPr>
          </a:p>
        </p:txBody>
      </p:sp>
      <p:sp>
        <p:nvSpPr>
          <p:cNvPr id="1062" name="textbox 1062"/>
          <p:cNvSpPr/>
          <p:nvPr/>
        </p:nvSpPr>
        <p:spPr>
          <a:xfrm>
            <a:off x="4238650" y="6143503"/>
            <a:ext cx="2907029" cy="358775"/>
          </a:xfrm>
          <a:prstGeom prst="rect">
            <a:avLst/>
          </a:prstGeom>
          <a:noFill/>
          <a:ln w="0" cap="flat">
            <a:noFill/>
            <a:prstDash val="solid"/>
            <a:miter lim="0"/>
          </a:ln>
        </p:spPr>
        <p:txBody>
          <a:bodyPr vert="horz" wrap="square" lIns="0" tIns="0" rIns="0" bIns="0"/>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1000"/>
              </a:lnSpc>
            </a:pP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2400" b="1" kern="0" spc="-10" baseline="28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400" b="1"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早用早获益</a:t>
            </a:r>
            <a:endParaRPr sz="2400" dirty="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49530" y="497205"/>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亚洲人群亚组分析结果与</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482</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研究整体人群结果一致</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182" name="picture 1182"/>
          <p:cNvPicPr>
            <a:picLocks noChangeAspect="1"/>
          </p:cNvPicPr>
          <p:nvPr/>
        </p:nvPicPr>
        <p:blipFill>
          <a:blip r:embed="rId1"/>
          <a:stretch>
            <a:fillRect/>
          </a:stretch>
        </p:blipFill>
        <p:spPr>
          <a:xfrm rot="21600000">
            <a:off x="607024" y="1607407"/>
            <a:ext cx="5530746" cy="4406779"/>
          </a:xfrm>
          <a:prstGeom prst="rect">
            <a:avLst/>
          </a:prstGeom>
        </p:spPr>
      </p:pic>
      <p:sp>
        <p:nvSpPr>
          <p:cNvPr id="1184" name="path 1184"/>
          <p:cNvSpPr/>
          <p:nvPr/>
        </p:nvSpPr>
        <p:spPr>
          <a:xfrm>
            <a:off x="1632711" y="2430652"/>
            <a:ext cx="12700" cy="2831338"/>
          </a:xfrm>
          <a:custGeom>
            <a:avLst/>
            <a:gdLst/>
            <a:ahLst/>
            <a:cxnLst/>
            <a:rect l="0" t="0" r="0" b="0"/>
            <a:pathLst>
              <a:path w="20" h="4458">
                <a:moveTo>
                  <a:pt x="10" y="4458"/>
                </a:moveTo>
                <a:lnTo>
                  <a:pt x="10" y="0"/>
                </a:lnTo>
              </a:path>
            </a:pathLst>
          </a:custGeom>
          <a:noFill/>
          <a:ln w="12700" cap="flat">
            <a:solidFill>
              <a:srgbClr val="7F7F7F"/>
            </a:solidFill>
            <a:prstDash val="solid"/>
            <a:round/>
          </a:ln>
        </p:spPr>
        <p:txBody>
          <a:bodyPr rtlCol="0"/>
          <a:p>
            <a:pPr algn="ctr"/>
            <a:endParaRPr lang="zh-CN" altLang="en-US"/>
          </a:p>
        </p:txBody>
      </p:sp>
      <p:graphicFrame>
        <p:nvGraphicFramePr>
          <p:cNvPr id="1186" name="table 1186"/>
          <p:cNvGraphicFramePr>
            <a:graphicFrameLocks noGrp="1"/>
          </p:cNvGraphicFramePr>
          <p:nvPr/>
        </p:nvGraphicFramePr>
        <p:xfrm>
          <a:off x="487781" y="1475740"/>
          <a:ext cx="5597525" cy="4479925"/>
        </p:xfrm>
        <a:graphic>
          <a:graphicData uri="http://schemas.openxmlformats.org/drawingml/2006/table">
            <a:tbl>
              <a:tblPr/>
              <a:tblGrid>
                <a:gridCol w="5597525"/>
              </a:tblGrid>
              <a:tr h="777875">
                <a:tc>
                  <a:txBody>
                    <a:bodyPr/>
                    <a:p>
                      <a:pPr algn="l" rtl="0" eaLnBrk="0">
                        <a:lnSpc>
                          <a:spcPct val="102000"/>
                        </a:lnSpc>
                      </a:pPr>
                      <a:endParaRPr sz="900" dirty="0">
                        <a:latin typeface="Arial" panose="020B0604020202020204" pitchFamily="34" charset="0"/>
                        <a:ea typeface="Arial" panose="020B0604020202020204" pitchFamily="34" charset="0"/>
                        <a:cs typeface="Arial" panose="020B0604020202020204" pitchFamily="34" charset="0"/>
                      </a:endParaRPr>
                    </a:p>
                    <a:p>
                      <a:pPr marL="1997075" indent="-1532890" algn="l" rtl="0" eaLnBrk="0">
                        <a:lnSpc>
                          <a:spcPct val="116000"/>
                        </a:lnSpc>
                        <a:spcBef>
                          <a:spcPts val="0"/>
                        </a:spcBef>
                      </a:pPr>
                      <a:r>
                        <a:rPr sz="1500"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在亚洲人群分析中，</a:t>
                      </a:r>
                      <a:r>
                        <a:rPr sz="15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地舒单抗组出现首次</a:t>
                      </a:r>
                      <a:r>
                        <a:rPr sz="1500" b="1" kern="0" spc="0" dirty="0">
                          <a:solidFill>
                            <a:srgbClr val="FFFFFF">
                              <a:alpha val="100000"/>
                            </a:srgbClr>
                          </a:solidFill>
                          <a:latin typeface="Arial" panose="020B0604020202020204" pitchFamily="34" charset="0"/>
                          <a:ea typeface="Arial" panose="020B0604020202020204" pitchFamily="34" charset="0"/>
                          <a:cs typeface="Arial" panose="020B0604020202020204" pitchFamily="34" charset="0"/>
                        </a:rPr>
                        <a:t>SRE</a:t>
                      </a:r>
                      <a:r>
                        <a:rPr sz="15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的患者</a:t>
                      </a: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比例低于唑来膦酸</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6649"/>
                    </a:solidFill>
                  </a:tcPr>
                </a:tc>
              </a:tr>
              <a:tr h="3702050">
                <a:tc>
                  <a:txBody>
                    <a:bodyPr/>
                    <a:p>
                      <a:pPr algn="l" rtl="0" eaLnBrk="0">
                        <a:lnSpc>
                          <a:spcPct val="12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2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7000"/>
                        </a:lnSpc>
                      </a:pPr>
                      <a:endParaRPr sz="100" dirty="0">
                        <a:latin typeface="Arial" panose="020B0604020202020204" pitchFamily="34" charset="0"/>
                        <a:ea typeface="Arial" panose="020B0604020202020204" pitchFamily="34" charset="0"/>
                        <a:cs typeface="Arial" panose="020B0604020202020204" pitchFamily="34" charset="0"/>
                      </a:endParaRPr>
                    </a:p>
                    <a:p>
                      <a:pPr marL="885825" algn="l" rtl="0" eaLnBrk="0">
                        <a:lnSpc>
                          <a:spcPct val="84000"/>
                        </a:lnSpc>
                      </a:pPr>
                      <a:r>
                        <a:rPr sz="10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1.0</a:t>
                      </a:r>
                      <a:r>
                        <a:rPr sz="10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51000"/>
                        </a:lnSpc>
                      </a:pPr>
                      <a:endParaRPr sz="1000" dirty="0">
                        <a:latin typeface="Arial" panose="020B0604020202020204" pitchFamily="34" charset="0"/>
                        <a:ea typeface="Arial" panose="020B0604020202020204" pitchFamily="34" charset="0"/>
                        <a:cs typeface="Arial" panose="020B0604020202020204" pitchFamily="34" charset="0"/>
                      </a:endParaRPr>
                    </a:p>
                    <a:p>
                      <a:pPr marL="876935" algn="l" defTabSz="0" rtl="0" eaLnBrk="0">
                        <a:lnSpc>
                          <a:spcPct val="84000"/>
                        </a:lnSpc>
                        <a:spcBef>
                          <a:spcPts val="300"/>
                        </a:spcBef>
                        <a:tabLst>
                          <a:tab pos="1149985" algn="l"/>
                        </a:tabLst>
                      </a:pP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0.8</a:t>
                      </a:r>
                      <a:r>
                        <a:rPr sz="1000" strike="sngStrike"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67000"/>
                        </a:lnSpc>
                      </a:pPr>
                      <a:endParaRPr sz="1000" dirty="0">
                        <a:latin typeface="Arial" panose="020B0604020202020204" pitchFamily="34" charset="0"/>
                        <a:ea typeface="Arial" panose="020B0604020202020204" pitchFamily="34" charset="0"/>
                        <a:cs typeface="Arial" panose="020B0604020202020204" pitchFamily="34" charset="0"/>
                      </a:endParaRPr>
                    </a:p>
                    <a:p>
                      <a:pPr marL="876935" algn="l" defTabSz="0" rtl="0" eaLnBrk="0">
                        <a:lnSpc>
                          <a:spcPct val="84000"/>
                        </a:lnSpc>
                        <a:spcBef>
                          <a:spcPts val="300"/>
                        </a:spcBef>
                        <a:tabLst>
                          <a:tab pos="1149985" algn="l"/>
                        </a:tabLst>
                      </a:pP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0.6</a:t>
                      </a:r>
                      <a:r>
                        <a:rPr sz="1000" strike="sngStrike"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67000"/>
                        </a:lnSpc>
                      </a:pPr>
                      <a:endParaRPr sz="1000" dirty="0">
                        <a:latin typeface="Arial" panose="020B0604020202020204" pitchFamily="34" charset="0"/>
                        <a:ea typeface="Arial" panose="020B0604020202020204" pitchFamily="34" charset="0"/>
                        <a:cs typeface="Arial" panose="020B0604020202020204" pitchFamily="34" charset="0"/>
                      </a:endParaRPr>
                    </a:p>
                    <a:p>
                      <a:pPr marL="876935" algn="l" defTabSz="0" rtl="0" eaLnBrk="0">
                        <a:lnSpc>
                          <a:spcPct val="84000"/>
                        </a:lnSpc>
                        <a:spcBef>
                          <a:spcPts val="300"/>
                        </a:spcBef>
                        <a:tabLst>
                          <a:tab pos="1149985" algn="l"/>
                        </a:tabLst>
                      </a:pP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0.4</a:t>
                      </a:r>
                      <a:r>
                        <a:rPr sz="1000" strike="sngStrike"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68000"/>
                        </a:lnSpc>
                      </a:pPr>
                      <a:endParaRPr sz="1000" dirty="0">
                        <a:latin typeface="Arial" panose="020B0604020202020204" pitchFamily="34" charset="0"/>
                        <a:ea typeface="Arial" panose="020B0604020202020204" pitchFamily="34" charset="0"/>
                        <a:cs typeface="Arial" panose="020B0604020202020204" pitchFamily="34" charset="0"/>
                      </a:endParaRPr>
                    </a:p>
                    <a:p>
                      <a:pPr marL="876935" algn="l" defTabSz="0" rtl="0" eaLnBrk="0">
                        <a:lnSpc>
                          <a:spcPct val="84000"/>
                        </a:lnSpc>
                        <a:spcBef>
                          <a:spcPts val="305"/>
                        </a:spcBef>
                        <a:tabLst>
                          <a:tab pos="1149985" algn="l"/>
                        </a:tabLst>
                      </a:pP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0.2</a:t>
                      </a:r>
                      <a:r>
                        <a:rPr sz="1000" strike="sngStrike"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67000"/>
                        </a:lnSpc>
                      </a:pPr>
                      <a:endParaRPr sz="1000" dirty="0">
                        <a:latin typeface="Arial" panose="020B0604020202020204" pitchFamily="34" charset="0"/>
                        <a:ea typeface="Arial" panose="020B0604020202020204" pitchFamily="34" charset="0"/>
                        <a:cs typeface="Arial" panose="020B0604020202020204" pitchFamily="34" charset="0"/>
                      </a:endParaRPr>
                    </a:p>
                    <a:p>
                      <a:pPr marL="876935" algn="l" defTabSz="0" rtl="0" eaLnBrk="0">
                        <a:lnSpc>
                          <a:spcPct val="84000"/>
                        </a:lnSpc>
                        <a:spcBef>
                          <a:spcPts val="300"/>
                        </a:spcBef>
                        <a:tabLst>
                          <a:tab pos="1149985" algn="l"/>
                        </a:tabLst>
                      </a:pP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0.0</a:t>
                      </a:r>
                      <a:r>
                        <a:rPr sz="1000" strike="sngStrike"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endParaRPr sz="1000" dirty="0">
                        <a:latin typeface="Arial" panose="020B0604020202020204" pitchFamily="34" charset="0"/>
                        <a:ea typeface="Arial" panose="020B0604020202020204" pitchFamily="34" charset="0"/>
                        <a:cs typeface="Arial" panose="020B0604020202020204" pitchFamily="34" charset="0"/>
                      </a:endParaRPr>
                    </a:p>
                    <a:p>
                      <a:pPr marL="875665" algn="l" rtl="0" eaLnBrk="0">
                        <a:lnSpc>
                          <a:spcPct val="76000"/>
                        </a:lnSpc>
                        <a:spcBef>
                          <a:spcPts val="575"/>
                        </a:spcBef>
                      </a:pPr>
                      <a:r>
                        <a:rPr sz="600" kern="0" spc="5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Q4W</a:t>
                      </a:r>
                      <a:endParaRPr sz="600" dirty="0">
                        <a:latin typeface="Arial" panose="020B0604020202020204" pitchFamily="34" charset="0"/>
                        <a:ea typeface="Arial" panose="020B0604020202020204" pitchFamily="34" charset="0"/>
                        <a:cs typeface="Arial" panose="020B0604020202020204" pitchFamily="34" charset="0"/>
                      </a:endParaRPr>
                    </a:p>
                    <a:p>
                      <a:pPr marL="875030" algn="l" rtl="0" eaLnBrk="0">
                        <a:lnSpc>
                          <a:spcPts val="1440"/>
                        </a:lnSpc>
                      </a:pPr>
                      <a:r>
                        <a:rPr sz="600" kern="0" spc="5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Q4W</a:t>
                      </a:r>
                      <a:endParaRPr sz="6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7000"/>
                        </a:lnSpc>
                      </a:pPr>
                      <a:endParaRPr sz="1000" dirty="0">
                        <a:latin typeface="Arial" panose="020B0604020202020204" pitchFamily="34" charset="0"/>
                        <a:ea typeface="Arial" panose="020B0604020202020204" pitchFamily="34" charset="0"/>
                        <a:cs typeface="Arial" panose="020B0604020202020204" pitchFamily="34" charset="0"/>
                      </a:endParaRPr>
                    </a:p>
                    <a:p>
                      <a:pPr marL="1257935" algn="l" rtl="0" eaLnBrk="0">
                        <a:lnSpc>
                          <a:spcPct val="80000"/>
                        </a:lnSpc>
                        <a:spcBef>
                          <a:spcPts val="340"/>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0      3</a:t>
                      </a:r>
                      <a:r>
                        <a:rPr sz="1100" kern="0" spc="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6</a:t>
                      </a:r>
                      <a:r>
                        <a:rPr sz="1100" kern="0" spc="6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9      12    15     18    21    24     27    30    33  </a:t>
                      </a:r>
                      <a:r>
                        <a:rPr sz="1100" kern="0" spc="-3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36     39</a:t>
                      </a:r>
                      <a:endParaRPr sz="11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9000"/>
                        </a:lnSpc>
                      </a:pPr>
                      <a:endParaRPr sz="700" dirty="0">
                        <a:latin typeface="Arial" panose="020B0604020202020204" pitchFamily="34" charset="0"/>
                        <a:ea typeface="Arial" panose="020B0604020202020204" pitchFamily="34" charset="0"/>
                        <a:cs typeface="Arial" panose="020B0604020202020204" pitchFamily="34" charset="0"/>
                      </a:endParaRPr>
                    </a:p>
                    <a:p>
                      <a:pPr marL="2934970" algn="l" rtl="0" eaLnBrk="0">
                        <a:lnSpc>
                          <a:spcPts val="1230"/>
                        </a:lnSpc>
                        <a:spcBef>
                          <a:spcPts val="5"/>
                        </a:spcBef>
                      </a:pPr>
                      <a:r>
                        <a:rPr sz="1000" b="1" kern="0" spc="50" dirty="0">
                          <a:solidFill>
                            <a:srgbClr val="333F48">
                              <a:alpha val="100000"/>
                            </a:srgbClr>
                          </a:solidFill>
                          <a:latin typeface="微软雅黑" panose="020B0503020204020204" charset="-122"/>
                          <a:ea typeface="微软雅黑" panose="020B0503020204020204" charset="-122"/>
                          <a:cs typeface="微软雅黑" panose="020B0503020204020204" charset="-122"/>
                        </a:rPr>
                        <a:t>研究月数</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sp>
        <p:nvSpPr>
          <p:cNvPr id="1188" name="path 1188"/>
          <p:cNvSpPr/>
          <p:nvPr/>
        </p:nvSpPr>
        <p:spPr>
          <a:xfrm>
            <a:off x="1558954" y="2675509"/>
            <a:ext cx="66548" cy="12700"/>
          </a:xfrm>
          <a:custGeom>
            <a:avLst/>
            <a:gdLst/>
            <a:ahLst/>
            <a:cxnLst/>
            <a:rect l="0" t="0" r="0" b="0"/>
            <a:pathLst>
              <a:path w="104" h="20">
                <a:moveTo>
                  <a:pt x="104" y="10"/>
                </a:moveTo>
                <a:lnTo>
                  <a:pt x="0" y="10"/>
                </a:lnTo>
              </a:path>
            </a:pathLst>
          </a:custGeom>
          <a:noFill/>
          <a:ln w="12700" cap="flat">
            <a:solidFill>
              <a:srgbClr val="7F7F7F"/>
            </a:solidFill>
            <a:prstDash val="solid"/>
            <a:round/>
          </a:ln>
        </p:spPr>
        <p:txBody>
          <a:bodyPr rtlCol="0"/>
          <a:p>
            <a:pPr algn="ctr"/>
            <a:endParaRPr lang="zh-CN" altLang="en-US"/>
          </a:p>
        </p:txBody>
      </p:sp>
      <p:sp>
        <p:nvSpPr>
          <p:cNvPr id="1190" name="textbox 1190"/>
          <p:cNvSpPr/>
          <p:nvPr/>
        </p:nvSpPr>
        <p:spPr>
          <a:xfrm>
            <a:off x="8682990" y="3509645"/>
            <a:ext cx="1524000" cy="336550"/>
          </a:xfrm>
          <a:prstGeom prst="rect">
            <a:avLst/>
          </a:prstGeom>
          <a:solidFill>
            <a:srgbClr val="7F7F7F">
              <a:alpha val="100000"/>
            </a:srgbClr>
          </a:solidFill>
          <a:ln w="0" cap="flat">
            <a:noFill/>
            <a:prstDash val="solid"/>
            <a:miter lim="0"/>
          </a:ln>
        </p:spPr>
        <p:txBody>
          <a:bodyPr vert="horz" wrap="square" lIns="0" tIns="0" rIns="0" bIns="0"/>
          <a:p>
            <a:pPr algn="l" rtl="0" eaLnBrk="0">
              <a:lnSpc>
                <a:spcPct val="104000"/>
              </a:lnSpc>
            </a:pPr>
            <a:endParaRPr sz="700" dirty="0">
              <a:latin typeface="Arial" panose="020B0604020202020204" pitchFamily="34" charset="0"/>
              <a:ea typeface="Arial" panose="020B0604020202020204" pitchFamily="34" charset="0"/>
              <a:cs typeface="Arial" panose="020B0604020202020204" pitchFamily="34" charset="0"/>
            </a:endParaRPr>
          </a:p>
          <a:p>
            <a:pPr marL="328930" algn="l" rtl="0" eaLnBrk="0">
              <a:lnSpc>
                <a:spcPct val="98000"/>
              </a:lnSpc>
              <a:spcBef>
                <a:spcPts val="0"/>
              </a:spcBef>
            </a:pPr>
            <a:r>
              <a:rPr sz="12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地舒单抗，</a:t>
            </a:r>
            <a:r>
              <a:rPr sz="1200" b="1" kern="0" spc="0" dirty="0">
                <a:solidFill>
                  <a:srgbClr val="FFFFFF">
                    <a:alpha val="100000"/>
                  </a:srgbClr>
                </a:solidFill>
                <a:latin typeface="Arial" panose="020B0604020202020204" pitchFamily="34" charset="0"/>
                <a:ea typeface="Arial" panose="020B0604020202020204" pitchFamily="34" charset="0"/>
                <a:cs typeface="Arial" panose="020B0604020202020204" pitchFamily="34" charset="0"/>
              </a:rPr>
              <a:t>%</a:t>
            </a:r>
            <a:endParaRPr sz="1200" dirty="0">
              <a:latin typeface="Arial" panose="020B0604020202020204" pitchFamily="34" charset="0"/>
              <a:ea typeface="Arial" panose="020B0604020202020204" pitchFamily="34" charset="0"/>
              <a:cs typeface="Arial" panose="020B0604020202020204" pitchFamily="34" charset="0"/>
            </a:endParaRPr>
          </a:p>
        </p:txBody>
      </p:sp>
      <p:sp>
        <p:nvSpPr>
          <p:cNvPr id="1192" name="textbox 1192"/>
          <p:cNvSpPr/>
          <p:nvPr/>
        </p:nvSpPr>
        <p:spPr>
          <a:xfrm>
            <a:off x="10257154" y="3509645"/>
            <a:ext cx="1435100" cy="336550"/>
          </a:xfrm>
          <a:prstGeom prst="rect">
            <a:avLst/>
          </a:prstGeom>
          <a:solidFill>
            <a:srgbClr val="ED7D31">
              <a:alpha val="100000"/>
            </a:srgbClr>
          </a:solidFill>
          <a:ln w="0" cap="flat">
            <a:noFill/>
            <a:prstDash val="solid"/>
            <a:miter lim="0"/>
          </a:ln>
        </p:spPr>
        <p:txBody>
          <a:bodyPr vert="horz" wrap="square" lIns="0" tIns="0" rIns="0" bIns="0"/>
          <a:p>
            <a:pPr algn="l" rtl="0" eaLnBrk="0">
              <a:lnSpc>
                <a:spcPct val="111000"/>
              </a:lnSpc>
            </a:pPr>
            <a:endParaRPr sz="600" dirty="0">
              <a:latin typeface="Arial" panose="020B0604020202020204" pitchFamily="34" charset="0"/>
              <a:ea typeface="Arial" panose="020B0604020202020204" pitchFamily="34" charset="0"/>
              <a:cs typeface="Arial" panose="020B0604020202020204" pitchFamily="34" charset="0"/>
            </a:endParaRPr>
          </a:p>
          <a:p>
            <a:pPr marL="251460" algn="l" rtl="0" eaLnBrk="0">
              <a:lnSpc>
                <a:spcPct val="97000"/>
              </a:lnSpc>
              <a:spcBef>
                <a:spcPts val="5"/>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唑来膦酸，</a:t>
            </a:r>
            <a:r>
              <a:rPr sz="1200" b="1" kern="0" spc="-10" dirty="0">
                <a:solidFill>
                  <a:srgbClr val="FFFFFF">
                    <a:alpha val="100000"/>
                  </a:srgbClr>
                </a:solidFill>
                <a:latin typeface="Arial" panose="020B0604020202020204" pitchFamily="34" charset="0"/>
                <a:ea typeface="Arial" panose="020B0604020202020204" pitchFamily="34" charset="0"/>
                <a:cs typeface="Arial" panose="020B0604020202020204" pitchFamily="34" charset="0"/>
              </a:rPr>
              <a:t>%</a:t>
            </a:r>
            <a:endParaRPr sz="1200" dirty="0">
              <a:latin typeface="Arial" panose="020B0604020202020204" pitchFamily="34" charset="0"/>
              <a:ea typeface="Arial" panose="020B0604020202020204" pitchFamily="34" charset="0"/>
              <a:cs typeface="Arial" panose="020B0604020202020204" pitchFamily="34" charset="0"/>
            </a:endParaRPr>
          </a:p>
        </p:txBody>
      </p:sp>
      <p:pic>
        <p:nvPicPr>
          <p:cNvPr id="1194" name="picture 1194"/>
          <p:cNvPicPr>
            <a:picLocks noChangeAspect="1"/>
          </p:cNvPicPr>
          <p:nvPr/>
        </p:nvPicPr>
        <p:blipFill>
          <a:blip r:embed="rId2"/>
          <a:stretch>
            <a:fillRect/>
          </a:stretch>
        </p:blipFill>
        <p:spPr>
          <a:xfrm rot="21600000">
            <a:off x="6408912" y="3964530"/>
            <a:ext cx="5353924" cy="2051207"/>
          </a:xfrm>
          <a:prstGeom prst="rect">
            <a:avLst/>
          </a:prstGeom>
        </p:spPr>
      </p:pic>
      <p:graphicFrame>
        <p:nvGraphicFramePr>
          <p:cNvPr id="1196" name="table 1196"/>
          <p:cNvGraphicFramePr>
            <a:graphicFrameLocks noGrp="1"/>
          </p:cNvGraphicFramePr>
          <p:nvPr/>
        </p:nvGraphicFramePr>
        <p:xfrm>
          <a:off x="6284594" y="3841115"/>
          <a:ext cx="5419090" cy="2115820"/>
        </p:xfrm>
        <a:graphic>
          <a:graphicData uri="http://schemas.openxmlformats.org/drawingml/2006/table">
            <a:tbl>
              <a:tblPr/>
              <a:tblGrid>
                <a:gridCol w="2559050"/>
                <a:gridCol w="1357630"/>
                <a:gridCol w="1502410"/>
              </a:tblGrid>
              <a:tr h="393064">
                <a:tc>
                  <a:txBody>
                    <a:bodyPr/>
                    <a:p>
                      <a:pPr algn="l" rtl="0" eaLnBrk="0">
                        <a:lnSpc>
                          <a:spcPct val="104000"/>
                        </a:lnSpc>
                      </a:pPr>
                      <a:endParaRPr sz="900" dirty="0">
                        <a:latin typeface="Arial" panose="020B0604020202020204" pitchFamily="34" charset="0"/>
                        <a:ea typeface="Arial" panose="020B0604020202020204" pitchFamily="34" charset="0"/>
                        <a:cs typeface="Arial" panose="020B0604020202020204" pitchFamily="34" charset="0"/>
                      </a:endParaRPr>
                    </a:p>
                    <a:p>
                      <a:pPr marL="71755" algn="l" rtl="0" eaLnBrk="0">
                        <a:lnSpc>
                          <a:spcPct val="97000"/>
                        </a:lnSpc>
                        <a:spcBef>
                          <a:spcPts val="5"/>
                        </a:spcBef>
                      </a:pPr>
                      <a:r>
                        <a:rPr sz="1200" b="1"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首次截止日期时</a:t>
                      </a:r>
                      <a:r>
                        <a:rPr sz="12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SRE</a:t>
                      </a:r>
                      <a:r>
                        <a:rPr sz="1200" b="1"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的</a:t>
                      </a: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粗发生率</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DEEBF7"/>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marL="469900" algn="l" rtl="0" eaLnBrk="0">
                        <a:lnSpc>
                          <a:spcPct val="80000"/>
                        </a:lnSpc>
                        <a:spcBef>
                          <a:spcPts val="5"/>
                        </a:spcBef>
                      </a:pPr>
                      <a:r>
                        <a:rPr sz="1200" b="1"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38.8</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3175" cap="flat" cmpd="sng" algn="ctr">
                      <a:solidFill>
                        <a:srgbClr val="DEEBF7"/>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marL="605790" algn="l" rtl="0" eaLnBrk="0">
                        <a:lnSpc>
                          <a:spcPct val="80000"/>
                        </a:lnSpc>
                        <a:spcBef>
                          <a:spcPts val="5"/>
                        </a:spcBef>
                      </a:pPr>
                      <a:r>
                        <a:rPr sz="1200" b="1" kern="0" spc="-2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50.5</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DEEBF7"/>
                      </a:solidFill>
                      <a:prstDash val="solid"/>
                      <a:round/>
                      <a:headEnd type="none" w="med" len="med"/>
                      <a:tailEnd type="none" w="med" len="med"/>
                    </a:lnR>
                    <a:lnT w="3175" cap="flat" cmpd="sng" algn="ctr">
                      <a:solidFill>
                        <a:srgbClr val="DEEBF7"/>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r>
              <a:tr h="560069">
                <a:tc>
                  <a:txBody>
                    <a:bodyPr/>
                    <a:p>
                      <a:pPr algn="l" rtl="0" eaLnBrk="0">
                        <a:lnSpc>
                          <a:spcPct val="100000"/>
                        </a:lnSpc>
                      </a:pPr>
                      <a:endParaRPr sz="700" dirty="0">
                        <a:latin typeface="Arial" panose="020B0604020202020204" pitchFamily="34" charset="0"/>
                        <a:ea typeface="Arial" panose="020B0604020202020204" pitchFamily="34" charset="0"/>
                        <a:cs typeface="Arial" panose="020B0604020202020204" pitchFamily="34" charset="0"/>
                      </a:endParaRPr>
                    </a:p>
                    <a:p>
                      <a:pPr marL="167005" indent="-97155" algn="l" rtl="0" eaLnBrk="0">
                        <a:lnSpc>
                          <a:spcPct val="113000"/>
                        </a:lnSpc>
                        <a:spcBef>
                          <a:spcPts val="5"/>
                        </a:spcBef>
                      </a:pPr>
                      <a:r>
                        <a:rPr sz="1200" kern="0" spc="160" dirty="0">
                          <a:solidFill>
                            <a:srgbClr val="404040">
                              <a:alpha val="100000"/>
                            </a:srgbClr>
                          </a:solidFill>
                          <a:latin typeface="微软雅黑" panose="020B0503020204020204" charset="-122"/>
                          <a:ea typeface="微软雅黑" panose="020B0503020204020204" charset="-122"/>
                          <a:cs typeface="微软雅黑" panose="020B0503020204020204" charset="-122"/>
                        </a:rPr>
                        <a:t>在下述时间发生</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SHE</a:t>
                      </a:r>
                      <a:r>
                        <a:rPr sz="1200" kern="0" spc="-5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60" dirty="0">
                          <a:solidFill>
                            <a:srgbClr val="404040">
                              <a:alpha val="100000"/>
                            </a:srgbClr>
                          </a:solidFill>
                          <a:latin typeface="微软雅黑" panose="020B0503020204020204" charset="-122"/>
                          <a:ea typeface="微软雅黑" panose="020B0503020204020204" charset="-122"/>
                          <a:cs typeface="微软雅黑" panose="020B0503020204020204" charset="-122"/>
                        </a:rPr>
                        <a:t>的可能性</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1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100" kern="0" spc="-6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95%</a:t>
                      </a:r>
                      <a:r>
                        <a:rPr sz="1100" kern="0" spc="1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6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CI</a:t>
                      </a:r>
                      <a:r>
                        <a:rPr sz="11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endParaRPr sz="11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FFF2CC"/>
                      </a:solidFill>
                      <a:prstDash val="solid"/>
                      <a:round/>
                      <a:headEnd type="none" w="med" len="med"/>
                      <a:tailEnd type="none" w="med" len="med"/>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FFF2CC"/>
                      </a:solidFill>
                      <a:prstDash val="solid"/>
                      <a:round/>
                      <a:headEnd type="none" w="med" len="med"/>
                      <a:tailEnd type="none" w="med" len="med"/>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r>
              <a:tr h="340994">
                <a:tc>
                  <a:txBody>
                    <a:bodyPr/>
                    <a:p>
                      <a:pPr algn="l" rtl="0" eaLnBrk="0">
                        <a:lnSpc>
                          <a:spcPct val="104000"/>
                        </a:lnSpc>
                      </a:pPr>
                      <a:endParaRPr sz="700" dirty="0">
                        <a:latin typeface="Arial" panose="020B0604020202020204" pitchFamily="34" charset="0"/>
                        <a:ea typeface="Arial" panose="020B0604020202020204" pitchFamily="34" charset="0"/>
                        <a:cs typeface="Arial" panose="020B0604020202020204" pitchFamily="34" charset="0"/>
                      </a:endParaRPr>
                    </a:p>
                    <a:p>
                      <a:pPr marL="248920" algn="l" rtl="0" eaLnBrk="0">
                        <a:lnSpc>
                          <a:spcPct val="98000"/>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第</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25</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周</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FFF2CC"/>
                      </a:solidFill>
                      <a:prstDash val="solid"/>
                      <a:round/>
                      <a:headEnd type="none" w="med" len="med"/>
                      <a:tailEnd type="none" w="med" len="med"/>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02000"/>
                        </a:lnSpc>
                      </a:pPr>
                      <a:endParaRPr sz="800" dirty="0">
                        <a:latin typeface="Arial" panose="020B0604020202020204" pitchFamily="34" charset="0"/>
                        <a:ea typeface="Arial" panose="020B0604020202020204" pitchFamily="34" charset="0"/>
                        <a:cs typeface="Arial" panose="020B0604020202020204" pitchFamily="34" charset="0"/>
                      </a:endParaRPr>
                    </a:p>
                    <a:p>
                      <a:pPr marL="201930" algn="l" rtl="0" eaLnBrk="0">
                        <a:lnSpc>
                          <a:spcPct val="81000"/>
                        </a:lnSpc>
                        <a:spcBef>
                          <a:spcPts val="5"/>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29.9 (22-40)</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10000"/>
                        </a:lnSpc>
                      </a:pPr>
                      <a:endParaRPr sz="800" dirty="0">
                        <a:latin typeface="Arial" panose="020B0604020202020204" pitchFamily="34" charset="0"/>
                        <a:ea typeface="Arial" panose="020B0604020202020204" pitchFamily="34" charset="0"/>
                        <a:cs typeface="Arial" panose="020B0604020202020204" pitchFamily="34" charset="0"/>
                      </a:endParaRPr>
                    </a:p>
                    <a:p>
                      <a:pPr marL="334645" algn="l" rtl="0" eaLnBrk="0">
                        <a:lnSpc>
                          <a:spcPct val="81000"/>
                        </a:lnSpc>
                        <a:spcBef>
                          <a:spcPts val="5"/>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44.6 (35-5</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5)</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FFF2CC"/>
                      </a:solidFill>
                      <a:prstDash val="solid"/>
                      <a:round/>
                      <a:headEnd type="none" w="med" len="med"/>
                      <a:tailEnd type="none" w="med" len="med"/>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r>
              <a:tr h="340995">
                <a:tc>
                  <a:txBody>
                    <a:bodyPr/>
                    <a:p>
                      <a:pPr algn="l" rtl="0" eaLnBrk="0">
                        <a:lnSpc>
                          <a:spcPct val="104000"/>
                        </a:lnSpc>
                      </a:pPr>
                      <a:endParaRPr sz="700" dirty="0">
                        <a:latin typeface="Arial" panose="020B0604020202020204" pitchFamily="34" charset="0"/>
                        <a:ea typeface="Arial" panose="020B0604020202020204" pitchFamily="34" charset="0"/>
                        <a:cs typeface="Arial" panose="020B0604020202020204" pitchFamily="34" charset="0"/>
                      </a:endParaRPr>
                    </a:p>
                    <a:p>
                      <a:pPr marL="248920" algn="l" rtl="0" eaLnBrk="0">
                        <a:lnSpc>
                          <a:spcPct val="98000"/>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第</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49</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周</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FFF2CC"/>
                      </a:solidFill>
                      <a:prstDash val="solid"/>
                      <a:round/>
                      <a:headEnd type="none" w="med" len="med"/>
                      <a:tailEnd type="none" w="med" len="med"/>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10000"/>
                        </a:lnSpc>
                      </a:pPr>
                      <a:endParaRPr sz="800" dirty="0">
                        <a:latin typeface="Arial" panose="020B0604020202020204" pitchFamily="34" charset="0"/>
                        <a:ea typeface="Arial" panose="020B0604020202020204" pitchFamily="34" charset="0"/>
                        <a:cs typeface="Arial" panose="020B0604020202020204" pitchFamily="34" charset="0"/>
                      </a:endParaRPr>
                    </a:p>
                    <a:p>
                      <a:pPr algn="l" rtl="0" eaLnBrk="0">
                        <a:lnSpc>
                          <a:spcPct val="6000"/>
                        </a:lnSpc>
                      </a:pPr>
                      <a:endParaRPr sz="100" dirty="0">
                        <a:latin typeface="Arial" panose="020B0604020202020204" pitchFamily="34" charset="0"/>
                        <a:ea typeface="Arial" panose="020B0604020202020204" pitchFamily="34" charset="0"/>
                        <a:cs typeface="Arial" panose="020B0604020202020204" pitchFamily="34" charset="0"/>
                      </a:endParaRPr>
                    </a:p>
                    <a:p>
                      <a:pPr marL="203835" algn="l" rtl="0" eaLnBrk="0">
                        <a:lnSpc>
                          <a:spcPct val="81000"/>
                        </a:lnSpc>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36.8 (28-47)</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c>
                  <a:txBody>
                    <a:bodyPr/>
                    <a:p>
                      <a:pPr algn="l" rtl="0" eaLnBrk="0">
                        <a:lnSpc>
                          <a:spcPct val="110000"/>
                        </a:lnSpc>
                      </a:pPr>
                      <a:endParaRPr sz="800" dirty="0">
                        <a:latin typeface="Arial" panose="020B0604020202020204" pitchFamily="34" charset="0"/>
                        <a:ea typeface="Arial" panose="020B0604020202020204" pitchFamily="34" charset="0"/>
                        <a:cs typeface="Arial" panose="020B0604020202020204" pitchFamily="34" charset="0"/>
                      </a:endParaRPr>
                    </a:p>
                    <a:p>
                      <a:pPr algn="l" rtl="0" eaLnBrk="0">
                        <a:lnSpc>
                          <a:spcPct val="6000"/>
                        </a:lnSpc>
                      </a:pPr>
                      <a:endParaRPr sz="100" dirty="0">
                        <a:latin typeface="Arial" panose="020B0604020202020204" pitchFamily="34" charset="0"/>
                        <a:ea typeface="Arial" panose="020B0604020202020204" pitchFamily="34" charset="0"/>
                        <a:cs typeface="Arial" panose="020B0604020202020204" pitchFamily="34" charset="0"/>
                      </a:endParaRPr>
                    </a:p>
                    <a:p>
                      <a:pPr marL="334645" algn="l" rtl="0" eaLnBrk="0">
                        <a:lnSpc>
                          <a:spcPct val="81000"/>
                        </a:lnSpc>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48.7 (39-6</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FFF2CC"/>
                      </a:solidFill>
                      <a:prstDash val="solid"/>
                      <a:round/>
                      <a:headEnd type="none" w="med" len="med"/>
                      <a:tailEnd type="none" w="med" len="med"/>
                    </a:lnR>
                    <a:lnT w="3175" cap="flat" cmpd="sng" algn="ctr">
                      <a:solidFill>
                        <a:srgbClr val="FFF2CC"/>
                      </a:solidFill>
                      <a:prstDash val="solid"/>
                      <a:round/>
                      <a:headEnd type="none" w="med" len="med"/>
                      <a:tailEnd type="none" w="med" len="med"/>
                    </a:lnT>
                    <a:lnB w="3175" cap="flat" cmpd="sng" algn="ctr">
                      <a:solidFill>
                        <a:srgbClr val="FFF2CC"/>
                      </a:solidFill>
                      <a:prstDash val="solid"/>
                      <a:round/>
                      <a:headEnd type="none" w="med" len="med"/>
                      <a:tailEnd type="none" w="med" len="med"/>
                    </a:lnB>
                  </a:tcPr>
                </a:tc>
              </a:tr>
              <a:tr h="340994">
                <a:tc>
                  <a:txBody>
                    <a:bodyPr/>
                    <a:p>
                      <a:pPr algn="l" rtl="0" eaLnBrk="0">
                        <a:lnSpc>
                          <a:spcPct val="104000"/>
                        </a:lnSpc>
                      </a:pPr>
                      <a:endParaRPr sz="700" dirty="0">
                        <a:latin typeface="Arial" panose="020B0604020202020204" pitchFamily="34" charset="0"/>
                        <a:ea typeface="Arial" panose="020B0604020202020204" pitchFamily="34" charset="0"/>
                        <a:cs typeface="Arial" panose="020B0604020202020204" pitchFamily="34" charset="0"/>
                      </a:endParaRPr>
                    </a:p>
                    <a:p>
                      <a:pPr marL="248920" algn="l" rtl="0" eaLnBrk="0">
                        <a:lnSpc>
                          <a:spcPct val="98000"/>
                        </a:lnSpc>
                        <a:spcBef>
                          <a:spcPts val="5"/>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第</a:t>
                      </a: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109</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周</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DEEBF7"/>
                      </a:solidFill>
                      <a:prstDash val="solid"/>
                      <a:round/>
                      <a:headEnd type="none" w="med" len="med"/>
                      <a:tailEnd type="none" w="med" len="med"/>
                    </a:lnL>
                    <a:lnR>
                      <a:noFill/>
                    </a:lnR>
                    <a:lnT w="3175" cap="flat" cmpd="sng" algn="ctr">
                      <a:solidFill>
                        <a:srgbClr val="FFF2CC"/>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p>
                      <a:pPr algn="l" rtl="0" eaLnBrk="0">
                        <a:lnSpc>
                          <a:spcPct val="110000"/>
                        </a:lnSpc>
                      </a:pPr>
                      <a:endParaRPr sz="800" dirty="0">
                        <a:latin typeface="Arial" panose="020B0604020202020204" pitchFamily="34" charset="0"/>
                        <a:ea typeface="Arial" panose="020B0604020202020204" pitchFamily="34" charset="0"/>
                        <a:cs typeface="Arial" panose="020B0604020202020204" pitchFamily="34" charset="0"/>
                      </a:endParaRPr>
                    </a:p>
                    <a:p>
                      <a:pPr algn="l" rtl="0" eaLnBrk="0">
                        <a:lnSpc>
                          <a:spcPct val="6000"/>
                        </a:lnSpc>
                      </a:pPr>
                      <a:endParaRPr sz="100" dirty="0">
                        <a:latin typeface="Arial" panose="020B0604020202020204" pitchFamily="34" charset="0"/>
                        <a:ea typeface="Arial" panose="020B0604020202020204" pitchFamily="34" charset="0"/>
                        <a:cs typeface="Arial" panose="020B0604020202020204" pitchFamily="34" charset="0"/>
                      </a:endParaRPr>
                    </a:p>
                    <a:p>
                      <a:pPr marL="199390" algn="l" rtl="0" eaLnBrk="0">
                        <a:lnSpc>
                          <a:spcPct val="81000"/>
                        </a:lnSpc>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43.1 (33-5</a:t>
                      </a: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4)</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3175" cap="flat" cmpd="sng" algn="ctr">
                      <a:solidFill>
                        <a:srgbClr val="FFF2CC"/>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p>
                      <a:pPr algn="l" rtl="0" eaLnBrk="0">
                        <a:lnSpc>
                          <a:spcPct val="110000"/>
                        </a:lnSpc>
                      </a:pPr>
                      <a:endParaRPr sz="800" dirty="0">
                        <a:latin typeface="Arial" panose="020B0604020202020204" pitchFamily="34" charset="0"/>
                        <a:ea typeface="Arial" panose="020B0604020202020204" pitchFamily="34" charset="0"/>
                        <a:cs typeface="Arial" panose="020B0604020202020204" pitchFamily="34" charset="0"/>
                      </a:endParaRPr>
                    </a:p>
                    <a:p>
                      <a:pPr algn="l" rtl="0" eaLnBrk="0">
                        <a:lnSpc>
                          <a:spcPct val="6000"/>
                        </a:lnSpc>
                      </a:pPr>
                      <a:endParaRPr sz="100" dirty="0">
                        <a:latin typeface="Arial" panose="020B0604020202020204" pitchFamily="34" charset="0"/>
                        <a:ea typeface="Arial" panose="020B0604020202020204" pitchFamily="34" charset="0"/>
                        <a:cs typeface="Arial" panose="020B0604020202020204" pitchFamily="34" charset="0"/>
                      </a:endParaRPr>
                    </a:p>
                    <a:p>
                      <a:pPr marL="339090" algn="l" rtl="0" eaLnBrk="0">
                        <a:lnSpc>
                          <a:spcPct val="81000"/>
                        </a:lnSpc>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52.8 (42-64)</a:t>
                      </a: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DEEBF7"/>
                      </a:solidFill>
                      <a:prstDash val="solid"/>
                      <a:round/>
                      <a:headEnd type="none" w="med" len="med"/>
                      <a:tailEnd type="none" w="med" len="med"/>
                    </a:lnR>
                    <a:lnT w="3175" cap="flat" cmpd="sng" algn="ctr">
                      <a:solidFill>
                        <a:srgbClr val="FFF2CC"/>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r>
              <a:tr h="139700">
                <a:tc>
                  <a:txBody>
                    <a:bodyPr/>
                    <a:p>
                      <a:pPr algn="l" rtl="0" eaLnBrk="0">
                        <a:lnSpc>
                          <a:spcPts val="1050"/>
                        </a:lnSpc>
                      </a:pPr>
                      <a:endParaRPr sz="8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3175" cap="flat" cmpd="sng" algn="ctr">
                      <a:solidFill>
                        <a:srgbClr val="DEEBF7"/>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3175" cap="flat" cmpd="sng" algn="ctr">
                      <a:solidFill>
                        <a:srgbClr val="DEEBF7"/>
                      </a:solidFill>
                      <a:prstDash val="solid"/>
                      <a:round/>
                      <a:headEnd type="none" w="med" len="med"/>
                      <a:tailEnd type="none" w="med" len="med"/>
                    </a:lnB>
                  </a:tcPr>
                </a:tc>
                <a:tc>
                  <a:txBody>
                    <a:bodyPr/>
                    <a:p>
                      <a:pPr algn="l" rtl="0" eaLnBrk="0">
                        <a:lnSpc>
                          <a:spcPts val="1050"/>
                        </a:lnSpc>
                      </a:pPr>
                      <a:endParaRPr sz="8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w="19050" cap="flat" cmpd="sng" algn="ctr">
                      <a:solidFill>
                        <a:srgbClr val="FFC000"/>
                      </a:solidFill>
                      <a:prstDash val="solid"/>
                      <a:round/>
                      <a:headEnd type="none" w="med" len="med"/>
                      <a:tailEnd type="none" w="med" len="med"/>
                    </a:lnT>
                    <a:lnB w="3175" cap="flat" cmpd="sng" algn="ctr">
                      <a:solidFill>
                        <a:srgbClr val="DEEBF7"/>
                      </a:solidFill>
                      <a:prstDash val="solid"/>
                      <a:round/>
                      <a:headEnd type="none" w="med" len="med"/>
                      <a:tailEnd type="none" w="med" len="med"/>
                    </a:lnB>
                  </a:tcPr>
                </a:tc>
                <a:tc>
                  <a:txBody>
                    <a:bodyPr/>
                    <a:p>
                      <a:pPr algn="l" rtl="0" eaLnBrk="0">
                        <a:lnSpc>
                          <a:spcPts val="1050"/>
                        </a:lnSpc>
                      </a:pPr>
                      <a:endParaRPr sz="8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w="3175" cap="flat" cmpd="sng" algn="ctr">
                      <a:solidFill>
                        <a:srgbClr val="DEEBF7"/>
                      </a:solidFill>
                      <a:prstDash val="solid"/>
                      <a:round/>
                      <a:headEnd type="none" w="med" len="med"/>
                      <a:tailEnd type="none" w="med" len="med"/>
                    </a:lnR>
                    <a:lnT w="19050" cap="flat" cmpd="sng" algn="ctr">
                      <a:solidFill>
                        <a:srgbClr val="FFC000"/>
                      </a:solidFill>
                      <a:prstDash val="solid"/>
                      <a:round/>
                      <a:headEnd type="none" w="med" len="med"/>
                      <a:tailEnd type="none" w="med" len="med"/>
                    </a:lnT>
                    <a:lnB w="3175" cap="flat" cmpd="sng" algn="ctr">
                      <a:solidFill>
                        <a:srgbClr val="DEEBF7"/>
                      </a:solidFill>
                      <a:prstDash val="solid"/>
                      <a:round/>
                      <a:headEnd type="none" w="med" len="med"/>
                      <a:tailEnd type="none" w="med" len="med"/>
                    </a:lnB>
                  </a:tcPr>
                </a:tc>
              </a:tr>
            </a:tbl>
          </a:graphicData>
        </a:graphic>
      </p:graphicFrame>
      <p:grpSp>
        <p:nvGrpSpPr>
          <p:cNvPr id="90" name="group 90"/>
          <p:cNvGrpSpPr/>
          <p:nvPr/>
        </p:nvGrpSpPr>
        <p:grpSpPr>
          <a:xfrm rot="21600000">
            <a:off x="1770506" y="2634170"/>
            <a:ext cx="3821430" cy="1525904"/>
            <a:chOff x="0" y="0"/>
            <a:chExt cx="3821430" cy="1525904"/>
          </a:xfrm>
        </p:grpSpPr>
        <p:sp>
          <p:nvSpPr>
            <p:cNvPr id="1198" name="path 1198"/>
            <p:cNvSpPr/>
            <p:nvPr/>
          </p:nvSpPr>
          <p:spPr>
            <a:xfrm>
              <a:off x="4762" y="18097"/>
              <a:ext cx="3816667" cy="1016317"/>
            </a:xfrm>
            <a:custGeom>
              <a:avLst/>
              <a:gdLst/>
              <a:ahLst/>
              <a:cxnLst/>
              <a:rect l="0" t="0" r="0" b="0"/>
              <a:pathLst>
                <a:path w="6010" h="1600">
                  <a:moveTo>
                    <a:pt x="22" y="0"/>
                  </a:moveTo>
                  <a:lnTo>
                    <a:pt x="22" y="96"/>
                  </a:lnTo>
                  <a:lnTo>
                    <a:pt x="124" y="96"/>
                  </a:lnTo>
                  <a:lnTo>
                    <a:pt x="160" y="132"/>
                  </a:lnTo>
                  <a:lnTo>
                    <a:pt x="430" y="132"/>
                  </a:lnTo>
                  <a:lnTo>
                    <a:pt x="430" y="197"/>
                  </a:lnTo>
                  <a:lnTo>
                    <a:pt x="466" y="197"/>
                  </a:lnTo>
                  <a:lnTo>
                    <a:pt x="466" y="354"/>
                  </a:lnTo>
                  <a:lnTo>
                    <a:pt x="466" y="636"/>
                  </a:lnTo>
                  <a:lnTo>
                    <a:pt x="466" y="786"/>
                  </a:lnTo>
                  <a:lnTo>
                    <a:pt x="490" y="786"/>
                  </a:lnTo>
                  <a:lnTo>
                    <a:pt x="490" y="840"/>
                  </a:lnTo>
                  <a:lnTo>
                    <a:pt x="550" y="840"/>
                  </a:lnTo>
                  <a:lnTo>
                    <a:pt x="550" y="864"/>
                  </a:lnTo>
                  <a:lnTo>
                    <a:pt x="730" y="864"/>
                  </a:lnTo>
                  <a:lnTo>
                    <a:pt x="730" y="900"/>
                  </a:lnTo>
                  <a:lnTo>
                    <a:pt x="832" y="900"/>
                  </a:lnTo>
                  <a:lnTo>
                    <a:pt x="832" y="966"/>
                  </a:lnTo>
                  <a:lnTo>
                    <a:pt x="868" y="966"/>
                  </a:lnTo>
                  <a:lnTo>
                    <a:pt x="868" y="1050"/>
                  </a:lnTo>
                  <a:lnTo>
                    <a:pt x="904" y="1050"/>
                  </a:lnTo>
                  <a:lnTo>
                    <a:pt x="904" y="1116"/>
                  </a:lnTo>
                  <a:lnTo>
                    <a:pt x="940" y="1116"/>
                  </a:lnTo>
                  <a:lnTo>
                    <a:pt x="940" y="1187"/>
                  </a:lnTo>
                  <a:lnTo>
                    <a:pt x="1300" y="1187"/>
                  </a:lnTo>
                  <a:lnTo>
                    <a:pt x="1300" y="1254"/>
                  </a:lnTo>
                  <a:lnTo>
                    <a:pt x="1744" y="1254"/>
                  </a:lnTo>
                  <a:lnTo>
                    <a:pt x="1744" y="1290"/>
                  </a:lnTo>
                  <a:lnTo>
                    <a:pt x="1744" y="1320"/>
                  </a:lnTo>
                  <a:lnTo>
                    <a:pt x="2146" y="1320"/>
                  </a:lnTo>
                  <a:lnTo>
                    <a:pt x="2146" y="1374"/>
                  </a:lnTo>
                  <a:lnTo>
                    <a:pt x="2320" y="1374"/>
                  </a:lnTo>
                  <a:lnTo>
                    <a:pt x="2320" y="1427"/>
                  </a:lnTo>
                  <a:lnTo>
                    <a:pt x="4306" y="1427"/>
                  </a:lnTo>
                  <a:lnTo>
                    <a:pt x="4306" y="1578"/>
                  </a:lnTo>
                  <a:lnTo>
                    <a:pt x="6010" y="1578"/>
                  </a:lnTo>
                </a:path>
              </a:pathLst>
            </a:custGeom>
            <a:noFill/>
            <a:ln w="28575" cap="flat">
              <a:solidFill>
                <a:srgbClr val="ED7D31"/>
              </a:solidFill>
              <a:prstDash val="solid"/>
              <a:miter lim="800000"/>
            </a:ln>
          </p:spPr>
          <p:txBody>
            <a:bodyPr rtlCol="0"/>
            <a:p>
              <a:pPr algn="ctr"/>
              <a:endParaRPr lang="zh-CN" altLang="en-US"/>
            </a:p>
          </p:txBody>
        </p:sp>
        <p:sp>
          <p:nvSpPr>
            <p:cNvPr id="1200" name="path 1200"/>
            <p:cNvSpPr/>
            <p:nvPr/>
          </p:nvSpPr>
          <p:spPr>
            <a:xfrm>
              <a:off x="0" y="0"/>
              <a:ext cx="3554730" cy="1525904"/>
            </a:xfrm>
            <a:custGeom>
              <a:avLst/>
              <a:gdLst/>
              <a:ahLst/>
              <a:cxnLst/>
              <a:rect l="0" t="0" r="0" b="0"/>
              <a:pathLst>
                <a:path w="5598" h="2402">
                  <a:moveTo>
                    <a:pt x="0" y="22"/>
                  </a:moveTo>
                  <a:lnTo>
                    <a:pt x="84" y="22"/>
                  </a:lnTo>
                  <a:lnTo>
                    <a:pt x="84" y="106"/>
                  </a:lnTo>
                  <a:lnTo>
                    <a:pt x="150" y="106"/>
                  </a:lnTo>
                  <a:lnTo>
                    <a:pt x="150" y="148"/>
                  </a:lnTo>
                  <a:lnTo>
                    <a:pt x="264" y="148"/>
                  </a:lnTo>
                  <a:lnTo>
                    <a:pt x="264" y="208"/>
                  </a:lnTo>
                  <a:lnTo>
                    <a:pt x="360" y="208"/>
                  </a:lnTo>
                  <a:lnTo>
                    <a:pt x="360" y="274"/>
                  </a:lnTo>
                  <a:lnTo>
                    <a:pt x="360" y="322"/>
                  </a:lnTo>
                  <a:lnTo>
                    <a:pt x="414" y="376"/>
                  </a:lnTo>
                  <a:lnTo>
                    <a:pt x="414" y="460"/>
                  </a:lnTo>
                  <a:lnTo>
                    <a:pt x="414" y="508"/>
                  </a:lnTo>
                  <a:lnTo>
                    <a:pt x="414" y="562"/>
                  </a:lnTo>
                  <a:lnTo>
                    <a:pt x="414" y="862"/>
                  </a:lnTo>
                  <a:lnTo>
                    <a:pt x="462" y="910"/>
                  </a:lnTo>
                  <a:lnTo>
                    <a:pt x="462" y="958"/>
                  </a:lnTo>
                  <a:lnTo>
                    <a:pt x="462" y="1144"/>
                  </a:lnTo>
                  <a:lnTo>
                    <a:pt x="492" y="1174"/>
                  </a:lnTo>
                  <a:lnTo>
                    <a:pt x="492" y="1372"/>
                  </a:lnTo>
                  <a:lnTo>
                    <a:pt x="564" y="1372"/>
                  </a:lnTo>
                  <a:lnTo>
                    <a:pt x="564" y="1420"/>
                  </a:lnTo>
                  <a:lnTo>
                    <a:pt x="576" y="1432"/>
                  </a:lnTo>
                  <a:lnTo>
                    <a:pt x="810" y="1432"/>
                  </a:lnTo>
                  <a:lnTo>
                    <a:pt x="810" y="1456"/>
                  </a:lnTo>
                  <a:lnTo>
                    <a:pt x="888" y="1456"/>
                  </a:lnTo>
                  <a:lnTo>
                    <a:pt x="888" y="1522"/>
                  </a:lnTo>
                  <a:lnTo>
                    <a:pt x="894" y="1522"/>
                  </a:lnTo>
                  <a:lnTo>
                    <a:pt x="876" y="1540"/>
                  </a:lnTo>
                  <a:lnTo>
                    <a:pt x="1260" y="1540"/>
                  </a:lnTo>
                  <a:lnTo>
                    <a:pt x="1260" y="1612"/>
                  </a:lnTo>
                  <a:lnTo>
                    <a:pt x="1608" y="1612"/>
                  </a:lnTo>
                  <a:lnTo>
                    <a:pt x="1608" y="1654"/>
                  </a:lnTo>
                  <a:lnTo>
                    <a:pt x="1908" y="1654"/>
                  </a:lnTo>
                  <a:lnTo>
                    <a:pt x="1908" y="1714"/>
                  </a:lnTo>
                  <a:lnTo>
                    <a:pt x="2760" y="1714"/>
                  </a:lnTo>
                  <a:lnTo>
                    <a:pt x="2760" y="1804"/>
                  </a:lnTo>
                  <a:lnTo>
                    <a:pt x="4134" y="1804"/>
                  </a:lnTo>
                  <a:lnTo>
                    <a:pt x="4134" y="1936"/>
                  </a:lnTo>
                  <a:lnTo>
                    <a:pt x="5280" y="1936"/>
                  </a:lnTo>
                  <a:lnTo>
                    <a:pt x="5280" y="2380"/>
                  </a:lnTo>
                  <a:lnTo>
                    <a:pt x="5598" y="2380"/>
                  </a:lnTo>
                </a:path>
              </a:pathLst>
            </a:custGeom>
            <a:noFill/>
            <a:ln w="28575" cap="flat">
              <a:solidFill>
                <a:srgbClr val="7F7F7F"/>
              </a:solidFill>
              <a:prstDash val="solid"/>
              <a:miter lim="800000"/>
            </a:ln>
          </p:spPr>
          <p:txBody>
            <a:bodyPr rtlCol="0"/>
            <a:p>
              <a:pPr algn="ctr"/>
              <a:endParaRPr lang="zh-CN" altLang="en-US"/>
            </a:p>
          </p:txBody>
        </p:sp>
      </p:grpSp>
      <p:pic>
        <p:nvPicPr>
          <p:cNvPr id="1210" name="picture 1210"/>
          <p:cNvPicPr>
            <a:picLocks noChangeAspect="1"/>
          </p:cNvPicPr>
          <p:nvPr/>
        </p:nvPicPr>
        <p:blipFill>
          <a:blip r:embed="rId3"/>
          <a:stretch>
            <a:fillRect/>
          </a:stretch>
        </p:blipFill>
        <p:spPr>
          <a:xfrm rot="21600000">
            <a:off x="6407479" y="1528340"/>
            <a:ext cx="1221939" cy="1891420"/>
          </a:xfrm>
          <a:prstGeom prst="rect">
            <a:avLst/>
          </a:prstGeom>
        </p:spPr>
      </p:pic>
      <p:graphicFrame>
        <p:nvGraphicFramePr>
          <p:cNvPr id="1212" name="table 1212"/>
          <p:cNvGraphicFramePr>
            <a:graphicFrameLocks noGrp="1"/>
          </p:cNvGraphicFramePr>
          <p:nvPr/>
        </p:nvGraphicFramePr>
        <p:xfrm>
          <a:off x="6289421" y="1397127"/>
          <a:ext cx="1279524" cy="1963420"/>
        </p:xfrm>
        <a:graphic>
          <a:graphicData uri="http://schemas.openxmlformats.org/drawingml/2006/table">
            <a:tbl>
              <a:tblPr/>
              <a:tblGrid>
                <a:gridCol w="1279524"/>
              </a:tblGrid>
              <a:tr h="1953895">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pic>
        <p:nvPicPr>
          <p:cNvPr id="1214" name="picture 1214"/>
          <p:cNvPicPr>
            <a:picLocks noChangeAspect="1"/>
          </p:cNvPicPr>
          <p:nvPr/>
        </p:nvPicPr>
        <p:blipFill>
          <a:blip r:embed="rId4"/>
          <a:stretch>
            <a:fillRect/>
          </a:stretch>
        </p:blipFill>
        <p:spPr>
          <a:xfrm rot="21600000">
            <a:off x="9588468" y="1526867"/>
            <a:ext cx="2167861" cy="853435"/>
          </a:xfrm>
          <a:prstGeom prst="rect">
            <a:avLst/>
          </a:prstGeom>
        </p:spPr>
      </p:pic>
      <p:graphicFrame>
        <p:nvGraphicFramePr>
          <p:cNvPr id="1216" name="table 1216"/>
          <p:cNvGraphicFramePr>
            <a:graphicFrameLocks noGrp="1"/>
          </p:cNvGraphicFramePr>
          <p:nvPr/>
        </p:nvGraphicFramePr>
        <p:xfrm>
          <a:off x="9468993" y="1397127"/>
          <a:ext cx="2228850" cy="922654"/>
        </p:xfrm>
        <a:graphic>
          <a:graphicData uri="http://schemas.openxmlformats.org/drawingml/2006/table">
            <a:tbl>
              <a:tblPr/>
              <a:tblGrid>
                <a:gridCol w="2228850"/>
              </a:tblGrid>
              <a:tr h="916304">
                <a:tc>
                  <a:txBody>
                    <a:bodyPr/>
                    <a:p>
                      <a:pPr algn="l" rtl="0" eaLnBrk="0">
                        <a:lnSpc>
                          <a:spcPct val="12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2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24000"/>
                        </a:lnSpc>
                      </a:pPr>
                      <a:endParaRPr sz="1000" dirty="0">
                        <a:latin typeface="Arial" panose="020B0604020202020204" pitchFamily="34" charset="0"/>
                        <a:ea typeface="Arial" panose="020B0604020202020204" pitchFamily="34" charset="0"/>
                        <a:cs typeface="Arial" panose="020B0604020202020204" pitchFamily="34" charset="0"/>
                      </a:endParaRPr>
                    </a:p>
                    <a:p>
                      <a:pPr marL="213995" algn="l" rtl="0" eaLnBrk="0">
                        <a:lnSpc>
                          <a:spcPct val="87000"/>
                        </a:lnSpc>
                        <a:spcBef>
                          <a:spcPts val="0"/>
                        </a:spcBef>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地舒单抗    </a:t>
                      </a:r>
                      <a:r>
                        <a:rPr sz="1400" b="1"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n =</a:t>
                      </a:r>
                      <a:r>
                        <a:rPr sz="1400" b="1" kern="0" spc="17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 </a:t>
                      </a:r>
                      <a:r>
                        <a:rPr sz="2000" b="1"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103</a:t>
                      </a:r>
                      <a:endParaRPr sz="2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pic>
        <p:nvPicPr>
          <p:cNvPr id="1218" name="picture 1218"/>
          <p:cNvPicPr>
            <a:picLocks noChangeAspect="1"/>
          </p:cNvPicPr>
          <p:nvPr/>
        </p:nvPicPr>
        <p:blipFill>
          <a:blip r:embed="rId5"/>
          <a:stretch>
            <a:fillRect/>
          </a:stretch>
        </p:blipFill>
        <p:spPr>
          <a:xfrm rot="21600000">
            <a:off x="9588468" y="2567758"/>
            <a:ext cx="2167861" cy="853435"/>
          </a:xfrm>
          <a:prstGeom prst="rect">
            <a:avLst/>
          </a:prstGeom>
        </p:spPr>
      </p:pic>
      <p:graphicFrame>
        <p:nvGraphicFramePr>
          <p:cNvPr id="1220" name="table 1220"/>
          <p:cNvGraphicFramePr>
            <a:graphicFrameLocks noGrp="1"/>
          </p:cNvGraphicFramePr>
          <p:nvPr/>
        </p:nvGraphicFramePr>
        <p:xfrm>
          <a:off x="9468993" y="2438146"/>
          <a:ext cx="2228850" cy="922654"/>
        </p:xfrm>
        <a:graphic>
          <a:graphicData uri="http://schemas.openxmlformats.org/drawingml/2006/table">
            <a:tbl>
              <a:tblPr/>
              <a:tblGrid>
                <a:gridCol w="2228850"/>
              </a:tblGrid>
              <a:tr h="916304">
                <a:tc>
                  <a:txBody>
                    <a:bodyPr/>
                    <a:p>
                      <a:pPr algn="l" rtl="0" eaLnBrk="0">
                        <a:lnSpc>
                          <a:spcPct val="131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31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31000"/>
                        </a:lnSpc>
                      </a:pPr>
                      <a:endParaRPr sz="1000" dirty="0">
                        <a:latin typeface="Arial" panose="020B0604020202020204" pitchFamily="34" charset="0"/>
                        <a:ea typeface="Arial" panose="020B0604020202020204" pitchFamily="34" charset="0"/>
                        <a:cs typeface="Arial" panose="020B0604020202020204" pitchFamily="34" charset="0"/>
                      </a:endParaRPr>
                    </a:p>
                    <a:p>
                      <a:pPr marL="338455" algn="l" rtl="0" eaLnBrk="0">
                        <a:lnSpc>
                          <a:spcPct val="86000"/>
                        </a:lnSpc>
                        <a:spcBef>
                          <a:spcPts val="0"/>
                        </a:spcBef>
                      </a:pPr>
                      <a:r>
                        <a:rPr sz="1400" b="1" kern="0" spc="-30" dirty="0">
                          <a:solidFill>
                            <a:srgbClr val="ED7D31">
                              <a:alpha val="100000"/>
                            </a:srgbClr>
                          </a:solidFill>
                          <a:latin typeface="微软雅黑" panose="020B0503020204020204" charset="-122"/>
                          <a:ea typeface="微软雅黑" panose="020B0503020204020204" charset="-122"/>
                          <a:cs typeface="微软雅黑" panose="020B0503020204020204" charset="-122"/>
                        </a:rPr>
                        <a:t>唑来膦酸</a:t>
                      </a:r>
                      <a:r>
                        <a:rPr sz="1400" b="1" kern="0" spc="100" dirty="0">
                          <a:solidFill>
                            <a:srgbClr val="ED7D31">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n =</a:t>
                      </a:r>
                      <a:r>
                        <a:rPr sz="1400" b="1" kern="0" spc="8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2000" b="1" kern="0" spc="-3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93</a:t>
                      </a:r>
                      <a:endParaRPr sz="2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sp>
        <p:nvSpPr>
          <p:cNvPr id="1222" name="textbox 1222"/>
          <p:cNvSpPr/>
          <p:nvPr/>
        </p:nvSpPr>
        <p:spPr>
          <a:xfrm>
            <a:off x="7751528" y="1819909"/>
            <a:ext cx="1734185" cy="1201419"/>
          </a:xfrm>
          <a:prstGeom prst="rect">
            <a:avLst/>
          </a:prstGeom>
          <a:noFill/>
          <a:ln w="0" cap="flat">
            <a:noFill/>
            <a:prstDash val="solid"/>
            <a:miter lim="0"/>
          </a:ln>
        </p:spPr>
        <p:txBody>
          <a:bodyPr vert="horz" wrap="square" lIns="0" tIns="0" rIns="0" bIns="0"/>
          <a:p>
            <a:pPr algn="l" rtl="0" eaLnBrk="0">
              <a:lnSpc>
                <a:spcPct val="55000"/>
              </a:lnSpc>
            </a:pPr>
            <a:endParaRPr sz="100" dirty="0">
              <a:latin typeface="Arial" panose="020B0604020202020204" pitchFamily="34" charset="0"/>
              <a:ea typeface="Arial" panose="020B0604020202020204" pitchFamily="34" charset="0"/>
              <a:cs typeface="Arial" panose="020B0604020202020204" pitchFamily="34" charset="0"/>
            </a:endParaRPr>
          </a:p>
          <a:p>
            <a:pPr marL="1238250" algn="l" defTabSz="0" rtl="0" eaLnBrk="0">
              <a:lnSpc>
                <a:spcPct val="87000"/>
              </a:lnSpc>
              <a:tabLst>
                <a:tab pos="1340485" algn="l"/>
              </a:tabLst>
            </a:pPr>
            <a:r>
              <a:rPr sz="8900" b="1" kern="0" spc="0" dirty="0">
                <a:solidFill>
                  <a:srgbClr val="F26649">
                    <a:alpha val="100000"/>
                  </a:srgbClr>
                </a:solidFill>
                <a:latin typeface="Arial" panose="020B0604020202020204" pitchFamily="34" charset="0"/>
                <a:ea typeface="Arial" panose="020B0604020202020204" pitchFamily="34" charset="0"/>
                <a:cs typeface="Arial" panose="020B0604020202020204" pitchFamily="34" charset="0"/>
              </a:rPr>
              <a:t>	</a:t>
            </a:r>
            <a:endParaRPr sz="8900" dirty="0">
              <a:latin typeface="Arial" panose="020B0604020202020204" pitchFamily="34" charset="0"/>
              <a:ea typeface="Arial" panose="020B0604020202020204" pitchFamily="34" charset="0"/>
              <a:cs typeface="Arial" panose="020B0604020202020204" pitchFamily="34" charset="0"/>
            </a:endParaRPr>
          </a:p>
        </p:txBody>
      </p:sp>
      <p:sp>
        <p:nvSpPr>
          <p:cNvPr id="1224" name="textbox 1224"/>
          <p:cNvSpPr/>
          <p:nvPr/>
        </p:nvSpPr>
        <p:spPr>
          <a:xfrm>
            <a:off x="7751445" y="1986280"/>
            <a:ext cx="1464945" cy="244475"/>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pitchFamily="34" charset="0"/>
              <a:ea typeface="Arial" panose="020B0604020202020204" pitchFamily="34" charset="0"/>
              <a:cs typeface="Arial" panose="020B0604020202020204" pitchFamily="34" charset="0"/>
            </a:endParaRPr>
          </a:p>
          <a:p>
            <a:pPr algn="r" rtl="0" eaLnBrk="0">
              <a:lnSpc>
                <a:spcPct val="90000"/>
              </a:lnSpc>
            </a:pPr>
            <a:r>
              <a:rPr sz="1300" b="1" kern="0" spc="-8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196</a:t>
            </a:r>
            <a:r>
              <a:rPr sz="1600" b="1"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名</a:t>
            </a:r>
            <a:r>
              <a:rPr sz="1600" b="1"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亚洲患</a:t>
            </a:r>
            <a:r>
              <a:rPr sz="1600" b="1"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者</a:t>
            </a:r>
            <a:endParaRPr sz="1600" dirty="0">
              <a:latin typeface="微软雅黑" panose="020B0503020204020204" charset="-122"/>
              <a:ea typeface="微软雅黑" panose="020B0503020204020204" charset="-122"/>
              <a:cs typeface="微软雅黑" panose="020B0503020204020204" charset="-122"/>
            </a:endParaRPr>
          </a:p>
        </p:txBody>
      </p:sp>
      <p:pic>
        <p:nvPicPr>
          <p:cNvPr id="1226" name="picture 1226"/>
          <p:cNvPicPr>
            <a:picLocks noChangeAspect="1"/>
          </p:cNvPicPr>
          <p:nvPr/>
        </p:nvPicPr>
        <p:blipFill>
          <a:blip r:embed="rId6"/>
          <a:stretch>
            <a:fillRect/>
          </a:stretch>
        </p:blipFill>
        <p:spPr>
          <a:xfrm rot="21600000">
            <a:off x="6511290" y="1477315"/>
            <a:ext cx="900429" cy="1853894"/>
          </a:xfrm>
          <a:prstGeom prst="rect">
            <a:avLst/>
          </a:prstGeom>
        </p:spPr>
      </p:pic>
      <p:sp>
        <p:nvSpPr>
          <p:cNvPr id="1228" name="textbox 1228"/>
          <p:cNvSpPr/>
          <p:nvPr/>
        </p:nvSpPr>
        <p:spPr>
          <a:xfrm>
            <a:off x="1770500" y="4287619"/>
            <a:ext cx="2028825" cy="378459"/>
          </a:xfrm>
          <a:prstGeom prst="rect">
            <a:avLst/>
          </a:prstGeom>
          <a:noFill/>
          <a:ln w="0" cap="flat">
            <a:noFill/>
            <a:prstDash val="solid"/>
            <a:miter lim="0"/>
          </a:ln>
        </p:spPr>
        <p:txBody>
          <a:bodyPr vert="horz" wrap="square" lIns="0" tIns="0" rIns="0" bIns="0"/>
          <a:p>
            <a:pPr algn="l" rtl="0" eaLnBrk="0">
              <a:lnSpc>
                <a:spcPct val="58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indent="7620" algn="l" rtl="0" eaLnBrk="0">
              <a:lnSpc>
                <a:spcPct val="117000"/>
              </a:lnSpc>
            </a:pPr>
            <a:r>
              <a:rPr sz="10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HP</a:t>
            </a:r>
            <a:r>
              <a:rPr sz="1000" b="1" kern="0" spc="6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000" b="1"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0.77 </a:t>
            </a:r>
            <a:r>
              <a:rPr sz="10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0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95%</a:t>
            </a:r>
            <a:r>
              <a:rPr sz="1000" kern="0" spc="7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CI</a:t>
            </a:r>
            <a:r>
              <a:rPr sz="10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0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0.48-1.26</a:t>
            </a:r>
            <a:r>
              <a:rPr sz="10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0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0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描述性 </a:t>
            </a:r>
            <a:r>
              <a:rPr sz="1000" i="1" kern="0" spc="3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P </a:t>
            </a:r>
            <a:r>
              <a:rPr sz="1000" kern="0" spc="3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r>
              <a:rPr sz="1000" kern="0" spc="7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000" kern="0" spc="3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0.25</a:t>
            </a:r>
            <a:endParaRPr sz="1000" dirty="0">
              <a:latin typeface="Arial" panose="020B0604020202020204" pitchFamily="34" charset="0"/>
              <a:ea typeface="Arial" panose="020B0604020202020204" pitchFamily="34" charset="0"/>
              <a:cs typeface="Arial" panose="020B0604020202020204" pitchFamily="34" charset="0"/>
            </a:endParaRPr>
          </a:p>
        </p:txBody>
      </p:sp>
      <p:sp>
        <p:nvSpPr>
          <p:cNvPr id="1232" name="path 1232"/>
          <p:cNvSpPr/>
          <p:nvPr/>
        </p:nvSpPr>
        <p:spPr>
          <a:xfrm>
            <a:off x="9648571" y="1548638"/>
            <a:ext cx="1870202" cy="331089"/>
          </a:xfrm>
          <a:custGeom>
            <a:avLst/>
            <a:gdLst/>
            <a:ahLst/>
            <a:cxnLst/>
            <a:rect l="0" t="0" r="0" b="0"/>
            <a:pathLst>
              <a:path w="2945" h="521">
                <a:moveTo>
                  <a:pt x="543" y="105"/>
                </a:moveTo>
                <a:cubicBezTo>
                  <a:pt x="544" y="105"/>
                  <a:pt x="544" y="106"/>
                  <a:pt x="545" y="106"/>
                </a:cubicBezTo>
                <a:cubicBezTo>
                  <a:pt x="546" y="107"/>
                  <a:pt x="547" y="107"/>
                  <a:pt x="549" y="108"/>
                </a:cubicBezTo>
                <a:cubicBezTo>
                  <a:pt x="550" y="109"/>
                  <a:pt x="552" y="110"/>
                  <a:pt x="554" y="110"/>
                </a:cubicBezTo>
                <a:cubicBezTo>
                  <a:pt x="556" y="111"/>
                  <a:pt x="558" y="112"/>
                  <a:pt x="560" y="112"/>
                </a:cubicBezTo>
                <a:cubicBezTo>
                  <a:pt x="561" y="113"/>
                  <a:pt x="562" y="113"/>
                  <a:pt x="563" y="113"/>
                </a:cubicBezTo>
                <a:cubicBezTo>
                  <a:pt x="569" y="115"/>
                  <a:pt x="575" y="116"/>
                  <a:pt x="580" y="116"/>
                </a:cubicBezTo>
                <a:cubicBezTo>
                  <a:pt x="586" y="116"/>
                  <a:pt x="592" y="115"/>
                  <a:pt x="597" y="113"/>
                </a:cubicBezTo>
                <a:cubicBezTo>
                  <a:pt x="599" y="113"/>
                  <a:pt x="600" y="113"/>
                  <a:pt x="601" y="112"/>
                </a:cubicBezTo>
                <a:cubicBezTo>
                  <a:pt x="603" y="112"/>
                  <a:pt x="605" y="111"/>
                  <a:pt x="606" y="110"/>
                </a:cubicBezTo>
                <a:cubicBezTo>
                  <a:pt x="608" y="110"/>
                  <a:pt x="610" y="109"/>
                  <a:pt x="612" y="108"/>
                </a:cubicBezTo>
                <a:cubicBezTo>
                  <a:pt x="613" y="107"/>
                  <a:pt x="615" y="107"/>
                  <a:pt x="616" y="106"/>
                </a:cubicBezTo>
                <a:cubicBezTo>
                  <a:pt x="616" y="106"/>
                  <a:pt x="617" y="105"/>
                  <a:pt x="618" y="105"/>
                </a:cubicBezTo>
                <a:cubicBezTo>
                  <a:pt x="650" y="120"/>
                  <a:pt x="671" y="152"/>
                  <a:pt x="671" y="187"/>
                </a:cubicBezTo>
                <a:lnTo>
                  <a:pt x="671" y="292"/>
                </a:lnTo>
                <a:lnTo>
                  <a:pt x="638" y="292"/>
                </a:lnTo>
                <a:cubicBezTo>
                  <a:pt x="630" y="292"/>
                  <a:pt x="624" y="298"/>
                  <a:pt x="624" y="306"/>
                </a:cubicBezTo>
                <a:lnTo>
                  <a:pt x="624" y="483"/>
                </a:lnTo>
                <a:cubicBezTo>
                  <a:pt x="624" y="490"/>
                  <a:pt x="619" y="495"/>
                  <a:pt x="613" y="495"/>
                </a:cubicBezTo>
                <a:cubicBezTo>
                  <a:pt x="606" y="495"/>
                  <a:pt x="601" y="490"/>
                  <a:pt x="601" y="483"/>
                </a:cubicBezTo>
                <a:cubicBezTo>
                  <a:pt x="601" y="475"/>
                  <a:pt x="595" y="469"/>
                  <a:pt x="587" y="469"/>
                </a:cubicBezTo>
                <a:cubicBezTo>
                  <a:pt x="580" y="469"/>
                  <a:pt x="574" y="475"/>
                  <a:pt x="574" y="483"/>
                </a:cubicBezTo>
                <a:cubicBezTo>
                  <a:pt x="574" y="490"/>
                  <a:pt x="568" y="495"/>
                  <a:pt x="562" y="495"/>
                </a:cubicBezTo>
                <a:cubicBezTo>
                  <a:pt x="556" y="495"/>
                  <a:pt x="550" y="490"/>
                  <a:pt x="550" y="483"/>
                </a:cubicBezTo>
                <a:lnTo>
                  <a:pt x="550" y="306"/>
                </a:lnTo>
                <a:cubicBezTo>
                  <a:pt x="550" y="298"/>
                  <a:pt x="544" y="292"/>
                  <a:pt x="536" y="292"/>
                </a:cubicBezTo>
                <a:lnTo>
                  <a:pt x="529" y="292"/>
                </a:lnTo>
                <a:lnTo>
                  <a:pt x="490" y="292"/>
                </a:lnTo>
                <a:lnTo>
                  <a:pt x="490" y="187"/>
                </a:lnTo>
                <a:cubicBezTo>
                  <a:pt x="490" y="152"/>
                  <a:pt x="511" y="120"/>
                  <a:pt x="543" y="105"/>
                </a:cubicBezTo>
                <a:moveTo>
                  <a:pt x="299" y="105"/>
                </a:moveTo>
                <a:cubicBezTo>
                  <a:pt x="300" y="105"/>
                  <a:pt x="300" y="106"/>
                  <a:pt x="301" y="106"/>
                </a:cubicBezTo>
                <a:cubicBezTo>
                  <a:pt x="302" y="107"/>
                  <a:pt x="303" y="107"/>
                  <a:pt x="305" y="108"/>
                </a:cubicBezTo>
                <a:cubicBezTo>
                  <a:pt x="306" y="109"/>
                  <a:pt x="308" y="110"/>
                  <a:pt x="310" y="110"/>
                </a:cubicBezTo>
                <a:cubicBezTo>
                  <a:pt x="312" y="111"/>
                  <a:pt x="314" y="112"/>
                  <a:pt x="316" y="112"/>
                </a:cubicBezTo>
                <a:cubicBezTo>
                  <a:pt x="317" y="113"/>
                  <a:pt x="318" y="113"/>
                  <a:pt x="319" y="113"/>
                </a:cubicBezTo>
                <a:cubicBezTo>
                  <a:pt x="325" y="115"/>
                  <a:pt x="330" y="116"/>
                  <a:pt x="336" y="116"/>
                </a:cubicBezTo>
                <a:cubicBezTo>
                  <a:pt x="342" y="116"/>
                  <a:pt x="348" y="115"/>
                  <a:pt x="354" y="113"/>
                </a:cubicBezTo>
                <a:cubicBezTo>
                  <a:pt x="355" y="113"/>
                  <a:pt x="356" y="113"/>
                  <a:pt x="357" y="112"/>
                </a:cubicBezTo>
                <a:cubicBezTo>
                  <a:pt x="359" y="112"/>
                  <a:pt x="360" y="111"/>
                  <a:pt x="362" y="110"/>
                </a:cubicBezTo>
                <a:cubicBezTo>
                  <a:pt x="364" y="110"/>
                  <a:pt x="366" y="109"/>
                  <a:pt x="368" y="108"/>
                </a:cubicBezTo>
                <a:cubicBezTo>
                  <a:pt x="369" y="107"/>
                  <a:pt x="370" y="107"/>
                  <a:pt x="372" y="106"/>
                </a:cubicBezTo>
                <a:cubicBezTo>
                  <a:pt x="372" y="106"/>
                  <a:pt x="373" y="105"/>
                  <a:pt x="374" y="105"/>
                </a:cubicBezTo>
                <a:cubicBezTo>
                  <a:pt x="406" y="120"/>
                  <a:pt x="427" y="152"/>
                  <a:pt x="427" y="187"/>
                </a:cubicBezTo>
                <a:lnTo>
                  <a:pt x="427" y="292"/>
                </a:lnTo>
                <a:lnTo>
                  <a:pt x="394" y="292"/>
                </a:lnTo>
                <a:cubicBezTo>
                  <a:pt x="386" y="292"/>
                  <a:pt x="380" y="298"/>
                  <a:pt x="380" y="306"/>
                </a:cubicBezTo>
                <a:lnTo>
                  <a:pt x="380" y="483"/>
                </a:lnTo>
                <a:cubicBezTo>
                  <a:pt x="380" y="490"/>
                  <a:pt x="375" y="495"/>
                  <a:pt x="369" y="495"/>
                </a:cubicBezTo>
                <a:cubicBezTo>
                  <a:pt x="362" y="495"/>
                  <a:pt x="357" y="490"/>
                  <a:pt x="357" y="483"/>
                </a:cubicBezTo>
                <a:cubicBezTo>
                  <a:pt x="357" y="475"/>
                  <a:pt x="351" y="469"/>
                  <a:pt x="343" y="469"/>
                </a:cubicBezTo>
                <a:cubicBezTo>
                  <a:pt x="335" y="469"/>
                  <a:pt x="329" y="475"/>
                  <a:pt x="329" y="483"/>
                </a:cubicBezTo>
                <a:cubicBezTo>
                  <a:pt x="329" y="490"/>
                  <a:pt x="324" y="495"/>
                  <a:pt x="318" y="495"/>
                </a:cubicBezTo>
                <a:cubicBezTo>
                  <a:pt x="312" y="495"/>
                  <a:pt x="306" y="490"/>
                  <a:pt x="306" y="483"/>
                </a:cubicBezTo>
                <a:lnTo>
                  <a:pt x="306" y="306"/>
                </a:lnTo>
                <a:cubicBezTo>
                  <a:pt x="306" y="298"/>
                  <a:pt x="300" y="292"/>
                  <a:pt x="292" y="292"/>
                </a:cubicBezTo>
                <a:lnTo>
                  <a:pt x="285" y="292"/>
                </a:lnTo>
                <a:lnTo>
                  <a:pt x="245" y="292"/>
                </a:lnTo>
                <a:lnTo>
                  <a:pt x="245" y="187"/>
                </a:lnTo>
                <a:cubicBezTo>
                  <a:pt x="245" y="152"/>
                  <a:pt x="267" y="120"/>
                  <a:pt x="299" y="105"/>
                </a:cubicBezTo>
                <a:moveTo>
                  <a:pt x="53" y="105"/>
                </a:moveTo>
                <a:cubicBezTo>
                  <a:pt x="54" y="105"/>
                  <a:pt x="54" y="106"/>
                  <a:pt x="55" y="106"/>
                </a:cubicBezTo>
                <a:cubicBezTo>
                  <a:pt x="56" y="107"/>
                  <a:pt x="57" y="107"/>
                  <a:pt x="59" y="108"/>
                </a:cubicBezTo>
                <a:cubicBezTo>
                  <a:pt x="60" y="109"/>
                  <a:pt x="62" y="110"/>
                  <a:pt x="64" y="110"/>
                </a:cubicBezTo>
                <a:cubicBezTo>
                  <a:pt x="66" y="111"/>
                  <a:pt x="68" y="112"/>
                  <a:pt x="70" y="112"/>
                </a:cubicBezTo>
                <a:cubicBezTo>
                  <a:pt x="71" y="113"/>
                  <a:pt x="72" y="113"/>
                  <a:pt x="73" y="113"/>
                </a:cubicBezTo>
                <a:cubicBezTo>
                  <a:pt x="79" y="115"/>
                  <a:pt x="84" y="115"/>
                  <a:pt x="90" y="115"/>
                </a:cubicBezTo>
                <a:cubicBezTo>
                  <a:pt x="96" y="115"/>
                  <a:pt x="102" y="115"/>
                  <a:pt x="107" y="113"/>
                </a:cubicBezTo>
                <a:cubicBezTo>
                  <a:pt x="108" y="113"/>
                  <a:pt x="110" y="113"/>
                  <a:pt x="111" y="112"/>
                </a:cubicBezTo>
                <a:cubicBezTo>
                  <a:pt x="113" y="112"/>
                  <a:pt x="115" y="111"/>
                  <a:pt x="116" y="110"/>
                </a:cubicBezTo>
                <a:cubicBezTo>
                  <a:pt x="118" y="110"/>
                  <a:pt x="120" y="109"/>
                  <a:pt x="122" y="108"/>
                </a:cubicBezTo>
                <a:cubicBezTo>
                  <a:pt x="123" y="107"/>
                  <a:pt x="125" y="107"/>
                  <a:pt x="126" y="106"/>
                </a:cubicBezTo>
                <a:cubicBezTo>
                  <a:pt x="126" y="106"/>
                  <a:pt x="127" y="105"/>
                  <a:pt x="127" y="105"/>
                </a:cubicBezTo>
                <a:cubicBezTo>
                  <a:pt x="160" y="120"/>
                  <a:pt x="181" y="152"/>
                  <a:pt x="181" y="187"/>
                </a:cubicBezTo>
                <a:lnTo>
                  <a:pt x="181" y="292"/>
                </a:lnTo>
                <a:lnTo>
                  <a:pt x="148" y="292"/>
                </a:lnTo>
                <a:cubicBezTo>
                  <a:pt x="140" y="292"/>
                  <a:pt x="134" y="298"/>
                  <a:pt x="134" y="306"/>
                </a:cubicBezTo>
                <a:lnTo>
                  <a:pt x="134" y="483"/>
                </a:lnTo>
                <a:cubicBezTo>
                  <a:pt x="134" y="490"/>
                  <a:pt x="129" y="495"/>
                  <a:pt x="122" y="495"/>
                </a:cubicBezTo>
                <a:cubicBezTo>
                  <a:pt x="116" y="495"/>
                  <a:pt x="111" y="490"/>
                  <a:pt x="111" y="483"/>
                </a:cubicBezTo>
                <a:cubicBezTo>
                  <a:pt x="111" y="475"/>
                  <a:pt x="105" y="469"/>
                  <a:pt x="97" y="469"/>
                </a:cubicBezTo>
                <a:cubicBezTo>
                  <a:pt x="90" y="469"/>
                  <a:pt x="83" y="475"/>
                  <a:pt x="83" y="483"/>
                </a:cubicBezTo>
                <a:cubicBezTo>
                  <a:pt x="83" y="490"/>
                  <a:pt x="78" y="495"/>
                  <a:pt x="72" y="495"/>
                </a:cubicBezTo>
                <a:cubicBezTo>
                  <a:pt x="65" y="495"/>
                  <a:pt x="60" y="490"/>
                  <a:pt x="60" y="483"/>
                </a:cubicBezTo>
                <a:lnTo>
                  <a:pt x="60" y="306"/>
                </a:lnTo>
                <a:cubicBezTo>
                  <a:pt x="60" y="298"/>
                  <a:pt x="54" y="292"/>
                  <a:pt x="46" y="292"/>
                </a:cubicBezTo>
                <a:lnTo>
                  <a:pt x="39" y="292"/>
                </a:lnTo>
                <a:lnTo>
                  <a:pt x="0" y="292"/>
                </a:lnTo>
                <a:lnTo>
                  <a:pt x="0" y="187"/>
                </a:lnTo>
                <a:cubicBezTo>
                  <a:pt x="0" y="152"/>
                  <a:pt x="21" y="120"/>
                  <a:pt x="53" y="105"/>
                </a:cubicBezTo>
                <a:moveTo>
                  <a:pt x="580" y="0"/>
                </a:moveTo>
                <a:cubicBezTo>
                  <a:pt x="605" y="0"/>
                  <a:pt x="625" y="19"/>
                  <a:pt x="625" y="44"/>
                </a:cubicBezTo>
                <a:cubicBezTo>
                  <a:pt x="625" y="57"/>
                  <a:pt x="618" y="70"/>
                  <a:pt x="607" y="78"/>
                </a:cubicBezTo>
                <a:cubicBezTo>
                  <a:pt x="592" y="91"/>
                  <a:pt x="569" y="91"/>
                  <a:pt x="553" y="78"/>
                </a:cubicBezTo>
                <a:cubicBezTo>
                  <a:pt x="542" y="70"/>
                  <a:pt x="536" y="57"/>
                  <a:pt x="536" y="44"/>
                </a:cubicBezTo>
                <a:cubicBezTo>
                  <a:pt x="536" y="19"/>
                  <a:pt x="556" y="0"/>
                  <a:pt x="580" y="0"/>
                </a:cubicBezTo>
                <a:moveTo>
                  <a:pt x="336" y="0"/>
                </a:moveTo>
                <a:cubicBezTo>
                  <a:pt x="361" y="0"/>
                  <a:pt x="380" y="19"/>
                  <a:pt x="380" y="44"/>
                </a:cubicBezTo>
                <a:cubicBezTo>
                  <a:pt x="380" y="57"/>
                  <a:pt x="374" y="70"/>
                  <a:pt x="363" y="78"/>
                </a:cubicBezTo>
                <a:cubicBezTo>
                  <a:pt x="361" y="80"/>
                  <a:pt x="359" y="81"/>
                  <a:pt x="357" y="82"/>
                </a:cubicBezTo>
                <a:cubicBezTo>
                  <a:pt x="351" y="86"/>
                  <a:pt x="344" y="87"/>
                  <a:pt x="336" y="87"/>
                </a:cubicBezTo>
                <a:cubicBezTo>
                  <a:pt x="331" y="87"/>
                  <a:pt x="327" y="87"/>
                  <a:pt x="322" y="85"/>
                </a:cubicBezTo>
                <a:cubicBezTo>
                  <a:pt x="317" y="84"/>
                  <a:pt x="313" y="81"/>
                  <a:pt x="309" y="78"/>
                </a:cubicBezTo>
                <a:cubicBezTo>
                  <a:pt x="298" y="70"/>
                  <a:pt x="292" y="57"/>
                  <a:pt x="292" y="44"/>
                </a:cubicBezTo>
                <a:cubicBezTo>
                  <a:pt x="292" y="19"/>
                  <a:pt x="312" y="0"/>
                  <a:pt x="336" y="0"/>
                </a:cubicBezTo>
                <a:moveTo>
                  <a:pt x="90" y="0"/>
                </a:moveTo>
                <a:cubicBezTo>
                  <a:pt x="115" y="0"/>
                  <a:pt x="134" y="19"/>
                  <a:pt x="134" y="44"/>
                </a:cubicBezTo>
                <a:cubicBezTo>
                  <a:pt x="134" y="57"/>
                  <a:pt x="128" y="70"/>
                  <a:pt x="117" y="78"/>
                </a:cubicBezTo>
                <a:cubicBezTo>
                  <a:pt x="110" y="85"/>
                  <a:pt x="100" y="87"/>
                  <a:pt x="90" y="87"/>
                </a:cubicBezTo>
                <a:cubicBezTo>
                  <a:pt x="85" y="87"/>
                  <a:pt x="80" y="87"/>
                  <a:pt x="76" y="85"/>
                </a:cubicBezTo>
                <a:cubicBezTo>
                  <a:pt x="71" y="84"/>
                  <a:pt x="67" y="81"/>
                  <a:pt x="63" y="78"/>
                </a:cubicBezTo>
                <a:cubicBezTo>
                  <a:pt x="52" y="70"/>
                  <a:pt x="46" y="57"/>
                  <a:pt x="46" y="44"/>
                </a:cubicBezTo>
                <a:cubicBezTo>
                  <a:pt x="46" y="19"/>
                  <a:pt x="66" y="0"/>
                  <a:pt x="90" y="0"/>
                </a:cubicBezTo>
              </a:path>
              <a:path w="2945" h="521">
                <a:moveTo>
                  <a:pt x="1304" y="116"/>
                </a:moveTo>
                <a:cubicBezTo>
                  <a:pt x="1305" y="117"/>
                  <a:pt x="1305" y="117"/>
                  <a:pt x="1306" y="117"/>
                </a:cubicBezTo>
                <a:cubicBezTo>
                  <a:pt x="1307" y="118"/>
                  <a:pt x="1309" y="119"/>
                  <a:pt x="1310" y="120"/>
                </a:cubicBezTo>
                <a:cubicBezTo>
                  <a:pt x="1312" y="120"/>
                  <a:pt x="1314" y="121"/>
                  <a:pt x="1315" y="122"/>
                </a:cubicBezTo>
                <a:cubicBezTo>
                  <a:pt x="1317" y="123"/>
                  <a:pt x="1319" y="123"/>
                  <a:pt x="1321" y="124"/>
                </a:cubicBezTo>
                <a:cubicBezTo>
                  <a:pt x="1322" y="124"/>
                  <a:pt x="1323" y="125"/>
                  <a:pt x="1325" y="125"/>
                </a:cubicBezTo>
                <a:cubicBezTo>
                  <a:pt x="1330" y="126"/>
                  <a:pt x="1336" y="127"/>
                  <a:pt x="1341" y="127"/>
                </a:cubicBezTo>
                <a:cubicBezTo>
                  <a:pt x="1347" y="127"/>
                  <a:pt x="1353" y="126"/>
                  <a:pt x="1359" y="125"/>
                </a:cubicBezTo>
                <a:cubicBezTo>
                  <a:pt x="1360" y="125"/>
                  <a:pt x="1361" y="124"/>
                  <a:pt x="1362" y="124"/>
                </a:cubicBezTo>
                <a:cubicBezTo>
                  <a:pt x="1364" y="123"/>
                  <a:pt x="1366" y="123"/>
                  <a:pt x="1368" y="122"/>
                </a:cubicBezTo>
                <a:cubicBezTo>
                  <a:pt x="1370" y="121"/>
                  <a:pt x="1371" y="120"/>
                  <a:pt x="1373" y="120"/>
                </a:cubicBezTo>
                <a:cubicBezTo>
                  <a:pt x="1375" y="119"/>
                  <a:pt x="1376" y="118"/>
                  <a:pt x="1377" y="117"/>
                </a:cubicBezTo>
                <a:cubicBezTo>
                  <a:pt x="1378" y="117"/>
                  <a:pt x="1378" y="117"/>
                  <a:pt x="1379" y="116"/>
                </a:cubicBezTo>
                <a:cubicBezTo>
                  <a:pt x="1411" y="131"/>
                  <a:pt x="1432" y="163"/>
                  <a:pt x="1432" y="199"/>
                </a:cubicBezTo>
                <a:lnTo>
                  <a:pt x="1432" y="304"/>
                </a:lnTo>
                <a:lnTo>
                  <a:pt x="1399" y="304"/>
                </a:lnTo>
                <a:cubicBezTo>
                  <a:pt x="1391" y="304"/>
                  <a:pt x="1385" y="310"/>
                  <a:pt x="1385" y="317"/>
                </a:cubicBezTo>
                <a:lnTo>
                  <a:pt x="1385" y="495"/>
                </a:lnTo>
                <a:cubicBezTo>
                  <a:pt x="1385" y="501"/>
                  <a:pt x="1380" y="506"/>
                  <a:pt x="1374" y="506"/>
                </a:cubicBezTo>
                <a:cubicBezTo>
                  <a:pt x="1368" y="506"/>
                  <a:pt x="1362" y="501"/>
                  <a:pt x="1362" y="495"/>
                </a:cubicBezTo>
                <a:cubicBezTo>
                  <a:pt x="1362" y="487"/>
                  <a:pt x="1356" y="480"/>
                  <a:pt x="1348" y="480"/>
                </a:cubicBezTo>
                <a:cubicBezTo>
                  <a:pt x="1341" y="480"/>
                  <a:pt x="1335" y="487"/>
                  <a:pt x="1335" y="495"/>
                </a:cubicBezTo>
                <a:cubicBezTo>
                  <a:pt x="1335" y="501"/>
                  <a:pt x="1330" y="506"/>
                  <a:pt x="1323" y="506"/>
                </a:cubicBezTo>
                <a:cubicBezTo>
                  <a:pt x="1317" y="506"/>
                  <a:pt x="1312" y="501"/>
                  <a:pt x="1312" y="495"/>
                </a:cubicBezTo>
                <a:lnTo>
                  <a:pt x="1312" y="317"/>
                </a:lnTo>
                <a:cubicBezTo>
                  <a:pt x="1312" y="310"/>
                  <a:pt x="1305" y="304"/>
                  <a:pt x="1298" y="304"/>
                </a:cubicBezTo>
                <a:lnTo>
                  <a:pt x="1290" y="304"/>
                </a:lnTo>
                <a:lnTo>
                  <a:pt x="1251" y="304"/>
                </a:lnTo>
                <a:lnTo>
                  <a:pt x="1251" y="199"/>
                </a:lnTo>
                <a:cubicBezTo>
                  <a:pt x="1251" y="163"/>
                  <a:pt x="1272" y="131"/>
                  <a:pt x="1304" y="116"/>
                </a:cubicBezTo>
                <a:moveTo>
                  <a:pt x="1060" y="116"/>
                </a:moveTo>
                <a:cubicBezTo>
                  <a:pt x="1061" y="117"/>
                  <a:pt x="1061" y="117"/>
                  <a:pt x="1062" y="117"/>
                </a:cubicBezTo>
                <a:cubicBezTo>
                  <a:pt x="1063" y="118"/>
                  <a:pt x="1065" y="119"/>
                  <a:pt x="1066" y="120"/>
                </a:cubicBezTo>
                <a:cubicBezTo>
                  <a:pt x="1068" y="120"/>
                  <a:pt x="1070" y="121"/>
                  <a:pt x="1071" y="122"/>
                </a:cubicBezTo>
                <a:cubicBezTo>
                  <a:pt x="1073" y="123"/>
                  <a:pt x="1075" y="123"/>
                  <a:pt x="1077" y="124"/>
                </a:cubicBezTo>
                <a:cubicBezTo>
                  <a:pt x="1078" y="124"/>
                  <a:pt x="1079" y="125"/>
                  <a:pt x="1080" y="125"/>
                </a:cubicBezTo>
                <a:cubicBezTo>
                  <a:pt x="1086" y="126"/>
                  <a:pt x="1092" y="127"/>
                  <a:pt x="1097" y="127"/>
                </a:cubicBezTo>
                <a:cubicBezTo>
                  <a:pt x="1104" y="127"/>
                  <a:pt x="1109" y="126"/>
                  <a:pt x="1115" y="125"/>
                </a:cubicBezTo>
                <a:cubicBezTo>
                  <a:pt x="1116" y="125"/>
                  <a:pt x="1117" y="124"/>
                  <a:pt x="1118" y="124"/>
                </a:cubicBezTo>
                <a:cubicBezTo>
                  <a:pt x="1120" y="123"/>
                  <a:pt x="1122" y="123"/>
                  <a:pt x="1124" y="122"/>
                </a:cubicBezTo>
                <a:cubicBezTo>
                  <a:pt x="1126" y="121"/>
                  <a:pt x="1127" y="120"/>
                  <a:pt x="1129" y="120"/>
                </a:cubicBezTo>
                <a:cubicBezTo>
                  <a:pt x="1130" y="119"/>
                  <a:pt x="1132" y="118"/>
                  <a:pt x="1133" y="117"/>
                </a:cubicBezTo>
                <a:cubicBezTo>
                  <a:pt x="1134" y="117"/>
                  <a:pt x="1134" y="117"/>
                  <a:pt x="1135" y="116"/>
                </a:cubicBezTo>
                <a:cubicBezTo>
                  <a:pt x="1167" y="131"/>
                  <a:pt x="1188" y="163"/>
                  <a:pt x="1188" y="199"/>
                </a:cubicBezTo>
                <a:lnTo>
                  <a:pt x="1188" y="304"/>
                </a:lnTo>
                <a:lnTo>
                  <a:pt x="1155" y="304"/>
                </a:lnTo>
                <a:cubicBezTo>
                  <a:pt x="1147" y="304"/>
                  <a:pt x="1141" y="310"/>
                  <a:pt x="1141" y="317"/>
                </a:cubicBezTo>
                <a:lnTo>
                  <a:pt x="1141" y="495"/>
                </a:lnTo>
                <a:cubicBezTo>
                  <a:pt x="1141" y="501"/>
                  <a:pt x="1136" y="506"/>
                  <a:pt x="1130" y="506"/>
                </a:cubicBezTo>
                <a:cubicBezTo>
                  <a:pt x="1124" y="506"/>
                  <a:pt x="1118" y="501"/>
                  <a:pt x="1118" y="495"/>
                </a:cubicBezTo>
                <a:cubicBezTo>
                  <a:pt x="1118" y="487"/>
                  <a:pt x="1112" y="480"/>
                  <a:pt x="1105" y="480"/>
                </a:cubicBezTo>
                <a:cubicBezTo>
                  <a:pt x="1097" y="480"/>
                  <a:pt x="1090" y="487"/>
                  <a:pt x="1090" y="495"/>
                </a:cubicBezTo>
                <a:cubicBezTo>
                  <a:pt x="1090" y="501"/>
                  <a:pt x="1085" y="506"/>
                  <a:pt x="1079" y="506"/>
                </a:cubicBezTo>
                <a:cubicBezTo>
                  <a:pt x="1073" y="506"/>
                  <a:pt x="1068" y="501"/>
                  <a:pt x="1068" y="495"/>
                </a:cubicBezTo>
                <a:lnTo>
                  <a:pt x="1068" y="317"/>
                </a:lnTo>
                <a:cubicBezTo>
                  <a:pt x="1068" y="310"/>
                  <a:pt x="1061" y="304"/>
                  <a:pt x="1054" y="304"/>
                </a:cubicBezTo>
                <a:lnTo>
                  <a:pt x="1046" y="304"/>
                </a:lnTo>
                <a:lnTo>
                  <a:pt x="1007" y="304"/>
                </a:lnTo>
                <a:lnTo>
                  <a:pt x="1007" y="199"/>
                </a:lnTo>
                <a:cubicBezTo>
                  <a:pt x="1007" y="163"/>
                  <a:pt x="1028" y="131"/>
                  <a:pt x="1060" y="116"/>
                </a:cubicBezTo>
                <a:moveTo>
                  <a:pt x="814" y="116"/>
                </a:moveTo>
                <a:cubicBezTo>
                  <a:pt x="815" y="117"/>
                  <a:pt x="815" y="117"/>
                  <a:pt x="816" y="117"/>
                </a:cubicBezTo>
                <a:cubicBezTo>
                  <a:pt x="817" y="118"/>
                  <a:pt x="818" y="119"/>
                  <a:pt x="820" y="120"/>
                </a:cubicBezTo>
                <a:cubicBezTo>
                  <a:pt x="821" y="120"/>
                  <a:pt x="824" y="121"/>
                  <a:pt x="825" y="122"/>
                </a:cubicBezTo>
                <a:cubicBezTo>
                  <a:pt x="827" y="123"/>
                  <a:pt x="829" y="123"/>
                  <a:pt x="831" y="124"/>
                </a:cubicBezTo>
                <a:cubicBezTo>
                  <a:pt x="832" y="124"/>
                  <a:pt x="833" y="125"/>
                  <a:pt x="834" y="125"/>
                </a:cubicBezTo>
                <a:cubicBezTo>
                  <a:pt x="840" y="126"/>
                  <a:pt x="846" y="127"/>
                  <a:pt x="851" y="127"/>
                </a:cubicBezTo>
                <a:cubicBezTo>
                  <a:pt x="857" y="127"/>
                  <a:pt x="863" y="126"/>
                  <a:pt x="868" y="125"/>
                </a:cubicBezTo>
                <a:cubicBezTo>
                  <a:pt x="870" y="125"/>
                  <a:pt x="871" y="124"/>
                  <a:pt x="872" y="124"/>
                </a:cubicBezTo>
                <a:cubicBezTo>
                  <a:pt x="874" y="123"/>
                  <a:pt x="876" y="123"/>
                  <a:pt x="877" y="122"/>
                </a:cubicBezTo>
                <a:cubicBezTo>
                  <a:pt x="880" y="121"/>
                  <a:pt x="881" y="120"/>
                  <a:pt x="883" y="120"/>
                </a:cubicBezTo>
                <a:cubicBezTo>
                  <a:pt x="884" y="119"/>
                  <a:pt x="886" y="118"/>
                  <a:pt x="887" y="117"/>
                </a:cubicBezTo>
                <a:cubicBezTo>
                  <a:pt x="887" y="117"/>
                  <a:pt x="888" y="117"/>
                  <a:pt x="889" y="116"/>
                </a:cubicBezTo>
                <a:cubicBezTo>
                  <a:pt x="921" y="131"/>
                  <a:pt x="942" y="163"/>
                  <a:pt x="942" y="199"/>
                </a:cubicBezTo>
                <a:lnTo>
                  <a:pt x="942" y="304"/>
                </a:lnTo>
                <a:lnTo>
                  <a:pt x="909" y="304"/>
                </a:lnTo>
                <a:cubicBezTo>
                  <a:pt x="901" y="304"/>
                  <a:pt x="895" y="310"/>
                  <a:pt x="895" y="317"/>
                </a:cubicBezTo>
                <a:lnTo>
                  <a:pt x="895" y="495"/>
                </a:lnTo>
                <a:cubicBezTo>
                  <a:pt x="895" y="501"/>
                  <a:pt x="890" y="506"/>
                  <a:pt x="884" y="506"/>
                </a:cubicBezTo>
                <a:cubicBezTo>
                  <a:pt x="877" y="506"/>
                  <a:pt x="872" y="501"/>
                  <a:pt x="872" y="495"/>
                </a:cubicBezTo>
                <a:cubicBezTo>
                  <a:pt x="872" y="487"/>
                  <a:pt x="866" y="480"/>
                  <a:pt x="858" y="480"/>
                </a:cubicBezTo>
                <a:cubicBezTo>
                  <a:pt x="851" y="480"/>
                  <a:pt x="845" y="487"/>
                  <a:pt x="845" y="495"/>
                </a:cubicBezTo>
                <a:cubicBezTo>
                  <a:pt x="845" y="501"/>
                  <a:pt x="839" y="506"/>
                  <a:pt x="833" y="506"/>
                </a:cubicBezTo>
                <a:cubicBezTo>
                  <a:pt x="827" y="506"/>
                  <a:pt x="821" y="501"/>
                  <a:pt x="821" y="495"/>
                </a:cubicBezTo>
                <a:lnTo>
                  <a:pt x="821" y="317"/>
                </a:lnTo>
                <a:cubicBezTo>
                  <a:pt x="821" y="310"/>
                  <a:pt x="815" y="304"/>
                  <a:pt x="808" y="304"/>
                </a:cubicBezTo>
                <a:lnTo>
                  <a:pt x="800" y="304"/>
                </a:lnTo>
                <a:lnTo>
                  <a:pt x="761" y="304"/>
                </a:lnTo>
                <a:lnTo>
                  <a:pt x="761" y="199"/>
                </a:lnTo>
                <a:cubicBezTo>
                  <a:pt x="761" y="163"/>
                  <a:pt x="782" y="131"/>
                  <a:pt x="814" y="116"/>
                </a:cubicBezTo>
                <a:moveTo>
                  <a:pt x="1342" y="11"/>
                </a:moveTo>
                <a:cubicBezTo>
                  <a:pt x="1366" y="11"/>
                  <a:pt x="1386" y="30"/>
                  <a:pt x="1386" y="55"/>
                </a:cubicBezTo>
                <a:cubicBezTo>
                  <a:pt x="1386" y="69"/>
                  <a:pt x="1380" y="81"/>
                  <a:pt x="1369" y="90"/>
                </a:cubicBezTo>
                <a:cubicBezTo>
                  <a:pt x="1353" y="102"/>
                  <a:pt x="1330" y="102"/>
                  <a:pt x="1315" y="90"/>
                </a:cubicBezTo>
                <a:cubicBezTo>
                  <a:pt x="1304" y="81"/>
                  <a:pt x="1297" y="69"/>
                  <a:pt x="1297" y="55"/>
                </a:cubicBezTo>
                <a:cubicBezTo>
                  <a:pt x="1297" y="30"/>
                  <a:pt x="1317" y="11"/>
                  <a:pt x="1342" y="11"/>
                </a:cubicBezTo>
                <a:moveTo>
                  <a:pt x="1097" y="11"/>
                </a:moveTo>
                <a:cubicBezTo>
                  <a:pt x="1122" y="11"/>
                  <a:pt x="1142" y="30"/>
                  <a:pt x="1142" y="55"/>
                </a:cubicBezTo>
                <a:cubicBezTo>
                  <a:pt x="1142" y="69"/>
                  <a:pt x="1135" y="81"/>
                  <a:pt x="1125" y="90"/>
                </a:cubicBezTo>
                <a:cubicBezTo>
                  <a:pt x="1123" y="91"/>
                  <a:pt x="1120" y="93"/>
                  <a:pt x="1118" y="94"/>
                </a:cubicBezTo>
                <a:cubicBezTo>
                  <a:pt x="1112" y="97"/>
                  <a:pt x="1105" y="99"/>
                  <a:pt x="1097" y="99"/>
                </a:cubicBezTo>
                <a:cubicBezTo>
                  <a:pt x="1093" y="99"/>
                  <a:pt x="1088" y="98"/>
                  <a:pt x="1083" y="97"/>
                </a:cubicBezTo>
                <a:cubicBezTo>
                  <a:pt x="1079" y="95"/>
                  <a:pt x="1075" y="93"/>
                  <a:pt x="1070" y="90"/>
                </a:cubicBezTo>
                <a:cubicBezTo>
                  <a:pt x="1060" y="81"/>
                  <a:pt x="1053" y="69"/>
                  <a:pt x="1053" y="55"/>
                </a:cubicBezTo>
                <a:cubicBezTo>
                  <a:pt x="1053" y="30"/>
                  <a:pt x="1073" y="11"/>
                  <a:pt x="1097" y="11"/>
                </a:cubicBezTo>
                <a:moveTo>
                  <a:pt x="851" y="11"/>
                </a:moveTo>
                <a:cubicBezTo>
                  <a:pt x="876" y="11"/>
                  <a:pt x="895" y="30"/>
                  <a:pt x="895" y="55"/>
                </a:cubicBezTo>
                <a:cubicBezTo>
                  <a:pt x="895" y="69"/>
                  <a:pt x="889" y="81"/>
                  <a:pt x="878" y="90"/>
                </a:cubicBezTo>
                <a:cubicBezTo>
                  <a:pt x="871" y="96"/>
                  <a:pt x="861" y="99"/>
                  <a:pt x="851" y="99"/>
                </a:cubicBezTo>
                <a:cubicBezTo>
                  <a:pt x="847" y="99"/>
                  <a:pt x="842" y="98"/>
                  <a:pt x="837" y="96"/>
                </a:cubicBezTo>
                <a:cubicBezTo>
                  <a:pt x="833" y="95"/>
                  <a:pt x="828" y="93"/>
                  <a:pt x="825" y="90"/>
                </a:cubicBezTo>
                <a:cubicBezTo>
                  <a:pt x="814" y="81"/>
                  <a:pt x="807" y="69"/>
                  <a:pt x="807" y="55"/>
                </a:cubicBezTo>
                <a:cubicBezTo>
                  <a:pt x="807" y="30"/>
                  <a:pt x="827" y="11"/>
                  <a:pt x="851" y="11"/>
                </a:cubicBezTo>
              </a:path>
              <a:path w="2945" h="521">
                <a:moveTo>
                  <a:pt x="2055" y="120"/>
                </a:moveTo>
                <a:cubicBezTo>
                  <a:pt x="2056" y="120"/>
                  <a:pt x="2056" y="121"/>
                  <a:pt x="2057" y="121"/>
                </a:cubicBezTo>
                <a:cubicBezTo>
                  <a:pt x="2058" y="122"/>
                  <a:pt x="2060" y="122"/>
                  <a:pt x="2061" y="123"/>
                </a:cubicBezTo>
                <a:cubicBezTo>
                  <a:pt x="2063" y="124"/>
                  <a:pt x="2065" y="125"/>
                  <a:pt x="2066" y="125"/>
                </a:cubicBezTo>
                <a:cubicBezTo>
                  <a:pt x="2068" y="126"/>
                  <a:pt x="2070" y="127"/>
                  <a:pt x="2072" y="127"/>
                </a:cubicBezTo>
                <a:cubicBezTo>
                  <a:pt x="2073" y="128"/>
                  <a:pt x="2074" y="128"/>
                  <a:pt x="2075" y="128"/>
                </a:cubicBezTo>
                <a:cubicBezTo>
                  <a:pt x="2081" y="130"/>
                  <a:pt x="2087" y="131"/>
                  <a:pt x="2093" y="131"/>
                </a:cubicBezTo>
                <a:cubicBezTo>
                  <a:pt x="2099" y="131"/>
                  <a:pt x="2104" y="130"/>
                  <a:pt x="2110" y="128"/>
                </a:cubicBezTo>
                <a:cubicBezTo>
                  <a:pt x="2111" y="128"/>
                  <a:pt x="2112" y="128"/>
                  <a:pt x="2113" y="127"/>
                </a:cubicBezTo>
                <a:cubicBezTo>
                  <a:pt x="2115" y="127"/>
                  <a:pt x="2117" y="126"/>
                  <a:pt x="2119" y="125"/>
                </a:cubicBezTo>
                <a:cubicBezTo>
                  <a:pt x="2121" y="125"/>
                  <a:pt x="2122" y="124"/>
                  <a:pt x="2124" y="123"/>
                </a:cubicBezTo>
                <a:cubicBezTo>
                  <a:pt x="2125" y="122"/>
                  <a:pt x="2127" y="122"/>
                  <a:pt x="2128" y="121"/>
                </a:cubicBezTo>
                <a:cubicBezTo>
                  <a:pt x="2129" y="121"/>
                  <a:pt x="2129" y="120"/>
                  <a:pt x="2130" y="120"/>
                </a:cubicBezTo>
                <a:cubicBezTo>
                  <a:pt x="2162" y="135"/>
                  <a:pt x="2183" y="167"/>
                  <a:pt x="2183" y="202"/>
                </a:cubicBezTo>
                <a:lnTo>
                  <a:pt x="2183" y="307"/>
                </a:lnTo>
                <a:lnTo>
                  <a:pt x="2150" y="307"/>
                </a:lnTo>
                <a:cubicBezTo>
                  <a:pt x="2143" y="307"/>
                  <a:pt x="2136" y="313"/>
                  <a:pt x="2136" y="321"/>
                </a:cubicBezTo>
                <a:lnTo>
                  <a:pt x="2136" y="498"/>
                </a:lnTo>
                <a:cubicBezTo>
                  <a:pt x="2136" y="505"/>
                  <a:pt x="2131" y="510"/>
                  <a:pt x="2125" y="510"/>
                </a:cubicBezTo>
                <a:cubicBezTo>
                  <a:pt x="2119" y="510"/>
                  <a:pt x="2114" y="505"/>
                  <a:pt x="2114" y="498"/>
                </a:cubicBezTo>
                <a:cubicBezTo>
                  <a:pt x="2114" y="490"/>
                  <a:pt x="2107" y="484"/>
                  <a:pt x="2100" y="484"/>
                </a:cubicBezTo>
                <a:cubicBezTo>
                  <a:pt x="2092" y="484"/>
                  <a:pt x="2086" y="490"/>
                  <a:pt x="2086" y="498"/>
                </a:cubicBezTo>
                <a:cubicBezTo>
                  <a:pt x="2086" y="505"/>
                  <a:pt x="2080" y="510"/>
                  <a:pt x="2074" y="510"/>
                </a:cubicBezTo>
                <a:cubicBezTo>
                  <a:pt x="2068" y="510"/>
                  <a:pt x="2063" y="505"/>
                  <a:pt x="2063" y="498"/>
                </a:cubicBezTo>
                <a:lnTo>
                  <a:pt x="2063" y="321"/>
                </a:lnTo>
                <a:cubicBezTo>
                  <a:pt x="2063" y="313"/>
                  <a:pt x="2057" y="307"/>
                  <a:pt x="2049" y="307"/>
                </a:cubicBezTo>
                <a:lnTo>
                  <a:pt x="2041" y="307"/>
                </a:lnTo>
                <a:lnTo>
                  <a:pt x="2002" y="307"/>
                </a:lnTo>
                <a:lnTo>
                  <a:pt x="2002" y="202"/>
                </a:lnTo>
                <a:cubicBezTo>
                  <a:pt x="2002" y="167"/>
                  <a:pt x="2023" y="135"/>
                  <a:pt x="2055" y="120"/>
                </a:cubicBezTo>
                <a:moveTo>
                  <a:pt x="1811" y="120"/>
                </a:moveTo>
                <a:cubicBezTo>
                  <a:pt x="1812" y="120"/>
                  <a:pt x="1812" y="121"/>
                  <a:pt x="1813" y="121"/>
                </a:cubicBezTo>
                <a:cubicBezTo>
                  <a:pt x="1814" y="122"/>
                  <a:pt x="1816" y="122"/>
                  <a:pt x="1817" y="123"/>
                </a:cubicBezTo>
                <a:cubicBezTo>
                  <a:pt x="1819" y="124"/>
                  <a:pt x="1820" y="125"/>
                  <a:pt x="1822" y="125"/>
                </a:cubicBezTo>
                <a:cubicBezTo>
                  <a:pt x="1824" y="126"/>
                  <a:pt x="1826" y="127"/>
                  <a:pt x="1828" y="127"/>
                </a:cubicBezTo>
                <a:cubicBezTo>
                  <a:pt x="1829" y="128"/>
                  <a:pt x="1830" y="128"/>
                  <a:pt x="1831" y="128"/>
                </a:cubicBezTo>
                <a:cubicBezTo>
                  <a:pt x="1837" y="130"/>
                  <a:pt x="1843" y="131"/>
                  <a:pt x="1849" y="131"/>
                </a:cubicBezTo>
                <a:cubicBezTo>
                  <a:pt x="1855" y="131"/>
                  <a:pt x="1860" y="130"/>
                  <a:pt x="1866" y="128"/>
                </a:cubicBezTo>
                <a:cubicBezTo>
                  <a:pt x="1867" y="128"/>
                  <a:pt x="1868" y="128"/>
                  <a:pt x="1869" y="127"/>
                </a:cubicBezTo>
                <a:cubicBezTo>
                  <a:pt x="1871" y="127"/>
                  <a:pt x="1873" y="126"/>
                  <a:pt x="1875" y="125"/>
                </a:cubicBezTo>
                <a:cubicBezTo>
                  <a:pt x="1877" y="125"/>
                  <a:pt x="1878" y="124"/>
                  <a:pt x="1880" y="123"/>
                </a:cubicBezTo>
                <a:cubicBezTo>
                  <a:pt x="1882" y="122"/>
                  <a:pt x="1883" y="122"/>
                  <a:pt x="1884" y="121"/>
                </a:cubicBezTo>
                <a:cubicBezTo>
                  <a:pt x="1885" y="121"/>
                  <a:pt x="1885" y="120"/>
                  <a:pt x="1886" y="120"/>
                </a:cubicBezTo>
                <a:cubicBezTo>
                  <a:pt x="1918" y="135"/>
                  <a:pt x="1939" y="167"/>
                  <a:pt x="1939" y="202"/>
                </a:cubicBezTo>
                <a:lnTo>
                  <a:pt x="1939" y="307"/>
                </a:lnTo>
                <a:lnTo>
                  <a:pt x="1906" y="307"/>
                </a:lnTo>
                <a:cubicBezTo>
                  <a:pt x="1899" y="307"/>
                  <a:pt x="1892" y="314"/>
                  <a:pt x="1892" y="321"/>
                </a:cubicBezTo>
                <a:lnTo>
                  <a:pt x="1892" y="498"/>
                </a:lnTo>
                <a:cubicBezTo>
                  <a:pt x="1892" y="505"/>
                  <a:pt x="1887" y="510"/>
                  <a:pt x="1881" y="510"/>
                </a:cubicBezTo>
                <a:cubicBezTo>
                  <a:pt x="1875" y="510"/>
                  <a:pt x="1870" y="505"/>
                  <a:pt x="1870" y="498"/>
                </a:cubicBezTo>
                <a:cubicBezTo>
                  <a:pt x="1870" y="490"/>
                  <a:pt x="1863" y="484"/>
                  <a:pt x="1856" y="484"/>
                </a:cubicBezTo>
                <a:cubicBezTo>
                  <a:pt x="1848" y="484"/>
                  <a:pt x="1842" y="490"/>
                  <a:pt x="1842" y="498"/>
                </a:cubicBezTo>
                <a:cubicBezTo>
                  <a:pt x="1842" y="505"/>
                  <a:pt x="1836" y="510"/>
                  <a:pt x="1830" y="510"/>
                </a:cubicBezTo>
                <a:cubicBezTo>
                  <a:pt x="1824" y="510"/>
                  <a:pt x="1819" y="505"/>
                  <a:pt x="1819" y="498"/>
                </a:cubicBezTo>
                <a:lnTo>
                  <a:pt x="1819" y="321"/>
                </a:lnTo>
                <a:cubicBezTo>
                  <a:pt x="1819" y="314"/>
                  <a:pt x="1812" y="307"/>
                  <a:pt x="1805" y="307"/>
                </a:cubicBezTo>
                <a:lnTo>
                  <a:pt x="1797" y="307"/>
                </a:lnTo>
                <a:lnTo>
                  <a:pt x="1758" y="307"/>
                </a:lnTo>
                <a:lnTo>
                  <a:pt x="1758" y="202"/>
                </a:lnTo>
                <a:cubicBezTo>
                  <a:pt x="1758" y="167"/>
                  <a:pt x="1779" y="135"/>
                  <a:pt x="1811" y="120"/>
                </a:cubicBezTo>
                <a:moveTo>
                  <a:pt x="1565" y="120"/>
                </a:moveTo>
                <a:cubicBezTo>
                  <a:pt x="1566" y="120"/>
                  <a:pt x="1566" y="121"/>
                  <a:pt x="1567" y="121"/>
                </a:cubicBezTo>
                <a:cubicBezTo>
                  <a:pt x="1568" y="122"/>
                  <a:pt x="1570" y="122"/>
                  <a:pt x="1571" y="123"/>
                </a:cubicBezTo>
                <a:cubicBezTo>
                  <a:pt x="1573" y="124"/>
                  <a:pt x="1575" y="125"/>
                  <a:pt x="1576" y="125"/>
                </a:cubicBezTo>
                <a:cubicBezTo>
                  <a:pt x="1578" y="126"/>
                  <a:pt x="1580" y="127"/>
                  <a:pt x="1582" y="127"/>
                </a:cubicBezTo>
                <a:cubicBezTo>
                  <a:pt x="1583" y="128"/>
                  <a:pt x="1584" y="128"/>
                  <a:pt x="1585" y="128"/>
                </a:cubicBezTo>
                <a:cubicBezTo>
                  <a:pt x="1591" y="130"/>
                  <a:pt x="1597" y="130"/>
                  <a:pt x="1602" y="130"/>
                </a:cubicBezTo>
                <a:cubicBezTo>
                  <a:pt x="1608" y="130"/>
                  <a:pt x="1614" y="130"/>
                  <a:pt x="1620" y="128"/>
                </a:cubicBezTo>
                <a:cubicBezTo>
                  <a:pt x="1621" y="128"/>
                  <a:pt x="1622" y="128"/>
                  <a:pt x="1623" y="127"/>
                </a:cubicBezTo>
                <a:cubicBezTo>
                  <a:pt x="1625" y="127"/>
                  <a:pt x="1627" y="126"/>
                  <a:pt x="1629" y="125"/>
                </a:cubicBezTo>
                <a:cubicBezTo>
                  <a:pt x="1630" y="125"/>
                  <a:pt x="1632" y="124"/>
                  <a:pt x="1634" y="123"/>
                </a:cubicBezTo>
                <a:cubicBezTo>
                  <a:pt x="1635" y="122"/>
                  <a:pt x="1637" y="122"/>
                  <a:pt x="1638" y="121"/>
                </a:cubicBezTo>
                <a:cubicBezTo>
                  <a:pt x="1639" y="121"/>
                  <a:pt x="1639" y="120"/>
                  <a:pt x="1640" y="120"/>
                </a:cubicBezTo>
                <a:cubicBezTo>
                  <a:pt x="1672" y="135"/>
                  <a:pt x="1693" y="167"/>
                  <a:pt x="1693" y="202"/>
                </a:cubicBezTo>
                <a:lnTo>
                  <a:pt x="1693" y="307"/>
                </a:lnTo>
                <a:lnTo>
                  <a:pt x="1660" y="307"/>
                </a:lnTo>
                <a:cubicBezTo>
                  <a:pt x="1652" y="307"/>
                  <a:pt x="1646" y="313"/>
                  <a:pt x="1646" y="321"/>
                </a:cubicBezTo>
                <a:lnTo>
                  <a:pt x="1646" y="498"/>
                </a:lnTo>
                <a:cubicBezTo>
                  <a:pt x="1646" y="505"/>
                  <a:pt x="1641" y="510"/>
                  <a:pt x="1635" y="510"/>
                </a:cubicBezTo>
                <a:cubicBezTo>
                  <a:pt x="1628" y="510"/>
                  <a:pt x="1624" y="505"/>
                  <a:pt x="1624" y="498"/>
                </a:cubicBezTo>
                <a:cubicBezTo>
                  <a:pt x="1624" y="490"/>
                  <a:pt x="1617" y="484"/>
                  <a:pt x="1610" y="484"/>
                </a:cubicBezTo>
                <a:cubicBezTo>
                  <a:pt x="1602" y="484"/>
                  <a:pt x="1595" y="490"/>
                  <a:pt x="1595" y="498"/>
                </a:cubicBezTo>
                <a:cubicBezTo>
                  <a:pt x="1595" y="505"/>
                  <a:pt x="1590" y="510"/>
                  <a:pt x="1584" y="510"/>
                </a:cubicBezTo>
                <a:cubicBezTo>
                  <a:pt x="1578" y="510"/>
                  <a:pt x="1573" y="505"/>
                  <a:pt x="1573" y="498"/>
                </a:cubicBezTo>
                <a:lnTo>
                  <a:pt x="1573" y="321"/>
                </a:lnTo>
                <a:cubicBezTo>
                  <a:pt x="1573" y="313"/>
                  <a:pt x="1566" y="307"/>
                  <a:pt x="1559" y="307"/>
                </a:cubicBezTo>
                <a:lnTo>
                  <a:pt x="1551" y="307"/>
                </a:lnTo>
                <a:lnTo>
                  <a:pt x="1512" y="307"/>
                </a:lnTo>
                <a:lnTo>
                  <a:pt x="1512" y="202"/>
                </a:lnTo>
                <a:cubicBezTo>
                  <a:pt x="1512" y="167"/>
                  <a:pt x="1533" y="135"/>
                  <a:pt x="1565" y="120"/>
                </a:cubicBezTo>
                <a:moveTo>
                  <a:pt x="2093" y="15"/>
                </a:moveTo>
                <a:cubicBezTo>
                  <a:pt x="2117" y="15"/>
                  <a:pt x="2137" y="34"/>
                  <a:pt x="2137" y="58"/>
                </a:cubicBezTo>
                <a:cubicBezTo>
                  <a:pt x="2137" y="72"/>
                  <a:pt x="2131" y="85"/>
                  <a:pt x="2120" y="93"/>
                </a:cubicBezTo>
                <a:cubicBezTo>
                  <a:pt x="2104" y="105"/>
                  <a:pt x="2081" y="105"/>
                  <a:pt x="2066" y="93"/>
                </a:cubicBezTo>
                <a:cubicBezTo>
                  <a:pt x="2055" y="85"/>
                  <a:pt x="2048" y="72"/>
                  <a:pt x="2048" y="58"/>
                </a:cubicBezTo>
                <a:cubicBezTo>
                  <a:pt x="2048" y="34"/>
                  <a:pt x="2068" y="15"/>
                  <a:pt x="2093" y="15"/>
                </a:cubicBezTo>
                <a:moveTo>
                  <a:pt x="1849" y="15"/>
                </a:moveTo>
                <a:cubicBezTo>
                  <a:pt x="1873" y="15"/>
                  <a:pt x="1893" y="34"/>
                  <a:pt x="1893" y="58"/>
                </a:cubicBezTo>
                <a:cubicBezTo>
                  <a:pt x="1893" y="72"/>
                  <a:pt x="1886" y="85"/>
                  <a:pt x="1876" y="93"/>
                </a:cubicBezTo>
                <a:cubicBezTo>
                  <a:pt x="1874" y="95"/>
                  <a:pt x="1872" y="96"/>
                  <a:pt x="1870" y="97"/>
                </a:cubicBezTo>
                <a:cubicBezTo>
                  <a:pt x="1863" y="101"/>
                  <a:pt x="1856" y="102"/>
                  <a:pt x="1849" y="102"/>
                </a:cubicBezTo>
                <a:cubicBezTo>
                  <a:pt x="1844" y="102"/>
                  <a:pt x="1839" y="102"/>
                  <a:pt x="1835" y="100"/>
                </a:cubicBezTo>
                <a:cubicBezTo>
                  <a:pt x="1830" y="99"/>
                  <a:pt x="1825" y="96"/>
                  <a:pt x="1821" y="93"/>
                </a:cubicBezTo>
                <a:cubicBezTo>
                  <a:pt x="1811" y="85"/>
                  <a:pt x="1804" y="72"/>
                  <a:pt x="1804" y="58"/>
                </a:cubicBezTo>
                <a:cubicBezTo>
                  <a:pt x="1804" y="34"/>
                  <a:pt x="1824" y="15"/>
                  <a:pt x="1849" y="15"/>
                </a:cubicBezTo>
                <a:moveTo>
                  <a:pt x="1602" y="15"/>
                </a:moveTo>
                <a:cubicBezTo>
                  <a:pt x="1627" y="15"/>
                  <a:pt x="1647" y="34"/>
                  <a:pt x="1647" y="58"/>
                </a:cubicBezTo>
                <a:cubicBezTo>
                  <a:pt x="1647" y="72"/>
                  <a:pt x="1640" y="85"/>
                  <a:pt x="1630" y="93"/>
                </a:cubicBezTo>
                <a:cubicBezTo>
                  <a:pt x="1622" y="100"/>
                  <a:pt x="1612" y="102"/>
                  <a:pt x="1602" y="102"/>
                </a:cubicBezTo>
                <a:cubicBezTo>
                  <a:pt x="1598" y="102"/>
                  <a:pt x="1593" y="102"/>
                  <a:pt x="1588" y="100"/>
                </a:cubicBezTo>
                <a:cubicBezTo>
                  <a:pt x="1584" y="99"/>
                  <a:pt x="1580" y="96"/>
                  <a:pt x="1575" y="93"/>
                </a:cubicBezTo>
                <a:cubicBezTo>
                  <a:pt x="1565" y="85"/>
                  <a:pt x="1558" y="72"/>
                  <a:pt x="1558" y="58"/>
                </a:cubicBezTo>
                <a:cubicBezTo>
                  <a:pt x="1558" y="34"/>
                  <a:pt x="1578" y="15"/>
                  <a:pt x="1602" y="15"/>
                </a:cubicBezTo>
              </a:path>
              <a:path w="2945" h="521">
                <a:moveTo>
                  <a:pt x="2817" y="132"/>
                </a:moveTo>
                <a:cubicBezTo>
                  <a:pt x="2817" y="132"/>
                  <a:pt x="2818" y="132"/>
                  <a:pt x="2818" y="132"/>
                </a:cubicBezTo>
                <a:cubicBezTo>
                  <a:pt x="2820" y="133"/>
                  <a:pt x="2821" y="134"/>
                  <a:pt x="2822" y="135"/>
                </a:cubicBezTo>
                <a:cubicBezTo>
                  <a:pt x="2824" y="135"/>
                  <a:pt x="2826" y="136"/>
                  <a:pt x="2828" y="137"/>
                </a:cubicBezTo>
                <a:cubicBezTo>
                  <a:pt x="2830" y="137"/>
                  <a:pt x="2831" y="138"/>
                  <a:pt x="2833" y="139"/>
                </a:cubicBezTo>
                <a:cubicBezTo>
                  <a:pt x="2835" y="139"/>
                  <a:pt x="2835" y="140"/>
                  <a:pt x="2837" y="140"/>
                </a:cubicBezTo>
                <a:cubicBezTo>
                  <a:pt x="2842" y="141"/>
                  <a:pt x="2848" y="142"/>
                  <a:pt x="2854" y="142"/>
                </a:cubicBezTo>
                <a:cubicBezTo>
                  <a:pt x="2860" y="142"/>
                  <a:pt x="2865" y="141"/>
                  <a:pt x="2871" y="140"/>
                </a:cubicBezTo>
                <a:cubicBezTo>
                  <a:pt x="2872" y="140"/>
                  <a:pt x="2873" y="139"/>
                  <a:pt x="2874" y="139"/>
                </a:cubicBezTo>
                <a:cubicBezTo>
                  <a:pt x="2876" y="138"/>
                  <a:pt x="2878" y="137"/>
                  <a:pt x="2880" y="137"/>
                </a:cubicBezTo>
                <a:cubicBezTo>
                  <a:pt x="2882" y="136"/>
                  <a:pt x="2884" y="135"/>
                  <a:pt x="2885" y="135"/>
                </a:cubicBezTo>
                <a:cubicBezTo>
                  <a:pt x="2887" y="134"/>
                  <a:pt x="2888" y="133"/>
                  <a:pt x="2890" y="132"/>
                </a:cubicBezTo>
                <a:cubicBezTo>
                  <a:pt x="2890" y="132"/>
                  <a:pt x="2891" y="132"/>
                  <a:pt x="2891" y="132"/>
                </a:cubicBezTo>
                <a:cubicBezTo>
                  <a:pt x="2924" y="146"/>
                  <a:pt x="2945" y="178"/>
                  <a:pt x="2945" y="214"/>
                </a:cubicBezTo>
                <a:lnTo>
                  <a:pt x="2945" y="318"/>
                </a:lnTo>
                <a:lnTo>
                  <a:pt x="2912" y="318"/>
                </a:lnTo>
                <a:cubicBezTo>
                  <a:pt x="2904" y="318"/>
                  <a:pt x="2898" y="325"/>
                  <a:pt x="2898" y="332"/>
                </a:cubicBezTo>
                <a:lnTo>
                  <a:pt x="2898" y="510"/>
                </a:lnTo>
                <a:cubicBezTo>
                  <a:pt x="2898" y="516"/>
                  <a:pt x="2892" y="521"/>
                  <a:pt x="2886" y="521"/>
                </a:cubicBezTo>
                <a:cubicBezTo>
                  <a:pt x="2880" y="521"/>
                  <a:pt x="2875" y="516"/>
                  <a:pt x="2875" y="510"/>
                </a:cubicBezTo>
                <a:cubicBezTo>
                  <a:pt x="2875" y="502"/>
                  <a:pt x="2869" y="495"/>
                  <a:pt x="2861" y="495"/>
                </a:cubicBezTo>
                <a:cubicBezTo>
                  <a:pt x="2853" y="495"/>
                  <a:pt x="2847" y="502"/>
                  <a:pt x="2847" y="510"/>
                </a:cubicBezTo>
                <a:cubicBezTo>
                  <a:pt x="2847" y="516"/>
                  <a:pt x="2842" y="521"/>
                  <a:pt x="2835" y="521"/>
                </a:cubicBezTo>
                <a:cubicBezTo>
                  <a:pt x="2829" y="521"/>
                  <a:pt x="2824" y="516"/>
                  <a:pt x="2824" y="510"/>
                </a:cubicBezTo>
                <a:lnTo>
                  <a:pt x="2824" y="332"/>
                </a:lnTo>
                <a:cubicBezTo>
                  <a:pt x="2824" y="325"/>
                  <a:pt x="2818" y="318"/>
                  <a:pt x="2810" y="318"/>
                </a:cubicBezTo>
                <a:lnTo>
                  <a:pt x="2803" y="318"/>
                </a:lnTo>
                <a:lnTo>
                  <a:pt x="2763" y="318"/>
                </a:lnTo>
                <a:lnTo>
                  <a:pt x="2763" y="214"/>
                </a:lnTo>
                <a:cubicBezTo>
                  <a:pt x="2763" y="178"/>
                  <a:pt x="2785" y="146"/>
                  <a:pt x="2817" y="132"/>
                </a:cubicBezTo>
                <a:moveTo>
                  <a:pt x="2572" y="132"/>
                </a:moveTo>
                <a:cubicBezTo>
                  <a:pt x="2573" y="132"/>
                  <a:pt x="2574" y="132"/>
                  <a:pt x="2574" y="132"/>
                </a:cubicBezTo>
                <a:cubicBezTo>
                  <a:pt x="2575" y="133"/>
                  <a:pt x="2577" y="134"/>
                  <a:pt x="2578" y="135"/>
                </a:cubicBezTo>
                <a:cubicBezTo>
                  <a:pt x="2580" y="135"/>
                  <a:pt x="2582" y="136"/>
                  <a:pt x="2584" y="137"/>
                </a:cubicBezTo>
                <a:cubicBezTo>
                  <a:pt x="2585" y="137"/>
                  <a:pt x="2587" y="138"/>
                  <a:pt x="2589" y="139"/>
                </a:cubicBezTo>
                <a:cubicBezTo>
                  <a:pt x="2590" y="139"/>
                  <a:pt x="2591" y="140"/>
                  <a:pt x="2593" y="140"/>
                </a:cubicBezTo>
                <a:cubicBezTo>
                  <a:pt x="2598" y="141"/>
                  <a:pt x="2604" y="142"/>
                  <a:pt x="2610" y="142"/>
                </a:cubicBezTo>
                <a:cubicBezTo>
                  <a:pt x="2616" y="142"/>
                  <a:pt x="2621" y="141"/>
                  <a:pt x="2627" y="140"/>
                </a:cubicBezTo>
                <a:cubicBezTo>
                  <a:pt x="2628" y="140"/>
                  <a:pt x="2629" y="139"/>
                  <a:pt x="2630" y="139"/>
                </a:cubicBezTo>
                <a:cubicBezTo>
                  <a:pt x="2632" y="138"/>
                  <a:pt x="2634" y="137"/>
                  <a:pt x="2636" y="137"/>
                </a:cubicBezTo>
                <a:cubicBezTo>
                  <a:pt x="2638" y="136"/>
                  <a:pt x="2640" y="135"/>
                  <a:pt x="2641" y="135"/>
                </a:cubicBezTo>
                <a:cubicBezTo>
                  <a:pt x="2643" y="134"/>
                  <a:pt x="2644" y="133"/>
                  <a:pt x="2645" y="132"/>
                </a:cubicBezTo>
                <a:cubicBezTo>
                  <a:pt x="2646" y="132"/>
                  <a:pt x="2647" y="132"/>
                  <a:pt x="2647" y="132"/>
                </a:cubicBezTo>
                <a:cubicBezTo>
                  <a:pt x="2680" y="146"/>
                  <a:pt x="2701" y="178"/>
                  <a:pt x="2701" y="214"/>
                </a:cubicBezTo>
                <a:lnTo>
                  <a:pt x="2701" y="318"/>
                </a:lnTo>
                <a:lnTo>
                  <a:pt x="2668" y="318"/>
                </a:lnTo>
                <a:cubicBezTo>
                  <a:pt x="2660" y="318"/>
                  <a:pt x="2654" y="325"/>
                  <a:pt x="2654" y="332"/>
                </a:cubicBezTo>
                <a:lnTo>
                  <a:pt x="2654" y="510"/>
                </a:lnTo>
                <a:cubicBezTo>
                  <a:pt x="2654" y="516"/>
                  <a:pt x="2648" y="521"/>
                  <a:pt x="2642" y="521"/>
                </a:cubicBezTo>
                <a:cubicBezTo>
                  <a:pt x="2636" y="521"/>
                  <a:pt x="2631" y="516"/>
                  <a:pt x="2631" y="510"/>
                </a:cubicBezTo>
                <a:cubicBezTo>
                  <a:pt x="2631" y="502"/>
                  <a:pt x="2625" y="495"/>
                  <a:pt x="2617" y="495"/>
                </a:cubicBezTo>
                <a:cubicBezTo>
                  <a:pt x="2609" y="495"/>
                  <a:pt x="2603" y="502"/>
                  <a:pt x="2603" y="510"/>
                </a:cubicBezTo>
                <a:cubicBezTo>
                  <a:pt x="2603" y="516"/>
                  <a:pt x="2598" y="521"/>
                  <a:pt x="2591" y="521"/>
                </a:cubicBezTo>
                <a:cubicBezTo>
                  <a:pt x="2585" y="521"/>
                  <a:pt x="2580" y="516"/>
                  <a:pt x="2580" y="510"/>
                </a:cubicBezTo>
                <a:lnTo>
                  <a:pt x="2580" y="332"/>
                </a:lnTo>
                <a:cubicBezTo>
                  <a:pt x="2580" y="325"/>
                  <a:pt x="2574" y="318"/>
                  <a:pt x="2566" y="318"/>
                </a:cubicBezTo>
                <a:lnTo>
                  <a:pt x="2559" y="318"/>
                </a:lnTo>
                <a:lnTo>
                  <a:pt x="2519" y="318"/>
                </a:lnTo>
                <a:lnTo>
                  <a:pt x="2519" y="214"/>
                </a:lnTo>
                <a:cubicBezTo>
                  <a:pt x="2519" y="178"/>
                  <a:pt x="2540" y="146"/>
                  <a:pt x="2572" y="132"/>
                </a:cubicBezTo>
                <a:moveTo>
                  <a:pt x="2326" y="132"/>
                </a:moveTo>
                <a:cubicBezTo>
                  <a:pt x="2327" y="132"/>
                  <a:pt x="2328" y="132"/>
                  <a:pt x="2328" y="132"/>
                </a:cubicBezTo>
                <a:cubicBezTo>
                  <a:pt x="2330" y="133"/>
                  <a:pt x="2331" y="134"/>
                  <a:pt x="2332" y="135"/>
                </a:cubicBezTo>
                <a:cubicBezTo>
                  <a:pt x="2334" y="135"/>
                  <a:pt x="2336" y="136"/>
                  <a:pt x="2337" y="137"/>
                </a:cubicBezTo>
                <a:cubicBezTo>
                  <a:pt x="2339" y="137"/>
                  <a:pt x="2341" y="138"/>
                  <a:pt x="2343" y="139"/>
                </a:cubicBezTo>
                <a:cubicBezTo>
                  <a:pt x="2344" y="139"/>
                  <a:pt x="2345" y="140"/>
                  <a:pt x="2347" y="140"/>
                </a:cubicBezTo>
                <a:cubicBezTo>
                  <a:pt x="2352" y="141"/>
                  <a:pt x="2358" y="142"/>
                  <a:pt x="2364" y="142"/>
                </a:cubicBezTo>
                <a:cubicBezTo>
                  <a:pt x="2370" y="142"/>
                  <a:pt x="2375" y="141"/>
                  <a:pt x="2381" y="140"/>
                </a:cubicBezTo>
                <a:cubicBezTo>
                  <a:pt x="2382" y="140"/>
                  <a:pt x="2383" y="139"/>
                  <a:pt x="2384" y="139"/>
                </a:cubicBezTo>
                <a:cubicBezTo>
                  <a:pt x="2386" y="138"/>
                  <a:pt x="2388" y="137"/>
                  <a:pt x="2390" y="137"/>
                </a:cubicBezTo>
                <a:cubicBezTo>
                  <a:pt x="2392" y="136"/>
                  <a:pt x="2394" y="135"/>
                  <a:pt x="2395" y="135"/>
                </a:cubicBezTo>
                <a:cubicBezTo>
                  <a:pt x="2397" y="134"/>
                  <a:pt x="2398" y="133"/>
                  <a:pt x="2399" y="132"/>
                </a:cubicBezTo>
                <a:cubicBezTo>
                  <a:pt x="2400" y="132"/>
                  <a:pt x="2400" y="132"/>
                  <a:pt x="2401" y="132"/>
                </a:cubicBezTo>
                <a:cubicBezTo>
                  <a:pt x="2433" y="146"/>
                  <a:pt x="2455" y="178"/>
                  <a:pt x="2455" y="214"/>
                </a:cubicBezTo>
                <a:lnTo>
                  <a:pt x="2455" y="318"/>
                </a:lnTo>
                <a:lnTo>
                  <a:pt x="2421" y="318"/>
                </a:lnTo>
                <a:cubicBezTo>
                  <a:pt x="2414" y="318"/>
                  <a:pt x="2407" y="325"/>
                  <a:pt x="2407" y="332"/>
                </a:cubicBezTo>
                <a:lnTo>
                  <a:pt x="2407" y="510"/>
                </a:lnTo>
                <a:cubicBezTo>
                  <a:pt x="2407" y="516"/>
                  <a:pt x="2402" y="521"/>
                  <a:pt x="2396" y="521"/>
                </a:cubicBezTo>
                <a:cubicBezTo>
                  <a:pt x="2390" y="521"/>
                  <a:pt x="2385" y="516"/>
                  <a:pt x="2385" y="510"/>
                </a:cubicBezTo>
                <a:cubicBezTo>
                  <a:pt x="2385" y="502"/>
                  <a:pt x="2378" y="495"/>
                  <a:pt x="2371" y="495"/>
                </a:cubicBezTo>
                <a:cubicBezTo>
                  <a:pt x="2363" y="495"/>
                  <a:pt x="2357" y="502"/>
                  <a:pt x="2357" y="510"/>
                </a:cubicBezTo>
                <a:cubicBezTo>
                  <a:pt x="2357" y="516"/>
                  <a:pt x="2352" y="521"/>
                  <a:pt x="2345" y="521"/>
                </a:cubicBezTo>
                <a:cubicBezTo>
                  <a:pt x="2339" y="521"/>
                  <a:pt x="2334" y="516"/>
                  <a:pt x="2334" y="510"/>
                </a:cubicBezTo>
                <a:lnTo>
                  <a:pt x="2334" y="332"/>
                </a:lnTo>
                <a:cubicBezTo>
                  <a:pt x="2334" y="325"/>
                  <a:pt x="2328" y="318"/>
                  <a:pt x="2320" y="318"/>
                </a:cubicBezTo>
                <a:lnTo>
                  <a:pt x="2313" y="318"/>
                </a:lnTo>
                <a:lnTo>
                  <a:pt x="2273" y="318"/>
                </a:lnTo>
                <a:lnTo>
                  <a:pt x="2273" y="214"/>
                </a:lnTo>
                <a:cubicBezTo>
                  <a:pt x="2273" y="178"/>
                  <a:pt x="2294" y="146"/>
                  <a:pt x="2326" y="132"/>
                </a:cubicBezTo>
                <a:moveTo>
                  <a:pt x="2854" y="26"/>
                </a:moveTo>
                <a:cubicBezTo>
                  <a:pt x="2878" y="26"/>
                  <a:pt x="2898" y="45"/>
                  <a:pt x="2898" y="70"/>
                </a:cubicBezTo>
                <a:cubicBezTo>
                  <a:pt x="2898" y="84"/>
                  <a:pt x="2892" y="96"/>
                  <a:pt x="2881" y="105"/>
                </a:cubicBezTo>
                <a:cubicBezTo>
                  <a:pt x="2865" y="117"/>
                  <a:pt x="2842" y="117"/>
                  <a:pt x="2827" y="105"/>
                </a:cubicBezTo>
                <a:cubicBezTo>
                  <a:pt x="2816" y="96"/>
                  <a:pt x="2810" y="84"/>
                  <a:pt x="2810" y="70"/>
                </a:cubicBezTo>
                <a:cubicBezTo>
                  <a:pt x="2810" y="45"/>
                  <a:pt x="2830" y="26"/>
                  <a:pt x="2854" y="26"/>
                </a:cubicBezTo>
                <a:moveTo>
                  <a:pt x="2610" y="26"/>
                </a:moveTo>
                <a:cubicBezTo>
                  <a:pt x="2634" y="26"/>
                  <a:pt x="2654" y="45"/>
                  <a:pt x="2654" y="70"/>
                </a:cubicBezTo>
                <a:cubicBezTo>
                  <a:pt x="2654" y="84"/>
                  <a:pt x="2648" y="96"/>
                  <a:pt x="2637" y="105"/>
                </a:cubicBezTo>
                <a:cubicBezTo>
                  <a:pt x="2635" y="106"/>
                  <a:pt x="2633" y="108"/>
                  <a:pt x="2631" y="109"/>
                </a:cubicBezTo>
                <a:cubicBezTo>
                  <a:pt x="2624" y="112"/>
                  <a:pt x="2617" y="114"/>
                  <a:pt x="2610" y="114"/>
                </a:cubicBezTo>
                <a:cubicBezTo>
                  <a:pt x="2605" y="114"/>
                  <a:pt x="2600" y="113"/>
                  <a:pt x="2596" y="112"/>
                </a:cubicBezTo>
                <a:cubicBezTo>
                  <a:pt x="2591" y="110"/>
                  <a:pt x="2587" y="108"/>
                  <a:pt x="2583" y="105"/>
                </a:cubicBezTo>
                <a:cubicBezTo>
                  <a:pt x="2572" y="96"/>
                  <a:pt x="2565" y="84"/>
                  <a:pt x="2565" y="70"/>
                </a:cubicBezTo>
                <a:cubicBezTo>
                  <a:pt x="2565" y="45"/>
                  <a:pt x="2585" y="26"/>
                  <a:pt x="2610" y="26"/>
                </a:cubicBezTo>
                <a:moveTo>
                  <a:pt x="2364" y="26"/>
                </a:moveTo>
                <a:cubicBezTo>
                  <a:pt x="2388" y="26"/>
                  <a:pt x="2408" y="45"/>
                  <a:pt x="2408" y="70"/>
                </a:cubicBezTo>
                <a:cubicBezTo>
                  <a:pt x="2408" y="84"/>
                  <a:pt x="2402" y="96"/>
                  <a:pt x="2391" y="105"/>
                </a:cubicBezTo>
                <a:cubicBezTo>
                  <a:pt x="2383" y="111"/>
                  <a:pt x="2373" y="114"/>
                  <a:pt x="2364" y="114"/>
                </a:cubicBezTo>
                <a:cubicBezTo>
                  <a:pt x="2359" y="114"/>
                  <a:pt x="2354" y="113"/>
                  <a:pt x="2350" y="112"/>
                </a:cubicBezTo>
                <a:cubicBezTo>
                  <a:pt x="2345" y="110"/>
                  <a:pt x="2341" y="108"/>
                  <a:pt x="2337" y="105"/>
                </a:cubicBezTo>
                <a:cubicBezTo>
                  <a:pt x="2326" y="96"/>
                  <a:pt x="2320" y="84"/>
                  <a:pt x="2320" y="70"/>
                </a:cubicBezTo>
                <a:cubicBezTo>
                  <a:pt x="2320" y="45"/>
                  <a:pt x="2339" y="26"/>
                  <a:pt x="2364" y="26"/>
                </a:cubicBezTo>
              </a:path>
            </a:pathLst>
          </a:custGeom>
          <a:solidFill>
            <a:srgbClr val="7F7F7F">
              <a:alpha val="100000"/>
            </a:srgbClr>
          </a:solidFill>
          <a:ln w="0" cap="flat">
            <a:noFill/>
            <a:prstDash val="solid"/>
            <a:miter lim="0"/>
          </a:ln>
        </p:spPr>
        <p:txBody>
          <a:bodyPr rtlCol="0"/>
          <a:p>
            <a:pPr algn="ctr"/>
            <a:endParaRPr lang="zh-CN" altLang="en-US"/>
          </a:p>
        </p:txBody>
      </p:sp>
      <p:sp>
        <p:nvSpPr>
          <p:cNvPr id="1234" name="path 1234"/>
          <p:cNvSpPr/>
          <p:nvPr/>
        </p:nvSpPr>
        <p:spPr>
          <a:xfrm>
            <a:off x="9648571" y="2613278"/>
            <a:ext cx="1870202" cy="331089"/>
          </a:xfrm>
          <a:custGeom>
            <a:avLst/>
            <a:gdLst/>
            <a:ahLst/>
            <a:cxnLst/>
            <a:rect l="0" t="0" r="0" b="0"/>
            <a:pathLst>
              <a:path w="2945" h="521">
                <a:moveTo>
                  <a:pt x="543" y="105"/>
                </a:moveTo>
                <a:cubicBezTo>
                  <a:pt x="544" y="106"/>
                  <a:pt x="544" y="106"/>
                  <a:pt x="545" y="106"/>
                </a:cubicBezTo>
                <a:cubicBezTo>
                  <a:pt x="546" y="107"/>
                  <a:pt x="547" y="108"/>
                  <a:pt x="549" y="108"/>
                </a:cubicBezTo>
                <a:cubicBezTo>
                  <a:pt x="550" y="109"/>
                  <a:pt x="552" y="110"/>
                  <a:pt x="554" y="111"/>
                </a:cubicBezTo>
                <a:cubicBezTo>
                  <a:pt x="556" y="111"/>
                  <a:pt x="558" y="112"/>
                  <a:pt x="560" y="113"/>
                </a:cubicBezTo>
                <a:cubicBezTo>
                  <a:pt x="561" y="113"/>
                  <a:pt x="562" y="113"/>
                  <a:pt x="563" y="114"/>
                </a:cubicBezTo>
                <a:cubicBezTo>
                  <a:pt x="569" y="115"/>
                  <a:pt x="575" y="116"/>
                  <a:pt x="580" y="116"/>
                </a:cubicBezTo>
                <a:cubicBezTo>
                  <a:pt x="586" y="116"/>
                  <a:pt x="592" y="115"/>
                  <a:pt x="597" y="114"/>
                </a:cubicBezTo>
                <a:cubicBezTo>
                  <a:pt x="599" y="113"/>
                  <a:pt x="600" y="113"/>
                  <a:pt x="601" y="113"/>
                </a:cubicBezTo>
                <a:cubicBezTo>
                  <a:pt x="603" y="112"/>
                  <a:pt x="605" y="111"/>
                  <a:pt x="606" y="111"/>
                </a:cubicBezTo>
                <a:cubicBezTo>
                  <a:pt x="608" y="110"/>
                  <a:pt x="610" y="109"/>
                  <a:pt x="612" y="108"/>
                </a:cubicBezTo>
                <a:cubicBezTo>
                  <a:pt x="613" y="108"/>
                  <a:pt x="615" y="107"/>
                  <a:pt x="616" y="106"/>
                </a:cubicBezTo>
                <a:cubicBezTo>
                  <a:pt x="616" y="106"/>
                  <a:pt x="617" y="106"/>
                  <a:pt x="618" y="105"/>
                </a:cubicBezTo>
                <a:cubicBezTo>
                  <a:pt x="650" y="120"/>
                  <a:pt x="671" y="152"/>
                  <a:pt x="671" y="188"/>
                </a:cubicBezTo>
                <a:lnTo>
                  <a:pt x="671" y="292"/>
                </a:lnTo>
                <a:lnTo>
                  <a:pt x="638" y="292"/>
                </a:lnTo>
                <a:cubicBezTo>
                  <a:pt x="630" y="292"/>
                  <a:pt x="624" y="299"/>
                  <a:pt x="624" y="306"/>
                </a:cubicBezTo>
                <a:lnTo>
                  <a:pt x="624" y="483"/>
                </a:lnTo>
                <a:cubicBezTo>
                  <a:pt x="624" y="490"/>
                  <a:pt x="619" y="495"/>
                  <a:pt x="613" y="495"/>
                </a:cubicBezTo>
                <a:cubicBezTo>
                  <a:pt x="606" y="495"/>
                  <a:pt x="601" y="490"/>
                  <a:pt x="601" y="483"/>
                </a:cubicBezTo>
                <a:cubicBezTo>
                  <a:pt x="601" y="476"/>
                  <a:pt x="595" y="469"/>
                  <a:pt x="587" y="469"/>
                </a:cubicBezTo>
                <a:cubicBezTo>
                  <a:pt x="580" y="469"/>
                  <a:pt x="574" y="476"/>
                  <a:pt x="574" y="483"/>
                </a:cubicBezTo>
                <a:cubicBezTo>
                  <a:pt x="574" y="490"/>
                  <a:pt x="568" y="495"/>
                  <a:pt x="562" y="495"/>
                </a:cubicBezTo>
                <a:cubicBezTo>
                  <a:pt x="556" y="495"/>
                  <a:pt x="550" y="490"/>
                  <a:pt x="550" y="483"/>
                </a:cubicBezTo>
                <a:lnTo>
                  <a:pt x="550" y="306"/>
                </a:lnTo>
                <a:cubicBezTo>
                  <a:pt x="550" y="299"/>
                  <a:pt x="544" y="292"/>
                  <a:pt x="536" y="292"/>
                </a:cubicBezTo>
                <a:lnTo>
                  <a:pt x="529" y="292"/>
                </a:lnTo>
                <a:lnTo>
                  <a:pt x="490" y="292"/>
                </a:lnTo>
                <a:lnTo>
                  <a:pt x="490" y="188"/>
                </a:lnTo>
                <a:cubicBezTo>
                  <a:pt x="490" y="152"/>
                  <a:pt x="511" y="120"/>
                  <a:pt x="543" y="105"/>
                </a:cubicBezTo>
                <a:moveTo>
                  <a:pt x="299" y="105"/>
                </a:moveTo>
                <a:cubicBezTo>
                  <a:pt x="300" y="106"/>
                  <a:pt x="300" y="106"/>
                  <a:pt x="301" y="106"/>
                </a:cubicBezTo>
                <a:cubicBezTo>
                  <a:pt x="302" y="107"/>
                  <a:pt x="303" y="108"/>
                  <a:pt x="305" y="108"/>
                </a:cubicBezTo>
                <a:cubicBezTo>
                  <a:pt x="306" y="109"/>
                  <a:pt x="308" y="110"/>
                  <a:pt x="310" y="111"/>
                </a:cubicBezTo>
                <a:cubicBezTo>
                  <a:pt x="312" y="111"/>
                  <a:pt x="314" y="112"/>
                  <a:pt x="316" y="113"/>
                </a:cubicBezTo>
                <a:cubicBezTo>
                  <a:pt x="317" y="113"/>
                  <a:pt x="318" y="113"/>
                  <a:pt x="319" y="114"/>
                </a:cubicBezTo>
                <a:cubicBezTo>
                  <a:pt x="325" y="115"/>
                  <a:pt x="330" y="116"/>
                  <a:pt x="336" y="116"/>
                </a:cubicBezTo>
                <a:cubicBezTo>
                  <a:pt x="342" y="116"/>
                  <a:pt x="348" y="115"/>
                  <a:pt x="354" y="114"/>
                </a:cubicBezTo>
                <a:cubicBezTo>
                  <a:pt x="355" y="113"/>
                  <a:pt x="356" y="113"/>
                  <a:pt x="357" y="113"/>
                </a:cubicBezTo>
                <a:cubicBezTo>
                  <a:pt x="359" y="112"/>
                  <a:pt x="360" y="111"/>
                  <a:pt x="362" y="111"/>
                </a:cubicBezTo>
                <a:cubicBezTo>
                  <a:pt x="364" y="110"/>
                  <a:pt x="366" y="109"/>
                  <a:pt x="368" y="108"/>
                </a:cubicBezTo>
                <a:cubicBezTo>
                  <a:pt x="369" y="108"/>
                  <a:pt x="370" y="107"/>
                  <a:pt x="372" y="106"/>
                </a:cubicBezTo>
                <a:cubicBezTo>
                  <a:pt x="372" y="106"/>
                  <a:pt x="373" y="106"/>
                  <a:pt x="374" y="105"/>
                </a:cubicBezTo>
                <a:cubicBezTo>
                  <a:pt x="406" y="120"/>
                  <a:pt x="427" y="152"/>
                  <a:pt x="427" y="188"/>
                </a:cubicBezTo>
                <a:lnTo>
                  <a:pt x="427" y="292"/>
                </a:lnTo>
                <a:lnTo>
                  <a:pt x="394" y="292"/>
                </a:lnTo>
                <a:cubicBezTo>
                  <a:pt x="386" y="292"/>
                  <a:pt x="380" y="299"/>
                  <a:pt x="380" y="306"/>
                </a:cubicBezTo>
                <a:lnTo>
                  <a:pt x="380" y="483"/>
                </a:lnTo>
                <a:cubicBezTo>
                  <a:pt x="380" y="490"/>
                  <a:pt x="375" y="495"/>
                  <a:pt x="369" y="495"/>
                </a:cubicBezTo>
                <a:cubicBezTo>
                  <a:pt x="362" y="495"/>
                  <a:pt x="357" y="490"/>
                  <a:pt x="357" y="483"/>
                </a:cubicBezTo>
                <a:cubicBezTo>
                  <a:pt x="357" y="476"/>
                  <a:pt x="351" y="469"/>
                  <a:pt x="343" y="469"/>
                </a:cubicBezTo>
                <a:cubicBezTo>
                  <a:pt x="335" y="469"/>
                  <a:pt x="329" y="476"/>
                  <a:pt x="329" y="483"/>
                </a:cubicBezTo>
                <a:cubicBezTo>
                  <a:pt x="329" y="490"/>
                  <a:pt x="324" y="495"/>
                  <a:pt x="318" y="495"/>
                </a:cubicBezTo>
                <a:cubicBezTo>
                  <a:pt x="312" y="495"/>
                  <a:pt x="306" y="490"/>
                  <a:pt x="306" y="483"/>
                </a:cubicBezTo>
                <a:lnTo>
                  <a:pt x="306" y="306"/>
                </a:lnTo>
                <a:cubicBezTo>
                  <a:pt x="306" y="299"/>
                  <a:pt x="300" y="292"/>
                  <a:pt x="292" y="292"/>
                </a:cubicBezTo>
                <a:lnTo>
                  <a:pt x="285" y="292"/>
                </a:lnTo>
                <a:lnTo>
                  <a:pt x="245" y="292"/>
                </a:lnTo>
                <a:lnTo>
                  <a:pt x="245" y="188"/>
                </a:lnTo>
                <a:cubicBezTo>
                  <a:pt x="245" y="152"/>
                  <a:pt x="267" y="120"/>
                  <a:pt x="299" y="105"/>
                </a:cubicBezTo>
                <a:moveTo>
                  <a:pt x="53" y="105"/>
                </a:moveTo>
                <a:cubicBezTo>
                  <a:pt x="54" y="106"/>
                  <a:pt x="54" y="106"/>
                  <a:pt x="55" y="106"/>
                </a:cubicBezTo>
                <a:cubicBezTo>
                  <a:pt x="56" y="107"/>
                  <a:pt x="57" y="108"/>
                  <a:pt x="59" y="108"/>
                </a:cubicBezTo>
                <a:cubicBezTo>
                  <a:pt x="60" y="109"/>
                  <a:pt x="62" y="110"/>
                  <a:pt x="64" y="111"/>
                </a:cubicBezTo>
                <a:cubicBezTo>
                  <a:pt x="66" y="111"/>
                  <a:pt x="68" y="112"/>
                  <a:pt x="70" y="113"/>
                </a:cubicBezTo>
                <a:cubicBezTo>
                  <a:pt x="71" y="113"/>
                  <a:pt x="72" y="113"/>
                  <a:pt x="73" y="114"/>
                </a:cubicBezTo>
                <a:cubicBezTo>
                  <a:pt x="79" y="115"/>
                  <a:pt x="84" y="116"/>
                  <a:pt x="90" y="116"/>
                </a:cubicBezTo>
                <a:cubicBezTo>
                  <a:pt x="96" y="116"/>
                  <a:pt x="102" y="115"/>
                  <a:pt x="107" y="114"/>
                </a:cubicBezTo>
                <a:cubicBezTo>
                  <a:pt x="108" y="113"/>
                  <a:pt x="110" y="113"/>
                  <a:pt x="111" y="113"/>
                </a:cubicBezTo>
                <a:cubicBezTo>
                  <a:pt x="113" y="112"/>
                  <a:pt x="115" y="111"/>
                  <a:pt x="116" y="111"/>
                </a:cubicBezTo>
                <a:cubicBezTo>
                  <a:pt x="118" y="110"/>
                  <a:pt x="120" y="109"/>
                  <a:pt x="122" y="108"/>
                </a:cubicBezTo>
                <a:cubicBezTo>
                  <a:pt x="123" y="108"/>
                  <a:pt x="125" y="107"/>
                  <a:pt x="126" y="106"/>
                </a:cubicBezTo>
                <a:cubicBezTo>
                  <a:pt x="126" y="106"/>
                  <a:pt x="127" y="106"/>
                  <a:pt x="127" y="105"/>
                </a:cubicBezTo>
                <a:cubicBezTo>
                  <a:pt x="160" y="120"/>
                  <a:pt x="181" y="152"/>
                  <a:pt x="181" y="188"/>
                </a:cubicBezTo>
                <a:lnTo>
                  <a:pt x="181" y="292"/>
                </a:lnTo>
                <a:lnTo>
                  <a:pt x="148" y="292"/>
                </a:lnTo>
                <a:cubicBezTo>
                  <a:pt x="140" y="292"/>
                  <a:pt x="134" y="299"/>
                  <a:pt x="134" y="306"/>
                </a:cubicBezTo>
                <a:lnTo>
                  <a:pt x="134" y="483"/>
                </a:lnTo>
                <a:cubicBezTo>
                  <a:pt x="134" y="490"/>
                  <a:pt x="129" y="495"/>
                  <a:pt x="122" y="495"/>
                </a:cubicBezTo>
                <a:cubicBezTo>
                  <a:pt x="116" y="495"/>
                  <a:pt x="111" y="490"/>
                  <a:pt x="111" y="483"/>
                </a:cubicBezTo>
                <a:cubicBezTo>
                  <a:pt x="111" y="476"/>
                  <a:pt x="105" y="469"/>
                  <a:pt x="97" y="469"/>
                </a:cubicBezTo>
                <a:cubicBezTo>
                  <a:pt x="90" y="469"/>
                  <a:pt x="83" y="476"/>
                  <a:pt x="83" y="483"/>
                </a:cubicBezTo>
                <a:cubicBezTo>
                  <a:pt x="83" y="490"/>
                  <a:pt x="78" y="495"/>
                  <a:pt x="72" y="495"/>
                </a:cubicBezTo>
                <a:cubicBezTo>
                  <a:pt x="65" y="495"/>
                  <a:pt x="60" y="490"/>
                  <a:pt x="60" y="483"/>
                </a:cubicBezTo>
                <a:lnTo>
                  <a:pt x="60" y="306"/>
                </a:lnTo>
                <a:cubicBezTo>
                  <a:pt x="60" y="299"/>
                  <a:pt x="54" y="292"/>
                  <a:pt x="46" y="292"/>
                </a:cubicBezTo>
                <a:lnTo>
                  <a:pt x="39" y="292"/>
                </a:lnTo>
                <a:lnTo>
                  <a:pt x="0" y="292"/>
                </a:lnTo>
                <a:lnTo>
                  <a:pt x="0" y="188"/>
                </a:lnTo>
                <a:cubicBezTo>
                  <a:pt x="0" y="152"/>
                  <a:pt x="21" y="120"/>
                  <a:pt x="53" y="105"/>
                </a:cubicBezTo>
                <a:moveTo>
                  <a:pt x="580" y="0"/>
                </a:moveTo>
                <a:cubicBezTo>
                  <a:pt x="605" y="0"/>
                  <a:pt x="625" y="19"/>
                  <a:pt x="625" y="44"/>
                </a:cubicBezTo>
                <a:cubicBezTo>
                  <a:pt x="625" y="58"/>
                  <a:pt x="618" y="70"/>
                  <a:pt x="607" y="79"/>
                </a:cubicBezTo>
                <a:cubicBezTo>
                  <a:pt x="592" y="91"/>
                  <a:pt x="569" y="91"/>
                  <a:pt x="553" y="79"/>
                </a:cubicBezTo>
                <a:cubicBezTo>
                  <a:pt x="542" y="70"/>
                  <a:pt x="536" y="58"/>
                  <a:pt x="536" y="44"/>
                </a:cubicBezTo>
                <a:cubicBezTo>
                  <a:pt x="536" y="19"/>
                  <a:pt x="556" y="0"/>
                  <a:pt x="580" y="0"/>
                </a:cubicBezTo>
                <a:moveTo>
                  <a:pt x="336" y="0"/>
                </a:moveTo>
                <a:cubicBezTo>
                  <a:pt x="361" y="0"/>
                  <a:pt x="380" y="19"/>
                  <a:pt x="380" y="44"/>
                </a:cubicBezTo>
                <a:cubicBezTo>
                  <a:pt x="380" y="57"/>
                  <a:pt x="374" y="70"/>
                  <a:pt x="363" y="79"/>
                </a:cubicBezTo>
                <a:cubicBezTo>
                  <a:pt x="361" y="80"/>
                  <a:pt x="359" y="81"/>
                  <a:pt x="357" y="83"/>
                </a:cubicBezTo>
                <a:cubicBezTo>
                  <a:pt x="351" y="86"/>
                  <a:pt x="344" y="88"/>
                  <a:pt x="336" y="88"/>
                </a:cubicBezTo>
                <a:cubicBezTo>
                  <a:pt x="331" y="88"/>
                  <a:pt x="327" y="87"/>
                  <a:pt x="322" y="85"/>
                </a:cubicBezTo>
                <a:cubicBezTo>
                  <a:pt x="317" y="84"/>
                  <a:pt x="313" y="82"/>
                  <a:pt x="309" y="79"/>
                </a:cubicBezTo>
                <a:cubicBezTo>
                  <a:pt x="298" y="70"/>
                  <a:pt x="292" y="57"/>
                  <a:pt x="292" y="44"/>
                </a:cubicBezTo>
                <a:cubicBezTo>
                  <a:pt x="292" y="19"/>
                  <a:pt x="312" y="0"/>
                  <a:pt x="336" y="0"/>
                </a:cubicBezTo>
                <a:moveTo>
                  <a:pt x="90" y="0"/>
                </a:moveTo>
                <a:cubicBezTo>
                  <a:pt x="115" y="0"/>
                  <a:pt x="134" y="19"/>
                  <a:pt x="134" y="44"/>
                </a:cubicBezTo>
                <a:cubicBezTo>
                  <a:pt x="134" y="57"/>
                  <a:pt x="128" y="70"/>
                  <a:pt x="117" y="79"/>
                </a:cubicBezTo>
                <a:cubicBezTo>
                  <a:pt x="110" y="85"/>
                  <a:pt x="100" y="88"/>
                  <a:pt x="90" y="88"/>
                </a:cubicBezTo>
                <a:cubicBezTo>
                  <a:pt x="85" y="88"/>
                  <a:pt x="80" y="87"/>
                  <a:pt x="76" y="85"/>
                </a:cubicBezTo>
                <a:cubicBezTo>
                  <a:pt x="71" y="84"/>
                  <a:pt x="67" y="82"/>
                  <a:pt x="63" y="79"/>
                </a:cubicBezTo>
                <a:cubicBezTo>
                  <a:pt x="52" y="70"/>
                  <a:pt x="46" y="57"/>
                  <a:pt x="46" y="44"/>
                </a:cubicBezTo>
                <a:cubicBezTo>
                  <a:pt x="46" y="19"/>
                  <a:pt x="66" y="0"/>
                  <a:pt x="90" y="0"/>
                </a:cubicBezTo>
              </a:path>
              <a:path w="2945" h="521">
                <a:moveTo>
                  <a:pt x="1304" y="117"/>
                </a:moveTo>
                <a:cubicBezTo>
                  <a:pt x="1305" y="117"/>
                  <a:pt x="1305" y="117"/>
                  <a:pt x="1306" y="118"/>
                </a:cubicBezTo>
                <a:cubicBezTo>
                  <a:pt x="1307" y="118"/>
                  <a:pt x="1309" y="119"/>
                  <a:pt x="1310" y="120"/>
                </a:cubicBezTo>
                <a:cubicBezTo>
                  <a:pt x="1312" y="121"/>
                  <a:pt x="1314" y="121"/>
                  <a:pt x="1315" y="122"/>
                </a:cubicBezTo>
                <a:cubicBezTo>
                  <a:pt x="1317" y="123"/>
                  <a:pt x="1319" y="123"/>
                  <a:pt x="1321" y="124"/>
                </a:cubicBezTo>
                <a:cubicBezTo>
                  <a:pt x="1322" y="124"/>
                  <a:pt x="1323" y="125"/>
                  <a:pt x="1325" y="125"/>
                </a:cubicBezTo>
                <a:cubicBezTo>
                  <a:pt x="1330" y="126"/>
                  <a:pt x="1336" y="127"/>
                  <a:pt x="1341" y="127"/>
                </a:cubicBezTo>
                <a:cubicBezTo>
                  <a:pt x="1347" y="127"/>
                  <a:pt x="1353" y="126"/>
                  <a:pt x="1359" y="125"/>
                </a:cubicBezTo>
                <a:cubicBezTo>
                  <a:pt x="1360" y="125"/>
                  <a:pt x="1361" y="124"/>
                  <a:pt x="1362" y="124"/>
                </a:cubicBezTo>
                <a:cubicBezTo>
                  <a:pt x="1364" y="123"/>
                  <a:pt x="1366" y="123"/>
                  <a:pt x="1368" y="122"/>
                </a:cubicBezTo>
                <a:cubicBezTo>
                  <a:pt x="1370" y="121"/>
                  <a:pt x="1371" y="121"/>
                  <a:pt x="1373" y="120"/>
                </a:cubicBezTo>
                <a:cubicBezTo>
                  <a:pt x="1375" y="119"/>
                  <a:pt x="1376" y="118"/>
                  <a:pt x="1377" y="118"/>
                </a:cubicBezTo>
                <a:cubicBezTo>
                  <a:pt x="1378" y="117"/>
                  <a:pt x="1378" y="117"/>
                  <a:pt x="1379" y="117"/>
                </a:cubicBezTo>
                <a:cubicBezTo>
                  <a:pt x="1411" y="131"/>
                  <a:pt x="1432" y="164"/>
                  <a:pt x="1432" y="199"/>
                </a:cubicBezTo>
                <a:lnTo>
                  <a:pt x="1432" y="304"/>
                </a:lnTo>
                <a:lnTo>
                  <a:pt x="1399" y="304"/>
                </a:lnTo>
                <a:cubicBezTo>
                  <a:pt x="1391" y="304"/>
                  <a:pt x="1385" y="310"/>
                  <a:pt x="1385" y="318"/>
                </a:cubicBezTo>
                <a:lnTo>
                  <a:pt x="1385" y="495"/>
                </a:lnTo>
                <a:cubicBezTo>
                  <a:pt x="1385" y="501"/>
                  <a:pt x="1380" y="506"/>
                  <a:pt x="1374" y="506"/>
                </a:cubicBezTo>
                <a:cubicBezTo>
                  <a:pt x="1368" y="506"/>
                  <a:pt x="1362" y="501"/>
                  <a:pt x="1362" y="495"/>
                </a:cubicBezTo>
                <a:cubicBezTo>
                  <a:pt x="1362" y="487"/>
                  <a:pt x="1356" y="481"/>
                  <a:pt x="1348" y="481"/>
                </a:cubicBezTo>
                <a:cubicBezTo>
                  <a:pt x="1341" y="481"/>
                  <a:pt x="1335" y="487"/>
                  <a:pt x="1335" y="495"/>
                </a:cubicBezTo>
                <a:cubicBezTo>
                  <a:pt x="1335" y="501"/>
                  <a:pt x="1330" y="506"/>
                  <a:pt x="1323" y="506"/>
                </a:cubicBezTo>
                <a:cubicBezTo>
                  <a:pt x="1317" y="506"/>
                  <a:pt x="1312" y="501"/>
                  <a:pt x="1312" y="495"/>
                </a:cubicBezTo>
                <a:lnTo>
                  <a:pt x="1312" y="318"/>
                </a:lnTo>
                <a:cubicBezTo>
                  <a:pt x="1312" y="310"/>
                  <a:pt x="1305" y="304"/>
                  <a:pt x="1298" y="304"/>
                </a:cubicBezTo>
                <a:lnTo>
                  <a:pt x="1290" y="304"/>
                </a:lnTo>
                <a:lnTo>
                  <a:pt x="1251" y="304"/>
                </a:lnTo>
                <a:lnTo>
                  <a:pt x="1251" y="199"/>
                </a:lnTo>
                <a:cubicBezTo>
                  <a:pt x="1251" y="164"/>
                  <a:pt x="1272" y="131"/>
                  <a:pt x="1304" y="117"/>
                </a:cubicBezTo>
                <a:moveTo>
                  <a:pt x="1060" y="117"/>
                </a:moveTo>
                <a:cubicBezTo>
                  <a:pt x="1061" y="117"/>
                  <a:pt x="1061" y="117"/>
                  <a:pt x="1062" y="118"/>
                </a:cubicBezTo>
                <a:cubicBezTo>
                  <a:pt x="1063" y="118"/>
                  <a:pt x="1065" y="119"/>
                  <a:pt x="1066" y="120"/>
                </a:cubicBezTo>
                <a:cubicBezTo>
                  <a:pt x="1068" y="121"/>
                  <a:pt x="1070" y="121"/>
                  <a:pt x="1071" y="122"/>
                </a:cubicBezTo>
                <a:cubicBezTo>
                  <a:pt x="1073" y="123"/>
                  <a:pt x="1075" y="123"/>
                  <a:pt x="1077" y="124"/>
                </a:cubicBezTo>
                <a:cubicBezTo>
                  <a:pt x="1078" y="124"/>
                  <a:pt x="1079" y="125"/>
                  <a:pt x="1080" y="125"/>
                </a:cubicBezTo>
                <a:cubicBezTo>
                  <a:pt x="1086" y="126"/>
                  <a:pt x="1092" y="127"/>
                  <a:pt x="1097" y="127"/>
                </a:cubicBezTo>
                <a:cubicBezTo>
                  <a:pt x="1104" y="127"/>
                  <a:pt x="1109" y="126"/>
                  <a:pt x="1115" y="125"/>
                </a:cubicBezTo>
                <a:cubicBezTo>
                  <a:pt x="1116" y="125"/>
                  <a:pt x="1117" y="124"/>
                  <a:pt x="1118" y="124"/>
                </a:cubicBezTo>
                <a:cubicBezTo>
                  <a:pt x="1120" y="123"/>
                  <a:pt x="1122" y="123"/>
                  <a:pt x="1124" y="122"/>
                </a:cubicBezTo>
                <a:cubicBezTo>
                  <a:pt x="1126" y="121"/>
                  <a:pt x="1127" y="121"/>
                  <a:pt x="1129" y="120"/>
                </a:cubicBezTo>
                <a:cubicBezTo>
                  <a:pt x="1130" y="119"/>
                  <a:pt x="1132" y="118"/>
                  <a:pt x="1133" y="118"/>
                </a:cubicBezTo>
                <a:cubicBezTo>
                  <a:pt x="1134" y="117"/>
                  <a:pt x="1134" y="117"/>
                  <a:pt x="1135" y="117"/>
                </a:cubicBezTo>
                <a:cubicBezTo>
                  <a:pt x="1167" y="131"/>
                  <a:pt x="1188" y="164"/>
                  <a:pt x="1188" y="199"/>
                </a:cubicBezTo>
                <a:lnTo>
                  <a:pt x="1188" y="304"/>
                </a:lnTo>
                <a:lnTo>
                  <a:pt x="1155" y="304"/>
                </a:lnTo>
                <a:cubicBezTo>
                  <a:pt x="1147" y="304"/>
                  <a:pt x="1141" y="310"/>
                  <a:pt x="1141" y="318"/>
                </a:cubicBezTo>
                <a:lnTo>
                  <a:pt x="1141" y="495"/>
                </a:lnTo>
                <a:cubicBezTo>
                  <a:pt x="1141" y="501"/>
                  <a:pt x="1136" y="506"/>
                  <a:pt x="1130" y="506"/>
                </a:cubicBezTo>
                <a:cubicBezTo>
                  <a:pt x="1124" y="506"/>
                  <a:pt x="1118" y="501"/>
                  <a:pt x="1118" y="495"/>
                </a:cubicBezTo>
                <a:cubicBezTo>
                  <a:pt x="1118" y="487"/>
                  <a:pt x="1112" y="481"/>
                  <a:pt x="1105" y="481"/>
                </a:cubicBezTo>
                <a:cubicBezTo>
                  <a:pt x="1097" y="481"/>
                  <a:pt x="1090" y="487"/>
                  <a:pt x="1090" y="495"/>
                </a:cubicBezTo>
                <a:cubicBezTo>
                  <a:pt x="1090" y="501"/>
                  <a:pt x="1085" y="506"/>
                  <a:pt x="1079" y="506"/>
                </a:cubicBezTo>
                <a:cubicBezTo>
                  <a:pt x="1073" y="506"/>
                  <a:pt x="1068" y="501"/>
                  <a:pt x="1068" y="495"/>
                </a:cubicBezTo>
                <a:lnTo>
                  <a:pt x="1068" y="318"/>
                </a:lnTo>
                <a:cubicBezTo>
                  <a:pt x="1068" y="310"/>
                  <a:pt x="1061" y="304"/>
                  <a:pt x="1054" y="304"/>
                </a:cubicBezTo>
                <a:lnTo>
                  <a:pt x="1046" y="304"/>
                </a:lnTo>
                <a:lnTo>
                  <a:pt x="1007" y="304"/>
                </a:lnTo>
                <a:lnTo>
                  <a:pt x="1007" y="199"/>
                </a:lnTo>
                <a:cubicBezTo>
                  <a:pt x="1007" y="164"/>
                  <a:pt x="1028" y="131"/>
                  <a:pt x="1060" y="117"/>
                </a:cubicBezTo>
                <a:moveTo>
                  <a:pt x="814" y="117"/>
                </a:moveTo>
                <a:cubicBezTo>
                  <a:pt x="815" y="117"/>
                  <a:pt x="815" y="117"/>
                  <a:pt x="816" y="118"/>
                </a:cubicBezTo>
                <a:cubicBezTo>
                  <a:pt x="817" y="118"/>
                  <a:pt x="818" y="119"/>
                  <a:pt x="820" y="120"/>
                </a:cubicBezTo>
                <a:cubicBezTo>
                  <a:pt x="821" y="121"/>
                  <a:pt x="824" y="121"/>
                  <a:pt x="825" y="122"/>
                </a:cubicBezTo>
                <a:cubicBezTo>
                  <a:pt x="827" y="123"/>
                  <a:pt x="829" y="123"/>
                  <a:pt x="831" y="124"/>
                </a:cubicBezTo>
                <a:cubicBezTo>
                  <a:pt x="832" y="124"/>
                  <a:pt x="833" y="125"/>
                  <a:pt x="834" y="125"/>
                </a:cubicBezTo>
                <a:cubicBezTo>
                  <a:pt x="840" y="126"/>
                  <a:pt x="846" y="127"/>
                  <a:pt x="851" y="127"/>
                </a:cubicBezTo>
                <a:cubicBezTo>
                  <a:pt x="857" y="127"/>
                  <a:pt x="863" y="126"/>
                  <a:pt x="868" y="125"/>
                </a:cubicBezTo>
                <a:cubicBezTo>
                  <a:pt x="870" y="125"/>
                  <a:pt x="871" y="124"/>
                  <a:pt x="872" y="124"/>
                </a:cubicBezTo>
                <a:cubicBezTo>
                  <a:pt x="874" y="123"/>
                  <a:pt x="876" y="123"/>
                  <a:pt x="877" y="122"/>
                </a:cubicBezTo>
                <a:cubicBezTo>
                  <a:pt x="880" y="121"/>
                  <a:pt x="881" y="121"/>
                  <a:pt x="883" y="120"/>
                </a:cubicBezTo>
                <a:cubicBezTo>
                  <a:pt x="884" y="119"/>
                  <a:pt x="886" y="118"/>
                  <a:pt x="887" y="118"/>
                </a:cubicBezTo>
                <a:cubicBezTo>
                  <a:pt x="887" y="117"/>
                  <a:pt x="888" y="117"/>
                  <a:pt x="889" y="117"/>
                </a:cubicBezTo>
                <a:cubicBezTo>
                  <a:pt x="921" y="131"/>
                  <a:pt x="942" y="164"/>
                  <a:pt x="942" y="199"/>
                </a:cubicBezTo>
                <a:lnTo>
                  <a:pt x="942" y="304"/>
                </a:lnTo>
                <a:lnTo>
                  <a:pt x="909" y="304"/>
                </a:lnTo>
                <a:cubicBezTo>
                  <a:pt x="901" y="304"/>
                  <a:pt x="895" y="310"/>
                  <a:pt x="895" y="318"/>
                </a:cubicBezTo>
                <a:lnTo>
                  <a:pt x="895" y="495"/>
                </a:lnTo>
                <a:cubicBezTo>
                  <a:pt x="895" y="501"/>
                  <a:pt x="890" y="506"/>
                  <a:pt x="884" y="506"/>
                </a:cubicBezTo>
                <a:cubicBezTo>
                  <a:pt x="877" y="506"/>
                  <a:pt x="872" y="501"/>
                  <a:pt x="872" y="495"/>
                </a:cubicBezTo>
                <a:cubicBezTo>
                  <a:pt x="872" y="487"/>
                  <a:pt x="866" y="481"/>
                  <a:pt x="858" y="481"/>
                </a:cubicBezTo>
                <a:cubicBezTo>
                  <a:pt x="851" y="481"/>
                  <a:pt x="845" y="487"/>
                  <a:pt x="845" y="495"/>
                </a:cubicBezTo>
                <a:cubicBezTo>
                  <a:pt x="845" y="501"/>
                  <a:pt x="839" y="506"/>
                  <a:pt x="833" y="506"/>
                </a:cubicBezTo>
                <a:cubicBezTo>
                  <a:pt x="827" y="506"/>
                  <a:pt x="821" y="501"/>
                  <a:pt x="821" y="495"/>
                </a:cubicBezTo>
                <a:lnTo>
                  <a:pt x="821" y="318"/>
                </a:lnTo>
                <a:cubicBezTo>
                  <a:pt x="821" y="310"/>
                  <a:pt x="815" y="304"/>
                  <a:pt x="808" y="304"/>
                </a:cubicBezTo>
                <a:lnTo>
                  <a:pt x="800" y="304"/>
                </a:lnTo>
                <a:lnTo>
                  <a:pt x="761" y="304"/>
                </a:lnTo>
                <a:lnTo>
                  <a:pt x="761" y="199"/>
                </a:lnTo>
                <a:cubicBezTo>
                  <a:pt x="761" y="164"/>
                  <a:pt x="782" y="131"/>
                  <a:pt x="814" y="117"/>
                </a:cubicBezTo>
                <a:moveTo>
                  <a:pt x="1342" y="11"/>
                </a:moveTo>
                <a:cubicBezTo>
                  <a:pt x="1366" y="11"/>
                  <a:pt x="1386" y="31"/>
                  <a:pt x="1386" y="55"/>
                </a:cubicBezTo>
                <a:cubicBezTo>
                  <a:pt x="1386" y="69"/>
                  <a:pt x="1380" y="81"/>
                  <a:pt x="1369" y="90"/>
                </a:cubicBezTo>
                <a:cubicBezTo>
                  <a:pt x="1353" y="102"/>
                  <a:pt x="1330" y="102"/>
                  <a:pt x="1315" y="90"/>
                </a:cubicBezTo>
                <a:cubicBezTo>
                  <a:pt x="1304" y="81"/>
                  <a:pt x="1297" y="69"/>
                  <a:pt x="1297" y="55"/>
                </a:cubicBezTo>
                <a:cubicBezTo>
                  <a:pt x="1297" y="31"/>
                  <a:pt x="1317" y="11"/>
                  <a:pt x="1342" y="11"/>
                </a:cubicBezTo>
                <a:moveTo>
                  <a:pt x="1097" y="11"/>
                </a:moveTo>
                <a:cubicBezTo>
                  <a:pt x="1122" y="11"/>
                  <a:pt x="1142" y="31"/>
                  <a:pt x="1142" y="55"/>
                </a:cubicBezTo>
                <a:cubicBezTo>
                  <a:pt x="1142" y="69"/>
                  <a:pt x="1135" y="81"/>
                  <a:pt x="1125" y="90"/>
                </a:cubicBezTo>
                <a:cubicBezTo>
                  <a:pt x="1123" y="91"/>
                  <a:pt x="1120" y="93"/>
                  <a:pt x="1118" y="94"/>
                </a:cubicBezTo>
                <a:cubicBezTo>
                  <a:pt x="1112" y="97"/>
                  <a:pt x="1105" y="99"/>
                  <a:pt x="1097" y="99"/>
                </a:cubicBezTo>
                <a:cubicBezTo>
                  <a:pt x="1093" y="99"/>
                  <a:pt x="1088" y="98"/>
                  <a:pt x="1083" y="97"/>
                </a:cubicBezTo>
                <a:cubicBezTo>
                  <a:pt x="1079" y="95"/>
                  <a:pt x="1075" y="93"/>
                  <a:pt x="1070" y="90"/>
                </a:cubicBezTo>
                <a:cubicBezTo>
                  <a:pt x="1060" y="82"/>
                  <a:pt x="1053" y="69"/>
                  <a:pt x="1053" y="55"/>
                </a:cubicBezTo>
                <a:cubicBezTo>
                  <a:pt x="1053" y="31"/>
                  <a:pt x="1073" y="11"/>
                  <a:pt x="1097" y="11"/>
                </a:cubicBezTo>
                <a:moveTo>
                  <a:pt x="851" y="11"/>
                </a:moveTo>
                <a:cubicBezTo>
                  <a:pt x="876" y="11"/>
                  <a:pt x="895" y="31"/>
                  <a:pt x="895" y="55"/>
                </a:cubicBezTo>
                <a:cubicBezTo>
                  <a:pt x="895" y="69"/>
                  <a:pt x="889" y="81"/>
                  <a:pt x="878" y="90"/>
                </a:cubicBezTo>
                <a:cubicBezTo>
                  <a:pt x="871" y="96"/>
                  <a:pt x="861" y="99"/>
                  <a:pt x="851" y="99"/>
                </a:cubicBezTo>
                <a:cubicBezTo>
                  <a:pt x="847" y="99"/>
                  <a:pt x="842" y="98"/>
                  <a:pt x="837" y="97"/>
                </a:cubicBezTo>
                <a:cubicBezTo>
                  <a:pt x="833" y="95"/>
                  <a:pt x="828" y="93"/>
                  <a:pt x="825" y="90"/>
                </a:cubicBezTo>
                <a:cubicBezTo>
                  <a:pt x="814" y="81"/>
                  <a:pt x="807" y="69"/>
                  <a:pt x="807" y="55"/>
                </a:cubicBezTo>
                <a:cubicBezTo>
                  <a:pt x="807" y="31"/>
                  <a:pt x="827" y="11"/>
                  <a:pt x="851" y="11"/>
                </a:cubicBezTo>
              </a:path>
              <a:path w="2945" h="521">
                <a:moveTo>
                  <a:pt x="2055" y="120"/>
                </a:moveTo>
                <a:cubicBezTo>
                  <a:pt x="2056" y="121"/>
                  <a:pt x="2056" y="121"/>
                  <a:pt x="2057" y="121"/>
                </a:cubicBezTo>
                <a:cubicBezTo>
                  <a:pt x="2058" y="122"/>
                  <a:pt x="2060" y="123"/>
                  <a:pt x="2061" y="123"/>
                </a:cubicBezTo>
                <a:cubicBezTo>
                  <a:pt x="2063" y="124"/>
                  <a:pt x="2065" y="125"/>
                  <a:pt x="2066" y="126"/>
                </a:cubicBezTo>
                <a:cubicBezTo>
                  <a:pt x="2068" y="126"/>
                  <a:pt x="2070" y="127"/>
                  <a:pt x="2072" y="128"/>
                </a:cubicBezTo>
                <a:cubicBezTo>
                  <a:pt x="2073" y="128"/>
                  <a:pt x="2074" y="128"/>
                  <a:pt x="2075" y="129"/>
                </a:cubicBezTo>
                <a:cubicBezTo>
                  <a:pt x="2081" y="130"/>
                  <a:pt x="2087" y="131"/>
                  <a:pt x="2093" y="131"/>
                </a:cubicBezTo>
                <a:cubicBezTo>
                  <a:pt x="2099" y="131"/>
                  <a:pt x="2104" y="130"/>
                  <a:pt x="2110" y="129"/>
                </a:cubicBezTo>
                <a:cubicBezTo>
                  <a:pt x="2111" y="128"/>
                  <a:pt x="2112" y="128"/>
                  <a:pt x="2113" y="128"/>
                </a:cubicBezTo>
                <a:cubicBezTo>
                  <a:pt x="2115" y="127"/>
                  <a:pt x="2117" y="126"/>
                  <a:pt x="2119" y="126"/>
                </a:cubicBezTo>
                <a:cubicBezTo>
                  <a:pt x="2121" y="125"/>
                  <a:pt x="2122" y="124"/>
                  <a:pt x="2124" y="123"/>
                </a:cubicBezTo>
                <a:cubicBezTo>
                  <a:pt x="2125" y="123"/>
                  <a:pt x="2127" y="122"/>
                  <a:pt x="2128" y="121"/>
                </a:cubicBezTo>
                <a:cubicBezTo>
                  <a:pt x="2129" y="121"/>
                  <a:pt x="2129" y="121"/>
                  <a:pt x="2130" y="120"/>
                </a:cubicBezTo>
                <a:cubicBezTo>
                  <a:pt x="2162" y="135"/>
                  <a:pt x="2183" y="167"/>
                  <a:pt x="2183" y="203"/>
                </a:cubicBezTo>
                <a:lnTo>
                  <a:pt x="2183" y="307"/>
                </a:lnTo>
                <a:lnTo>
                  <a:pt x="2150" y="307"/>
                </a:lnTo>
                <a:cubicBezTo>
                  <a:pt x="2143" y="307"/>
                  <a:pt x="2136" y="314"/>
                  <a:pt x="2136" y="321"/>
                </a:cubicBezTo>
                <a:lnTo>
                  <a:pt x="2136" y="498"/>
                </a:lnTo>
                <a:cubicBezTo>
                  <a:pt x="2136" y="505"/>
                  <a:pt x="2131" y="510"/>
                  <a:pt x="2125" y="510"/>
                </a:cubicBezTo>
                <a:cubicBezTo>
                  <a:pt x="2119" y="510"/>
                  <a:pt x="2114" y="505"/>
                  <a:pt x="2114" y="498"/>
                </a:cubicBezTo>
                <a:cubicBezTo>
                  <a:pt x="2114" y="491"/>
                  <a:pt x="2107" y="484"/>
                  <a:pt x="2100" y="484"/>
                </a:cubicBezTo>
                <a:cubicBezTo>
                  <a:pt x="2092" y="484"/>
                  <a:pt x="2086" y="491"/>
                  <a:pt x="2086" y="498"/>
                </a:cubicBezTo>
                <a:cubicBezTo>
                  <a:pt x="2086" y="505"/>
                  <a:pt x="2080" y="510"/>
                  <a:pt x="2074" y="510"/>
                </a:cubicBezTo>
                <a:cubicBezTo>
                  <a:pt x="2068" y="510"/>
                  <a:pt x="2063" y="505"/>
                  <a:pt x="2063" y="498"/>
                </a:cubicBezTo>
                <a:lnTo>
                  <a:pt x="2063" y="321"/>
                </a:lnTo>
                <a:cubicBezTo>
                  <a:pt x="2063" y="314"/>
                  <a:pt x="2057" y="307"/>
                  <a:pt x="2049" y="307"/>
                </a:cubicBezTo>
                <a:lnTo>
                  <a:pt x="2041" y="307"/>
                </a:lnTo>
                <a:lnTo>
                  <a:pt x="2002" y="307"/>
                </a:lnTo>
                <a:lnTo>
                  <a:pt x="2002" y="203"/>
                </a:lnTo>
                <a:cubicBezTo>
                  <a:pt x="2002" y="167"/>
                  <a:pt x="2023" y="135"/>
                  <a:pt x="2055" y="120"/>
                </a:cubicBezTo>
                <a:moveTo>
                  <a:pt x="1811" y="120"/>
                </a:moveTo>
                <a:cubicBezTo>
                  <a:pt x="1812" y="121"/>
                  <a:pt x="1812" y="121"/>
                  <a:pt x="1813" y="121"/>
                </a:cubicBezTo>
                <a:cubicBezTo>
                  <a:pt x="1814" y="122"/>
                  <a:pt x="1816" y="123"/>
                  <a:pt x="1817" y="123"/>
                </a:cubicBezTo>
                <a:cubicBezTo>
                  <a:pt x="1819" y="124"/>
                  <a:pt x="1820" y="125"/>
                  <a:pt x="1822" y="126"/>
                </a:cubicBezTo>
                <a:cubicBezTo>
                  <a:pt x="1824" y="126"/>
                  <a:pt x="1826" y="127"/>
                  <a:pt x="1828" y="128"/>
                </a:cubicBezTo>
                <a:cubicBezTo>
                  <a:pt x="1829" y="128"/>
                  <a:pt x="1830" y="128"/>
                  <a:pt x="1831" y="129"/>
                </a:cubicBezTo>
                <a:cubicBezTo>
                  <a:pt x="1837" y="130"/>
                  <a:pt x="1843" y="131"/>
                  <a:pt x="1849" y="131"/>
                </a:cubicBezTo>
                <a:cubicBezTo>
                  <a:pt x="1855" y="131"/>
                  <a:pt x="1860" y="130"/>
                  <a:pt x="1866" y="129"/>
                </a:cubicBezTo>
                <a:cubicBezTo>
                  <a:pt x="1867" y="128"/>
                  <a:pt x="1868" y="128"/>
                  <a:pt x="1869" y="128"/>
                </a:cubicBezTo>
                <a:cubicBezTo>
                  <a:pt x="1871" y="127"/>
                  <a:pt x="1873" y="126"/>
                  <a:pt x="1875" y="126"/>
                </a:cubicBezTo>
                <a:cubicBezTo>
                  <a:pt x="1877" y="125"/>
                  <a:pt x="1878" y="124"/>
                  <a:pt x="1880" y="123"/>
                </a:cubicBezTo>
                <a:cubicBezTo>
                  <a:pt x="1882" y="123"/>
                  <a:pt x="1883" y="122"/>
                  <a:pt x="1884" y="121"/>
                </a:cubicBezTo>
                <a:cubicBezTo>
                  <a:pt x="1885" y="121"/>
                  <a:pt x="1885" y="121"/>
                  <a:pt x="1886" y="120"/>
                </a:cubicBezTo>
                <a:cubicBezTo>
                  <a:pt x="1918" y="135"/>
                  <a:pt x="1939" y="167"/>
                  <a:pt x="1939" y="203"/>
                </a:cubicBezTo>
                <a:lnTo>
                  <a:pt x="1939" y="307"/>
                </a:lnTo>
                <a:lnTo>
                  <a:pt x="1906" y="307"/>
                </a:lnTo>
                <a:cubicBezTo>
                  <a:pt x="1899" y="307"/>
                  <a:pt x="1892" y="314"/>
                  <a:pt x="1892" y="321"/>
                </a:cubicBezTo>
                <a:lnTo>
                  <a:pt x="1892" y="498"/>
                </a:lnTo>
                <a:cubicBezTo>
                  <a:pt x="1892" y="505"/>
                  <a:pt x="1887" y="510"/>
                  <a:pt x="1881" y="510"/>
                </a:cubicBezTo>
                <a:cubicBezTo>
                  <a:pt x="1875" y="510"/>
                  <a:pt x="1870" y="505"/>
                  <a:pt x="1870" y="498"/>
                </a:cubicBezTo>
                <a:cubicBezTo>
                  <a:pt x="1870" y="491"/>
                  <a:pt x="1863" y="484"/>
                  <a:pt x="1856" y="484"/>
                </a:cubicBezTo>
                <a:cubicBezTo>
                  <a:pt x="1848" y="484"/>
                  <a:pt x="1842" y="491"/>
                  <a:pt x="1842" y="498"/>
                </a:cubicBezTo>
                <a:cubicBezTo>
                  <a:pt x="1842" y="505"/>
                  <a:pt x="1836" y="510"/>
                  <a:pt x="1830" y="510"/>
                </a:cubicBezTo>
                <a:cubicBezTo>
                  <a:pt x="1824" y="510"/>
                  <a:pt x="1819" y="505"/>
                  <a:pt x="1819" y="498"/>
                </a:cubicBezTo>
                <a:lnTo>
                  <a:pt x="1819" y="321"/>
                </a:lnTo>
                <a:cubicBezTo>
                  <a:pt x="1819" y="314"/>
                  <a:pt x="1812" y="307"/>
                  <a:pt x="1805" y="307"/>
                </a:cubicBezTo>
                <a:lnTo>
                  <a:pt x="1797" y="307"/>
                </a:lnTo>
                <a:lnTo>
                  <a:pt x="1758" y="307"/>
                </a:lnTo>
                <a:lnTo>
                  <a:pt x="1758" y="203"/>
                </a:lnTo>
                <a:cubicBezTo>
                  <a:pt x="1758" y="167"/>
                  <a:pt x="1779" y="135"/>
                  <a:pt x="1811" y="120"/>
                </a:cubicBezTo>
                <a:moveTo>
                  <a:pt x="1565" y="120"/>
                </a:moveTo>
                <a:cubicBezTo>
                  <a:pt x="1566" y="121"/>
                  <a:pt x="1566" y="121"/>
                  <a:pt x="1567" y="121"/>
                </a:cubicBezTo>
                <a:cubicBezTo>
                  <a:pt x="1568" y="122"/>
                  <a:pt x="1570" y="123"/>
                  <a:pt x="1571" y="123"/>
                </a:cubicBezTo>
                <a:cubicBezTo>
                  <a:pt x="1573" y="124"/>
                  <a:pt x="1575" y="125"/>
                  <a:pt x="1576" y="126"/>
                </a:cubicBezTo>
                <a:cubicBezTo>
                  <a:pt x="1578" y="126"/>
                  <a:pt x="1580" y="127"/>
                  <a:pt x="1582" y="128"/>
                </a:cubicBezTo>
                <a:cubicBezTo>
                  <a:pt x="1583" y="128"/>
                  <a:pt x="1584" y="128"/>
                  <a:pt x="1585" y="129"/>
                </a:cubicBezTo>
                <a:cubicBezTo>
                  <a:pt x="1591" y="130"/>
                  <a:pt x="1597" y="131"/>
                  <a:pt x="1602" y="131"/>
                </a:cubicBezTo>
                <a:cubicBezTo>
                  <a:pt x="1608" y="131"/>
                  <a:pt x="1614" y="130"/>
                  <a:pt x="1620" y="129"/>
                </a:cubicBezTo>
                <a:cubicBezTo>
                  <a:pt x="1621" y="128"/>
                  <a:pt x="1622" y="128"/>
                  <a:pt x="1623" y="128"/>
                </a:cubicBezTo>
                <a:cubicBezTo>
                  <a:pt x="1625" y="127"/>
                  <a:pt x="1627" y="126"/>
                  <a:pt x="1629" y="126"/>
                </a:cubicBezTo>
                <a:cubicBezTo>
                  <a:pt x="1630" y="125"/>
                  <a:pt x="1632" y="124"/>
                  <a:pt x="1634" y="123"/>
                </a:cubicBezTo>
                <a:cubicBezTo>
                  <a:pt x="1635" y="123"/>
                  <a:pt x="1637" y="122"/>
                  <a:pt x="1638" y="121"/>
                </a:cubicBezTo>
                <a:cubicBezTo>
                  <a:pt x="1639" y="121"/>
                  <a:pt x="1639" y="121"/>
                  <a:pt x="1640" y="120"/>
                </a:cubicBezTo>
                <a:cubicBezTo>
                  <a:pt x="1672" y="135"/>
                  <a:pt x="1693" y="167"/>
                  <a:pt x="1693" y="203"/>
                </a:cubicBezTo>
                <a:lnTo>
                  <a:pt x="1693" y="307"/>
                </a:lnTo>
                <a:lnTo>
                  <a:pt x="1660" y="307"/>
                </a:lnTo>
                <a:cubicBezTo>
                  <a:pt x="1652" y="307"/>
                  <a:pt x="1646" y="314"/>
                  <a:pt x="1646" y="321"/>
                </a:cubicBezTo>
                <a:lnTo>
                  <a:pt x="1646" y="498"/>
                </a:lnTo>
                <a:cubicBezTo>
                  <a:pt x="1646" y="505"/>
                  <a:pt x="1641" y="510"/>
                  <a:pt x="1635" y="510"/>
                </a:cubicBezTo>
                <a:cubicBezTo>
                  <a:pt x="1628" y="510"/>
                  <a:pt x="1624" y="505"/>
                  <a:pt x="1624" y="498"/>
                </a:cubicBezTo>
                <a:cubicBezTo>
                  <a:pt x="1624" y="491"/>
                  <a:pt x="1617" y="484"/>
                  <a:pt x="1610" y="484"/>
                </a:cubicBezTo>
                <a:cubicBezTo>
                  <a:pt x="1602" y="484"/>
                  <a:pt x="1595" y="491"/>
                  <a:pt x="1595" y="498"/>
                </a:cubicBezTo>
                <a:cubicBezTo>
                  <a:pt x="1595" y="505"/>
                  <a:pt x="1590" y="510"/>
                  <a:pt x="1584" y="510"/>
                </a:cubicBezTo>
                <a:cubicBezTo>
                  <a:pt x="1578" y="510"/>
                  <a:pt x="1573" y="505"/>
                  <a:pt x="1573" y="498"/>
                </a:cubicBezTo>
                <a:lnTo>
                  <a:pt x="1573" y="321"/>
                </a:lnTo>
                <a:cubicBezTo>
                  <a:pt x="1573" y="314"/>
                  <a:pt x="1566" y="307"/>
                  <a:pt x="1559" y="307"/>
                </a:cubicBezTo>
                <a:lnTo>
                  <a:pt x="1551" y="307"/>
                </a:lnTo>
                <a:lnTo>
                  <a:pt x="1512" y="307"/>
                </a:lnTo>
                <a:lnTo>
                  <a:pt x="1512" y="203"/>
                </a:lnTo>
                <a:cubicBezTo>
                  <a:pt x="1512" y="167"/>
                  <a:pt x="1533" y="135"/>
                  <a:pt x="1565" y="120"/>
                </a:cubicBezTo>
                <a:moveTo>
                  <a:pt x="2093" y="15"/>
                </a:moveTo>
                <a:cubicBezTo>
                  <a:pt x="2117" y="15"/>
                  <a:pt x="2137" y="34"/>
                  <a:pt x="2137" y="59"/>
                </a:cubicBezTo>
                <a:cubicBezTo>
                  <a:pt x="2137" y="72"/>
                  <a:pt x="2131" y="85"/>
                  <a:pt x="2120" y="94"/>
                </a:cubicBezTo>
                <a:cubicBezTo>
                  <a:pt x="2104" y="106"/>
                  <a:pt x="2081" y="106"/>
                  <a:pt x="2066" y="94"/>
                </a:cubicBezTo>
                <a:cubicBezTo>
                  <a:pt x="2055" y="85"/>
                  <a:pt x="2048" y="72"/>
                  <a:pt x="2048" y="59"/>
                </a:cubicBezTo>
                <a:cubicBezTo>
                  <a:pt x="2048" y="34"/>
                  <a:pt x="2068" y="15"/>
                  <a:pt x="2093" y="15"/>
                </a:cubicBezTo>
                <a:moveTo>
                  <a:pt x="1849" y="15"/>
                </a:moveTo>
                <a:cubicBezTo>
                  <a:pt x="1873" y="15"/>
                  <a:pt x="1893" y="34"/>
                  <a:pt x="1893" y="59"/>
                </a:cubicBezTo>
                <a:cubicBezTo>
                  <a:pt x="1893" y="72"/>
                  <a:pt x="1886" y="85"/>
                  <a:pt x="1876" y="94"/>
                </a:cubicBezTo>
                <a:cubicBezTo>
                  <a:pt x="1874" y="95"/>
                  <a:pt x="1872" y="96"/>
                  <a:pt x="1870" y="97"/>
                </a:cubicBezTo>
                <a:cubicBezTo>
                  <a:pt x="1863" y="101"/>
                  <a:pt x="1856" y="103"/>
                  <a:pt x="1849" y="103"/>
                </a:cubicBezTo>
                <a:cubicBezTo>
                  <a:pt x="1844" y="103"/>
                  <a:pt x="1839" y="102"/>
                  <a:pt x="1835" y="100"/>
                </a:cubicBezTo>
                <a:cubicBezTo>
                  <a:pt x="1830" y="99"/>
                  <a:pt x="1825" y="97"/>
                  <a:pt x="1821" y="94"/>
                </a:cubicBezTo>
                <a:cubicBezTo>
                  <a:pt x="1811" y="85"/>
                  <a:pt x="1804" y="72"/>
                  <a:pt x="1804" y="59"/>
                </a:cubicBezTo>
                <a:cubicBezTo>
                  <a:pt x="1804" y="34"/>
                  <a:pt x="1824" y="15"/>
                  <a:pt x="1849" y="15"/>
                </a:cubicBezTo>
                <a:moveTo>
                  <a:pt x="1602" y="15"/>
                </a:moveTo>
                <a:cubicBezTo>
                  <a:pt x="1627" y="15"/>
                  <a:pt x="1647" y="34"/>
                  <a:pt x="1647" y="59"/>
                </a:cubicBezTo>
                <a:cubicBezTo>
                  <a:pt x="1647" y="72"/>
                  <a:pt x="1640" y="85"/>
                  <a:pt x="1630" y="94"/>
                </a:cubicBezTo>
                <a:cubicBezTo>
                  <a:pt x="1622" y="100"/>
                  <a:pt x="1612" y="103"/>
                  <a:pt x="1602" y="103"/>
                </a:cubicBezTo>
                <a:cubicBezTo>
                  <a:pt x="1598" y="103"/>
                  <a:pt x="1593" y="102"/>
                  <a:pt x="1588" y="100"/>
                </a:cubicBezTo>
                <a:cubicBezTo>
                  <a:pt x="1584" y="99"/>
                  <a:pt x="1580" y="97"/>
                  <a:pt x="1575" y="94"/>
                </a:cubicBezTo>
                <a:cubicBezTo>
                  <a:pt x="1565" y="85"/>
                  <a:pt x="1558" y="72"/>
                  <a:pt x="1558" y="59"/>
                </a:cubicBezTo>
                <a:cubicBezTo>
                  <a:pt x="1558" y="34"/>
                  <a:pt x="1578" y="15"/>
                  <a:pt x="1602" y="15"/>
                </a:cubicBezTo>
              </a:path>
              <a:path w="2945" h="521">
                <a:moveTo>
                  <a:pt x="2817" y="132"/>
                </a:moveTo>
                <a:cubicBezTo>
                  <a:pt x="2817" y="132"/>
                  <a:pt x="2818" y="132"/>
                  <a:pt x="2818" y="133"/>
                </a:cubicBezTo>
                <a:cubicBezTo>
                  <a:pt x="2820" y="133"/>
                  <a:pt x="2821" y="134"/>
                  <a:pt x="2822" y="135"/>
                </a:cubicBezTo>
                <a:cubicBezTo>
                  <a:pt x="2824" y="135"/>
                  <a:pt x="2826" y="136"/>
                  <a:pt x="2828" y="137"/>
                </a:cubicBezTo>
                <a:cubicBezTo>
                  <a:pt x="2830" y="138"/>
                  <a:pt x="2831" y="138"/>
                  <a:pt x="2833" y="139"/>
                </a:cubicBezTo>
                <a:cubicBezTo>
                  <a:pt x="2835" y="139"/>
                  <a:pt x="2835" y="140"/>
                  <a:pt x="2837" y="140"/>
                </a:cubicBezTo>
                <a:cubicBezTo>
                  <a:pt x="2842" y="141"/>
                  <a:pt x="2848" y="142"/>
                  <a:pt x="2854" y="142"/>
                </a:cubicBezTo>
                <a:cubicBezTo>
                  <a:pt x="2860" y="142"/>
                  <a:pt x="2865" y="141"/>
                  <a:pt x="2871" y="140"/>
                </a:cubicBezTo>
                <a:cubicBezTo>
                  <a:pt x="2872" y="140"/>
                  <a:pt x="2873" y="139"/>
                  <a:pt x="2874" y="139"/>
                </a:cubicBezTo>
                <a:cubicBezTo>
                  <a:pt x="2876" y="138"/>
                  <a:pt x="2878" y="138"/>
                  <a:pt x="2880" y="137"/>
                </a:cubicBezTo>
                <a:cubicBezTo>
                  <a:pt x="2882" y="136"/>
                  <a:pt x="2884" y="136"/>
                  <a:pt x="2885" y="135"/>
                </a:cubicBezTo>
                <a:cubicBezTo>
                  <a:pt x="2887" y="134"/>
                  <a:pt x="2888" y="133"/>
                  <a:pt x="2890" y="133"/>
                </a:cubicBezTo>
                <a:cubicBezTo>
                  <a:pt x="2890" y="132"/>
                  <a:pt x="2891" y="132"/>
                  <a:pt x="2891" y="132"/>
                </a:cubicBezTo>
                <a:cubicBezTo>
                  <a:pt x="2924" y="146"/>
                  <a:pt x="2945" y="179"/>
                  <a:pt x="2945" y="214"/>
                </a:cubicBezTo>
                <a:lnTo>
                  <a:pt x="2945" y="319"/>
                </a:lnTo>
                <a:lnTo>
                  <a:pt x="2912" y="319"/>
                </a:lnTo>
                <a:cubicBezTo>
                  <a:pt x="2904" y="319"/>
                  <a:pt x="2898" y="325"/>
                  <a:pt x="2898" y="333"/>
                </a:cubicBezTo>
                <a:lnTo>
                  <a:pt x="2898" y="510"/>
                </a:lnTo>
                <a:cubicBezTo>
                  <a:pt x="2898" y="516"/>
                  <a:pt x="2892" y="521"/>
                  <a:pt x="2886" y="521"/>
                </a:cubicBezTo>
                <a:cubicBezTo>
                  <a:pt x="2880" y="521"/>
                  <a:pt x="2875" y="516"/>
                  <a:pt x="2875" y="510"/>
                </a:cubicBezTo>
                <a:cubicBezTo>
                  <a:pt x="2875" y="502"/>
                  <a:pt x="2869" y="496"/>
                  <a:pt x="2861" y="496"/>
                </a:cubicBezTo>
                <a:cubicBezTo>
                  <a:pt x="2853" y="496"/>
                  <a:pt x="2847" y="502"/>
                  <a:pt x="2847" y="510"/>
                </a:cubicBezTo>
                <a:cubicBezTo>
                  <a:pt x="2847" y="516"/>
                  <a:pt x="2842" y="521"/>
                  <a:pt x="2835" y="521"/>
                </a:cubicBezTo>
                <a:cubicBezTo>
                  <a:pt x="2829" y="521"/>
                  <a:pt x="2824" y="516"/>
                  <a:pt x="2824" y="510"/>
                </a:cubicBezTo>
                <a:lnTo>
                  <a:pt x="2824" y="333"/>
                </a:lnTo>
                <a:cubicBezTo>
                  <a:pt x="2824" y="325"/>
                  <a:pt x="2818" y="319"/>
                  <a:pt x="2810" y="319"/>
                </a:cubicBezTo>
                <a:lnTo>
                  <a:pt x="2803" y="319"/>
                </a:lnTo>
                <a:lnTo>
                  <a:pt x="2763" y="319"/>
                </a:lnTo>
                <a:lnTo>
                  <a:pt x="2763" y="214"/>
                </a:lnTo>
                <a:cubicBezTo>
                  <a:pt x="2763" y="179"/>
                  <a:pt x="2785" y="146"/>
                  <a:pt x="2817" y="132"/>
                </a:cubicBezTo>
                <a:moveTo>
                  <a:pt x="2572" y="132"/>
                </a:moveTo>
                <a:cubicBezTo>
                  <a:pt x="2573" y="132"/>
                  <a:pt x="2574" y="132"/>
                  <a:pt x="2574" y="133"/>
                </a:cubicBezTo>
                <a:cubicBezTo>
                  <a:pt x="2575" y="133"/>
                  <a:pt x="2577" y="134"/>
                  <a:pt x="2578" y="135"/>
                </a:cubicBezTo>
                <a:cubicBezTo>
                  <a:pt x="2580" y="135"/>
                  <a:pt x="2582" y="136"/>
                  <a:pt x="2584" y="137"/>
                </a:cubicBezTo>
                <a:cubicBezTo>
                  <a:pt x="2585" y="138"/>
                  <a:pt x="2587" y="138"/>
                  <a:pt x="2589" y="139"/>
                </a:cubicBezTo>
                <a:cubicBezTo>
                  <a:pt x="2590" y="139"/>
                  <a:pt x="2591" y="140"/>
                  <a:pt x="2593" y="140"/>
                </a:cubicBezTo>
                <a:cubicBezTo>
                  <a:pt x="2598" y="141"/>
                  <a:pt x="2604" y="142"/>
                  <a:pt x="2610" y="142"/>
                </a:cubicBezTo>
                <a:cubicBezTo>
                  <a:pt x="2616" y="142"/>
                  <a:pt x="2621" y="141"/>
                  <a:pt x="2627" y="140"/>
                </a:cubicBezTo>
                <a:cubicBezTo>
                  <a:pt x="2628" y="140"/>
                  <a:pt x="2629" y="139"/>
                  <a:pt x="2630" y="139"/>
                </a:cubicBezTo>
                <a:cubicBezTo>
                  <a:pt x="2632" y="138"/>
                  <a:pt x="2634" y="138"/>
                  <a:pt x="2636" y="137"/>
                </a:cubicBezTo>
                <a:cubicBezTo>
                  <a:pt x="2638" y="136"/>
                  <a:pt x="2640" y="136"/>
                  <a:pt x="2641" y="135"/>
                </a:cubicBezTo>
                <a:cubicBezTo>
                  <a:pt x="2643" y="134"/>
                  <a:pt x="2644" y="133"/>
                  <a:pt x="2645" y="133"/>
                </a:cubicBezTo>
                <a:cubicBezTo>
                  <a:pt x="2646" y="132"/>
                  <a:pt x="2647" y="132"/>
                  <a:pt x="2647" y="132"/>
                </a:cubicBezTo>
                <a:cubicBezTo>
                  <a:pt x="2680" y="146"/>
                  <a:pt x="2701" y="179"/>
                  <a:pt x="2701" y="214"/>
                </a:cubicBezTo>
                <a:lnTo>
                  <a:pt x="2701" y="319"/>
                </a:lnTo>
                <a:lnTo>
                  <a:pt x="2668" y="319"/>
                </a:lnTo>
                <a:cubicBezTo>
                  <a:pt x="2660" y="319"/>
                  <a:pt x="2654" y="325"/>
                  <a:pt x="2654" y="333"/>
                </a:cubicBezTo>
                <a:lnTo>
                  <a:pt x="2654" y="510"/>
                </a:lnTo>
                <a:cubicBezTo>
                  <a:pt x="2654" y="516"/>
                  <a:pt x="2648" y="521"/>
                  <a:pt x="2642" y="521"/>
                </a:cubicBezTo>
                <a:cubicBezTo>
                  <a:pt x="2636" y="521"/>
                  <a:pt x="2631" y="516"/>
                  <a:pt x="2631" y="510"/>
                </a:cubicBezTo>
                <a:cubicBezTo>
                  <a:pt x="2631" y="502"/>
                  <a:pt x="2625" y="496"/>
                  <a:pt x="2617" y="496"/>
                </a:cubicBezTo>
                <a:cubicBezTo>
                  <a:pt x="2609" y="496"/>
                  <a:pt x="2603" y="502"/>
                  <a:pt x="2603" y="510"/>
                </a:cubicBezTo>
                <a:cubicBezTo>
                  <a:pt x="2603" y="516"/>
                  <a:pt x="2598" y="521"/>
                  <a:pt x="2591" y="521"/>
                </a:cubicBezTo>
                <a:cubicBezTo>
                  <a:pt x="2585" y="521"/>
                  <a:pt x="2580" y="516"/>
                  <a:pt x="2580" y="510"/>
                </a:cubicBezTo>
                <a:lnTo>
                  <a:pt x="2580" y="333"/>
                </a:lnTo>
                <a:cubicBezTo>
                  <a:pt x="2580" y="325"/>
                  <a:pt x="2574" y="319"/>
                  <a:pt x="2566" y="319"/>
                </a:cubicBezTo>
                <a:lnTo>
                  <a:pt x="2559" y="319"/>
                </a:lnTo>
                <a:lnTo>
                  <a:pt x="2519" y="319"/>
                </a:lnTo>
                <a:lnTo>
                  <a:pt x="2519" y="214"/>
                </a:lnTo>
                <a:cubicBezTo>
                  <a:pt x="2519" y="179"/>
                  <a:pt x="2540" y="146"/>
                  <a:pt x="2572" y="132"/>
                </a:cubicBezTo>
                <a:moveTo>
                  <a:pt x="2326" y="132"/>
                </a:moveTo>
                <a:cubicBezTo>
                  <a:pt x="2327" y="132"/>
                  <a:pt x="2328" y="132"/>
                  <a:pt x="2328" y="133"/>
                </a:cubicBezTo>
                <a:cubicBezTo>
                  <a:pt x="2330" y="133"/>
                  <a:pt x="2331" y="134"/>
                  <a:pt x="2332" y="135"/>
                </a:cubicBezTo>
                <a:cubicBezTo>
                  <a:pt x="2334" y="135"/>
                  <a:pt x="2336" y="136"/>
                  <a:pt x="2337" y="137"/>
                </a:cubicBezTo>
                <a:cubicBezTo>
                  <a:pt x="2339" y="138"/>
                  <a:pt x="2341" y="138"/>
                  <a:pt x="2343" y="139"/>
                </a:cubicBezTo>
                <a:cubicBezTo>
                  <a:pt x="2344" y="139"/>
                  <a:pt x="2345" y="140"/>
                  <a:pt x="2347" y="140"/>
                </a:cubicBezTo>
                <a:cubicBezTo>
                  <a:pt x="2352" y="141"/>
                  <a:pt x="2358" y="142"/>
                  <a:pt x="2364" y="142"/>
                </a:cubicBezTo>
                <a:cubicBezTo>
                  <a:pt x="2370" y="142"/>
                  <a:pt x="2375" y="141"/>
                  <a:pt x="2381" y="140"/>
                </a:cubicBezTo>
                <a:cubicBezTo>
                  <a:pt x="2382" y="140"/>
                  <a:pt x="2383" y="139"/>
                  <a:pt x="2384" y="139"/>
                </a:cubicBezTo>
                <a:cubicBezTo>
                  <a:pt x="2386" y="138"/>
                  <a:pt x="2388" y="138"/>
                  <a:pt x="2390" y="137"/>
                </a:cubicBezTo>
                <a:cubicBezTo>
                  <a:pt x="2392" y="136"/>
                  <a:pt x="2394" y="135"/>
                  <a:pt x="2395" y="135"/>
                </a:cubicBezTo>
                <a:cubicBezTo>
                  <a:pt x="2397" y="134"/>
                  <a:pt x="2398" y="133"/>
                  <a:pt x="2399" y="133"/>
                </a:cubicBezTo>
                <a:cubicBezTo>
                  <a:pt x="2400" y="132"/>
                  <a:pt x="2400" y="132"/>
                  <a:pt x="2401" y="132"/>
                </a:cubicBezTo>
                <a:cubicBezTo>
                  <a:pt x="2433" y="146"/>
                  <a:pt x="2455" y="179"/>
                  <a:pt x="2455" y="214"/>
                </a:cubicBezTo>
                <a:lnTo>
                  <a:pt x="2455" y="319"/>
                </a:lnTo>
                <a:lnTo>
                  <a:pt x="2421" y="319"/>
                </a:lnTo>
                <a:cubicBezTo>
                  <a:pt x="2414" y="319"/>
                  <a:pt x="2407" y="325"/>
                  <a:pt x="2407" y="333"/>
                </a:cubicBezTo>
                <a:lnTo>
                  <a:pt x="2407" y="510"/>
                </a:lnTo>
                <a:cubicBezTo>
                  <a:pt x="2407" y="516"/>
                  <a:pt x="2402" y="521"/>
                  <a:pt x="2396" y="521"/>
                </a:cubicBezTo>
                <a:cubicBezTo>
                  <a:pt x="2390" y="521"/>
                  <a:pt x="2385" y="516"/>
                  <a:pt x="2385" y="510"/>
                </a:cubicBezTo>
                <a:cubicBezTo>
                  <a:pt x="2385" y="502"/>
                  <a:pt x="2378" y="496"/>
                  <a:pt x="2371" y="496"/>
                </a:cubicBezTo>
                <a:cubicBezTo>
                  <a:pt x="2363" y="496"/>
                  <a:pt x="2357" y="502"/>
                  <a:pt x="2357" y="510"/>
                </a:cubicBezTo>
                <a:cubicBezTo>
                  <a:pt x="2357" y="516"/>
                  <a:pt x="2352" y="521"/>
                  <a:pt x="2345" y="521"/>
                </a:cubicBezTo>
                <a:cubicBezTo>
                  <a:pt x="2339" y="521"/>
                  <a:pt x="2334" y="516"/>
                  <a:pt x="2334" y="510"/>
                </a:cubicBezTo>
                <a:lnTo>
                  <a:pt x="2334" y="333"/>
                </a:lnTo>
                <a:cubicBezTo>
                  <a:pt x="2334" y="325"/>
                  <a:pt x="2328" y="319"/>
                  <a:pt x="2320" y="319"/>
                </a:cubicBezTo>
                <a:lnTo>
                  <a:pt x="2313" y="319"/>
                </a:lnTo>
                <a:lnTo>
                  <a:pt x="2273" y="319"/>
                </a:lnTo>
                <a:lnTo>
                  <a:pt x="2273" y="214"/>
                </a:lnTo>
                <a:cubicBezTo>
                  <a:pt x="2273" y="179"/>
                  <a:pt x="2294" y="146"/>
                  <a:pt x="2326" y="132"/>
                </a:cubicBezTo>
                <a:moveTo>
                  <a:pt x="2854" y="26"/>
                </a:moveTo>
                <a:cubicBezTo>
                  <a:pt x="2878" y="26"/>
                  <a:pt x="2898" y="46"/>
                  <a:pt x="2898" y="70"/>
                </a:cubicBezTo>
                <a:cubicBezTo>
                  <a:pt x="2898" y="84"/>
                  <a:pt x="2892" y="96"/>
                  <a:pt x="2881" y="105"/>
                </a:cubicBezTo>
                <a:cubicBezTo>
                  <a:pt x="2865" y="117"/>
                  <a:pt x="2842" y="117"/>
                  <a:pt x="2827" y="105"/>
                </a:cubicBezTo>
                <a:cubicBezTo>
                  <a:pt x="2816" y="96"/>
                  <a:pt x="2810" y="84"/>
                  <a:pt x="2810" y="70"/>
                </a:cubicBezTo>
                <a:cubicBezTo>
                  <a:pt x="2810" y="46"/>
                  <a:pt x="2830" y="26"/>
                  <a:pt x="2854" y="26"/>
                </a:cubicBezTo>
                <a:moveTo>
                  <a:pt x="2610" y="26"/>
                </a:moveTo>
                <a:cubicBezTo>
                  <a:pt x="2634" y="26"/>
                  <a:pt x="2654" y="46"/>
                  <a:pt x="2654" y="70"/>
                </a:cubicBezTo>
                <a:cubicBezTo>
                  <a:pt x="2654" y="84"/>
                  <a:pt x="2648" y="96"/>
                  <a:pt x="2637" y="105"/>
                </a:cubicBezTo>
                <a:cubicBezTo>
                  <a:pt x="2635" y="106"/>
                  <a:pt x="2633" y="108"/>
                  <a:pt x="2631" y="109"/>
                </a:cubicBezTo>
                <a:cubicBezTo>
                  <a:pt x="2624" y="112"/>
                  <a:pt x="2617" y="114"/>
                  <a:pt x="2610" y="114"/>
                </a:cubicBezTo>
                <a:cubicBezTo>
                  <a:pt x="2605" y="114"/>
                  <a:pt x="2600" y="113"/>
                  <a:pt x="2596" y="112"/>
                </a:cubicBezTo>
                <a:cubicBezTo>
                  <a:pt x="2591" y="110"/>
                  <a:pt x="2587" y="108"/>
                  <a:pt x="2583" y="105"/>
                </a:cubicBezTo>
                <a:cubicBezTo>
                  <a:pt x="2572" y="97"/>
                  <a:pt x="2565" y="84"/>
                  <a:pt x="2565" y="70"/>
                </a:cubicBezTo>
                <a:cubicBezTo>
                  <a:pt x="2565" y="46"/>
                  <a:pt x="2585" y="26"/>
                  <a:pt x="2610" y="26"/>
                </a:cubicBezTo>
                <a:moveTo>
                  <a:pt x="2364" y="26"/>
                </a:moveTo>
                <a:cubicBezTo>
                  <a:pt x="2388" y="26"/>
                  <a:pt x="2408" y="46"/>
                  <a:pt x="2408" y="70"/>
                </a:cubicBezTo>
                <a:cubicBezTo>
                  <a:pt x="2408" y="84"/>
                  <a:pt x="2402" y="96"/>
                  <a:pt x="2391" y="105"/>
                </a:cubicBezTo>
                <a:cubicBezTo>
                  <a:pt x="2383" y="111"/>
                  <a:pt x="2373" y="114"/>
                  <a:pt x="2364" y="114"/>
                </a:cubicBezTo>
                <a:cubicBezTo>
                  <a:pt x="2359" y="114"/>
                  <a:pt x="2354" y="113"/>
                  <a:pt x="2350" y="112"/>
                </a:cubicBezTo>
                <a:cubicBezTo>
                  <a:pt x="2345" y="110"/>
                  <a:pt x="2341" y="108"/>
                  <a:pt x="2337" y="105"/>
                </a:cubicBezTo>
                <a:cubicBezTo>
                  <a:pt x="2326" y="96"/>
                  <a:pt x="2320" y="84"/>
                  <a:pt x="2320" y="70"/>
                </a:cubicBezTo>
                <a:cubicBezTo>
                  <a:pt x="2320" y="46"/>
                  <a:pt x="2339" y="26"/>
                  <a:pt x="2364" y="26"/>
                </a:cubicBezTo>
              </a:path>
            </a:pathLst>
          </a:custGeom>
          <a:solidFill>
            <a:srgbClr val="ED7D31">
              <a:alpha val="100000"/>
            </a:srgbClr>
          </a:solidFill>
          <a:ln w="0" cap="flat">
            <a:noFill/>
            <a:prstDash val="solid"/>
            <a:miter lim="0"/>
          </a:ln>
        </p:spPr>
        <p:txBody>
          <a:bodyPr rtlCol="0"/>
          <a:p>
            <a:pPr algn="ctr"/>
            <a:endParaRPr lang="zh-CN" altLang="en-US"/>
          </a:p>
        </p:txBody>
      </p:sp>
      <p:sp>
        <p:nvSpPr>
          <p:cNvPr id="1236" name="textbox 1236"/>
          <p:cNvSpPr/>
          <p:nvPr/>
        </p:nvSpPr>
        <p:spPr>
          <a:xfrm>
            <a:off x="7796149" y="2231009"/>
            <a:ext cx="1376044" cy="341629"/>
          </a:xfrm>
          <a:prstGeom prst="rect">
            <a:avLst/>
          </a:prstGeom>
          <a:solidFill>
            <a:srgbClr val="7F7F7F">
              <a:alpha val="100000"/>
            </a:srgbClr>
          </a:solidFill>
          <a:ln w="0" cap="flat">
            <a:noFill/>
            <a:prstDash val="solid"/>
            <a:miter lim="0"/>
          </a:ln>
        </p:spPr>
        <p:txBody>
          <a:bodyPr vert="horz" wrap="square" lIns="0" tIns="0" rIns="0" bIns="0"/>
          <a:p>
            <a:pPr algn="l" rtl="0" eaLnBrk="0">
              <a:lnSpc>
                <a:spcPct val="109000"/>
              </a:lnSpc>
            </a:pPr>
            <a:endParaRPr sz="600" dirty="0">
              <a:latin typeface="Arial" panose="020B0604020202020204" pitchFamily="34" charset="0"/>
              <a:ea typeface="Arial" panose="020B0604020202020204" pitchFamily="34" charset="0"/>
              <a:cs typeface="Arial" panose="020B0604020202020204" pitchFamily="34" charset="0"/>
            </a:endParaRPr>
          </a:p>
          <a:p>
            <a:pPr marL="429895" algn="l" rtl="0" eaLnBrk="0">
              <a:lnSpc>
                <a:spcPct val="98000"/>
              </a:lnSpc>
              <a:spcBef>
                <a:spcPts val="5"/>
              </a:spcBef>
            </a:pPr>
            <a:r>
              <a:rPr sz="14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随机化</a:t>
            </a:r>
            <a:endParaRPr sz="1400" dirty="0">
              <a:latin typeface="微软雅黑" panose="020B0503020204020204" charset="-122"/>
              <a:ea typeface="微软雅黑" panose="020B0503020204020204" charset="-122"/>
              <a:cs typeface="微软雅黑" panose="020B0503020204020204" charset="-122"/>
            </a:endParaRPr>
          </a:p>
        </p:txBody>
      </p:sp>
      <p:pic>
        <p:nvPicPr>
          <p:cNvPr id="1238" name="picture 1238"/>
          <p:cNvPicPr>
            <a:picLocks noChangeAspect="1"/>
          </p:cNvPicPr>
          <p:nvPr/>
        </p:nvPicPr>
        <p:blipFill>
          <a:blip r:embed="rId7"/>
          <a:stretch>
            <a:fillRect/>
          </a:stretch>
        </p:blipFill>
        <p:spPr>
          <a:xfrm rot="21600000">
            <a:off x="1634363" y="5256657"/>
            <a:ext cx="4285234" cy="72643"/>
          </a:xfrm>
          <a:prstGeom prst="rect">
            <a:avLst/>
          </a:prstGeom>
        </p:spPr>
      </p:pic>
      <p:sp>
        <p:nvSpPr>
          <p:cNvPr id="1242" name="textbox 1242"/>
          <p:cNvSpPr/>
          <p:nvPr/>
        </p:nvSpPr>
        <p:spPr>
          <a:xfrm>
            <a:off x="637246" y="4891385"/>
            <a:ext cx="711834" cy="305434"/>
          </a:xfrm>
          <a:prstGeom prst="rect">
            <a:avLst/>
          </a:prstGeom>
          <a:noFill/>
          <a:ln w="0" cap="flat">
            <a:noFill/>
            <a:prstDash val="solid"/>
            <a:miter lim="0"/>
          </a:ln>
        </p:spPr>
        <p:txBody>
          <a:bodyPr vert="horz" wrap="square" lIns="0" tIns="0" rIns="0" bIns="0"/>
          <a:p>
            <a:pPr algn="l" rtl="0" eaLnBrk="0">
              <a:lnSpc>
                <a:spcPct val="10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indent="7620" algn="l" rtl="0" eaLnBrk="0">
              <a:lnSpc>
                <a:spcPct val="159000"/>
              </a:lnSpc>
            </a:pPr>
            <a:r>
              <a:rPr sz="600" kern="0" spc="70" dirty="0">
                <a:solidFill>
                  <a:srgbClr val="333F48">
                    <a:alpha val="100000"/>
                  </a:srgbClr>
                </a:solidFill>
                <a:latin typeface="微软雅黑" panose="020B0503020204020204" charset="-122"/>
                <a:ea typeface="微软雅黑" panose="020B0503020204020204" charset="-122"/>
                <a:cs typeface="微软雅黑" panose="020B0503020204020204" charset="-122"/>
              </a:rPr>
              <a:t>地舒单抗</a:t>
            </a:r>
            <a:r>
              <a:rPr sz="600" kern="0" spc="140" dirty="0">
                <a:solidFill>
                  <a:srgbClr val="333F48">
                    <a:alpha val="100000"/>
                  </a:srgbClr>
                </a:solidFill>
                <a:latin typeface="微软雅黑" panose="020B0503020204020204" charset="-122"/>
                <a:ea typeface="微软雅黑" panose="020B0503020204020204" charset="-122"/>
                <a:cs typeface="微软雅黑" panose="020B0503020204020204" charset="-122"/>
              </a:rPr>
              <a:t> </a:t>
            </a:r>
            <a:r>
              <a:rPr sz="600" kern="0" spc="7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120</a:t>
            </a:r>
            <a:r>
              <a:rPr sz="600" kern="0" spc="9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 </a:t>
            </a:r>
            <a:r>
              <a:rPr sz="600" kern="0" spc="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mg  </a:t>
            </a:r>
            <a:r>
              <a:rPr sz="600" kern="0" spc="80" dirty="0">
                <a:solidFill>
                  <a:srgbClr val="333F48">
                    <a:alpha val="100000"/>
                  </a:srgbClr>
                </a:solidFill>
                <a:latin typeface="微软雅黑" panose="020B0503020204020204" charset="-122"/>
                <a:ea typeface="微软雅黑" panose="020B0503020204020204" charset="-122"/>
                <a:cs typeface="微软雅黑" panose="020B0503020204020204" charset="-122"/>
              </a:rPr>
              <a:t>唑来膦酸 </a:t>
            </a:r>
            <a:r>
              <a:rPr sz="600" kern="0" spc="8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4</a:t>
            </a:r>
            <a:r>
              <a:rPr sz="600" kern="0" spc="12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 </a:t>
            </a:r>
            <a:r>
              <a:rPr sz="600" kern="0" spc="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mg</a:t>
            </a:r>
            <a:r>
              <a:rPr sz="600" kern="0" spc="10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 </a:t>
            </a:r>
            <a:r>
              <a:rPr sz="600" kern="0" spc="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IV</a:t>
            </a:r>
            <a:endParaRPr sz="600" dirty="0">
              <a:latin typeface="Arial" panose="020B0604020202020204" pitchFamily="34" charset="0"/>
              <a:ea typeface="Arial" panose="020B0604020202020204" pitchFamily="34" charset="0"/>
              <a:cs typeface="Arial" panose="020B0604020202020204" pitchFamily="34" charset="0"/>
            </a:endParaRPr>
          </a:p>
        </p:txBody>
      </p:sp>
      <p:sp>
        <p:nvSpPr>
          <p:cNvPr id="1246" name="textbox 1246"/>
          <p:cNvSpPr/>
          <p:nvPr/>
        </p:nvSpPr>
        <p:spPr>
          <a:xfrm rot="16200000">
            <a:off x="618427" y="3451845"/>
            <a:ext cx="1114425" cy="196214"/>
          </a:xfrm>
          <a:prstGeom prst="rect">
            <a:avLst/>
          </a:prstGeom>
          <a:noFill/>
          <a:ln w="0" cap="flat">
            <a:noFill/>
            <a:prstDash val="solid"/>
            <a:miter lim="0"/>
          </a:ln>
        </p:spPr>
        <p:txBody>
          <a:bodyPr vert="horz" wrap="square" lIns="0" tIns="0" rIns="0" bIns="0"/>
          <a:p>
            <a:pPr algn="l" rtl="0" eaLnBrk="0">
              <a:lnSpc>
                <a:spcPct val="168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ts val="1240"/>
              </a:lnSpc>
            </a:pPr>
            <a:r>
              <a:rPr sz="1000" kern="0" spc="80" dirty="0">
                <a:solidFill>
                  <a:srgbClr val="333F48">
                    <a:alpha val="100000"/>
                  </a:srgbClr>
                </a:solidFill>
                <a:latin typeface="微软雅黑" panose="020B0503020204020204" charset="-122"/>
                <a:ea typeface="微软雅黑" panose="020B0503020204020204" charset="-122"/>
                <a:cs typeface="微软雅黑" panose="020B0503020204020204" charset="-122"/>
              </a:rPr>
              <a:t>无</a:t>
            </a:r>
            <a:r>
              <a:rPr sz="1000" kern="0" spc="0" dirty="0">
                <a:solidFill>
                  <a:srgbClr val="333F48">
                    <a:alpha val="100000"/>
                  </a:srgbClr>
                </a:solidFill>
                <a:latin typeface="Arial" panose="020B0604020202020204" pitchFamily="34" charset="0"/>
                <a:ea typeface="Arial" panose="020B0604020202020204" pitchFamily="34" charset="0"/>
                <a:cs typeface="Arial" panose="020B0604020202020204" pitchFamily="34" charset="0"/>
              </a:rPr>
              <a:t>SRE</a:t>
            </a:r>
            <a:r>
              <a:rPr sz="1000" kern="0" spc="80" dirty="0">
                <a:solidFill>
                  <a:srgbClr val="333F48">
                    <a:alpha val="100000"/>
                  </a:srgbClr>
                </a:solidFill>
                <a:latin typeface="微软雅黑" panose="020B0503020204020204" charset="-122"/>
                <a:ea typeface="微软雅黑" panose="020B0503020204020204" charset="-122"/>
                <a:cs typeface="微软雅黑" panose="020B0503020204020204" charset="-122"/>
              </a:rPr>
              <a:t>的患者比例</a:t>
            </a:r>
            <a:endParaRPr sz="1000" dirty="0">
              <a:latin typeface="微软雅黑" panose="020B0503020204020204" charset="-122"/>
              <a:ea typeface="微软雅黑" panose="020B0503020204020204" charset="-122"/>
              <a:cs typeface="微软雅黑" panose="020B0503020204020204" charset="-122"/>
            </a:endParaRPr>
          </a:p>
        </p:txBody>
      </p:sp>
      <p:sp>
        <p:nvSpPr>
          <p:cNvPr id="1252" name="textbox 1252"/>
          <p:cNvSpPr/>
          <p:nvPr/>
        </p:nvSpPr>
        <p:spPr>
          <a:xfrm>
            <a:off x="1693333" y="4869970"/>
            <a:ext cx="243840"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103</a:t>
            </a:r>
            <a:endParaRPr sz="1100" dirty="0">
              <a:latin typeface="Arial" panose="020B0604020202020204" pitchFamily="34" charset="0"/>
              <a:ea typeface="Arial" panose="020B0604020202020204" pitchFamily="34" charset="0"/>
              <a:cs typeface="Arial" panose="020B0604020202020204" pitchFamily="34" charset="0"/>
            </a:endParaRPr>
          </a:p>
          <a:p>
            <a:pPr marL="42545"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93</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54" name="textbox 1254"/>
          <p:cNvSpPr/>
          <p:nvPr/>
        </p:nvSpPr>
        <p:spPr>
          <a:xfrm>
            <a:off x="2329097" y="4869970"/>
            <a:ext cx="179704"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651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58</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1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43</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56" name="textbox 1256"/>
          <p:cNvSpPr/>
          <p:nvPr/>
        </p:nvSpPr>
        <p:spPr>
          <a:xfrm>
            <a:off x="2634151" y="4869970"/>
            <a:ext cx="179704"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1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49</a:t>
            </a:r>
            <a:endParaRPr sz="1100" dirty="0">
              <a:latin typeface="Arial" panose="020B0604020202020204" pitchFamily="34" charset="0"/>
              <a:ea typeface="Arial" panose="020B0604020202020204" pitchFamily="34" charset="0"/>
              <a:cs typeface="Arial" panose="020B0604020202020204" pitchFamily="34" charset="0"/>
            </a:endParaRPr>
          </a:p>
          <a:p>
            <a:pPr marL="1651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36</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58" name="textbox 1258"/>
          <p:cNvSpPr/>
          <p:nvPr/>
        </p:nvSpPr>
        <p:spPr>
          <a:xfrm>
            <a:off x="3245995" y="4869970"/>
            <a:ext cx="177164"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397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32</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28</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60" name="textbox 1260"/>
          <p:cNvSpPr/>
          <p:nvPr/>
        </p:nvSpPr>
        <p:spPr>
          <a:xfrm>
            <a:off x="3855975" y="4869970"/>
            <a:ext cx="177164" cy="327659"/>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21</a:t>
            </a:r>
            <a:endParaRPr sz="1100" dirty="0">
              <a:latin typeface="Arial" panose="020B0604020202020204" pitchFamily="34" charset="0"/>
              <a:ea typeface="Arial" panose="020B0604020202020204" pitchFamily="34" charset="0"/>
              <a:cs typeface="Arial" panose="020B0604020202020204" pitchFamily="34" charset="0"/>
            </a:endParaRPr>
          </a:p>
          <a:p>
            <a:pPr marL="23495" algn="l" rtl="0" eaLnBrk="0">
              <a:lnSpc>
                <a:spcPct val="80000"/>
              </a:lnSpc>
              <a:spcBef>
                <a:spcPts val="265"/>
              </a:spcBef>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16</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62" name="textbox 1262"/>
          <p:cNvSpPr/>
          <p:nvPr/>
        </p:nvSpPr>
        <p:spPr>
          <a:xfrm>
            <a:off x="3551175" y="4869970"/>
            <a:ext cx="177164"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23</a:t>
            </a:r>
            <a:endParaRPr sz="1100" dirty="0">
              <a:latin typeface="Arial" panose="020B0604020202020204" pitchFamily="34" charset="0"/>
              <a:ea typeface="Arial" panose="020B0604020202020204" pitchFamily="34" charset="0"/>
              <a:cs typeface="Arial" panose="020B0604020202020204" pitchFamily="34" charset="0"/>
            </a:endParaRPr>
          </a:p>
          <a:p>
            <a:pPr marL="23495" algn="l" rtl="0" eaLnBrk="0">
              <a:lnSpc>
                <a:spcPct val="80000"/>
              </a:lnSpc>
              <a:spcBef>
                <a:spcPts val="265"/>
              </a:spcBef>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19</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64" name="textbox 1264"/>
          <p:cNvSpPr/>
          <p:nvPr/>
        </p:nvSpPr>
        <p:spPr>
          <a:xfrm>
            <a:off x="2943017" y="4869970"/>
            <a:ext cx="175260"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39</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32</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66" name="textbox 1266"/>
          <p:cNvSpPr/>
          <p:nvPr/>
        </p:nvSpPr>
        <p:spPr>
          <a:xfrm>
            <a:off x="2028363" y="4870391"/>
            <a:ext cx="175260" cy="327025"/>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pitchFamily="34" charset="0"/>
              <a:ea typeface="Arial" panose="020B0604020202020204" pitchFamily="34" charset="0"/>
              <a:cs typeface="Arial" panose="020B0604020202020204" pitchFamily="34" charset="0"/>
            </a:endParaRPr>
          </a:p>
          <a:p>
            <a:pPr marL="13335"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74</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59</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68" name="textbox 1268"/>
          <p:cNvSpPr/>
          <p:nvPr/>
        </p:nvSpPr>
        <p:spPr>
          <a:xfrm>
            <a:off x="4781846" y="4869970"/>
            <a:ext cx="166370"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13</a:t>
            </a:r>
            <a:endParaRPr sz="1100" dirty="0">
              <a:latin typeface="Arial" panose="020B0604020202020204" pitchFamily="34" charset="0"/>
              <a:ea typeface="Arial" panose="020B0604020202020204" pitchFamily="34" charset="0"/>
              <a:cs typeface="Arial" panose="020B0604020202020204" pitchFamily="34" charset="0"/>
            </a:endParaRPr>
          </a:p>
          <a:p>
            <a:pPr marL="41275"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70" name="textbox 1270"/>
          <p:cNvSpPr/>
          <p:nvPr/>
        </p:nvSpPr>
        <p:spPr>
          <a:xfrm>
            <a:off x="4477046" y="4869970"/>
            <a:ext cx="166370"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15</a:t>
            </a:r>
            <a:endParaRPr sz="1100" dirty="0">
              <a:latin typeface="Arial" panose="020B0604020202020204" pitchFamily="34" charset="0"/>
              <a:ea typeface="Arial" panose="020B0604020202020204" pitchFamily="34" charset="0"/>
              <a:cs typeface="Arial" panose="020B0604020202020204" pitchFamily="34" charset="0"/>
            </a:endParaRPr>
          </a:p>
          <a:p>
            <a:pPr marL="4064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8</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72" name="textbox 1272"/>
          <p:cNvSpPr/>
          <p:nvPr/>
        </p:nvSpPr>
        <p:spPr>
          <a:xfrm>
            <a:off x="4171992" y="4869970"/>
            <a:ext cx="166370"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18</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4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14</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74" name="textbox 1274"/>
          <p:cNvSpPr/>
          <p:nvPr/>
        </p:nvSpPr>
        <p:spPr>
          <a:xfrm>
            <a:off x="5115212" y="4869970"/>
            <a:ext cx="97789" cy="327659"/>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8</a:t>
            </a:r>
            <a:endParaRPr sz="1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spcBef>
                <a:spcPts val="265"/>
              </a:spcBef>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3</a:t>
            </a:r>
            <a:endParaRPr sz="1100" dirty="0">
              <a:latin typeface="Arial" panose="020B0604020202020204" pitchFamily="34" charset="0"/>
              <a:ea typeface="Arial" panose="020B0604020202020204" pitchFamily="34" charset="0"/>
              <a:cs typeface="Arial" panose="020B0604020202020204" pitchFamily="34" charset="0"/>
            </a:endParaRPr>
          </a:p>
        </p:txBody>
      </p:sp>
      <p:sp>
        <p:nvSpPr>
          <p:cNvPr id="1276" name="textbox 1276"/>
          <p:cNvSpPr/>
          <p:nvPr/>
        </p:nvSpPr>
        <p:spPr>
          <a:xfrm>
            <a:off x="5420406" y="4871793"/>
            <a:ext cx="97789" cy="320040"/>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79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5</a:t>
            </a:r>
            <a:endParaRPr sz="1100" dirty="0">
              <a:latin typeface="Arial" panose="020B0604020202020204" pitchFamily="34" charset="0"/>
              <a:ea typeface="Arial" panose="020B0604020202020204" pitchFamily="34" charset="0"/>
              <a:cs typeface="Arial" panose="020B0604020202020204" pitchFamily="34" charset="0"/>
            </a:endParaRPr>
          </a:p>
          <a:p>
            <a:pPr algn="r" rtl="0" eaLnBrk="0">
              <a:lnSpc>
                <a:spcPct val="94000"/>
              </a:lnSpc>
              <a:spcBef>
                <a:spcPts val="260"/>
              </a:spcBef>
            </a:pPr>
            <a:r>
              <a:rPr sz="9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1</a:t>
            </a:r>
            <a:endParaRPr sz="900" dirty="0">
              <a:latin typeface="Arial" panose="020B0604020202020204" pitchFamily="34" charset="0"/>
              <a:ea typeface="Arial" panose="020B0604020202020204" pitchFamily="34" charset="0"/>
              <a:cs typeface="Arial" panose="020B0604020202020204" pitchFamily="34" charset="0"/>
            </a:endParaRPr>
          </a:p>
        </p:txBody>
      </p:sp>
      <p:sp>
        <p:nvSpPr>
          <p:cNvPr id="1278" name="textbox 1278"/>
          <p:cNvSpPr/>
          <p:nvPr/>
        </p:nvSpPr>
        <p:spPr>
          <a:xfrm>
            <a:off x="5723383" y="4869970"/>
            <a:ext cx="99694" cy="160020"/>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pitchFamily="34" charset="0"/>
              <a:ea typeface="Arial" panose="020B0604020202020204" pitchFamily="34" charset="0"/>
              <a:cs typeface="Arial" panose="020B0604020202020204" pitchFamily="34" charset="0"/>
            </a:endParaRPr>
          </a:p>
          <a:p>
            <a:pPr marL="12700" algn="l" rtl="0" eaLnBrk="0">
              <a:lnSpc>
                <a:spcPct val="80000"/>
              </a:lnSpc>
            </a:pPr>
            <a:r>
              <a:rPr sz="1100" kern="0" spc="-20" dirty="0">
                <a:solidFill>
                  <a:srgbClr val="000000">
                    <a:alpha val="100000"/>
                  </a:srgbClr>
                </a:solidFill>
                <a:latin typeface="Arial" panose="020B0604020202020204" pitchFamily="34" charset="0"/>
                <a:ea typeface="Arial" panose="020B0604020202020204" pitchFamily="34" charset="0"/>
                <a:cs typeface="Arial" panose="020B0604020202020204" pitchFamily="34" charset="0"/>
              </a:rPr>
              <a:t>2</a:t>
            </a:r>
            <a:endParaRPr sz="1100" dirty="0">
              <a:latin typeface="Arial" panose="020B0604020202020204" pitchFamily="34" charset="0"/>
              <a:ea typeface="Arial" panose="020B0604020202020204" pitchFamily="34" charset="0"/>
              <a:cs typeface="Arial" panose="020B0604020202020204" pitchFamily="34" charset="0"/>
            </a:endParaRPr>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4294967295"/>
          </p:nvPr>
        </p:nvSpPr>
        <p:spPr>
          <a:xfrm>
            <a:off x="0" y="365125"/>
            <a:ext cx="10968990" cy="705485"/>
          </a:xfrm>
        </p:spPr>
        <p:txBody>
          <a:bodyPr/>
          <a:p>
            <a:pPr algn="l">
              <a:buClrTx/>
              <a:buSzTx/>
              <a:buFontTx/>
            </a:pP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244</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研究骨髓瘤亚组分析</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，撤药率比唑来膦酸更低</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180" name="picture 1180"/>
          <p:cNvPicPr>
            <a:picLocks noChangeAspect="1"/>
          </p:cNvPicPr>
          <p:nvPr/>
        </p:nvPicPr>
        <p:blipFill>
          <a:blip r:embed="rId1"/>
          <a:stretch>
            <a:fillRect/>
          </a:stretch>
        </p:blipFill>
        <p:spPr>
          <a:xfrm rot="21600000">
            <a:off x="5428488" y="2928101"/>
            <a:ext cx="5888863" cy="2169995"/>
          </a:xfrm>
          <a:prstGeom prst="rect">
            <a:avLst/>
          </a:prstGeom>
        </p:spPr>
      </p:pic>
      <p:graphicFrame>
        <p:nvGraphicFramePr>
          <p:cNvPr id="1182" name="table 1182"/>
          <p:cNvGraphicFramePr>
            <a:graphicFrameLocks noGrp="1"/>
          </p:cNvGraphicFramePr>
          <p:nvPr/>
        </p:nvGraphicFramePr>
        <p:xfrm>
          <a:off x="896619" y="2528570"/>
          <a:ext cx="3930650" cy="3077210"/>
        </p:xfrm>
        <a:graphic>
          <a:graphicData uri="http://schemas.openxmlformats.org/drawingml/2006/table">
            <a:tbl>
              <a:tblPr>
                <a:solidFill>
                  <a:srgbClr val="FFFFFF"/>
                </a:solidFill>
              </a:tblPr>
              <a:tblGrid>
                <a:gridCol w="3930650"/>
              </a:tblGrid>
              <a:tr h="3077210">
                <a:tc>
                  <a:txBody>
                    <a:bodyPr/>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068705" algn="l" rtl="0" eaLnBrk="0">
                        <a:lnSpc>
                          <a:spcPct val="89000"/>
                        </a:lnSpc>
                      </a:pPr>
                      <a:r>
                        <a:rPr sz="20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相比于唑来膦酸</a:t>
                      </a:r>
                      <a:endParaRPr sz="2000" dirty="0">
                        <a:latin typeface="微软雅黑" panose="020B0503020204020204" charset="-122"/>
                        <a:ea typeface="微软雅黑" panose="020B0503020204020204" charset="-122"/>
                        <a:cs typeface="微软雅黑" panose="020B0503020204020204" charset="-122"/>
                      </a:endParaRPr>
                    </a:p>
                    <a:p>
                      <a:pPr marL="1452245" algn="l" rtl="0" eaLnBrk="0">
                        <a:lnSpc>
                          <a:spcPct val="89000"/>
                        </a:lnSpc>
                        <a:spcBef>
                          <a:spcPts val="265"/>
                        </a:spcBef>
                      </a:pPr>
                      <a:r>
                        <a:rPr sz="20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更多患者</a:t>
                      </a:r>
                      <a:endParaRPr sz="2000" dirty="0">
                        <a:latin typeface="微软雅黑" panose="020B0503020204020204" charset="-122"/>
                        <a:ea typeface="微软雅黑" panose="020B0503020204020204" charset="-122"/>
                        <a:cs typeface="微软雅黑" panose="020B0503020204020204" charset="-122"/>
                      </a:endParaRPr>
                    </a:p>
                    <a:p>
                      <a:pPr marL="817245" algn="l" rtl="0" eaLnBrk="0">
                        <a:lnSpc>
                          <a:spcPct val="89000"/>
                        </a:lnSpc>
                        <a:spcBef>
                          <a:spcPts val="265"/>
                        </a:spcBef>
                      </a:pPr>
                      <a:r>
                        <a:rPr sz="20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可坚持地舒单抗治疗</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74000"/>
                        </a:lnSpc>
                      </a:pPr>
                      <a:endParaRPr sz="1000" dirty="0">
                        <a:latin typeface="Arial" panose="020B0604020202020204"/>
                        <a:ea typeface="Arial" panose="020B0604020202020204"/>
                        <a:cs typeface="Arial" panose="020B0604020202020204"/>
                      </a:endParaRPr>
                    </a:p>
                    <a:p>
                      <a:pPr marL="1158240" algn="l" rtl="0" eaLnBrk="0">
                        <a:lnSpc>
                          <a:spcPct val="89000"/>
                        </a:lnSpc>
                        <a:spcBef>
                          <a:spcPts val="545"/>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知情同意撤药率</a:t>
                      </a:r>
                      <a:endParaRPr sz="1800" dirty="0">
                        <a:latin typeface="微软雅黑" panose="020B0503020204020204" charset="-122"/>
                        <a:ea typeface="微软雅黑" panose="020B0503020204020204" charset="-122"/>
                        <a:cs typeface="微软雅黑" panose="020B0503020204020204" charset="-122"/>
                      </a:endParaRPr>
                    </a:p>
                    <a:p>
                      <a:pPr marL="1158240" algn="l" rtl="0" eaLnBrk="0">
                        <a:lnSpc>
                          <a:spcPct val="100000"/>
                        </a:lnSpc>
                        <a:spcBef>
                          <a:spcPts val="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不良反应撤药率</a:t>
                      </a:r>
                      <a:endParaRPr sz="1800" dirty="0">
                        <a:latin typeface="微软雅黑" panose="020B0503020204020204" charset="-122"/>
                        <a:ea typeface="微软雅黑" panose="020B0503020204020204" charset="-122"/>
                        <a:cs typeface="微软雅黑" panose="020B0503020204020204" charset="-122"/>
                      </a:endParaRPr>
                    </a:p>
                    <a:p>
                      <a:pPr marL="1272540" algn="l" rtl="0" eaLnBrk="0">
                        <a:lnSpc>
                          <a:spcPts val="2350"/>
                        </a:lnSpc>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不依从撤药率</a:t>
                      </a:r>
                      <a:endParaRPr sz="1800" dirty="0">
                        <a:latin typeface="微软雅黑" panose="020B0503020204020204" charset="-122"/>
                        <a:ea typeface="微软雅黑" panose="020B0503020204020204" charset="-122"/>
                        <a:cs typeface="微软雅黑" panose="020B0503020204020204" charset="-122"/>
                      </a:endParaRPr>
                    </a:p>
                    <a:p>
                      <a:pPr marL="702945" algn="l" rtl="0" eaLnBrk="0">
                        <a:lnSpc>
                          <a:spcPct val="89000"/>
                        </a:lnSpc>
                        <a:spcBef>
                          <a:spcPts val="50"/>
                        </a:spcBef>
                      </a:pPr>
                      <a:r>
                        <a:rPr sz="18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地舒单抗均低于唑来膦酸</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solidFill>
                      <a:srgbClr val="FFFFFF"/>
                    </a:solidFill>
                  </a:tcPr>
                </a:tc>
              </a:tr>
            </a:tbl>
          </a:graphicData>
        </a:graphic>
      </p:graphicFrame>
      <p:sp>
        <p:nvSpPr>
          <p:cNvPr id="1184" name="rect 1184"/>
          <p:cNvSpPr/>
          <p:nvPr/>
        </p:nvSpPr>
        <p:spPr>
          <a:xfrm>
            <a:off x="933450" y="1214501"/>
            <a:ext cx="10355198" cy="766826"/>
          </a:xfrm>
          <a:prstGeom prst="rect">
            <a:avLst/>
          </a:prstGeom>
          <a:solidFill>
            <a:srgbClr val="EA6F3F">
              <a:alpha val="62745"/>
            </a:srgbClr>
          </a:solidFill>
          <a:ln w="0" cap="flat">
            <a:noFill/>
            <a:prstDash val="solid"/>
            <a:miter lim="0"/>
          </a:ln>
        </p:spPr>
        <p:txBody>
          <a:bodyPr rtlCol="0"/>
          <a:p>
            <a:pPr algn="ctr"/>
            <a:endParaRPr lang="zh-CN" altLang="en-US"/>
          </a:p>
        </p:txBody>
      </p:sp>
      <p:sp>
        <p:nvSpPr>
          <p:cNvPr id="1186" name="textbox 1186"/>
          <p:cNvSpPr/>
          <p:nvPr/>
        </p:nvSpPr>
        <p:spPr>
          <a:xfrm>
            <a:off x="896937" y="1190751"/>
            <a:ext cx="10351134" cy="758825"/>
          </a:xfrm>
          <a:prstGeom prst="rect">
            <a:avLst/>
          </a:prstGeom>
          <a:solidFill>
            <a:srgbClr val="FFFFFF">
              <a:alpha val="100000"/>
            </a:srgbClr>
          </a:solidFill>
          <a:ln w="0" cap="flat">
            <a:noFill/>
            <a:prstDash val="solid"/>
            <a:miter lim="0"/>
          </a:ln>
        </p:spPr>
        <p:txBody>
          <a:bodyPr vert="horz" wrap="square" lIns="0" tIns="0" rIns="0" bIns="0"/>
          <a:p>
            <a:pPr algn="l" rtl="0" eaLnBrk="0">
              <a:lnSpc>
                <a:spcPct val="106000"/>
              </a:lnSpc>
            </a:pPr>
            <a:endParaRPr sz="900" dirty="0">
              <a:latin typeface="Arial" panose="020B0604020202020204"/>
              <a:ea typeface="Arial" panose="020B0604020202020204"/>
              <a:cs typeface="Arial" panose="020B0604020202020204"/>
            </a:endParaRPr>
          </a:p>
          <a:p>
            <a:pPr marL="227965" indent="8890" algn="l" rtl="0" eaLnBrk="0">
              <a:lnSpc>
                <a:spcPct val="117000"/>
              </a:lnSpc>
              <a:spcBef>
                <a:spcPts val="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244研究：</a:t>
            </a:r>
            <a:r>
              <a:rPr sz="14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国际双盲、随机3期临床研究（n=</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1776</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对其中的多发性骨髓瘤患者（n=180）进行事后分析</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，比较唑来膦酸与地</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舒单抗的疗效和安全性。</a:t>
            </a:r>
            <a:endParaRPr sz="1400" dirty="0">
              <a:latin typeface="微软雅黑" panose="020B0503020204020204" charset="-122"/>
              <a:ea typeface="微软雅黑" panose="020B0503020204020204" charset="-122"/>
              <a:cs typeface="微软雅黑" panose="020B0503020204020204" charset="-122"/>
            </a:endParaRPr>
          </a:p>
        </p:txBody>
      </p:sp>
      <p:sp>
        <p:nvSpPr>
          <p:cNvPr id="1196" name="textbox 1196"/>
          <p:cNvSpPr/>
          <p:nvPr/>
        </p:nvSpPr>
        <p:spPr>
          <a:xfrm>
            <a:off x="5976594" y="3152089"/>
            <a:ext cx="2242820" cy="1076960"/>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17%</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2000"/>
              </a:lnSpc>
            </a:pPr>
            <a:endParaRPr sz="1000" dirty="0">
              <a:latin typeface="Arial" panose="020B0604020202020204"/>
              <a:ea typeface="Arial" panose="020B0604020202020204"/>
              <a:cs typeface="Arial" panose="020B0604020202020204"/>
            </a:endParaRPr>
          </a:p>
          <a:p>
            <a:pPr marL="571500" algn="l" rtl="0" eaLnBrk="0">
              <a:lnSpc>
                <a:spcPct val="89000"/>
              </a:lnSpc>
              <a:spcBef>
                <a:spcPts val="365"/>
              </a:spcBef>
            </a:pP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13%</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87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algn="r" rtl="0" eaLnBrk="0">
              <a:lnSpc>
                <a:spcPct val="89000"/>
              </a:lnSpc>
              <a:spcBef>
                <a:spcPts val="5"/>
              </a:spcBef>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8%</a:t>
            </a:r>
            <a:endParaRPr sz="1200" dirty="0">
              <a:latin typeface="微软雅黑" panose="020B0503020204020204" charset="-122"/>
              <a:ea typeface="微软雅黑" panose="020B0503020204020204" charset="-122"/>
              <a:cs typeface="微软雅黑" panose="020B0503020204020204" charset="-122"/>
            </a:endParaRPr>
          </a:p>
        </p:txBody>
      </p:sp>
      <p:sp>
        <p:nvSpPr>
          <p:cNvPr id="1198" name="textbox 1198"/>
          <p:cNvSpPr/>
          <p:nvPr/>
        </p:nvSpPr>
        <p:spPr>
          <a:xfrm>
            <a:off x="7272019" y="2264206"/>
            <a:ext cx="1939289" cy="668655"/>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marL="593725" algn="l" rtl="0" eaLnBrk="0">
              <a:lnSpc>
                <a:spcPct val="89000"/>
              </a:lnSpc>
            </a:pPr>
            <a:r>
              <a:rPr sz="18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撤药率</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18000"/>
              </a:lnSpc>
            </a:pPr>
            <a:endParaRPr sz="300" dirty="0">
              <a:latin typeface="Arial" panose="020B0604020202020204"/>
              <a:ea typeface="Arial" panose="020B0604020202020204"/>
              <a:cs typeface="Arial" panose="020B0604020202020204"/>
            </a:endParaRPr>
          </a:p>
          <a:p>
            <a:pPr marL="118110" algn="l" rtl="0" eaLnBrk="0">
              <a:lnSpc>
                <a:spcPct val="89000"/>
              </a:lnSpc>
              <a:spcBef>
                <a:spcPts val="5"/>
              </a:spcBef>
              <a:tabLst>
                <a:tab pos="175260" algn="l"/>
              </a:tabLst>
            </a:pPr>
            <a:r>
              <a:rPr sz="1400" b="1"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唑来膦酸</a:t>
            </a:r>
            <a:r>
              <a:rPr sz="1400" b="1"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地舒单抗</a:t>
            </a:r>
            <a:endParaRPr sz="1400" dirty="0">
              <a:latin typeface="微软雅黑" panose="020B0503020204020204" charset="-122"/>
              <a:ea typeface="微软雅黑" panose="020B0503020204020204" charset="-122"/>
              <a:cs typeface="微软雅黑" panose="020B0503020204020204" charset="-122"/>
            </a:endParaRPr>
          </a:p>
        </p:txBody>
      </p:sp>
      <p:sp>
        <p:nvSpPr>
          <p:cNvPr id="1200" name="path 1200"/>
          <p:cNvSpPr/>
          <p:nvPr/>
        </p:nvSpPr>
        <p:spPr>
          <a:xfrm>
            <a:off x="8330947" y="2764204"/>
            <a:ext cx="105612" cy="105614"/>
          </a:xfrm>
          <a:custGeom>
            <a:avLst/>
            <a:gdLst/>
            <a:ahLst/>
            <a:cxnLst/>
            <a:rect l="0" t="0" r="0" b="0"/>
            <a:pathLst>
              <a:path w="166" h="166">
                <a:moveTo>
                  <a:pt x="0" y="166"/>
                </a:moveTo>
                <a:lnTo>
                  <a:pt x="166" y="166"/>
                </a:lnTo>
                <a:lnTo>
                  <a:pt x="166" y="0"/>
                </a:lnTo>
                <a:lnTo>
                  <a:pt x="0" y="0"/>
                </a:lnTo>
                <a:lnTo>
                  <a:pt x="0" y="166"/>
                </a:lnTo>
                <a:close/>
              </a:path>
            </a:pathLst>
          </a:custGeom>
          <a:solidFill>
            <a:srgbClr val="ED7D31">
              <a:alpha val="100000"/>
            </a:srgbClr>
          </a:solidFill>
          <a:ln w="0" cap="flat">
            <a:noFill/>
            <a:prstDash val="solid"/>
            <a:miter lim="0"/>
          </a:ln>
        </p:spPr>
        <p:txBody>
          <a:bodyPr rtlCol="0"/>
          <a:p>
            <a:pPr algn="ctr"/>
            <a:endParaRPr lang="zh-CN" altLang="en-US"/>
          </a:p>
        </p:txBody>
      </p:sp>
      <p:sp>
        <p:nvSpPr>
          <p:cNvPr id="1202" name="path 1202"/>
          <p:cNvSpPr/>
          <p:nvPr/>
        </p:nvSpPr>
        <p:spPr>
          <a:xfrm>
            <a:off x="7284719" y="2764204"/>
            <a:ext cx="105612" cy="105614"/>
          </a:xfrm>
          <a:custGeom>
            <a:avLst/>
            <a:gdLst/>
            <a:ahLst/>
            <a:cxnLst/>
            <a:rect l="0" t="0" r="0" b="0"/>
            <a:pathLst>
              <a:path w="166" h="166">
                <a:moveTo>
                  <a:pt x="0" y="166"/>
                </a:moveTo>
                <a:lnTo>
                  <a:pt x="166" y="166"/>
                </a:lnTo>
                <a:lnTo>
                  <a:pt x="166" y="0"/>
                </a:lnTo>
                <a:lnTo>
                  <a:pt x="0" y="0"/>
                </a:lnTo>
                <a:lnTo>
                  <a:pt x="0" y="166"/>
                </a:lnTo>
                <a:close/>
              </a:path>
            </a:pathLst>
          </a:custGeom>
          <a:solidFill>
            <a:srgbClr val="7F7F7F">
              <a:alpha val="100000"/>
            </a:srgbClr>
          </a:solidFill>
          <a:ln w="0" cap="flat">
            <a:noFill/>
            <a:prstDash val="solid"/>
            <a:miter lim="0"/>
          </a:ln>
        </p:spPr>
        <p:txBody>
          <a:bodyPr rtlCol="0"/>
          <a:p>
            <a:pPr algn="ctr"/>
            <a:endParaRPr lang="zh-CN" altLang="en-US"/>
          </a:p>
        </p:txBody>
      </p:sp>
      <p:sp>
        <p:nvSpPr>
          <p:cNvPr id="1206" name="textbox 1206"/>
          <p:cNvSpPr/>
          <p:nvPr/>
        </p:nvSpPr>
        <p:spPr>
          <a:xfrm>
            <a:off x="5864100" y="5286495"/>
            <a:ext cx="4930775" cy="21590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知情同意撤药</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不良反应撤药                  </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不依从撤药</a:t>
            </a:r>
            <a:endParaRPr sz="1400" dirty="0">
              <a:latin typeface="微软雅黑" panose="020B0503020204020204" charset="-122"/>
              <a:ea typeface="微软雅黑" panose="020B0503020204020204" charset="-122"/>
              <a:cs typeface="微软雅黑" panose="020B0503020204020204" charset="-122"/>
            </a:endParaRPr>
          </a:p>
        </p:txBody>
      </p:sp>
      <p:sp>
        <p:nvSpPr>
          <p:cNvPr id="1208" name="textbox 1208"/>
          <p:cNvSpPr/>
          <p:nvPr/>
        </p:nvSpPr>
        <p:spPr>
          <a:xfrm>
            <a:off x="5033234" y="3044094"/>
            <a:ext cx="280034" cy="2135504"/>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20%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18415" algn="l" rtl="0" eaLnBrk="0">
              <a:lnSpc>
                <a:spcPct val="98000"/>
              </a:lnSpc>
              <a:spcBef>
                <a:spcPts val="275"/>
              </a:spcBef>
            </a:pPr>
            <a:r>
              <a:rPr sz="9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15%</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18415" algn="l" rtl="0" eaLnBrk="0">
              <a:lnSpc>
                <a:spcPct val="98000"/>
              </a:lnSpc>
              <a:spcBef>
                <a:spcPts val="275"/>
              </a:spcBef>
            </a:pPr>
            <a:r>
              <a:rPr sz="9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10%</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90170" algn="l" rtl="0" eaLnBrk="0">
              <a:lnSpc>
                <a:spcPct val="98000"/>
              </a:lnSpc>
              <a:spcBef>
                <a:spcPts val="275"/>
              </a:spcBef>
            </a:pPr>
            <a:r>
              <a:rPr sz="9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5%</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85090" algn="l" rtl="0" eaLnBrk="0">
              <a:lnSpc>
                <a:spcPct val="98000"/>
              </a:lnSpc>
            </a:pPr>
            <a:r>
              <a:rPr sz="9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0%</a:t>
            </a:r>
            <a:endParaRPr sz="900" dirty="0">
              <a:latin typeface="微软雅黑" panose="020B0503020204020204" charset="-122"/>
              <a:ea typeface="微软雅黑" panose="020B0503020204020204" charset="-122"/>
              <a:cs typeface="微软雅黑" panose="020B0503020204020204" charset="-122"/>
            </a:endParaRPr>
          </a:p>
        </p:txBody>
      </p:sp>
      <p:sp>
        <p:nvSpPr>
          <p:cNvPr id="1210" name="textbox 1210"/>
          <p:cNvSpPr/>
          <p:nvPr/>
        </p:nvSpPr>
        <p:spPr>
          <a:xfrm>
            <a:off x="941260" y="6098387"/>
            <a:ext cx="2726689" cy="162560"/>
          </a:xfrm>
          <a:prstGeom prst="rect">
            <a:avLst/>
          </a:prstGeom>
          <a:noFill/>
          <a:ln w="0" cap="flat">
            <a:noFill/>
            <a:prstDash val="solid"/>
            <a:miter lim="0"/>
          </a:ln>
        </p:spPr>
        <p:txBody>
          <a:bodyPr vert="horz" wrap="square" lIns="0" tIns="0" rIns="0" bIns="0"/>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100000"/>
              </a:lnSpc>
            </a:pP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Raje</a:t>
            </a:r>
            <a:r>
              <a:rPr sz="900" kern="0" spc="5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N,</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et</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al.</a:t>
            </a:r>
            <a:r>
              <a:rPr sz="900" kern="0" spc="2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Blood</a:t>
            </a:r>
            <a:r>
              <a:rPr sz="900" kern="0" spc="7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Cancer</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J.</a:t>
            </a:r>
            <a:r>
              <a:rPr sz="900" kern="0" spc="13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20</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16</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Jan</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8;6(1):e378.</a:t>
            </a:r>
            <a:endParaRPr sz="900" dirty="0">
              <a:latin typeface="微软雅黑" panose="020B0503020204020204" charset="-122"/>
              <a:ea typeface="微软雅黑" panose="020B0503020204020204" charset="-122"/>
              <a:cs typeface="微软雅黑" panose="020B0503020204020204" charset="-122"/>
            </a:endParaRPr>
          </a:p>
        </p:txBody>
      </p:sp>
      <p:sp>
        <p:nvSpPr>
          <p:cNvPr id="1212" name="textbox 1212"/>
          <p:cNvSpPr/>
          <p:nvPr/>
        </p:nvSpPr>
        <p:spPr>
          <a:xfrm>
            <a:off x="9939985" y="4633417"/>
            <a:ext cx="801369" cy="385445"/>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a:p>
            <a:pPr algn="r" rtl="0" eaLnBrk="0">
              <a:lnSpc>
                <a:spcPct val="89000"/>
              </a:lnSpc>
              <a:spcBef>
                <a:spcPts val="275"/>
              </a:spcBef>
            </a:pP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0%</a:t>
            </a:r>
            <a:endParaRPr sz="1200" dirty="0">
              <a:latin typeface="微软雅黑" panose="020B0503020204020204" charset="-122"/>
              <a:ea typeface="微软雅黑" panose="020B0503020204020204" charset="-122"/>
              <a:cs typeface="微软雅黑" panose="020B0503020204020204" charset="-122"/>
            </a:endParaRPr>
          </a:p>
        </p:txBody>
      </p:sp>
      <p:sp>
        <p:nvSpPr>
          <p:cNvPr id="1220" name="textbox 1220"/>
          <p:cNvSpPr/>
          <p:nvPr/>
        </p:nvSpPr>
        <p:spPr>
          <a:xfrm>
            <a:off x="8537830" y="4534611"/>
            <a:ext cx="240665" cy="187960"/>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4294967295"/>
          </p:nvPr>
        </p:nvSpPr>
        <p:spPr>
          <a:xfrm>
            <a:off x="0" y="415925"/>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骨转移难以根除，损害患者生存、持续导致骨破坏</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280" name="picture 1280"/>
          <p:cNvPicPr>
            <a:picLocks noChangeAspect="1"/>
          </p:cNvPicPr>
          <p:nvPr/>
        </p:nvPicPr>
        <p:blipFill>
          <a:blip r:embed="rId1"/>
          <a:stretch>
            <a:fillRect/>
          </a:stretch>
        </p:blipFill>
        <p:spPr>
          <a:xfrm rot="21600000">
            <a:off x="5939986" y="1379171"/>
            <a:ext cx="5796941" cy="4944118"/>
          </a:xfrm>
          <a:prstGeom prst="rect">
            <a:avLst/>
          </a:prstGeom>
        </p:spPr>
      </p:pic>
      <p:graphicFrame>
        <p:nvGraphicFramePr>
          <p:cNvPr id="1282" name="table 1282"/>
          <p:cNvGraphicFramePr>
            <a:graphicFrameLocks noGrp="1"/>
          </p:cNvGraphicFramePr>
          <p:nvPr/>
        </p:nvGraphicFramePr>
        <p:xfrm>
          <a:off x="5807963" y="1247013"/>
          <a:ext cx="5869940" cy="5018405"/>
        </p:xfrm>
        <a:graphic>
          <a:graphicData uri="http://schemas.openxmlformats.org/drawingml/2006/table">
            <a:tbl>
              <a:tblPr/>
              <a:tblGrid>
                <a:gridCol w="5869940"/>
              </a:tblGrid>
              <a:tr h="2426970">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tcPr>
                </a:tc>
              </a:tr>
              <a:tr h="2591435">
                <a:tc>
                  <a:txBody>
                    <a:bodyPr/>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3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4000"/>
                        </a:lnSpc>
                      </a:pPr>
                      <a:endParaRPr sz="1000" dirty="0">
                        <a:latin typeface="Arial" panose="020B0604020202020204" pitchFamily="34" charset="0"/>
                        <a:ea typeface="Arial" panose="020B0604020202020204" pitchFamily="34" charset="0"/>
                        <a:cs typeface="Arial" panose="020B0604020202020204" pitchFamily="34" charset="0"/>
                      </a:endParaRPr>
                    </a:p>
                    <a:p>
                      <a:pPr algn="l" rtl="0" eaLnBrk="0">
                        <a:lnSpc>
                          <a:spcPct val="10000"/>
                        </a:lnSpc>
                      </a:pPr>
                      <a:endParaRPr sz="100" dirty="0">
                        <a:latin typeface="Arial" panose="020B0604020202020204" pitchFamily="34" charset="0"/>
                        <a:ea typeface="Arial" panose="020B0604020202020204" pitchFamily="34" charset="0"/>
                        <a:cs typeface="Arial" panose="020B0604020202020204" pitchFamily="34" charset="0"/>
                      </a:endParaRPr>
                    </a:p>
                    <a:p>
                      <a:pPr marL="379095" indent="7620" algn="l" rtl="0" eaLnBrk="0">
                        <a:lnSpc>
                          <a:spcPct val="136000"/>
                        </a:lnSpc>
                      </a:pP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BMSC,</a:t>
                      </a:r>
                      <a:r>
                        <a:rPr sz="1100" kern="0" spc="9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骨髓干细胞  </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IL,</a:t>
                      </a:r>
                      <a:r>
                        <a:rPr sz="1100" kern="0" spc="7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白介素</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r>
                        <a:rPr sz="1100" kern="0" spc="8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INF,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干扰素</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M-CSF,</a:t>
                      </a:r>
                      <a:r>
                        <a:rPr sz="1100" kern="0" spc="1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巨噬细胞集落刺激因子</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r>
                        <a:rPr sz="11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TGF, </a:t>
                      </a:r>
                      <a:r>
                        <a:rPr sz="11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肿</a:t>
                      </a:r>
                      <a:r>
                        <a:rPr sz="11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瘤生长因子</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TNF,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肿瘤坏死因子</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Treg, </a:t>
                      </a:r>
                      <a:r>
                        <a:rPr sz="11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调节 </a:t>
                      </a:r>
                      <a:r>
                        <a:rPr sz="11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T</a:t>
                      </a:r>
                      <a:r>
                        <a:rPr sz="11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1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细胞； </a:t>
                      </a:r>
                      <a:r>
                        <a:rPr sz="11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OC </a:t>
                      </a:r>
                      <a:r>
                        <a:rPr sz="11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破骨细胞； </a:t>
                      </a:r>
                      <a:r>
                        <a:rPr sz="11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OB </a:t>
                      </a:r>
                      <a:r>
                        <a:rPr sz="11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成骨细胞。</a:t>
                      </a:r>
                      <a:r>
                        <a:rPr sz="1100" kern="0" spc="-2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endParaRPr sz="11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tcPr>
                </a:tc>
              </a:tr>
            </a:tbl>
          </a:graphicData>
        </a:graphic>
      </p:graphicFrame>
      <p:pic>
        <p:nvPicPr>
          <p:cNvPr id="1284" name="picture 1284"/>
          <p:cNvPicPr>
            <a:picLocks noChangeAspect="1"/>
          </p:cNvPicPr>
          <p:nvPr/>
        </p:nvPicPr>
        <p:blipFill>
          <a:blip r:embed="rId2"/>
          <a:stretch>
            <a:fillRect/>
          </a:stretch>
        </p:blipFill>
        <p:spPr>
          <a:xfrm rot="21600000">
            <a:off x="615000" y="2241246"/>
            <a:ext cx="5106420" cy="1549361"/>
          </a:xfrm>
          <a:prstGeom prst="rect">
            <a:avLst/>
          </a:prstGeom>
        </p:spPr>
      </p:pic>
      <p:pic>
        <p:nvPicPr>
          <p:cNvPr id="1286" name="picture 1286"/>
          <p:cNvPicPr>
            <a:picLocks noChangeAspect="1"/>
          </p:cNvPicPr>
          <p:nvPr/>
        </p:nvPicPr>
        <p:blipFill>
          <a:blip r:embed="rId3"/>
          <a:stretch>
            <a:fillRect/>
          </a:stretch>
        </p:blipFill>
        <p:spPr>
          <a:xfrm rot="21600000">
            <a:off x="627671" y="3951811"/>
            <a:ext cx="5093749" cy="2371317"/>
          </a:xfrm>
          <a:prstGeom prst="rect">
            <a:avLst/>
          </a:prstGeom>
        </p:spPr>
      </p:pic>
      <p:graphicFrame>
        <p:nvGraphicFramePr>
          <p:cNvPr id="1288" name="table 1288"/>
          <p:cNvGraphicFramePr>
            <a:graphicFrameLocks noGrp="1"/>
          </p:cNvGraphicFramePr>
          <p:nvPr/>
        </p:nvGraphicFramePr>
        <p:xfrm>
          <a:off x="494792" y="2110994"/>
          <a:ext cx="5166995" cy="4154170"/>
        </p:xfrm>
        <a:graphic>
          <a:graphicData uri="http://schemas.openxmlformats.org/drawingml/2006/table">
            <a:tbl>
              <a:tblPr/>
              <a:tblGrid>
                <a:gridCol w="5166995"/>
              </a:tblGrid>
              <a:tr h="1184275">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10844">
                <a:tc>
                  <a:txBody>
                    <a:bodyPr/>
                    <a:p>
                      <a:pPr algn="l" rtl="0" eaLnBrk="0">
                        <a:lnSpc>
                          <a:spcPct val="112000"/>
                        </a:lnSpc>
                      </a:pPr>
                      <a:endParaRPr sz="400" dirty="0">
                        <a:latin typeface="Arial" panose="020B0604020202020204" pitchFamily="34" charset="0"/>
                        <a:ea typeface="Arial" panose="020B0604020202020204" pitchFamily="34" charset="0"/>
                        <a:cs typeface="Arial" panose="020B0604020202020204" pitchFamily="34" charset="0"/>
                      </a:endParaRPr>
                    </a:p>
                    <a:p>
                      <a:pPr marL="263525" algn="l" rtl="0" eaLnBrk="0">
                        <a:lnSpc>
                          <a:spcPts val="1845"/>
                        </a:lnSpc>
                        <a:spcBef>
                          <a:spcPts val="0"/>
                        </a:spcBef>
                      </a:pPr>
                      <a:r>
                        <a:rPr sz="1500" b="1" kern="0" spc="110" dirty="0">
                          <a:solidFill>
                            <a:srgbClr val="F26649">
                              <a:alpha val="100000"/>
                            </a:srgbClr>
                          </a:solidFill>
                          <a:latin typeface="微软雅黑" panose="020B0503020204020204" charset="-122"/>
                          <a:ea typeface="微软雅黑" panose="020B0503020204020204" charset="-122"/>
                          <a:cs typeface="微软雅黑" panose="020B0503020204020204" charset="-122"/>
                        </a:rPr>
                        <a:t>破骨细胞促进</a:t>
                      </a:r>
                      <a:r>
                        <a:rPr sz="1500" b="1" kern="0" spc="0" dirty="0">
                          <a:solidFill>
                            <a:srgbClr val="F26649">
                              <a:alpha val="100000"/>
                            </a:srgbClr>
                          </a:solidFill>
                          <a:latin typeface="Arial" panose="020B0604020202020204" pitchFamily="34" charset="0"/>
                          <a:ea typeface="Arial" panose="020B0604020202020204" pitchFamily="34" charset="0"/>
                          <a:cs typeface="Arial" panose="020B0604020202020204" pitchFamily="34" charset="0"/>
                        </a:rPr>
                        <a:t>MM</a:t>
                      </a:r>
                      <a:r>
                        <a:rPr sz="1500" b="1" kern="0" spc="110" dirty="0">
                          <a:solidFill>
                            <a:srgbClr val="F26649">
                              <a:alpha val="100000"/>
                            </a:srgbClr>
                          </a:solidFill>
                          <a:latin typeface="微软雅黑" panose="020B0503020204020204" charset="-122"/>
                          <a:ea typeface="微软雅黑" panose="020B0503020204020204" charset="-122"/>
                          <a:cs typeface="微软雅黑" panose="020B0503020204020204" charset="-122"/>
                        </a:rPr>
                        <a:t>微环境</a:t>
                      </a:r>
                      <a:r>
                        <a:rPr sz="1500" b="1" kern="0" spc="100" dirty="0">
                          <a:solidFill>
                            <a:srgbClr val="F26649">
                              <a:alpha val="100000"/>
                            </a:srgbClr>
                          </a:solidFill>
                          <a:latin typeface="微软雅黑" panose="020B0503020204020204" charset="-122"/>
                          <a:ea typeface="微软雅黑" panose="020B0503020204020204" charset="-122"/>
                          <a:cs typeface="微软雅黑" panose="020B0503020204020204" charset="-122"/>
                        </a:rPr>
                        <a:t>的免疫抑制：具有治疗意义</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205740">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a:noFill/>
                    </a:lnL>
                    <a:lnR>
                      <a:noFill/>
                    </a:lnR>
                    <a:lnT>
                      <a:noFill/>
                    </a:lnT>
                    <a:lnB>
                      <a:noFill/>
                    </a:lnB>
                  </a:tcPr>
                </a:tc>
              </a:tr>
              <a:tr h="1649729">
                <a:tc>
                  <a:txBody>
                    <a:bodyPr/>
                    <a:p>
                      <a:pPr algn="l" rtl="0" eaLnBrk="0">
                        <a:lnSpc>
                          <a:spcPct val="100000"/>
                        </a:lnSpc>
                      </a:pPr>
                      <a:endParaRPr sz="10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tcPr>
                </a:tc>
              </a:tr>
              <a:tr h="703579">
                <a:tc>
                  <a:txBody>
                    <a:bodyPr/>
                    <a:p>
                      <a:pPr algn="l" rtl="0" eaLnBrk="0">
                        <a:lnSpc>
                          <a:spcPct val="117000"/>
                        </a:lnSpc>
                      </a:pPr>
                      <a:endParaRPr sz="500" dirty="0">
                        <a:latin typeface="Arial" panose="020B0604020202020204" pitchFamily="34" charset="0"/>
                        <a:ea typeface="Arial" panose="020B0604020202020204" pitchFamily="34" charset="0"/>
                        <a:cs typeface="Arial" panose="020B0604020202020204" pitchFamily="34" charset="0"/>
                      </a:endParaRPr>
                    </a:p>
                    <a:p>
                      <a:pPr marL="267335" indent="-3810" algn="l" rtl="0" eaLnBrk="0">
                        <a:lnSpc>
                          <a:spcPct val="105000"/>
                        </a:lnSpc>
                        <a:spcBef>
                          <a:spcPts val="5"/>
                        </a:spcBef>
                      </a:pPr>
                      <a:r>
                        <a:rPr sz="1500" b="1" kern="0" spc="110" dirty="0">
                          <a:solidFill>
                            <a:srgbClr val="F26649">
                              <a:alpha val="100000"/>
                            </a:srgbClr>
                          </a:solidFill>
                          <a:latin typeface="微软雅黑" panose="020B0503020204020204" charset="-122"/>
                          <a:ea typeface="微软雅黑" panose="020B0503020204020204" charset="-122"/>
                          <a:cs typeface="微软雅黑" panose="020B0503020204020204" charset="-122"/>
                        </a:rPr>
                        <a:t>破骨细胞在</a:t>
                      </a:r>
                      <a:r>
                        <a:rPr sz="1500" b="1" kern="0" spc="0" dirty="0">
                          <a:solidFill>
                            <a:srgbClr val="F26649">
                              <a:alpha val="100000"/>
                            </a:srgbClr>
                          </a:solidFill>
                          <a:latin typeface="Arial" panose="020B0604020202020204" pitchFamily="34" charset="0"/>
                          <a:ea typeface="Arial" panose="020B0604020202020204" pitchFamily="34" charset="0"/>
                          <a:cs typeface="Arial" panose="020B0604020202020204" pitchFamily="34" charset="0"/>
                        </a:rPr>
                        <a:t>MM</a:t>
                      </a:r>
                      <a:r>
                        <a:rPr sz="1500" b="1" kern="0" spc="110" dirty="0">
                          <a:solidFill>
                            <a:srgbClr val="F26649">
                              <a:alpha val="100000"/>
                            </a:srgbClr>
                          </a:solidFill>
                          <a:latin typeface="微软雅黑" panose="020B0503020204020204" charset="-122"/>
                          <a:ea typeface="微软雅黑" panose="020B0503020204020204" charset="-122"/>
                          <a:cs typeface="微软雅黑" panose="020B0503020204020204" charset="-122"/>
                        </a:rPr>
                        <a:t>中的免疫抑制作用：程序</a:t>
                      </a:r>
                      <a:r>
                        <a:rPr sz="1500" b="1" kern="0" spc="100" dirty="0">
                          <a:solidFill>
                            <a:srgbClr val="F26649">
                              <a:alpha val="100000"/>
                            </a:srgbClr>
                          </a:solidFill>
                          <a:latin typeface="微软雅黑" panose="020B0503020204020204" charset="-122"/>
                          <a:ea typeface="微软雅黑" panose="020B0503020204020204" charset="-122"/>
                          <a:cs typeface="微软雅黑" panose="020B0503020204020204" charset="-122"/>
                        </a:rPr>
                        <a:t>性细胞死亡</a:t>
                      </a:r>
                      <a:r>
                        <a:rPr sz="15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F26649">
                              <a:alpha val="100000"/>
                            </a:srgbClr>
                          </a:solidFill>
                          <a:latin typeface="微软雅黑" panose="020B0503020204020204" charset="-122"/>
                          <a:ea typeface="微软雅黑" panose="020B0503020204020204" charset="-122"/>
                          <a:cs typeface="微软雅黑" panose="020B0503020204020204" charset="-122"/>
                        </a:rPr>
                        <a:t>配体的作用</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pic>
        <p:nvPicPr>
          <p:cNvPr id="1290" name="picture 1290"/>
          <p:cNvPicPr>
            <a:picLocks noChangeAspect="1"/>
          </p:cNvPicPr>
          <p:nvPr/>
        </p:nvPicPr>
        <p:blipFill>
          <a:blip r:embed="rId4"/>
          <a:stretch>
            <a:fillRect/>
          </a:stretch>
        </p:blipFill>
        <p:spPr>
          <a:xfrm rot="21600000">
            <a:off x="5966459" y="1918843"/>
            <a:ext cx="5553582" cy="3443604"/>
          </a:xfrm>
          <a:prstGeom prst="rect">
            <a:avLst/>
          </a:prstGeom>
        </p:spPr>
      </p:pic>
      <p:pic>
        <p:nvPicPr>
          <p:cNvPr id="1292" name="picture 1292"/>
          <p:cNvPicPr>
            <a:picLocks noChangeAspect="1"/>
          </p:cNvPicPr>
          <p:nvPr/>
        </p:nvPicPr>
        <p:blipFill>
          <a:blip r:embed="rId5"/>
          <a:stretch>
            <a:fillRect/>
          </a:stretch>
        </p:blipFill>
        <p:spPr>
          <a:xfrm rot="21600000">
            <a:off x="666280" y="3947795"/>
            <a:ext cx="4793741" cy="1624964"/>
          </a:xfrm>
          <a:prstGeom prst="rect">
            <a:avLst/>
          </a:prstGeom>
        </p:spPr>
      </p:pic>
      <p:pic>
        <p:nvPicPr>
          <p:cNvPr id="1302" name="picture 1302"/>
          <p:cNvPicPr>
            <a:picLocks noChangeAspect="1"/>
          </p:cNvPicPr>
          <p:nvPr/>
        </p:nvPicPr>
        <p:blipFill>
          <a:blip r:embed="rId6"/>
          <a:stretch>
            <a:fillRect/>
          </a:stretch>
        </p:blipFill>
        <p:spPr>
          <a:xfrm rot="21600000">
            <a:off x="574840" y="2153272"/>
            <a:ext cx="4916551" cy="1123962"/>
          </a:xfrm>
          <a:prstGeom prst="rect">
            <a:avLst/>
          </a:prstGeom>
        </p:spPr>
      </p:pic>
      <p:sp>
        <p:nvSpPr>
          <p:cNvPr id="1304" name="textbox 1304"/>
          <p:cNvSpPr/>
          <p:nvPr/>
        </p:nvSpPr>
        <p:spPr>
          <a:xfrm>
            <a:off x="6047613" y="1248664"/>
            <a:ext cx="5391150" cy="476250"/>
          </a:xfrm>
          <a:prstGeom prst="rect">
            <a:avLst/>
          </a:prstGeom>
          <a:solidFill>
            <a:srgbClr val="F26649">
              <a:alpha val="100000"/>
            </a:srgbClr>
          </a:solidFill>
          <a:ln w="0" cap="flat">
            <a:noFill/>
            <a:prstDash val="solid"/>
            <a:miter lim="0"/>
          </a:ln>
        </p:spPr>
        <p:txBody>
          <a:bodyPr vert="horz" wrap="square" lIns="0" tIns="0" rIns="0" bIns="0"/>
          <a:p>
            <a:pPr algn="l" rtl="0" eaLnBrk="0">
              <a:lnSpc>
                <a:spcPct val="100000"/>
              </a:lnSpc>
            </a:pPr>
            <a:endParaRPr sz="700" dirty="0">
              <a:latin typeface="Arial" panose="020B0604020202020204" pitchFamily="34" charset="0"/>
              <a:ea typeface="Arial" panose="020B0604020202020204" pitchFamily="34" charset="0"/>
              <a:cs typeface="Arial" panose="020B0604020202020204" pitchFamily="34" charset="0"/>
            </a:endParaRPr>
          </a:p>
          <a:p>
            <a:pPr marL="1211580" algn="l" rtl="0" eaLnBrk="0">
              <a:lnSpc>
                <a:spcPct val="97000"/>
              </a:lnSpc>
              <a:spcBef>
                <a:spcPts val="5"/>
              </a:spcBef>
            </a:pPr>
            <a:r>
              <a:rPr sz="18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破骨细胞与免疫细胞相互</a:t>
            </a:r>
            <a:r>
              <a:rPr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作用</a:t>
            </a:r>
            <a:endParaRPr sz="1800" dirty="0">
              <a:latin typeface="微软雅黑" panose="020B0503020204020204" charset="-122"/>
              <a:ea typeface="微软雅黑" panose="020B0503020204020204" charset="-122"/>
              <a:cs typeface="微软雅黑" panose="020B0503020204020204" charset="-122"/>
            </a:endParaRPr>
          </a:p>
        </p:txBody>
      </p:sp>
      <p:sp>
        <p:nvSpPr>
          <p:cNvPr id="1306" name="textbox 1306"/>
          <p:cNvSpPr/>
          <p:nvPr/>
        </p:nvSpPr>
        <p:spPr>
          <a:xfrm>
            <a:off x="746248" y="1418595"/>
            <a:ext cx="4636134" cy="553084"/>
          </a:xfrm>
          <a:prstGeom prst="rect">
            <a:avLst/>
          </a:prstGeom>
          <a:noFill/>
          <a:ln w="0" cap="flat">
            <a:noFill/>
            <a:prstDash val="solid"/>
            <a:miter lim="0"/>
          </a:ln>
        </p:spPr>
        <p:txBody>
          <a:bodyPr vert="horz" wrap="square" lIns="0" tIns="0" rIns="0" bIns="0"/>
          <a:p>
            <a:pPr algn="l" rtl="0" eaLnBrk="0">
              <a:lnSpc>
                <a:spcPct val="62000"/>
              </a:lnSpc>
            </a:pPr>
            <a:endParaRPr sz="100" dirty="0">
              <a:latin typeface="Arial" panose="020B0604020202020204" pitchFamily="34" charset="0"/>
              <a:ea typeface="Arial" panose="020B0604020202020204" pitchFamily="34" charset="0"/>
              <a:cs typeface="Arial" panose="020B0604020202020204" pitchFamily="34" charset="0"/>
            </a:endParaRPr>
          </a:p>
          <a:p>
            <a:pPr marL="15240" indent="-2540" algn="l" rtl="0" eaLnBrk="0">
              <a:lnSpc>
                <a:spcPct val="116000"/>
              </a:lnSpc>
            </a:pPr>
            <a:r>
              <a:rPr sz="1500" b="1" kern="0" spc="150" dirty="0">
                <a:solidFill>
                  <a:srgbClr val="F26649">
                    <a:alpha val="100000"/>
                  </a:srgbClr>
                </a:solidFill>
                <a:latin typeface="微软雅黑" panose="020B0503020204020204" charset="-122"/>
                <a:ea typeface="微软雅黑" panose="020B0503020204020204" charset="-122"/>
                <a:cs typeface="微软雅黑" panose="020B0503020204020204" charset="-122"/>
              </a:rPr>
              <a:t>破骨细胞通过上调各种抑制性检查点分子和免疫</a:t>
            </a:r>
            <a:r>
              <a:rPr sz="1500" b="1" kern="0" spc="140" dirty="0">
                <a:solidFill>
                  <a:srgbClr val="F26649">
                    <a:alpha val="100000"/>
                  </a:srgbClr>
                </a:solidFill>
                <a:latin typeface="微软雅黑" panose="020B0503020204020204" charset="-122"/>
                <a:ea typeface="微软雅黑" panose="020B0503020204020204" charset="-122"/>
                <a:cs typeface="微软雅黑" panose="020B0503020204020204" charset="-122"/>
              </a:rPr>
              <a:t>抑</a:t>
            </a:r>
            <a:r>
              <a:rPr sz="15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500" b="1" kern="0" spc="100" dirty="0">
                <a:solidFill>
                  <a:srgbClr val="F26649">
                    <a:alpha val="100000"/>
                  </a:srgbClr>
                </a:solidFill>
                <a:latin typeface="微软雅黑" panose="020B0503020204020204" charset="-122"/>
                <a:ea typeface="微软雅黑" panose="020B0503020204020204" charset="-122"/>
                <a:cs typeface="微软雅黑" panose="020B0503020204020204" charset="-122"/>
              </a:rPr>
              <a:t>制细胞因子在骨髓瘤微</a:t>
            </a:r>
            <a:r>
              <a:rPr sz="1500" b="1" kern="0" spc="90" dirty="0">
                <a:solidFill>
                  <a:srgbClr val="F26649">
                    <a:alpha val="100000"/>
                  </a:srgbClr>
                </a:solidFill>
                <a:latin typeface="微软雅黑" panose="020B0503020204020204" charset="-122"/>
                <a:ea typeface="微软雅黑" panose="020B0503020204020204" charset="-122"/>
                <a:cs typeface="微软雅黑" panose="020B0503020204020204" charset="-122"/>
              </a:rPr>
              <a:t>环境中发挥免疫抑制作用</a:t>
            </a:r>
            <a:endParaRPr sz="1500" dirty="0">
              <a:latin typeface="微软雅黑" panose="020B0503020204020204" charset="-122"/>
              <a:ea typeface="微软雅黑" panose="020B0503020204020204" charset="-122"/>
              <a:cs typeface="微软雅黑" panose="020B0503020204020204" charset="-122"/>
            </a:endParaRPr>
          </a:p>
        </p:txBody>
      </p:sp>
      <p:sp>
        <p:nvSpPr>
          <p:cNvPr id="11" name="textbox 1300"/>
          <p:cNvSpPr/>
          <p:nvPr/>
        </p:nvSpPr>
        <p:spPr>
          <a:xfrm>
            <a:off x="90170" y="6398895"/>
            <a:ext cx="11900535" cy="391160"/>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pitchFamily="34" charset="0"/>
              <a:ea typeface="Arial" panose="020B0604020202020204" pitchFamily="34" charset="0"/>
              <a:cs typeface="Arial" panose="020B0604020202020204" pitchFamily="34" charset="0"/>
            </a:endParaRPr>
          </a:p>
          <a:p>
            <a:pPr marL="758825" algn="l" rtl="0" eaLnBrk="0">
              <a:lnSpc>
                <a:spcPct val="88000"/>
              </a:lnSpc>
            </a:pP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1.     Tai Y T, Cho S</a:t>
            </a:r>
            <a:r>
              <a:rPr sz="800" kern="0" spc="7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F, Anderson K</a:t>
            </a:r>
            <a:r>
              <a:rPr sz="800" kern="0" spc="4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C.</a:t>
            </a:r>
            <a:r>
              <a:rPr sz="800" kern="0" spc="7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Frontiers</a:t>
            </a:r>
            <a:r>
              <a:rPr sz="800" kern="0" spc="3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in</a:t>
            </a:r>
            <a:r>
              <a:rPr sz="800" kern="0" spc="4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immunology, 2018,</a:t>
            </a:r>
            <a:r>
              <a:rPr sz="800" kern="0" spc="6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9:</a:t>
            </a:r>
            <a:r>
              <a:rPr sz="800" kern="0" spc="8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1</a:t>
            </a:r>
            <a:r>
              <a:rPr sz="800" kern="0" spc="-20" dirty="0">
                <a:solidFill>
                  <a:srgbClr val="7F7F7F">
                    <a:alpha val="100000"/>
                  </a:srgbClr>
                </a:solidFill>
                <a:latin typeface="微软雅黑" panose="020B0503020204020204" charset="-122"/>
                <a:ea typeface="微软雅黑" panose="020B0503020204020204" charset="-122"/>
                <a:cs typeface="微软雅黑" panose="020B0503020204020204" charset="-122"/>
              </a:rPr>
              <a:t>822</a:t>
            </a:r>
            <a:endParaRPr sz="800" dirty="0">
              <a:latin typeface="微软雅黑" panose="020B0503020204020204" charset="-122"/>
              <a:ea typeface="微软雅黑" panose="020B0503020204020204" charset="-122"/>
              <a:cs typeface="微软雅黑" panose="020B0503020204020204" charset="-122"/>
            </a:endParaRPr>
          </a:p>
          <a:p>
            <a:pPr marL="753745" algn="l" rtl="0" eaLnBrk="0">
              <a:lnSpc>
                <a:spcPct val="76000"/>
              </a:lnSpc>
              <a:spcBef>
                <a:spcPts val="20"/>
              </a:spcBef>
            </a:pP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2.</a:t>
            </a:r>
            <a:r>
              <a:rPr sz="800" kern="0" spc="6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An G, Acharya C,</a:t>
            </a:r>
            <a:r>
              <a:rPr sz="800" kern="0" spc="7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Feng X, et al.</a:t>
            </a:r>
            <a:r>
              <a:rPr sz="800" kern="0" spc="6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Blood,  2016,</a:t>
            </a:r>
            <a:r>
              <a:rPr sz="800" kern="0" spc="10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128(12):</a:t>
            </a:r>
            <a:r>
              <a:rPr sz="800" kern="0" spc="11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1590-1603..</a:t>
            </a:r>
            <a:endParaRPr sz="800" dirty="0">
              <a:latin typeface="微软雅黑" panose="020B0503020204020204" charset="-122"/>
              <a:ea typeface="微软雅黑" panose="020B0503020204020204" charset="-122"/>
              <a:cs typeface="微软雅黑" panose="020B0503020204020204" charset="-122"/>
            </a:endParaRPr>
          </a:p>
          <a:p>
            <a:pPr marL="12700" algn="l" rtl="0" eaLnBrk="0">
              <a:lnSpc>
                <a:spcPts val="1280"/>
              </a:lnSpc>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900" dirty="0">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55880" y="307975"/>
            <a:ext cx="10968990" cy="705485"/>
          </a:xfrm>
        </p:spPr>
        <p:txBody>
          <a:bodyPr/>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地舒单抗用法用量</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，用药时长</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以及用药管理</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86" name="group 86"/>
          <p:cNvGrpSpPr/>
          <p:nvPr/>
        </p:nvGrpSpPr>
        <p:grpSpPr>
          <a:xfrm rot="21600000">
            <a:off x="2625979" y="1149350"/>
            <a:ext cx="8993505" cy="1409700"/>
            <a:chOff x="0" y="0"/>
            <a:chExt cx="8993505" cy="1409700"/>
          </a:xfrm>
        </p:grpSpPr>
        <p:pic>
          <p:nvPicPr>
            <p:cNvPr id="1324" name="picture 1324"/>
            <p:cNvPicPr>
              <a:picLocks noChangeAspect="1"/>
            </p:cNvPicPr>
            <p:nvPr/>
          </p:nvPicPr>
          <p:blipFill>
            <a:blip r:embed="rId1"/>
            <a:stretch>
              <a:fillRect/>
            </a:stretch>
          </p:blipFill>
          <p:spPr>
            <a:xfrm rot="21600000">
              <a:off x="0" y="0"/>
              <a:ext cx="8993505" cy="1409700"/>
            </a:xfrm>
            <a:prstGeom prst="rect">
              <a:avLst/>
            </a:prstGeom>
          </p:spPr>
        </p:pic>
        <p:sp>
          <p:nvSpPr>
            <p:cNvPr id="1326" name="textbox 1326"/>
            <p:cNvSpPr/>
            <p:nvPr/>
          </p:nvSpPr>
          <p:spPr>
            <a:xfrm>
              <a:off x="-12700" y="-12700"/>
              <a:ext cx="9019540" cy="1442085"/>
            </a:xfrm>
            <a:prstGeom prst="rect">
              <a:avLst/>
            </a:prstGeom>
            <a:noFill/>
            <a:ln w="0" cap="flat">
              <a:noFill/>
              <a:prstDash val="solid"/>
              <a:miter lim="0"/>
            </a:ln>
          </p:spPr>
          <p:txBody>
            <a:bodyPr vert="horz" wrap="square" lIns="0" tIns="0" rIns="0" bIns="0"/>
            <a:p>
              <a:pPr algn="l" rtl="0" eaLnBrk="0">
                <a:lnSpc>
                  <a:spcPct val="141000"/>
                </a:lnSpc>
              </a:pPr>
              <a:endParaRPr sz="1000" dirty="0">
                <a:latin typeface="Arial" panose="020B0604020202020204"/>
                <a:ea typeface="Arial" panose="020B0604020202020204"/>
                <a:cs typeface="Arial" panose="020B0604020202020204"/>
              </a:endParaRPr>
            </a:p>
            <a:p>
              <a:pPr algn="l" rtl="0" eaLnBrk="0">
                <a:lnSpc>
                  <a:spcPct val="14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44780" algn="l" rtl="0" eaLnBrk="0">
                <a:lnSpc>
                  <a:spcPct val="94000"/>
                </a:lnSpc>
              </a:pPr>
              <a:r>
                <a:rPr sz="1500" kern="0" spc="90" dirty="0">
                  <a:solidFill>
                    <a:srgbClr val="404040">
                      <a:alpha val="100000"/>
                    </a:srgbClr>
                  </a:solidFill>
                  <a:latin typeface="Arial" panose="020B0604020202020204"/>
                  <a:ea typeface="Arial" panose="020B0604020202020204"/>
                  <a:cs typeface="Arial" panose="020B0604020202020204"/>
                </a:rPr>
                <a:t>•</a:t>
              </a:r>
              <a:r>
                <a:rPr sz="1500" kern="0" spc="20" dirty="0">
                  <a:solidFill>
                    <a:srgbClr val="404040">
                      <a:alpha val="100000"/>
                    </a:srgbClr>
                  </a:solidFill>
                  <a:latin typeface="Arial" panose="020B0604020202020204"/>
                  <a:ea typeface="Arial" panose="020B0604020202020204"/>
                  <a:cs typeface="Arial" panose="020B0604020202020204"/>
                </a:rPr>
                <a:t>   </a:t>
              </a:r>
              <a:r>
                <a:rPr sz="15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进行系统治疗的骨髓瘤患者都建议使用骨靶向药物治疗</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87000"/>
                </a:lnSpc>
              </a:pPr>
              <a:endParaRPr sz="1000" dirty="0">
                <a:latin typeface="Arial" panose="020B0604020202020204"/>
                <a:ea typeface="Arial" panose="020B0604020202020204"/>
                <a:cs typeface="Arial" panose="020B0604020202020204"/>
              </a:endParaRPr>
            </a:p>
            <a:p>
              <a:pPr algn="l" rtl="0" eaLnBrk="0">
                <a:lnSpc>
                  <a:spcPct val="125000"/>
                </a:lnSpc>
              </a:pPr>
              <a:endParaRPr sz="300" dirty="0">
                <a:latin typeface="Arial" panose="020B0604020202020204"/>
                <a:ea typeface="Arial" panose="020B0604020202020204"/>
                <a:cs typeface="Arial" panose="020B0604020202020204"/>
              </a:endParaRPr>
            </a:p>
            <a:p>
              <a:pPr marL="144780" algn="l" rtl="0" eaLnBrk="0">
                <a:lnSpc>
                  <a:spcPct val="100000"/>
                </a:lnSpc>
                <a:spcBef>
                  <a:spcPts val="0"/>
                </a:spcBef>
              </a:pPr>
              <a:r>
                <a:rPr sz="1500" kern="0" spc="80" dirty="0">
                  <a:solidFill>
                    <a:srgbClr val="EB613B">
                      <a:alpha val="100000"/>
                    </a:srgbClr>
                  </a:solidFill>
                  <a:latin typeface="Arial" panose="020B0604020202020204"/>
                  <a:ea typeface="Arial" panose="020B0604020202020204"/>
                  <a:cs typeface="Arial" panose="020B0604020202020204"/>
                </a:rPr>
                <a:t>•</a:t>
              </a:r>
              <a:r>
                <a:rPr sz="1500" kern="0" spc="0" dirty="0">
                  <a:solidFill>
                    <a:srgbClr val="EB613B">
                      <a:alpha val="100000"/>
                    </a:srgbClr>
                  </a:solidFill>
                  <a:latin typeface="Arial" panose="020B0604020202020204"/>
                  <a:ea typeface="Arial" panose="020B0604020202020204"/>
                  <a:cs typeface="Arial" panose="020B0604020202020204"/>
                </a:rPr>
                <a:t>   </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安加维</a:t>
              </a:r>
              <a:r>
                <a:rPr sz="1600" b="1" kern="0" spc="80" baseline="2900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治疗多发性骨髓瘤120</a:t>
              </a: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mg</a:t>
              </a:r>
              <a:r>
                <a:rPr sz="1500" b="1" kern="0" spc="-23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，每4周一次</a:t>
              </a:r>
              <a:r>
                <a:rPr sz="1500" b="1" kern="0" spc="-24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于上臂、</a:t>
              </a:r>
              <a:r>
                <a:rPr sz="1500" kern="0" spc="-3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大腿上部或</a:t>
              </a:r>
              <a:r>
                <a:rPr sz="15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腹部</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皮下给药</a:t>
              </a:r>
              <a:endParaRPr sz="1500" dirty="0">
                <a:latin typeface="微软雅黑" panose="020B0503020204020204" charset="-122"/>
                <a:ea typeface="微软雅黑" panose="020B0503020204020204" charset="-122"/>
                <a:cs typeface="微软雅黑" panose="020B0503020204020204" charset="-122"/>
              </a:endParaRPr>
            </a:p>
          </p:txBody>
        </p:sp>
      </p:grpSp>
      <p:grpSp>
        <p:nvGrpSpPr>
          <p:cNvPr id="88" name="group 88"/>
          <p:cNvGrpSpPr/>
          <p:nvPr/>
        </p:nvGrpSpPr>
        <p:grpSpPr>
          <a:xfrm rot="21600000">
            <a:off x="2643124" y="4668773"/>
            <a:ext cx="8977122" cy="1411033"/>
            <a:chOff x="0" y="0"/>
            <a:chExt cx="8977122" cy="1411033"/>
          </a:xfrm>
        </p:grpSpPr>
        <p:pic>
          <p:nvPicPr>
            <p:cNvPr id="1328" name="picture 1328"/>
            <p:cNvPicPr>
              <a:picLocks noChangeAspect="1"/>
            </p:cNvPicPr>
            <p:nvPr/>
          </p:nvPicPr>
          <p:blipFill>
            <a:blip r:embed="rId2"/>
            <a:stretch>
              <a:fillRect/>
            </a:stretch>
          </p:blipFill>
          <p:spPr>
            <a:xfrm rot="21600000">
              <a:off x="0" y="0"/>
              <a:ext cx="8977122" cy="1411033"/>
            </a:xfrm>
            <a:prstGeom prst="rect">
              <a:avLst/>
            </a:prstGeom>
          </p:spPr>
        </p:pic>
        <p:sp>
          <p:nvSpPr>
            <p:cNvPr id="1330" name="textbox 1330"/>
            <p:cNvSpPr/>
            <p:nvPr/>
          </p:nvSpPr>
          <p:spPr>
            <a:xfrm>
              <a:off x="-12700" y="-12700"/>
              <a:ext cx="9003030" cy="1437005"/>
            </a:xfrm>
            <a:prstGeom prst="rect">
              <a:avLst/>
            </a:prstGeom>
            <a:noFill/>
            <a:ln w="0" cap="flat">
              <a:noFill/>
              <a:prstDash val="solid"/>
              <a:miter lim="0"/>
            </a:ln>
          </p:spPr>
          <p:txBody>
            <a:bodyPr vert="horz" wrap="square" lIns="0" tIns="0" rIns="0" bIns="0"/>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142240" algn="l" rtl="0" eaLnBrk="0">
                <a:lnSpc>
                  <a:spcPct val="97000"/>
                </a:lnSpc>
                <a:spcBef>
                  <a:spcPts val="5"/>
                </a:spcBef>
              </a:pPr>
              <a:r>
                <a:rPr sz="1500" kern="0" spc="90" dirty="0">
                  <a:solidFill>
                    <a:srgbClr val="EB613B">
                      <a:alpha val="100000"/>
                    </a:srgbClr>
                  </a:solidFill>
                  <a:latin typeface="Arial" panose="020B0604020202020204"/>
                  <a:ea typeface="Arial" panose="020B0604020202020204"/>
                  <a:cs typeface="Arial" panose="020B0604020202020204"/>
                </a:rPr>
                <a:t>•</a:t>
              </a:r>
              <a:r>
                <a:rPr sz="1500" kern="0" spc="0" dirty="0">
                  <a:solidFill>
                    <a:srgbClr val="EB613B">
                      <a:alpha val="100000"/>
                    </a:srgbClr>
                  </a:solidFill>
                  <a:latin typeface="Arial" panose="020B0604020202020204"/>
                  <a:ea typeface="Arial" panose="020B0604020202020204"/>
                  <a:cs typeface="Arial" panose="020B0604020202020204"/>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安加维</a:t>
              </a:r>
              <a:r>
                <a:rPr sz="1600" b="1" kern="0" spc="90" baseline="2900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15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治疗患者建议补充钙片及维</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生素D</a:t>
              </a:r>
              <a:r>
                <a:rPr sz="1500" kern="0" spc="-1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500" kern="0" spc="-3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血钙高的患者在血钙水平降至正常后开始补充。定</a:t>
              </a:r>
              <a:endParaRPr sz="1500" dirty="0">
                <a:latin typeface="微软雅黑" panose="020B0503020204020204" charset="-122"/>
                <a:ea typeface="微软雅黑" panose="020B0503020204020204" charset="-122"/>
                <a:cs typeface="微软雅黑" panose="020B0503020204020204" charset="-122"/>
              </a:endParaRPr>
            </a:p>
            <a:p>
              <a:pPr marL="362585" algn="l" rtl="0" eaLnBrk="0">
                <a:lnSpc>
                  <a:spcPts val="3840"/>
                </a:lnSpc>
              </a:pPr>
              <a:r>
                <a:rPr sz="15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期监测血清钙、维生素</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D、磷及镁的水平</a:t>
              </a:r>
              <a:r>
                <a:rPr sz="1500" kern="0" spc="-2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500" kern="0" spc="-3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以评估是否需要额外补充</a:t>
              </a:r>
              <a:endParaRPr sz="1500" dirty="0">
                <a:latin typeface="微软雅黑" panose="020B0503020204020204" charset="-122"/>
                <a:ea typeface="微软雅黑" panose="020B0503020204020204" charset="-122"/>
                <a:cs typeface="微软雅黑" panose="020B0503020204020204" charset="-122"/>
              </a:endParaRPr>
            </a:p>
          </p:txBody>
        </p:sp>
      </p:grpSp>
      <p:grpSp>
        <p:nvGrpSpPr>
          <p:cNvPr id="90" name="group 90"/>
          <p:cNvGrpSpPr/>
          <p:nvPr/>
        </p:nvGrpSpPr>
        <p:grpSpPr>
          <a:xfrm rot="21600000">
            <a:off x="2643124" y="2908300"/>
            <a:ext cx="8977122" cy="1410970"/>
            <a:chOff x="0" y="0"/>
            <a:chExt cx="8977122" cy="1410970"/>
          </a:xfrm>
        </p:grpSpPr>
        <p:pic>
          <p:nvPicPr>
            <p:cNvPr id="1332" name="picture 1332"/>
            <p:cNvPicPr>
              <a:picLocks noChangeAspect="1"/>
            </p:cNvPicPr>
            <p:nvPr/>
          </p:nvPicPr>
          <p:blipFill>
            <a:blip r:embed="rId3"/>
            <a:stretch>
              <a:fillRect/>
            </a:stretch>
          </p:blipFill>
          <p:spPr>
            <a:xfrm rot="21600000">
              <a:off x="0" y="0"/>
              <a:ext cx="8977122" cy="1410970"/>
            </a:xfrm>
            <a:prstGeom prst="rect">
              <a:avLst/>
            </a:prstGeom>
          </p:spPr>
        </p:pic>
        <p:sp>
          <p:nvSpPr>
            <p:cNvPr id="1334" name="textbox 1334"/>
            <p:cNvSpPr/>
            <p:nvPr/>
          </p:nvSpPr>
          <p:spPr>
            <a:xfrm>
              <a:off x="-12700" y="-12700"/>
              <a:ext cx="9003030" cy="1437005"/>
            </a:xfrm>
            <a:prstGeom prst="rect">
              <a:avLst/>
            </a:prstGeom>
            <a:noFill/>
            <a:ln w="0" cap="flat">
              <a:noFill/>
              <a:prstDash val="solid"/>
              <a:miter lim="0"/>
            </a:ln>
          </p:spPr>
          <p:txBody>
            <a:bodyPr vert="horz" wrap="square" lIns="0" tIns="0" rIns="0" bIns="0"/>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42240" algn="l" rtl="0" eaLnBrk="0">
                <a:lnSpc>
                  <a:spcPct val="98000"/>
                </a:lnSpc>
              </a:pPr>
              <a:r>
                <a:rPr sz="1500" kern="0" spc="70" dirty="0">
                  <a:solidFill>
                    <a:srgbClr val="EB613B">
                      <a:alpha val="100000"/>
                    </a:srgbClr>
                  </a:solidFill>
                  <a:latin typeface="Arial" panose="020B0604020202020204"/>
                  <a:ea typeface="Arial" panose="020B0604020202020204"/>
                  <a:cs typeface="Arial" panose="020B0604020202020204"/>
                </a:rPr>
                <a:t>•</a:t>
              </a:r>
              <a:r>
                <a:rPr sz="1500" kern="0" spc="20" dirty="0">
                  <a:solidFill>
                    <a:srgbClr val="EB613B">
                      <a:alpha val="100000"/>
                    </a:srgbClr>
                  </a:solidFill>
                  <a:latin typeface="Arial" panose="020B0604020202020204"/>
                  <a:ea typeface="Arial" panose="020B0604020202020204"/>
                  <a:cs typeface="Arial" panose="020B0604020202020204"/>
                </a:rPr>
                <a:t>   </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安加维</a:t>
              </a:r>
              <a:r>
                <a:rPr sz="1600" b="1" kern="0" spc="70" baseline="2900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15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应持续至少2年</a:t>
              </a:r>
              <a:r>
                <a:rPr sz="1500" kern="0" spc="-2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500" kern="0" spc="-2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222A35">
                      <a:alpha val="100000"/>
                    </a:srgbClr>
                  </a:solidFill>
                  <a:latin typeface="微软雅黑" panose="020B0503020204020204" charset="-122"/>
                  <a:ea typeface="微软雅黑" panose="020B0503020204020204" charset="-122"/>
                  <a:cs typeface="微软雅黑" panose="020B0503020204020204" charset="-122"/>
                </a:rPr>
                <a:t>当给药超过24个月</a:t>
              </a:r>
              <a:r>
                <a:rPr sz="1500" kern="0" spc="-200" dirty="0">
                  <a:solidFill>
                    <a:srgbClr val="222A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222A35">
                      <a:alpha val="100000"/>
                    </a:srgbClr>
                  </a:solidFill>
                  <a:latin typeface="微软雅黑" panose="020B0503020204020204" charset="-122"/>
                  <a:ea typeface="微软雅黑" panose="020B0503020204020204" charset="-122"/>
                  <a:cs typeface="微软雅黑" panose="020B0503020204020204" charset="-122"/>
                </a:rPr>
                <a:t>，且骨髓瘤疗效达到≥</a:t>
              </a:r>
              <a:r>
                <a:rPr sz="1500" kern="0" spc="0" dirty="0">
                  <a:solidFill>
                    <a:srgbClr val="222A35">
                      <a:alpha val="100000"/>
                    </a:srgbClr>
                  </a:solidFill>
                  <a:latin typeface="微软雅黑" panose="020B0503020204020204" charset="-122"/>
                  <a:ea typeface="微软雅黑" panose="020B0503020204020204" charset="-122"/>
                  <a:cs typeface="微软雅黑" panose="020B0503020204020204" charset="-122"/>
                </a:rPr>
                <a:t>VGPR</a:t>
              </a:r>
              <a:r>
                <a:rPr sz="1500" kern="0" spc="70" dirty="0">
                  <a:solidFill>
                    <a:srgbClr val="222A35">
                      <a:alpha val="100000"/>
                    </a:srgbClr>
                  </a:solidFill>
                  <a:latin typeface="微软雅黑" panose="020B0503020204020204" charset="-122"/>
                  <a:ea typeface="微软雅黑" panose="020B0503020204020204" charset="-122"/>
                  <a:cs typeface="微软雅黑" panose="020B0503020204020204" charset="-122"/>
                </a:rPr>
                <a:t>时</a:t>
              </a:r>
              <a:r>
                <a:rPr sz="1500" kern="0" spc="-210" dirty="0">
                  <a:solidFill>
                    <a:srgbClr val="222A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222A35">
                      <a:alpha val="100000"/>
                    </a:srgbClr>
                  </a:solidFill>
                  <a:latin typeface="微软雅黑" panose="020B0503020204020204" charset="-122"/>
                  <a:ea typeface="微软雅黑" panose="020B0503020204020204" charset="-122"/>
                  <a:cs typeface="微软雅黑" panose="020B0503020204020204" charset="-122"/>
                </a:rPr>
                <a:t>，</a:t>
              </a:r>
              <a:r>
                <a:rPr sz="1500" kern="0" spc="-340" dirty="0">
                  <a:solidFill>
                    <a:srgbClr val="222A35">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222A35">
                      <a:alpha val="100000"/>
                    </a:srgbClr>
                  </a:solidFill>
                  <a:latin typeface="微软雅黑" panose="020B0503020204020204" charset="-122"/>
                  <a:ea typeface="微软雅黑" panose="020B0503020204020204" charset="-122"/>
                  <a:cs typeface="微软雅黑" panose="020B0503020204020204" charset="-122"/>
                </a:rPr>
                <a:t>可以考虑降低给药</a:t>
              </a:r>
              <a:endParaRPr sz="1500" dirty="0">
                <a:latin typeface="微软雅黑" panose="020B0503020204020204" charset="-122"/>
                <a:ea typeface="微软雅黑" panose="020B0503020204020204" charset="-122"/>
                <a:cs typeface="微软雅黑" panose="020B0503020204020204" charset="-122"/>
              </a:endParaRPr>
            </a:p>
            <a:p>
              <a:pPr marL="361315" algn="l" rtl="0" eaLnBrk="0">
                <a:lnSpc>
                  <a:spcPts val="3840"/>
                </a:lnSpc>
              </a:pPr>
              <a:r>
                <a:rPr sz="1500" kern="0" spc="90" dirty="0">
                  <a:solidFill>
                    <a:srgbClr val="222A35">
                      <a:alpha val="100000"/>
                    </a:srgbClr>
                  </a:solidFill>
                  <a:latin typeface="微软雅黑" panose="020B0503020204020204" charset="-122"/>
                  <a:ea typeface="微软雅黑" panose="020B0503020204020204" charset="-122"/>
                  <a:cs typeface="微软雅黑" panose="020B0503020204020204" charset="-122"/>
                </a:rPr>
                <a:t>频次甚至停药</a:t>
              </a:r>
              <a:endParaRPr sz="1500" dirty="0">
                <a:latin typeface="微软雅黑" panose="020B0503020204020204" charset="-122"/>
                <a:ea typeface="微软雅黑" panose="020B0503020204020204" charset="-122"/>
                <a:cs typeface="微软雅黑" panose="020B0503020204020204" charset="-122"/>
              </a:endParaRPr>
            </a:p>
          </p:txBody>
        </p:sp>
      </p:grpSp>
      <p:pic>
        <p:nvPicPr>
          <p:cNvPr id="1344" name="picture 1344"/>
          <p:cNvPicPr>
            <a:picLocks noChangeAspect="1"/>
          </p:cNvPicPr>
          <p:nvPr/>
        </p:nvPicPr>
        <p:blipFill>
          <a:blip r:embed="rId4"/>
          <a:stretch>
            <a:fillRect/>
          </a:stretch>
        </p:blipFill>
        <p:spPr>
          <a:xfrm rot="21600000">
            <a:off x="480059" y="2912998"/>
            <a:ext cx="1677289" cy="1401826"/>
          </a:xfrm>
          <a:prstGeom prst="rect">
            <a:avLst/>
          </a:prstGeom>
        </p:spPr>
      </p:pic>
      <p:sp>
        <p:nvSpPr>
          <p:cNvPr id="1346" name="textbox 1346"/>
          <p:cNvSpPr/>
          <p:nvPr/>
        </p:nvSpPr>
        <p:spPr>
          <a:xfrm>
            <a:off x="467359" y="2900298"/>
            <a:ext cx="1703070" cy="1427480"/>
          </a:xfrm>
          <a:prstGeom prst="roundRect">
            <a:avLst>
              <a:gd name="adj" fmla="val 5173"/>
            </a:avLst>
          </a:prstGeom>
          <a:noFill/>
          <a:ln w="9525" cap="flat">
            <a:solidFill>
              <a:srgbClr val="ED7D31"/>
            </a:solidFill>
            <a:prstDash val="solid"/>
            <a:miter lim="0"/>
          </a:ln>
        </p:spPr>
        <p:txBody>
          <a:bodyPr vert="horz" wrap="square" lIns="0" tIns="0" rIns="0" bIns="0"/>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marL="377825" algn="l" rtl="0" eaLnBrk="0">
              <a:lnSpc>
                <a:spcPct val="89000"/>
              </a:lnSpc>
              <a:spcBef>
                <a:spcPts val="5"/>
              </a:spcBef>
            </a:pPr>
            <a:r>
              <a:rPr sz="18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用药时长</a:t>
            </a:r>
            <a:endParaRPr sz="1800" dirty="0">
              <a:latin typeface="微软雅黑" panose="020B0503020204020204" charset="-122"/>
              <a:ea typeface="微软雅黑" panose="020B0503020204020204" charset="-122"/>
              <a:cs typeface="微软雅黑" panose="020B0503020204020204" charset="-122"/>
            </a:endParaRPr>
          </a:p>
        </p:txBody>
      </p:sp>
      <p:pic>
        <p:nvPicPr>
          <p:cNvPr id="1348" name="picture 1348"/>
          <p:cNvPicPr>
            <a:picLocks noChangeAspect="1"/>
          </p:cNvPicPr>
          <p:nvPr/>
        </p:nvPicPr>
        <p:blipFill>
          <a:blip r:embed="rId5"/>
          <a:stretch>
            <a:fillRect/>
          </a:stretch>
        </p:blipFill>
        <p:spPr>
          <a:xfrm rot="21600000">
            <a:off x="480059" y="4673600"/>
            <a:ext cx="1677289" cy="1401762"/>
          </a:xfrm>
          <a:prstGeom prst="rect">
            <a:avLst/>
          </a:prstGeom>
        </p:spPr>
      </p:pic>
      <p:sp>
        <p:nvSpPr>
          <p:cNvPr id="1350" name="textbox 1350"/>
          <p:cNvSpPr/>
          <p:nvPr/>
        </p:nvSpPr>
        <p:spPr>
          <a:xfrm>
            <a:off x="467359" y="4660900"/>
            <a:ext cx="1703070" cy="1427480"/>
          </a:xfrm>
          <a:prstGeom prst="roundRect">
            <a:avLst>
              <a:gd name="adj" fmla="val 5173"/>
            </a:avLst>
          </a:prstGeom>
          <a:noFill/>
          <a:ln w="9525" cap="flat">
            <a:solidFill>
              <a:srgbClr val="ED7D31"/>
            </a:solidFill>
            <a:prstDash val="solid"/>
            <a:miter lim="0"/>
          </a:ln>
        </p:spPr>
        <p:txBody>
          <a:bodyPr vert="horz" wrap="square" lIns="0" tIns="0" rIns="0" bIns="0"/>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77825" algn="l" rtl="0" eaLnBrk="0">
              <a:lnSpc>
                <a:spcPct val="89000"/>
              </a:lnSpc>
            </a:pPr>
            <a:r>
              <a:rPr sz="18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用药管理</a:t>
            </a:r>
            <a:endParaRPr sz="1800" dirty="0">
              <a:latin typeface="微软雅黑" panose="020B0503020204020204" charset="-122"/>
              <a:ea typeface="微软雅黑" panose="020B0503020204020204" charset="-122"/>
              <a:cs typeface="微软雅黑" panose="020B0503020204020204" charset="-122"/>
            </a:endParaRPr>
          </a:p>
        </p:txBody>
      </p:sp>
      <p:pic>
        <p:nvPicPr>
          <p:cNvPr id="1352" name="picture 1352"/>
          <p:cNvPicPr>
            <a:picLocks noChangeAspect="1"/>
          </p:cNvPicPr>
          <p:nvPr/>
        </p:nvPicPr>
        <p:blipFill>
          <a:blip r:embed="rId6"/>
          <a:stretch>
            <a:fillRect/>
          </a:stretch>
        </p:blipFill>
        <p:spPr>
          <a:xfrm rot="21600000">
            <a:off x="480059" y="1154176"/>
            <a:ext cx="1663826" cy="1400175"/>
          </a:xfrm>
          <a:prstGeom prst="rect">
            <a:avLst/>
          </a:prstGeom>
        </p:spPr>
      </p:pic>
      <p:sp>
        <p:nvSpPr>
          <p:cNvPr id="1354" name="textbox 1354"/>
          <p:cNvSpPr/>
          <p:nvPr/>
        </p:nvSpPr>
        <p:spPr>
          <a:xfrm>
            <a:off x="467359" y="1141476"/>
            <a:ext cx="1689735" cy="1425575"/>
          </a:xfrm>
          <a:prstGeom prst="roundRect">
            <a:avLst>
              <a:gd name="adj" fmla="val 7841"/>
            </a:avLst>
          </a:prstGeom>
          <a:noFill/>
          <a:ln w="9525" cap="flat">
            <a:solidFill>
              <a:srgbClr val="ED7D31"/>
            </a:solidFill>
            <a:prstDash val="solid"/>
            <a:miter lim="0"/>
          </a:ln>
        </p:spPr>
        <p:txBody>
          <a:bodyPr vert="horz" wrap="square" lIns="0" tIns="0" rIns="0" bIns="0"/>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marL="360680" algn="l" rtl="0" eaLnBrk="0">
              <a:lnSpc>
                <a:spcPct val="89000"/>
              </a:lnSpc>
              <a:spcBef>
                <a:spcPts val="5"/>
              </a:spcBef>
            </a:pPr>
            <a:r>
              <a:rPr sz="18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用法用量</a:t>
            </a:r>
            <a:endParaRPr sz="1800" dirty="0">
              <a:latin typeface="微软雅黑" panose="020B0503020204020204" charset="-122"/>
              <a:ea typeface="微软雅黑" panose="020B0503020204020204" charset="-122"/>
              <a:cs typeface="微软雅黑" panose="020B0503020204020204" charset="-122"/>
            </a:endParaRPr>
          </a:p>
        </p:txBody>
      </p:sp>
      <p:sp>
        <p:nvSpPr>
          <p:cNvPr id="1358" name="textbox 1358"/>
          <p:cNvSpPr/>
          <p:nvPr/>
        </p:nvSpPr>
        <p:spPr>
          <a:xfrm>
            <a:off x="477979" y="6468256"/>
            <a:ext cx="4851400" cy="134620"/>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9000"/>
              </a:lnSpc>
            </a:pPr>
            <a:r>
              <a:rPr sz="800" kern="0" spc="0" dirty="0">
                <a:solidFill>
                  <a:srgbClr val="7F7F7F">
                    <a:alpha val="100000"/>
                  </a:srgbClr>
                </a:solidFill>
                <a:latin typeface="微软雅黑" panose="020B0503020204020204" charset="-122"/>
                <a:ea typeface="微软雅黑" panose="020B0503020204020204" charset="-122"/>
                <a:cs typeface="微软雅黑" panose="020B0503020204020204" charset="-122"/>
              </a:rPr>
              <a:t>1.     中国抗癌协会血液肿瘤专业委员会，中华医学会血</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液学分会. 中华血液学杂志，2022</a:t>
            </a:r>
            <a:r>
              <a:rPr sz="800" kern="0" spc="-13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，43(12):979-985.</a:t>
            </a:r>
            <a:endParaRPr sz="800" dirty="0">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436315" y="348050"/>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骨髓瘤骨病治疗临床实践</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病例</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1</a:t>
            </a:r>
            <a:endPar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086" name="内容占位符 2"/>
          <p:cNvSpPr/>
          <p:nvPr>
            <p:ph idx="4294967295"/>
            <p:custDataLst>
              <p:tags r:id="rId2"/>
            </p:custDataLst>
          </p:nvPr>
        </p:nvSpPr>
        <p:spPr>
          <a:xfrm>
            <a:off x="493395" y="1485265"/>
            <a:ext cx="11205210" cy="5372735"/>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Font typeface="Wingdings" panose="05000000000000000000" pitchFamily="2" charset="2"/>
              <a:buChar char="l"/>
            </a:pP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患者</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，女，</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63</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岁，因</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体检发现尿蛋白</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月</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入院</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2024-04-12</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体检发现尿蛋白阳性</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血细胞分析组套：白细胞计数</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6.17</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10^9/L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，血红蛋白量</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123g/L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，血小板计数</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139</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10^9/L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；生化示：白蛋白</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46.8g/l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，肌酐</a:t>
            </a:r>
            <a:r>
              <a:rPr lang="en-US"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65umol/L</a:t>
            </a:r>
            <a:endPar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24h</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尿总蛋白：</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8.27g/24h</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；尿游离轻链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免疫固定电泳：</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κ</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18.5mg/L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，尿</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λ</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11000mg/L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，固定电泳未见异常</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血游离轻链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免疫固定电泳：可见浓密条带，血游离</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κ</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6.93mg/L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，血游离</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λ</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轻链：</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9565.92mg/L</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κ/λ</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0</a:t>
            </a:r>
            <a:endPar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05-22</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完善骨穿：形态：可见</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4.5%</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异常浆细胞</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MM</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免疫分型：可见</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3.04%</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的异常浆细胞</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活检病理（</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BM</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）：以单克隆性生长的浆细胞为主，符合</a:t>
            </a:r>
            <a:r>
              <a:rPr lang="en-US" altLang="zh-CN"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MM</a:t>
            </a:r>
            <a:r>
              <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改变</a:t>
            </a: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lgn="l">
              <a:buClrTx/>
              <a:buSzTx/>
            </a:pPr>
            <a:endParaRPr lang="zh-CN" altLang="en-US" sz="1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20725" y="1019175"/>
            <a:ext cx="6096000" cy="368300"/>
          </a:xfrm>
          <a:prstGeom prst="rect">
            <a:avLst/>
          </a:prstGeom>
          <a:noFill/>
        </p:spPr>
        <p:txBody>
          <a:bodyPr wrap="square" rtlCol="0" anchor="t">
            <a:spAutoFit/>
          </a:bodyPr>
          <a:p>
            <a:r>
              <a:rPr lang="zh-CN" altLang="en-US" b="1">
                <a:solidFill>
                  <a:srgbClr val="F26649"/>
                </a:solidFill>
                <a:latin typeface="微软雅黑" panose="020B0503020204020204" charset="-122"/>
                <a:ea typeface="微软雅黑" panose="020B0503020204020204" charset="-122"/>
                <a:cs typeface="微软雅黑" panose="020B0503020204020204" charset="-122"/>
                <a:sym typeface="+mn-ea"/>
              </a:rPr>
              <a:t>患者基本信息</a:t>
            </a:r>
            <a:endParaRPr lang="zh-CN" altLang="en-US" b="1">
              <a:solidFill>
                <a:srgbClr val="F26649"/>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idx="4294967295"/>
          </p:nvPr>
        </p:nvSpPr>
        <p:spPr>
          <a:xfrm>
            <a:off x="264160" y="127635"/>
            <a:ext cx="10968990" cy="705485"/>
          </a:xfrm>
        </p:spPr>
        <p:txBody>
          <a:bodyPr/>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rPr>
              <a:t>患者辅助检查</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endParaRPr>
          </a:p>
        </p:txBody>
      </p:sp>
      <p:sp>
        <p:nvSpPr>
          <p:cNvPr id="25" name="内容占位符 24"/>
          <p:cNvSpPr/>
          <p:nvPr>
            <p:ph idx="1"/>
          </p:nvPr>
        </p:nvSpPr>
        <p:spPr>
          <a:xfrm>
            <a:off x="337255" y="997640"/>
            <a:ext cx="10969200" cy="475920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24-05-23</a:t>
            </a:r>
            <a:r>
              <a:rPr sz="1800">
                <a:solidFill>
                  <a:schemeClr val="dk1">
                    <a:lumMod val="85000"/>
                    <a:lumOff val="15000"/>
                  </a:schemeClr>
                </a:solidFill>
                <a:latin typeface="微软雅黑" panose="020B0503020204020204" charset="-122"/>
                <a:cs typeface="微软雅黑" panose="020B0503020204020204" charset="-122"/>
                <a:sym typeface="+mn-ea"/>
              </a:rPr>
              <a:t>复旦华山医院肾活检病理：所见肾组织病变轻微，小管上皮细胞胞浆中</a:t>
            </a:r>
            <a:r>
              <a:rPr sz="1800">
                <a:solidFill>
                  <a:schemeClr val="dk1">
                    <a:lumMod val="85000"/>
                    <a:lumOff val="15000"/>
                  </a:schemeClr>
                </a:solidFill>
                <a:latin typeface="微软雅黑" panose="020B0503020204020204" charset="-122"/>
                <a:cs typeface="微软雅黑" panose="020B0503020204020204" charset="-122"/>
                <a:sym typeface="+mn-ea"/>
              </a:rPr>
              <a:t>lambda</a:t>
            </a:r>
            <a:r>
              <a:rPr sz="1800">
                <a:solidFill>
                  <a:schemeClr val="dk1">
                    <a:lumMod val="85000"/>
                    <a:lumOff val="15000"/>
                  </a:schemeClr>
                </a:solidFill>
                <a:latin typeface="微软雅黑" panose="020B0503020204020204" charset="-122"/>
                <a:cs typeface="微软雅黑" panose="020B0503020204020204" charset="-122"/>
                <a:sym typeface="+mn-ea"/>
              </a:rPr>
              <a:t>明显强于</a:t>
            </a:r>
            <a:r>
              <a:rPr sz="1800">
                <a:solidFill>
                  <a:schemeClr val="dk1">
                    <a:lumMod val="85000"/>
                    <a:lumOff val="15000"/>
                  </a:schemeClr>
                </a:solidFill>
                <a:latin typeface="微软雅黑" panose="020B0503020204020204" charset="-122"/>
                <a:cs typeface="微软雅黑" panose="020B0503020204020204" charset="-122"/>
                <a:sym typeface="+mn-ea"/>
              </a:rPr>
              <a:t>KAPPA</a:t>
            </a:r>
            <a:r>
              <a:rPr sz="1800">
                <a:solidFill>
                  <a:schemeClr val="dk1">
                    <a:lumMod val="85000"/>
                    <a:lumOff val="15000"/>
                  </a:schemeClr>
                </a:solidFill>
                <a:latin typeface="微软雅黑" panose="020B0503020204020204" charset="-122"/>
                <a:cs typeface="微软雅黑" panose="020B0503020204020204" charset="-122"/>
                <a:sym typeface="+mn-ea"/>
              </a:rPr>
              <a:t>；如患者缺乏肾小管损伤的临床表现，则考虑过量溢出后重吸收所致</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全身骨髓弥漫性葡萄糖代谢轻度增高</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IgH-mrd:7.45*10-1</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类</a:t>
            </a: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：全身多骨弥散受限，符合</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诊断表现；左侧下颌下腺弥散受限，请结合临床；肝囊肿；盆腔少许积液；</a:t>
            </a:r>
            <a:r>
              <a:rPr sz="1800">
                <a:solidFill>
                  <a:schemeClr val="dk1">
                    <a:lumMod val="85000"/>
                    <a:lumOff val="15000"/>
                  </a:schemeClr>
                </a:solidFill>
                <a:latin typeface="微软雅黑" panose="020B0503020204020204" charset="-122"/>
                <a:cs typeface="微软雅黑" panose="020B0503020204020204" charset="-122"/>
                <a:sym typeface="+mn-ea"/>
              </a:rPr>
              <a:t> L1-5</a:t>
            </a:r>
            <a:r>
              <a:rPr sz="1800">
                <a:solidFill>
                  <a:schemeClr val="dk1">
                    <a:lumMod val="85000"/>
                    <a:lumOff val="15000"/>
                  </a:schemeClr>
                </a:solidFill>
                <a:latin typeface="微软雅黑" panose="020B0503020204020204" charset="-122"/>
                <a:cs typeface="微软雅黑" panose="020B0503020204020204" charset="-122"/>
                <a:sym typeface="+mn-ea"/>
              </a:rPr>
              <a:t>椎间盘突出；腰背部皮下筋膜炎；</a:t>
            </a:r>
            <a:r>
              <a:rPr sz="1800">
                <a:solidFill>
                  <a:schemeClr val="dk1">
                    <a:lumMod val="85000"/>
                    <a:lumOff val="15000"/>
                  </a:schemeClr>
                </a:solidFill>
                <a:latin typeface="微软雅黑" panose="020B0503020204020204" charset="-122"/>
                <a:cs typeface="微软雅黑" panose="020B0503020204020204" charset="-122"/>
                <a:sym typeface="+mn-ea"/>
              </a:rPr>
              <a:t> S2</a:t>
            </a:r>
            <a:r>
              <a:rPr sz="1800">
                <a:solidFill>
                  <a:schemeClr val="dk1">
                    <a:lumMod val="85000"/>
                    <a:lumOff val="15000"/>
                  </a:schemeClr>
                </a:solidFill>
                <a:latin typeface="微软雅黑" panose="020B0503020204020204" charset="-122"/>
                <a:cs typeface="微软雅黑" panose="020B0503020204020204" charset="-122"/>
                <a:sym typeface="+mn-ea"/>
              </a:rPr>
              <a:t>椎管囊肿</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06-11</a:t>
            </a:r>
            <a:r>
              <a:rPr sz="1800">
                <a:solidFill>
                  <a:schemeClr val="dk1">
                    <a:lumMod val="85000"/>
                    <a:lumOff val="15000"/>
                  </a:schemeClr>
                </a:solidFill>
                <a:latin typeface="微软雅黑" panose="020B0503020204020204" charset="-122"/>
                <a:cs typeface="微软雅黑" panose="020B0503020204020204" charset="-122"/>
                <a:sym typeface="+mn-ea"/>
              </a:rPr>
              <a:t>至我院完善检查：</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全套：游离轻链：</a:t>
            </a:r>
            <a:r>
              <a:rPr sz="1800">
                <a:solidFill>
                  <a:schemeClr val="dk1">
                    <a:lumMod val="85000"/>
                    <a:lumOff val="15000"/>
                  </a:schemeClr>
                </a:solidFill>
                <a:latin typeface="微软雅黑" panose="020B0503020204020204" charset="-122"/>
                <a:cs typeface="微软雅黑" panose="020B0503020204020204" charset="-122"/>
                <a:sym typeface="+mn-ea"/>
              </a:rPr>
              <a:t>κ</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6.88</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λ</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12124</a:t>
            </a:r>
            <a:r>
              <a:rPr sz="1800">
                <a:solidFill>
                  <a:schemeClr val="dk1">
                    <a:lumMod val="85000"/>
                    <a:lumOff val="15000"/>
                  </a:schemeClr>
                </a:solidFill>
                <a:latin typeface="微软雅黑" panose="020B0503020204020204" charset="-122"/>
                <a:cs typeface="微软雅黑" panose="020B0503020204020204" charset="-122"/>
                <a:sym typeface="+mn-ea"/>
              </a:rPr>
              <a:t>，二者比值：</a:t>
            </a:r>
            <a:r>
              <a:rPr sz="1800">
                <a:solidFill>
                  <a:schemeClr val="dk1">
                    <a:lumMod val="85000"/>
                    <a:lumOff val="15000"/>
                  </a:schemeClr>
                </a:solidFill>
                <a:latin typeface="微软雅黑" panose="020B0503020204020204" charset="-122"/>
                <a:cs typeface="微软雅黑" panose="020B0503020204020204" charset="-122"/>
                <a:sym typeface="+mn-ea"/>
              </a:rPr>
              <a:t>0.0005</a:t>
            </a:r>
            <a:r>
              <a:rPr sz="1800">
                <a:solidFill>
                  <a:schemeClr val="dk1">
                    <a:lumMod val="85000"/>
                    <a:lumOff val="15000"/>
                  </a:schemeClr>
                </a:solidFill>
                <a:latin typeface="微软雅黑" panose="020B0503020204020204" charset="-122"/>
                <a:cs typeface="微软雅黑" panose="020B0503020204020204" charset="-122"/>
                <a:sym typeface="+mn-ea"/>
              </a:rPr>
              <a:t>。定性：发现</a:t>
            </a:r>
            <a:r>
              <a:rPr sz="1800">
                <a:solidFill>
                  <a:schemeClr val="dk1">
                    <a:lumMod val="85000"/>
                    <a:lumOff val="15000"/>
                  </a:schemeClr>
                </a:solidFill>
                <a:latin typeface="微软雅黑" panose="020B0503020204020204" charset="-122"/>
                <a:cs typeface="微软雅黑" panose="020B0503020204020204" charset="-122"/>
                <a:sym typeface="+mn-ea"/>
              </a:rPr>
              <a:t>λ</a:t>
            </a:r>
            <a:r>
              <a:rPr sz="1800">
                <a:solidFill>
                  <a:schemeClr val="dk1">
                    <a:lumMod val="85000"/>
                    <a:lumOff val="15000"/>
                  </a:schemeClr>
                </a:solidFill>
                <a:latin typeface="微软雅黑" panose="020B0503020204020204" charset="-122"/>
                <a:cs typeface="微软雅黑" panose="020B0503020204020204" charset="-122"/>
                <a:sym typeface="+mn-ea"/>
              </a:rPr>
              <a:t>轻链</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免疫分型（</a:t>
            </a:r>
            <a:r>
              <a:rPr sz="1800">
                <a:solidFill>
                  <a:schemeClr val="dk1">
                    <a:lumMod val="85000"/>
                    <a:lumOff val="15000"/>
                  </a:schemeClr>
                </a:solidFill>
                <a:latin typeface="微软雅黑" panose="020B0503020204020204" charset="-122"/>
                <a:cs typeface="微软雅黑" panose="020B0503020204020204" charset="-122"/>
                <a:sym typeface="+mn-ea"/>
              </a:rPr>
              <a:t>PB</a:t>
            </a:r>
            <a:r>
              <a:rPr sz="1800">
                <a:solidFill>
                  <a:schemeClr val="dk1">
                    <a:lumMod val="85000"/>
                    <a:lumOff val="15000"/>
                  </a:schemeClr>
                </a:solidFill>
                <a:latin typeface="微软雅黑" panose="020B0503020204020204" charset="-122"/>
                <a:cs typeface="微软雅黑" panose="020B0503020204020204" charset="-122"/>
                <a:sym typeface="+mn-ea"/>
              </a:rPr>
              <a:t>）：分析</a:t>
            </a:r>
            <a:r>
              <a:rPr sz="1800">
                <a:solidFill>
                  <a:schemeClr val="dk1">
                    <a:lumMod val="85000"/>
                    <a:lumOff val="15000"/>
                  </a:schemeClr>
                </a:solidFill>
                <a:latin typeface="微软雅黑" panose="020B0503020204020204" charset="-122"/>
                <a:cs typeface="微软雅黑" panose="020B0503020204020204" charset="-122"/>
                <a:sym typeface="+mn-ea"/>
              </a:rPr>
              <a:t>1.5*10^-4</a:t>
            </a:r>
            <a:r>
              <a:rPr sz="1800">
                <a:solidFill>
                  <a:schemeClr val="dk1">
                    <a:lumMod val="85000"/>
                    <a:lumOff val="15000"/>
                  </a:schemeClr>
                </a:solidFill>
                <a:latin typeface="微软雅黑" panose="020B0503020204020204" charset="-122"/>
                <a:cs typeface="微软雅黑" panose="020B0503020204020204" charset="-122"/>
                <a:sym typeface="+mn-ea"/>
              </a:rPr>
              <a:t>的浆细胞群体为正常多克隆性浆细胞</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β2-MG:1.82mg/L</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骨穿：</a:t>
            </a:r>
            <a:r>
              <a:rPr sz="1800">
                <a:solidFill>
                  <a:schemeClr val="dk1">
                    <a:lumMod val="85000"/>
                    <a:lumOff val="15000"/>
                  </a:schemeClr>
                </a:solidFill>
                <a:latin typeface="微软雅黑" panose="020B0503020204020204" charset="-122"/>
                <a:cs typeface="微软雅黑" panose="020B0503020204020204" charset="-122"/>
                <a:sym typeface="+mn-ea"/>
              </a:rPr>
              <a:t>MM-FISH:1q21</a:t>
            </a:r>
            <a:r>
              <a:rPr sz="1800">
                <a:solidFill>
                  <a:schemeClr val="dk1">
                    <a:lumMod val="85000"/>
                    <a:lumOff val="15000"/>
                  </a:schemeClr>
                </a:solidFill>
                <a:latin typeface="微软雅黑" panose="020B0503020204020204" charset="-122"/>
                <a:cs typeface="微软雅黑" panose="020B0503020204020204" charset="-122"/>
                <a:sym typeface="+mn-ea"/>
              </a:rPr>
              <a:t>扩增阳性</a:t>
            </a:r>
            <a:r>
              <a:rPr sz="1800">
                <a:solidFill>
                  <a:schemeClr val="dk1">
                    <a:lumMod val="85000"/>
                    <a:lumOff val="15000"/>
                  </a:schemeClr>
                </a:solidFill>
                <a:latin typeface="微软雅黑" panose="020B0503020204020204" charset="-122"/>
                <a:cs typeface="微软雅黑" panose="020B0503020204020204" charset="-122"/>
                <a:sym typeface="+mn-ea"/>
              </a:rPr>
              <a:t>24%</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1p32</a:t>
            </a:r>
            <a:r>
              <a:rPr sz="1800">
                <a:solidFill>
                  <a:schemeClr val="dk1">
                    <a:lumMod val="85000"/>
                    <a:lumOff val="15000"/>
                  </a:schemeClr>
                </a:solidFill>
                <a:latin typeface="微软雅黑" panose="020B0503020204020204" charset="-122"/>
                <a:cs typeface="微软雅黑" panose="020B0503020204020204" charset="-122"/>
                <a:sym typeface="+mn-ea"/>
              </a:rPr>
              <a:t>缺失阴性，</a:t>
            </a:r>
            <a:r>
              <a:rPr sz="1800">
                <a:solidFill>
                  <a:schemeClr val="dk1">
                    <a:lumMod val="85000"/>
                    <a:lumOff val="15000"/>
                  </a:schemeClr>
                </a:solidFill>
                <a:latin typeface="微软雅黑" panose="020B0503020204020204" charset="-122"/>
                <a:cs typeface="微软雅黑" panose="020B0503020204020204" charset="-122"/>
                <a:sym typeface="+mn-ea"/>
              </a:rPr>
              <a:t>P53</a:t>
            </a:r>
            <a:r>
              <a:rPr sz="1800">
                <a:solidFill>
                  <a:schemeClr val="dk1">
                    <a:lumMod val="85000"/>
                    <a:lumOff val="15000"/>
                  </a:schemeClr>
                </a:solidFill>
                <a:latin typeface="微软雅黑" panose="020B0503020204020204" charset="-122"/>
                <a:cs typeface="微软雅黑" panose="020B0503020204020204" charset="-122"/>
                <a:sym typeface="+mn-ea"/>
              </a:rPr>
              <a:t>缺失阴性，</a:t>
            </a:r>
            <a:r>
              <a:rPr sz="1800">
                <a:solidFill>
                  <a:schemeClr val="dk1">
                    <a:lumMod val="85000"/>
                    <a:lumOff val="15000"/>
                  </a:schemeClr>
                </a:solidFill>
                <a:latin typeface="微软雅黑" panose="020B0503020204020204" charset="-122"/>
                <a:cs typeface="微软雅黑" panose="020B0503020204020204" charset="-122"/>
                <a:sym typeface="+mn-ea"/>
              </a:rPr>
              <a:t>13q14</a:t>
            </a:r>
            <a:r>
              <a:rPr sz="1800">
                <a:solidFill>
                  <a:schemeClr val="dk1">
                    <a:lumMod val="85000"/>
                    <a:lumOff val="15000"/>
                  </a:schemeClr>
                </a:solidFill>
                <a:latin typeface="微软雅黑" panose="020B0503020204020204" charset="-122"/>
                <a:cs typeface="微软雅黑" panose="020B0503020204020204" charset="-122"/>
                <a:sym typeface="+mn-ea"/>
              </a:rPr>
              <a:t>缺失阳性</a:t>
            </a:r>
            <a:r>
              <a:rPr sz="1800">
                <a:solidFill>
                  <a:schemeClr val="dk1">
                    <a:lumMod val="85000"/>
                    <a:lumOff val="15000"/>
                  </a:schemeClr>
                </a:solidFill>
                <a:latin typeface="微软雅黑" panose="020B0503020204020204" charset="-122"/>
                <a:cs typeface="微软雅黑" panose="020B0503020204020204" charset="-122"/>
                <a:sym typeface="+mn-ea"/>
              </a:rPr>
              <a:t>24%</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Rb1</a:t>
            </a:r>
            <a:r>
              <a:rPr sz="1800">
                <a:solidFill>
                  <a:schemeClr val="dk1">
                    <a:lumMod val="85000"/>
                    <a:lumOff val="15000"/>
                  </a:schemeClr>
                </a:solidFill>
                <a:latin typeface="微软雅黑" panose="020B0503020204020204" charset="-122"/>
                <a:cs typeface="微软雅黑" panose="020B0503020204020204" charset="-122"/>
                <a:sym typeface="+mn-ea"/>
              </a:rPr>
              <a:t>缺失阳性</a:t>
            </a:r>
            <a:r>
              <a:rPr sz="1800">
                <a:solidFill>
                  <a:schemeClr val="dk1">
                    <a:lumMod val="85000"/>
                    <a:lumOff val="15000"/>
                  </a:schemeClr>
                </a:solidFill>
                <a:latin typeface="微软雅黑" panose="020B0503020204020204" charset="-122"/>
                <a:cs typeface="微软雅黑" panose="020B0503020204020204" charset="-122"/>
                <a:sym typeface="+mn-ea"/>
              </a:rPr>
              <a:t>24%</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IgH</a:t>
            </a:r>
            <a:r>
              <a:rPr sz="1800">
                <a:solidFill>
                  <a:schemeClr val="dk1">
                    <a:lumMod val="85000"/>
                    <a:lumOff val="15000"/>
                  </a:schemeClr>
                </a:solidFill>
                <a:latin typeface="微软雅黑" panose="020B0503020204020204" charset="-122"/>
                <a:cs typeface="微软雅黑" panose="020B0503020204020204" charset="-122"/>
                <a:sym typeface="+mn-ea"/>
              </a:rPr>
              <a:t>重排阳性</a:t>
            </a:r>
            <a:r>
              <a:rPr sz="1800">
                <a:solidFill>
                  <a:schemeClr val="dk1">
                    <a:lumMod val="85000"/>
                    <a:lumOff val="15000"/>
                  </a:schemeClr>
                </a:solidFill>
                <a:latin typeface="微软雅黑" panose="020B0503020204020204" charset="-122"/>
                <a:cs typeface="微软雅黑" panose="020B0503020204020204" charset="-122"/>
                <a:sym typeface="+mn-ea"/>
              </a:rPr>
              <a:t>25%</a:t>
            </a:r>
            <a:r>
              <a:rPr sz="1800">
                <a:solidFill>
                  <a:schemeClr val="dk1">
                    <a:lumMod val="85000"/>
                    <a:lumOff val="15000"/>
                  </a:schemeClr>
                </a:solidFill>
                <a:latin typeface="微软雅黑" panose="020B0503020204020204" charset="-122"/>
                <a:cs typeface="微软雅黑" panose="020B0503020204020204" charset="-122"/>
                <a:sym typeface="+mn-ea"/>
              </a:rPr>
              <a:t>，加做对手基因</a:t>
            </a:r>
            <a:r>
              <a:rPr sz="1800">
                <a:solidFill>
                  <a:schemeClr val="dk1">
                    <a:lumMod val="85000"/>
                    <a:lumOff val="15000"/>
                  </a:schemeClr>
                </a:solidFill>
                <a:latin typeface="微软雅黑" panose="020B0503020204020204" charset="-122"/>
                <a:cs typeface="微软雅黑" panose="020B0503020204020204" charset="-122"/>
                <a:sym typeface="+mn-ea"/>
              </a:rPr>
              <a:t>CCND1</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IgH</a:t>
            </a:r>
            <a:r>
              <a:rPr sz="1800">
                <a:solidFill>
                  <a:schemeClr val="dk1">
                    <a:lumMod val="85000"/>
                    <a:lumOff val="15000"/>
                  </a:schemeClr>
                </a:solidFill>
                <a:latin typeface="微软雅黑" panose="020B0503020204020204" charset="-122"/>
                <a:cs typeface="微软雅黑" panose="020B0503020204020204" charset="-122"/>
                <a:sym typeface="+mn-ea"/>
              </a:rPr>
              <a:t>重排阳性</a:t>
            </a:r>
            <a:r>
              <a:rPr sz="1800">
                <a:solidFill>
                  <a:schemeClr val="dk1">
                    <a:lumMod val="85000"/>
                    <a:lumOff val="15000"/>
                  </a:schemeClr>
                </a:solidFill>
                <a:latin typeface="微软雅黑" panose="020B0503020204020204" charset="-122"/>
                <a:cs typeface="微软雅黑" panose="020B0503020204020204" charset="-122"/>
                <a:sym typeface="+mn-ea"/>
              </a:rPr>
              <a:t>25%</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基因突变：</a:t>
            </a:r>
            <a:r>
              <a:rPr sz="1800">
                <a:solidFill>
                  <a:schemeClr val="dk1">
                    <a:lumMod val="85000"/>
                    <a:lumOff val="15000"/>
                  </a:schemeClr>
                </a:solidFill>
                <a:latin typeface="微软雅黑" panose="020B0503020204020204" charset="-122"/>
                <a:cs typeface="微软雅黑" panose="020B0503020204020204" charset="-122"/>
                <a:sym typeface="+mn-ea"/>
              </a:rPr>
              <a:t>CCND1 </a:t>
            </a:r>
            <a:r>
              <a:rPr sz="1800">
                <a:solidFill>
                  <a:schemeClr val="dk1">
                    <a:lumMod val="85000"/>
                    <a:lumOff val="15000"/>
                  </a:schemeClr>
                </a:solidFill>
                <a:latin typeface="微软雅黑" panose="020B0503020204020204" charset="-122"/>
                <a:cs typeface="微软雅黑" panose="020B0503020204020204" charset="-122"/>
                <a:sym typeface="+mn-ea"/>
              </a:rPr>
              <a:t>阳性；</a:t>
            </a:r>
            <a:r>
              <a:rPr sz="1800">
                <a:solidFill>
                  <a:schemeClr val="dk1">
                    <a:lumMod val="85000"/>
                    <a:lumOff val="15000"/>
                  </a:schemeClr>
                </a:solidFill>
                <a:latin typeface="微软雅黑" panose="020B0503020204020204" charset="-122"/>
                <a:cs typeface="微软雅黑" panose="020B0503020204020204" charset="-122"/>
                <a:sym typeface="+mn-ea"/>
              </a:rPr>
              <a:t>KANSL1</a:t>
            </a:r>
            <a:r>
              <a:rPr sz="1800">
                <a:solidFill>
                  <a:schemeClr val="dk1">
                    <a:lumMod val="85000"/>
                    <a:lumOff val="15000"/>
                  </a:schemeClr>
                </a:solidFill>
                <a:latin typeface="微软雅黑" panose="020B0503020204020204" charset="-122"/>
                <a:cs typeface="微软雅黑" panose="020B0503020204020204" charset="-122"/>
                <a:sym typeface="+mn-ea"/>
              </a:rPr>
              <a:t>阳性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endParaRPr sz="1800">
              <a:solidFill>
                <a:schemeClr val="dk1">
                  <a:lumMod val="85000"/>
                  <a:lumOff val="15000"/>
                </a:schemeClr>
              </a:solidFill>
              <a:latin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55880" y="408940"/>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骨转移是恶性肿瘤晚期常见的转移部位，常见溶骨性病变</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症状</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3" name="图片 2" descr="图示&#10;&#10;描述已自动生成"/>
          <p:cNvPicPr>
            <a:picLocks noChangeAspect="1"/>
          </p:cNvPicPr>
          <p:nvPr/>
        </p:nvPicPr>
        <p:blipFill>
          <a:blip r:embed="rId1"/>
          <a:stretch>
            <a:fillRect/>
          </a:stretch>
        </p:blipFill>
        <p:spPr>
          <a:xfrm>
            <a:off x="520065" y="4087495"/>
            <a:ext cx="2680970" cy="2552065"/>
          </a:xfrm>
          <a:prstGeom prst="rect">
            <a:avLst/>
          </a:prstGeom>
        </p:spPr>
      </p:pic>
      <p:sp>
        <p:nvSpPr>
          <p:cNvPr id="2" name="文本框 1"/>
          <p:cNvSpPr txBox="1"/>
          <p:nvPr/>
        </p:nvSpPr>
        <p:spPr>
          <a:xfrm>
            <a:off x="4139565" y="4231640"/>
            <a:ext cx="6938010" cy="2344420"/>
          </a:xfrm>
          <a:prstGeom prst="rect">
            <a:avLst/>
          </a:prstGeom>
          <a:noFill/>
        </p:spPr>
        <p:txBody>
          <a:bodyPr wrap="square" rtlCol="0" anchor="t">
            <a:noAutofit/>
          </a:bodyPr>
          <a:p>
            <a:pPr>
              <a:lnSpc>
                <a:spcPct val="150000"/>
              </a:lnSpc>
            </a:pPr>
            <a:r>
              <a:rPr lang="zh-CN" altLang="en-US" sz="1200" dirty="0">
                <a:latin typeface="微软雅黑" panose="020B0503020204020204" charset="-122"/>
                <a:ea typeface="微软雅黑" panose="020B0503020204020204" charset="-122"/>
                <a:sym typeface="+mn-ea"/>
              </a:rPr>
              <a:t>嗜骨癌：原发肿瘤具有器官特异性转移特性</a:t>
            </a:r>
            <a:endParaRPr lang="en-US" altLang="zh-CN" sz="1200" dirty="0">
              <a:latin typeface="微软雅黑" panose="020B0503020204020204" charset="-122"/>
              <a:ea typeface="微软雅黑" panose="020B0503020204020204" charset="-122"/>
            </a:endParaRPr>
          </a:p>
          <a:p>
            <a:pPr>
              <a:lnSpc>
                <a:spcPct val="150000"/>
              </a:lnSpc>
            </a:pPr>
            <a:r>
              <a:rPr lang="en-US" altLang="zh-CN" sz="1200" dirty="0">
                <a:latin typeface="微软雅黑" panose="020B0503020204020204" charset="-122"/>
                <a:ea typeface="微软雅黑" panose="020B0503020204020204" charset="-122"/>
                <a:sym typeface="+mn-ea"/>
              </a:rPr>
              <a:t>1889</a:t>
            </a:r>
            <a:r>
              <a:rPr lang="zh-CN" altLang="en-US" sz="1200" dirty="0">
                <a:latin typeface="微软雅黑" panose="020B0503020204020204" charset="-122"/>
                <a:ea typeface="微软雅黑" panose="020B0503020204020204" charset="-122"/>
                <a:sym typeface="+mn-ea"/>
              </a:rPr>
              <a:t>年，</a:t>
            </a:r>
            <a:r>
              <a:rPr lang="en-US" altLang="zh-CN" sz="1200" dirty="0">
                <a:latin typeface="微软雅黑" panose="020B0503020204020204" charset="-122"/>
                <a:ea typeface="微软雅黑" panose="020B0503020204020204" charset="-122"/>
                <a:sym typeface="+mn-ea"/>
              </a:rPr>
              <a:t>Stephen Paget</a:t>
            </a:r>
            <a:r>
              <a:rPr lang="zh-CN" altLang="en-US" sz="1200" dirty="0">
                <a:latin typeface="微软雅黑" panose="020B0503020204020204" charset="-122"/>
                <a:ea typeface="微软雅黑" panose="020B0503020204020204" charset="-122"/>
                <a:sym typeface="+mn-ea"/>
              </a:rPr>
              <a:t> “种子与土壤”假说</a:t>
            </a:r>
            <a:endParaRPr lang="en-US" altLang="zh-CN" sz="1200" dirty="0">
              <a:latin typeface="微软雅黑" panose="020B0503020204020204" charset="-122"/>
              <a:ea typeface="微软雅黑" panose="020B0503020204020204" charset="-122"/>
            </a:endParaRPr>
          </a:p>
          <a:p>
            <a:pPr lvl="1">
              <a:lnSpc>
                <a:spcPct val="150000"/>
              </a:lnSpc>
            </a:pPr>
            <a:r>
              <a:rPr lang="zh-CN" altLang="en-US" sz="1400" b="1" dirty="0">
                <a:latin typeface="微软雅黑" panose="020B0503020204020204" charset="-122"/>
                <a:ea typeface="微软雅黑" panose="020B0503020204020204" charset="-122"/>
                <a:sym typeface="+mn-ea"/>
              </a:rPr>
              <a:t>癌细胞的特性与特定器官微环境之间的相互作用</a:t>
            </a:r>
            <a:endParaRPr lang="zh-CN" altLang="en-US" sz="1400" b="1" dirty="0">
              <a:latin typeface="微软雅黑" panose="020B0503020204020204" charset="-122"/>
              <a:ea typeface="微软雅黑" panose="020B0503020204020204" charset="-122"/>
            </a:endParaRPr>
          </a:p>
          <a:p>
            <a:pPr lvl="1">
              <a:lnSpc>
                <a:spcPct val="150000"/>
              </a:lnSpc>
            </a:pPr>
            <a:r>
              <a:rPr lang="zh-CN" altLang="en-US" sz="1400" b="1" dirty="0">
                <a:latin typeface="微软雅黑" panose="020B0503020204020204" charset="-122"/>
                <a:ea typeface="微软雅黑" panose="020B0503020204020204" charset="-122"/>
                <a:sym typeface="+mn-ea"/>
              </a:rPr>
              <a:t>决定了细胞生长的选择性优势</a:t>
            </a:r>
            <a:endParaRPr lang="en-US" altLang="zh-CN" sz="1400" b="1" dirty="0">
              <a:latin typeface="微软雅黑" panose="020B0503020204020204" charset="-122"/>
              <a:ea typeface="微软雅黑" panose="020B0503020204020204" charset="-122"/>
            </a:endParaRPr>
          </a:p>
          <a:p>
            <a:pPr>
              <a:lnSpc>
                <a:spcPct val="150000"/>
              </a:lnSpc>
            </a:pPr>
            <a:r>
              <a:rPr lang="zh-CN" altLang="en-US" sz="1200" dirty="0">
                <a:latin typeface="微软雅黑" panose="020B0503020204020204" charset="-122"/>
                <a:ea typeface="微软雅黑" panose="020B0503020204020204" charset="-122"/>
                <a:sym typeface="+mn-ea"/>
              </a:rPr>
              <a:t>决定是否成功转移的因素</a:t>
            </a:r>
            <a:endParaRPr lang="en-US" altLang="zh-CN" sz="1200" dirty="0">
              <a:latin typeface="微软雅黑" panose="020B0503020204020204" charset="-122"/>
              <a:ea typeface="微软雅黑" panose="020B0503020204020204" charset="-122"/>
            </a:endParaRPr>
          </a:p>
          <a:p>
            <a:pPr lvl="1">
              <a:lnSpc>
                <a:spcPct val="150000"/>
              </a:lnSpc>
            </a:pPr>
            <a:r>
              <a:rPr lang="zh-CN" altLang="en-US" sz="1200" dirty="0">
                <a:latin typeface="微软雅黑" panose="020B0503020204020204" charset="-122"/>
                <a:ea typeface="微软雅黑" panose="020B0503020204020204" charset="-122"/>
                <a:sym typeface="+mn-ea"/>
              </a:rPr>
              <a:t>细胞生存能力；无性繁殖扩大；招募血液供应能力</a:t>
            </a:r>
            <a:r>
              <a:rPr lang="zh-CN" altLang="en-US"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sym typeface="+mn-ea"/>
              </a:rPr>
              <a:t>解剖学因素，如原发肿瘤的血流模式和癌细胞对特定组织的归巢能力归巢到特定器官可能是受趋化因子和粘附分子的调控趋化因子和粘附分子由靶器官与肿瘤细胞中表达适当的反受体结合而产生</a:t>
            </a:r>
            <a:endParaRPr lang="zh-CN" altLang="en-US" sz="1200" dirty="0">
              <a:latin typeface="微软雅黑" panose="020B0503020204020204" charset="-122"/>
              <a:ea typeface="微软雅黑" panose="020B0503020204020204" charset="-122"/>
              <a:sym typeface="+mn-ea"/>
            </a:endParaRPr>
          </a:p>
        </p:txBody>
      </p:sp>
      <p:sp>
        <p:nvSpPr>
          <p:cNvPr id="6" name="文本框 5"/>
          <p:cNvSpPr txBox="1"/>
          <p:nvPr/>
        </p:nvSpPr>
        <p:spPr>
          <a:xfrm>
            <a:off x="768350" y="2513965"/>
            <a:ext cx="3006725" cy="1812925"/>
          </a:xfrm>
          <a:prstGeom prst="rect">
            <a:avLst/>
          </a:prstGeom>
          <a:noFill/>
        </p:spPr>
        <p:txBody>
          <a:bodyPr wrap="square" rtlCol="0" anchor="t">
            <a:spAutoFit/>
          </a:bodyPr>
          <a:p>
            <a:pPr>
              <a:lnSpc>
                <a:spcPct val="140000"/>
              </a:lnSpc>
            </a:pPr>
            <a:r>
              <a:rPr lang="zh-CN" altLang="en-US" sz="1600" kern="100" dirty="0">
                <a:effectLst/>
                <a:latin typeface="+mn-ea"/>
                <a:cs typeface="江城圆体 400W" panose="020B0500000000000000" pitchFamily="34" charset="-122"/>
              </a:rPr>
              <a:t>骨转移是恶性肿瘤晚期常见的转移部位，其溶骨性病变</a:t>
            </a:r>
            <a:r>
              <a:rPr lang="zh-CN" altLang="en-US" sz="1600" kern="100" dirty="0">
                <a:effectLst/>
                <a:latin typeface="+mn-ea"/>
                <a:cs typeface="江城圆体 400W" panose="020B0500000000000000" pitchFamily="34" charset="-122"/>
              </a:rPr>
              <a:t>症状最常见于多发性骨髓瘤</a:t>
            </a:r>
            <a:r>
              <a:rPr lang="zh-CN" sz="1600" kern="100" dirty="0">
                <a:effectLst/>
                <a:latin typeface="+mn-ea"/>
                <a:cs typeface="江城圆体 400W" panose="020B0500000000000000" pitchFamily="34" charset="-122"/>
              </a:rPr>
              <a:t>（</a:t>
            </a:r>
            <a:r>
              <a:rPr lang="en-US" altLang="zh-CN" sz="1600" kern="100" dirty="0">
                <a:effectLst/>
                <a:latin typeface="+mn-ea"/>
                <a:cs typeface="江城圆体 400W" panose="020B0500000000000000" pitchFamily="34" charset="-122"/>
              </a:rPr>
              <a:t>MM</a:t>
            </a:r>
            <a:r>
              <a:rPr lang="zh-CN" altLang="en-US" sz="1600" kern="100" dirty="0">
                <a:effectLst/>
                <a:latin typeface="+mn-ea"/>
                <a:cs typeface="江城圆体 400W" panose="020B0500000000000000" pitchFamily="34" charset="-122"/>
              </a:rPr>
              <a:t>，</a:t>
            </a:r>
            <a:r>
              <a:rPr lang="en-US" altLang="zh-CN" sz="1600" kern="100" dirty="0">
                <a:effectLst/>
                <a:latin typeface="+mn-ea"/>
                <a:cs typeface="江城圆体 400W" panose="020B0500000000000000" pitchFamily="34" charset="-122"/>
              </a:rPr>
              <a:t>95%</a:t>
            </a:r>
            <a:r>
              <a:rPr lang="zh-CN" sz="1600" kern="100" dirty="0">
                <a:effectLst/>
                <a:latin typeface="+mn-ea"/>
                <a:cs typeface="江城圆体 400W" panose="020B0500000000000000" pitchFamily="34" charset="-122"/>
              </a:rPr>
              <a:t>）</a:t>
            </a:r>
            <a:endParaRPr lang="zh-CN" altLang="en-US" sz="1600" kern="100" dirty="0">
              <a:effectLst/>
              <a:latin typeface="+mn-ea"/>
              <a:cs typeface="江城圆体 400W" panose="020B0500000000000000" pitchFamily="34" charset="-122"/>
            </a:endParaRPr>
          </a:p>
          <a:p>
            <a:pPr>
              <a:lnSpc>
                <a:spcPct val="140000"/>
              </a:lnSpc>
            </a:pPr>
            <a:endParaRPr lang="zh-CN" altLang="en-US" sz="1600" kern="100" dirty="0">
              <a:effectLst/>
              <a:latin typeface="+mn-ea"/>
              <a:cs typeface="江城圆体 400W" panose="020B0500000000000000" pitchFamily="34" charset="-122"/>
            </a:endParaRPr>
          </a:p>
        </p:txBody>
      </p:sp>
      <p:sp>
        <p:nvSpPr>
          <p:cNvPr id="8" name="文本框 7"/>
          <p:cNvSpPr txBox="1"/>
          <p:nvPr/>
        </p:nvSpPr>
        <p:spPr>
          <a:xfrm>
            <a:off x="0" y="6575425"/>
            <a:ext cx="6096000" cy="282575"/>
          </a:xfrm>
          <a:prstGeom prst="rect">
            <a:avLst/>
          </a:prstGeom>
          <a:noFill/>
        </p:spPr>
        <p:txBody>
          <a:bodyPr wrap="square" rtlCol="0" anchor="t">
            <a:noAutofit/>
          </a:bodyPr>
          <a:p>
            <a:pPr>
              <a:lnSpc>
                <a:spcPct val="140000"/>
              </a:lnSpc>
            </a:pPr>
            <a:r>
              <a:rPr lang="en-US" altLang="zh-CN" sz="1000" kern="100" dirty="0">
                <a:effectLst/>
                <a:latin typeface="+mn-ea"/>
                <a:cs typeface="江城圆体 400W" panose="020B0500000000000000" pitchFamily="34" charset="-122"/>
                <a:sym typeface="+mn-ea"/>
              </a:rPr>
              <a:t>1</a:t>
            </a:r>
            <a:r>
              <a:rPr lang="zh-CN" altLang="en-US" sz="1000" kern="100" dirty="0">
                <a:effectLst/>
                <a:latin typeface="+mn-ea"/>
                <a:cs typeface="江城圆体 400W" panose="020B0500000000000000" pitchFamily="34" charset="-122"/>
                <a:sym typeface="+mn-ea"/>
              </a:rPr>
              <a:t>中国恶性肿瘤学科发展报告（</a:t>
            </a:r>
            <a:r>
              <a:rPr lang="en-US" altLang="zh-CN" sz="1000" kern="100" dirty="0">
                <a:effectLst/>
                <a:latin typeface="+mn-ea"/>
                <a:cs typeface="江城圆体 400W" panose="020B0500000000000000" pitchFamily="34" charset="-122"/>
                <a:sym typeface="+mn-ea"/>
              </a:rPr>
              <a:t>2023</a:t>
            </a:r>
            <a:r>
              <a:rPr lang="zh-CN" altLang="en-US" sz="1000" kern="100" dirty="0">
                <a:effectLst/>
                <a:latin typeface="+mn-ea"/>
                <a:cs typeface="江城圆体 400W" panose="020B0500000000000000" pitchFamily="34" charset="-122"/>
                <a:sym typeface="+mn-ea"/>
              </a:rPr>
              <a:t>）</a:t>
            </a:r>
            <a:endParaRPr lang="zh-CN" altLang="en-US" sz="1000" kern="100" dirty="0">
              <a:effectLst/>
              <a:latin typeface="+mn-ea"/>
              <a:cs typeface="江城圆体 400W" panose="020B0500000000000000" pitchFamily="34" charset="-122"/>
            </a:endParaRPr>
          </a:p>
          <a:p>
            <a:pPr>
              <a:lnSpc>
                <a:spcPct val="140000"/>
              </a:lnSpc>
            </a:pPr>
            <a:endParaRPr lang="zh-CN" altLang="en-US" sz="1000" kern="100" dirty="0">
              <a:effectLst/>
              <a:latin typeface="+mn-ea"/>
              <a:cs typeface="江城圆体 400W" panose="020B0500000000000000" pitchFamily="34" charset="-122"/>
            </a:endParaRPr>
          </a:p>
        </p:txBody>
      </p:sp>
      <p:sp>
        <p:nvSpPr>
          <p:cNvPr id="7" name="文本框 6"/>
          <p:cNvSpPr txBox="1"/>
          <p:nvPr/>
        </p:nvSpPr>
        <p:spPr>
          <a:xfrm>
            <a:off x="4785360" y="2513965"/>
            <a:ext cx="3054985" cy="1468755"/>
          </a:xfrm>
          <a:prstGeom prst="rect">
            <a:avLst/>
          </a:prstGeom>
          <a:noFill/>
        </p:spPr>
        <p:txBody>
          <a:bodyPr wrap="square" rtlCol="0" anchor="t">
            <a:spAutoFit/>
          </a:bodyPr>
          <a:p>
            <a:pPr algn="l">
              <a:lnSpc>
                <a:spcPct val="140000"/>
              </a:lnSpc>
              <a:buClrTx/>
              <a:buSzTx/>
              <a:buFontTx/>
            </a:pPr>
            <a:r>
              <a:rPr lang="zh-CN" altLang="en-US" sz="1600" kern="100" dirty="0">
                <a:effectLst/>
                <a:latin typeface="+mn-ea"/>
                <a:cs typeface="江城圆体 400W" panose="020B0500000000000000" pitchFamily="34" charset="-122"/>
                <a:sym typeface="+mn-ea"/>
              </a:rPr>
              <a:t>成人实体瘤发生骨转移</a:t>
            </a:r>
            <a:endParaRPr lang="zh-CN" altLang="en-US" sz="1600" kern="100" dirty="0">
              <a:effectLst/>
              <a:latin typeface="+mn-ea"/>
              <a:cs typeface="江城圆体 400W" panose="020B0500000000000000" pitchFamily="34" charset="-122"/>
              <a:sym typeface="+mn-ea"/>
            </a:endParaRPr>
          </a:p>
          <a:p>
            <a:pPr algn="l">
              <a:lnSpc>
                <a:spcPct val="140000"/>
              </a:lnSpc>
              <a:buClrTx/>
              <a:buSzTx/>
              <a:buFontTx/>
            </a:pPr>
            <a:r>
              <a:rPr lang="zh-CN" altLang="en-US" sz="1600" kern="100" dirty="0">
                <a:effectLst/>
                <a:latin typeface="+mn-ea"/>
                <a:cs typeface="江城圆体 400W" panose="020B0500000000000000" pitchFamily="34" charset="-122"/>
                <a:sym typeface="+mn-ea"/>
              </a:rPr>
              <a:t>最高的是晚期乳腺癌（</a:t>
            </a:r>
            <a:r>
              <a:rPr lang="en-US" altLang="zh-CN" sz="1600" kern="100" dirty="0">
                <a:effectLst/>
                <a:latin typeface="+mn-ea"/>
                <a:cs typeface="江城圆体 400W" panose="020B0500000000000000" pitchFamily="34" charset="-122"/>
                <a:sym typeface="+mn-ea"/>
              </a:rPr>
              <a:t>mBC</a:t>
            </a:r>
            <a:r>
              <a:rPr lang="zh-CN" altLang="en-US" sz="1600" kern="100" dirty="0">
                <a:effectLst/>
                <a:latin typeface="+mn-ea"/>
                <a:cs typeface="江城圆体 400W" panose="020B0500000000000000" pitchFamily="34" charset="-122"/>
                <a:sym typeface="+mn-ea"/>
              </a:rPr>
              <a:t>，70%）、前列腺癌（</a:t>
            </a:r>
            <a:r>
              <a:rPr lang="en-US" altLang="zh-CN" sz="1600" kern="100" dirty="0">
                <a:effectLst/>
                <a:latin typeface="+mn-ea"/>
                <a:cs typeface="江城圆体 400W" panose="020B0500000000000000" pitchFamily="34" charset="-122"/>
                <a:sym typeface="+mn-ea"/>
              </a:rPr>
              <a:t>mPC</a:t>
            </a:r>
            <a:r>
              <a:rPr lang="zh-CN" altLang="en-US" sz="1600" kern="100" dirty="0">
                <a:effectLst/>
                <a:latin typeface="+mn-ea"/>
                <a:cs typeface="江城圆体 400W" panose="020B0500000000000000" pitchFamily="34" charset="-122"/>
                <a:sym typeface="+mn-ea"/>
              </a:rPr>
              <a:t>，70%）、肺癌（</a:t>
            </a:r>
            <a:r>
              <a:rPr lang="en-US" altLang="zh-CN" sz="1600" kern="100" dirty="0">
                <a:effectLst/>
                <a:latin typeface="+mn-ea"/>
                <a:cs typeface="江城圆体 400W" panose="020B0500000000000000" pitchFamily="34" charset="-122"/>
                <a:sym typeface="+mn-ea"/>
              </a:rPr>
              <a:t>mLC</a:t>
            </a:r>
            <a:r>
              <a:rPr lang="zh-CN" altLang="en-US" sz="1600" kern="100" dirty="0">
                <a:effectLst/>
                <a:latin typeface="+mn-ea"/>
                <a:cs typeface="江城圆体 400W" panose="020B0500000000000000" pitchFamily="34" charset="-122"/>
                <a:sym typeface="+mn-ea"/>
              </a:rPr>
              <a:t>，10-15%）</a:t>
            </a:r>
            <a:endParaRPr lang="zh-CN" altLang="en-US" sz="1600" kern="100" dirty="0">
              <a:effectLst/>
              <a:latin typeface="+mn-ea"/>
              <a:cs typeface="江城圆体 400W" panose="020B0500000000000000" pitchFamily="34" charset="-122"/>
              <a:sym typeface="+mn-ea"/>
            </a:endParaRPr>
          </a:p>
        </p:txBody>
      </p:sp>
      <p:sp>
        <p:nvSpPr>
          <p:cNvPr id="9" name="文本框 8"/>
          <p:cNvSpPr txBox="1"/>
          <p:nvPr/>
        </p:nvSpPr>
        <p:spPr>
          <a:xfrm>
            <a:off x="8850630" y="2626995"/>
            <a:ext cx="3048000" cy="779780"/>
          </a:xfrm>
          <a:prstGeom prst="rect">
            <a:avLst/>
          </a:prstGeom>
          <a:noFill/>
        </p:spPr>
        <p:txBody>
          <a:bodyPr wrap="square" rtlCol="0" anchor="t">
            <a:spAutoFit/>
          </a:bodyPr>
          <a:p>
            <a:pPr>
              <a:lnSpc>
                <a:spcPct val="140000"/>
              </a:lnSpc>
            </a:pPr>
            <a:r>
              <a:rPr lang="zh-CN" altLang="en-US" sz="1600" kern="100" dirty="0">
                <a:effectLst/>
                <a:latin typeface="+mn-ea"/>
                <a:cs typeface="江城圆体 400W" panose="020B0500000000000000" pitchFamily="34" charset="-122"/>
                <a:sym typeface="+mn-ea"/>
              </a:rPr>
              <a:t>儿童实体瘤发生骨转移最高的是神经母细胞瘤（约</a:t>
            </a:r>
            <a:r>
              <a:rPr lang="en-US" altLang="zh-CN" sz="1600" kern="100" dirty="0">
                <a:effectLst/>
                <a:latin typeface="+mn-ea"/>
                <a:cs typeface="江城圆体 400W" panose="020B0500000000000000" pitchFamily="34" charset="-122"/>
                <a:sym typeface="+mn-ea"/>
              </a:rPr>
              <a:t>30%</a:t>
            </a:r>
            <a:r>
              <a:rPr lang="zh-CN" altLang="en-US" sz="1600" kern="100" dirty="0">
                <a:effectLst/>
                <a:latin typeface="+mn-ea"/>
                <a:cs typeface="江城圆体 400W" panose="020B0500000000000000" pitchFamily="34" charset="-122"/>
                <a:sym typeface="+mn-ea"/>
              </a:rPr>
              <a:t>）</a:t>
            </a:r>
            <a:endParaRPr lang="zh-CN" altLang="en-US" sz="1600" kern="100" dirty="0">
              <a:effectLst/>
              <a:latin typeface="+mn-ea"/>
              <a:cs typeface="江城圆体 400W" panose="020B0500000000000000" pitchFamily="34" charset="-122"/>
              <a:sym typeface="+mn-ea"/>
            </a:endParaRPr>
          </a:p>
        </p:txBody>
      </p:sp>
      <p:pic>
        <p:nvPicPr>
          <p:cNvPr id="12" name="图片 11" descr="献血中心"/>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5290" y="1362710"/>
            <a:ext cx="914400" cy="914400"/>
          </a:xfrm>
          <a:prstGeom prst="rect">
            <a:avLst/>
          </a:prstGeom>
        </p:spPr>
      </p:pic>
      <p:pic>
        <p:nvPicPr>
          <p:cNvPr id="15" name="图片 14" descr="儿科"/>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58375" y="1347470"/>
            <a:ext cx="914400" cy="914400"/>
          </a:xfrm>
          <a:prstGeom prst="rect">
            <a:avLst/>
          </a:prstGeom>
        </p:spPr>
      </p:pic>
      <p:pic>
        <p:nvPicPr>
          <p:cNvPr id="16" name="图片 15" descr="医院"/>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5145" y="1362710"/>
            <a:ext cx="914400" cy="914400"/>
          </a:xfrm>
          <a:prstGeom prst="rect">
            <a:avLst/>
          </a:prstGeom>
        </p:spPr>
      </p:pic>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165805" y="163900"/>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患者一线治疗</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诱导</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endPar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098" name="内容占位符 2"/>
          <p:cNvSpPr/>
          <p:nvPr>
            <p:ph idx="4294967295"/>
            <p:custDataLst>
              <p:tags r:id="rId2"/>
            </p:custDataLst>
          </p:nvPr>
        </p:nvSpPr>
        <p:spPr>
          <a:xfrm>
            <a:off x="669925" y="1149350"/>
            <a:ext cx="10612755" cy="5474335"/>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诊断：</a:t>
            </a:r>
            <a:r>
              <a:rPr sz="1800" b="1">
                <a:solidFill>
                  <a:srgbClr val="FF0000"/>
                </a:solidFill>
                <a:latin typeface="微软雅黑" panose="020B0503020204020204" charset="-122"/>
                <a:cs typeface="微软雅黑" panose="020B0503020204020204" charset="-122"/>
                <a:sym typeface="+mn-ea"/>
              </a:rPr>
              <a:t>多发性骨髓瘤，</a:t>
            </a:r>
            <a:r>
              <a:rPr sz="1800" b="1">
                <a:solidFill>
                  <a:srgbClr val="FF0000"/>
                </a:solidFill>
                <a:latin typeface="微软雅黑" panose="020B0503020204020204" charset="-122"/>
                <a:cs typeface="微软雅黑" panose="020B0503020204020204" charset="-122"/>
                <a:sym typeface="+mn-ea"/>
              </a:rPr>
              <a:t>λ</a:t>
            </a:r>
            <a:r>
              <a:rPr sz="1800" b="1">
                <a:solidFill>
                  <a:srgbClr val="FF0000"/>
                </a:solidFill>
                <a:latin typeface="微软雅黑" panose="020B0503020204020204" charset="-122"/>
                <a:cs typeface="微软雅黑" panose="020B0503020204020204" charset="-122"/>
                <a:sym typeface="+mn-ea"/>
              </a:rPr>
              <a:t>轻链型，</a:t>
            </a:r>
            <a:r>
              <a:rPr sz="1800" b="1">
                <a:solidFill>
                  <a:srgbClr val="FF0000"/>
                </a:solidFill>
                <a:latin typeface="微软雅黑" panose="020B0503020204020204" charset="-122"/>
                <a:cs typeface="微软雅黑" panose="020B0503020204020204" charset="-122"/>
                <a:sym typeface="+mn-ea"/>
              </a:rPr>
              <a:t>DS</a:t>
            </a:r>
            <a:r>
              <a:rPr sz="1800" b="1">
                <a:solidFill>
                  <a:srgbClr val="FF0000"/>
                </a:solidFill>
                <a:latin typeface="微软雅黑" panose="020B0503020204020204" charset="-122"/>
                <a:cs typeface="微软雅黑" panose="020B0503020204020204" charset="-122"/>
                <a:sym typeface="+mn-ea"/>
              </a:rPr>
              <a:t>分期</a:t>
            </a:r>
            <a:r>
              <a:rPr sz="1800" b="1">
                <a:solidFill>
                  <a:srgbClr val="FF0000"/>
                </a:solidFill>
                <a:latin typeface="微软雅黑" panose="020B0503020204020204" charset="-122"/>
                <a:cs typeface="微软雅黑" panose="020B0503020204020204" charset="-122"/>
                <a:sym typeface="+mn-ea"/>
              </a:rPr>
              <a:t>II</a:t>
            </a:r>
            <a:r>
              <a:rPr sz="1800" b="1">
                <a:solidFill>
                  <a:srgbClr val="FF0000"/>
                </a:solidFill>
                <a:latin typeface="微软雅黑" panose="020B0503020204020204" charset="-122"/>
                <a:cs typeface="微软雅黑" panose="020B0503020204020204" charset="-122"/>
                <a:sym typeface="+mn-ea"/>
              </a:rPr>
              <a:t>期</a:t>
            </a:r>
            <a:r>
              <a:rPr sz="1800" b="1">
                <a:solidFill>
                  <a:srgbClr val="FF0000"/>
                </a:solidFill>
                <a:latin typeface="微软雅黑" panose="020B0503020204020204" charset="-122"/>
                <a:cs typeface="微软雅黑" panose="020B0503020204020204" charset="-122"/>
                <a:sym typeface="+mn-ea"/>
              </a:rPr>
              <a:t>A</a:t>
            </a:r>
            <a:r>
              <a:rPr sz="1800" b="1">
                <a:solidFill>
                  <a:srgbClr val="FF0000"/>
                </a:solidFill>
                <a:latin typeface="微软雅黑" panose="020B0503020204020204" charset="-122"/>
                <a:cs typeface="微软雅黑" panose="020B0503020204020204" charset="-122"/>
                <a:sym typeface="+mn-ea"/>
              </a:rPr>
              <a:t>组、</a:t>
            </a:r>
            <a:r>
              <a:rPr sz="1800" b="1">
                <a:solidFill>
                  <a:srgbClr val="FF0000"/>
                </a:solidFill>
                <a:latin typeface="微软雅黑" panose="020B0503020204020204" charset="-122"/>
                <a:cs typeface="微软雅黑" panose="020B0503020204020204" charset="-122"/>
                <a:sym typeface="+mn-ea"/>
              </a:rPr>
              <a:t>ISS</a:t>
            </a:r>
            <a:r>
              <a:rPr sz="1800" b="1">
                <a:solidFill>
                  <a:srgbClr val="FF0000"/>
                </a:solidFill>
                <a:latin typeface="微软雅黑" panose="020B0503020204020204" charset="-122"/>
                <a:cs typeface="微软雅黑" panose="020B0503020204020204" charset="-122"/>
                <a:sym typeface="+mn-ea"/>
              </a:rPr>
              <a:t>分期</a:t>
            </a:r>
            <a:r>
              <a:rPr sz="1800" b="1">
                <a:solidFill>
                  <a:srgbClr val="FF0000"/>
                </a:solidFill>
                <a:latin typeface="微软雅黑" panose="020B0503020204020204" charset="-122"/>
                <a:cs typeface="微软雅黑" panose="020B0503020204020204" charset="-122"/>
                <a:sym typeface="+mn-ea"/>
              </a:rPr>
              <a:t>I</a:t>
            </a:r>
            <a:r>
              <a:rPr sz="1800" b="1">
                <a:solidFill>
                  <a:srgbClr val="FF0000"/>
                </a:solidFill>
                <a:latin typeface="微软雅黑" panose="020B0503020204020204" charset="-122"/>
                <a:cs typeface="微软雅黑" panose="020B0503020204020204" charset="-122"/>
                <a:sym typeface="+mn-ea"/>
              </a:rPr>
              <a:t>期、</a:t>
            </a:r>
            <a:r>
              <a:rPr sz="1800" b="1">
                <a:solidFill>
                  <a:srgbClr val="FF0000"/>
                </a:solidFill>
                <a:latin typeface="微软雅黑" panose="020B0503020204020204" charset="-122"/>
                <a:cs typeface="微软雅黑" panose="020B0503020204020204" charset="-122"/>
                <a:sym typeface="+mn-ea"/>
              </a:rPr>
              <a:t>R-ISS</a:t>
            </a:r>
            <a:r>
              <a:rPr sz="1800" b="1">
                <a:solidFill>
                  <a:srgbClr val="FF0000"/>
                </a:solidFill>
                <a:latin typeface="微软雅黑" panose="020B0503020204020204" charset="-122"/>
                <a:cs typeface="微软雅黑" panose="020B0503020204020204" charset="-122"/>
                <a:sym typeface="+mn-ea"/>
              </a:rPr>
              <a:t>分期</a:t>
            </a:r>
            <a:r>
              <a:rPr sz="1800" b="1">
                <a:solidFill>
                  <a:srgbClr val="FF0000"/>
                </a:solidFill>
                <a:latin typeface="微软雅黑" panose="020B0503020204020204" charset="-122"/>
                <a:cs typeface="微软雅黑" panose="020B0503020204020204" charset="-122"/>
                <a:sym typeface="+mn-ea"/>
              </a:rPr>
              <a:t>I</a:t>
            </a:r>
            <a:r>
              <a:rPr sz="1800" b="1">
                <a:solidFill>
                  <a:srgbClr val="FF0000"/>
                </a:solidFill>
                <a:latin typeface="微软雅黑" panose="020B0503020204020204" charset="-122"/>
                <a:cs typeface="微软雅黑" panose="020B0503020204020204" charset="-122"/>
                <a:sym typeface="+mn-ea"/>
              </a:rPr>
              <a:t>期</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2024-06-22</a:t>
            </a:r>
            <a:r>
              <a:rPr sz="1800">
                <a:solidFill>
                  <a:schemeClr val="dk1">
                    <a:lumMod val="85000"/>
                    <a:lumOff val="15000"/>
                  </a:schemeClr>
                </a:solidFill>
                <a:latin typeface="微软雅黑" panose="020B0503020204020204" charset="-122"/>
                <a:cs typeface="微软雅黑" panose="020B0503020204020204" charset="-122"/>
                <a:sym typeface="+mn-ea"/>
              </a:rPr>
              <a:t>行</a:t>
            </a:r>
            <a:r>
              <a:rPr sz="1800">
                <a:solidFill>
                  <a:schemeClr val="dk1">
                    <a:lumMod val="85000"/>
                    <a:lumOff val="15000"/>
                  </a:schemeClr>
                </a:solidFill>
                <a:latin typeface="微软雅黑" panose="020B0503020204020204" charset="-122"/>
                <a:cs typeface="微软雅黑" panose="020B0503020204020204" charset="-122"/>
                <a:sym typeface="+mn-ea"/>
              </a:rPr>
              <a:t>VRD</a:t>
            </a:r>
            <a:r>
              <a:rPr sz="1800">
                <a:solidFill>
                  <a:schemeClr val="dk1">
                    <a:lumMod val="85000"/>
                    <a:lumOff val="15000"/>
                  </a:schemeClr>
                </a:solidFill>
                <a:latin typeface="微软雅黑" panose="020B0503020204020204" charset="-122"/>
                <a:cs typeface="微软雅黑" panose="020B0503020204020204" charset="-122"/>
                <a:sym typeface="+mn-ea"/>
              </a:rPr>
              <a:t>方案诱导</a:t>
            </a:r>
            <a:r>
              <a:rPr sz="1800">
                <a:solidFill>
                  <a:schemeClr val="dk1">
                    <a:lumMod val="85000"/>
                    <a:lumOff val="15000"/>
                  </a:schemeClr>
                </a:solidFill>
                <a:latin typeface="微软雅黑" panose="020B0503020204020204" charset="-122"/>
                <a:cs typeface="微软雅黑" panose="020B0503020204020204" charset="-122"/>
                <a:sym typeface="+mn-ea"/>
              </a:rPr>
              <a:t>4</a:t>
            </a:r>
            <a:r>
              <a:rPr sz="1800">
                <a:solidFill>
                  <a:schemeClr val="dk1">
                    <a:lumMod val="85000"/>
                    <a:lumOff val="15000"/>
                  </a:schemeClr>
                </a:solidFill>
                <a:latin typeface="微软雅黑" panose="020B0503020204020204" charset="-122"/>
                <a:cs typeface="微软雅黑" panose="020B0503020204020204" charset="-122"/>
                <a:sym typeface="+mn-ea"/>
              </a:rPr>
              <a:t>疗程</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诱导后：</a:t>
            </a:r>
            <a:r>
              <a:rPr sz="1800">
                <a:solidFill>
                  <a:schemeClr val="dk1">
                    <a:lumMod val="85000"/>
                    <a:lumOff val="15000"/>
                  </a:schemeClr>
                </a:solidFill>
                <a:latin typeface="微软雅黑" panose="020B0503020204020204" charset="-122"/>
                <a:cs typeface="微软雅黑" panose="020B0503020204020204" charset="-122"/>
                <a:sym typeface="+mn-ea"/>
              </a:rPr>
              <a:t>2024-10-09</a:t>
            </a:r>
            <a:r>
              <a:rPr sz="1800">
                <a:solidFill>
                  <a:schemeClr val="dk1">
                    <a:lumMod val="85000"/>
                    <a:lumOff val="15000"/>
                  </a:schemeClr>
                </a:solidFill>
                <a:latin typeface="微软雅黑" panose="020B0503020204020204" charset="-122"/>
                <a:cs typeface="微软雅黑" panose="020B0503020204020204" charset="-122"/>
                <a:sym typeface="+mn-ea"/>
              </a:rPr>
              <a:t>游离轻链定量：</a:t>
            </a:r>
            <a:r>
              <a:rPr sz="1800">
                <a:solidFill>
                  <a:schemeClr val="dk1">
                    <a:lumMod val="85000"/>
                    <a:lumOff val="15000"/>
                  </a:schemeClr>
                </a:solidFill>
                <a:latin typeface="微软雅黑" panose="020B0503020204020204" charset="-122"/>
                <a:cs typeface="微软雅黑" panose="020B0503020204020204" charset="-122"/>
                <a:sym typeface="+mn-ea"/>
              </a:rPr>
              <a:t>k</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7.71</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λ</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8.83</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k/λ</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0.87</a:t>
            </a:r>
            <a:r>
              <a:rPr sz="1800">
                <a:solidFill>
                  <a:schemeClr val="dk1">
                    <a:lumMod val="85000"/>
                    <a:lumOff val="15000"/>
                  </a:schemeClr>
                </a:solidFill>
                <a:latin typeface="微软雅黑" panose="020B0503020204020204" charset="-122"/>
                <a:cs typeface="微软雅黑" panose="020B0503020204020204" charset="-122"/>
                <a:sym typeface="+mn-ea"/>
              </a:rPr>
              <a:t>；血清蛋白电泳：</a:t>
            </a:r>
            <a:r>
              <a:rPr sz="1800">
                <a:solidFill>
                  <a:schemeClr val="dk1">
                    <a:lumMod val="85000"/>
                    <a:lumOff val="15000"/>
                  </a:schemeClr>
                </a:solidFill>
                <a:latin typeface="微软雅黑" panose="020B0503020204020204" charset="-122"/>
                <a:cs typeface="微软雅黑" panose="020B0503020204020204" charset="-122"/>
                <a:sym typeface="+mn-ea"/>
              </a:rPr>
              <a:t>M</a:t>
            </a:r>
            <a:r>
              <a:rPr sz="1800">
                <a:solidFill>
                  <a:schemeClr val="dk1">
                    <a:lumMod val="85000"/>
                    <a:lumOff val="15000"/>
                  </a:schemeClr>
                </a:solidFill>
                <a:latin typeface="微软雅黑" panose="020B0503020204020204" charset="-122"/>
                <a:cs typeface="微软雅黑" panose="020B0503020204020204" charset="-122"/>
                <a:sym typeface="+mn-ea"/>
              </a:rPr>
              <a:t>蛋白＜</a:t>
            </a:r>
            <a:r>
              <a:rPr sz="1800">
                <a:solidFill>
                  <a:schemeClr val="dk1">
                    <a:lumMod val="85000"/>
                    <a:lumOff val="15000"/>
                  </a:schemeClr>
                </a:solidFill>
                <a:latin typeface="微软雅黑" panose="020B0503020204020204" charset="-122"/>
                <a:cs typeface="微软雅黑" panose="020B0503020204020204" charset="-122"/>
                <a:sym typeface="+mn-ea"/>
              </a:rPr>
              <a:t>0.1%</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A/G</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1.99</a:t>
            </a:r>
            <a:r>
              <a:rPr sz="1800">
                <a:solidFill>
                  <a:schemeClr val="dk1">
                    <a:lumMod val="85000"/>
                    <a:lumOff val="15000"/>
                  </a:schemeClr>
                </a:solidFill>
                <a:latin typeface="微软雅黑" panose="020B0503020204020204" charset="-122"/>
                <a:cs typeface="微软雅黑" panose="020B0503020204020204" charset="-122"/>
                <a:sym typeface="+mn-ea"/>
              </a:rPr>
              <a:t>；免疫固定电泳：均阴性，未发现异常。尿</a:t>
            </a:r>
            <a:r>
              <a:rPr sz="1800">
                <a:solidFill>
                  <a:schemeClr val="dk1">
                    <a:lumMod val="85000"/>
                    <a:lumOff val="15000"/>
                  </a:schemeClr>
                </a:solidFill>
                <a:latin typeface="微软雅黑" panose="020B0503020204020204" charset="-122"/>
                <a:cs typeface="微软雅黑" panose="020B0503020204020204" charset="-122"/>
                <a:sym typeface="+mn-ea"/>
              </a:rPr>
              <a:t>M</a:t>
            </a:r>
            <a:r>
              <a:rPr sz="1800">
                <a:solidFill>
                  <a:schemeClr val="dk1">
                    <a:lumMod val="85000"/>
                    <a:lumOff val="15000"/>
                  </a:schemeClr>
                </a:solidFill>
                <a:latin typeface="微软雅黑" panose="020B0503020204020204" charset="-122"/>
                <a:cs typeface="微软雅黑" panose="020B0503020204020204" charset="-122"/>
                <a:sym typeface="+mn-ea"/>
              </a:rPr>
              <a:t>蛋白阴性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免疫分型（</a:t>
            </a:r>
            <a:r>
              <a:rPr sz="1800">
                <a:solidFill>
                  <a:schemeClr val="dk1">
                    <a:lumMod val="85000"/>
                    <a:lumOff val="15000"/>
                  </a:schemeClr>
                </a:solidFill>
                <a:latin typeface="微软雅黑" panose="020B0503020204020204" charset="-122"/>
                <a:cs typeface="微软雅黑" panose="020B0503020204020204" charset="-122"/>
                <a:sym typeface="+mn-ea"/>
              </a:rPr>
              <a:t>BM</a:t>
            </a:r>
            <a:r>
              <a:rPr sz="1800">
                <a:solidFill>
                  <a:schemeClr val="dk1">
                    <a:lumMod val="85000"/>
                    <a:lumOff val="15000"/>
                  </a:schemeClr>
                </a:solidFill>
                <a:latin typeface="微软雅黑" panose="020B0503020204020204" charset="-122"/>
                <a:cs typeface="微软雅黑" panose="020B0503020204020204" charset="-122"/>
                <a:sym typeface="+mn-ea"/>
              </a:rPr>
              <a:t>）：分析</a:t>
            </a:r>
            <a:r>
              <a:rPr sz="1800">
                <a:solidFill>
                  <a:schemeClr val="dk1">
                    <a:lumMod val="85000"/>
                    <a:lumOff val="15000"/>
                  </a:schemeClr>
                </a:solidFill>
                <a:latin typeface="微软雅黑" panose="020B0503020204020204" charset="-122"/>
                <a:cs typeface="微软雅黑" panose="020B0503020204020204" charset="-122"/>
                <a:sym typeface="+mn-ea"/>
              </a:rPr>
              <a:t>5.9*10-5</a:t>
            </a:r>
            <a:r>
              <a:rPr sz="1800">
                <a:solidFill>
                  <a:schemeClr val="dk1">
                    <a:lumMod val="85000"/>
                    <a:lumOff val="15000"/>
                  </a:schemeClr>
                </a:solidFill>
                <a:latin typeface="微软雅黑" panose="020B0503020204020204" charset="-122"/>
                <a:cs typeface="微软雅黑" panose="020B0503020204020204" charset="-122"/>
                <a:sym typeface="+mn-ea"/>
              </a:rPr>
              <a:t>的浆细胞群体为正常多克隆性浆细胞</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NGS-MRD</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0</a:t>
            </a:r>
            <a:r>
              <a:rPr sz="1800">
                <a:solidFill>
                  <a:schemeClr val="dk1">
                    <a:lumMod val="85000"/>
                    <a:lumOff val="15000"/>
                  </a:schemeClr>
                </a:solidFill>
                <a:latin typeface="微软雅黑" panose="020B0503020204020204" charset="-122"/>
                <a:cs typeface="微软雅黑" panose="020B0503020204020204" charset="-122"/>
                <a:sym typeface="+mn-ea"/>
              </a:rPr>
              <a:t>（基线</a:t>
            </a:r>
            <a:r>
              <a:rPr sz="1800">
                <a:solidFill>
                  <a:schemeClr val="dk1">
                    <a:lumMod val="85000"/>
                    <a:lumOff val="15000"/>
                  </a:schemeClr>
                </a:solidFill>
                <a:latin typeface="微软雅黑" panose="020B0503020204020204" charset="-122"/>
                <a:cs typeface="微软雅黑" panose="020B0503020204020204" charset="-122"/>
                <a:sym typeface="+mn-ea"/>
              </a:rPr>
              <a:t>74.5%</a:t>
            </a:r>
            <a:r>
              <a:rPr sz="1800">
                <a:solidFill>
                  <a:schemeClr val="dk1">
                    <a:lumMod val="85000"/>
                    <a:lumOff val="15000"/>
                  </a:schemeClr>
                </a:solidFill>
                <a:latin typeface="微软雅黑" panose="020B0503020204020204" charset="-122"/>
                <a:cs typeface="微软雅黑" panose="020B0503020204020204" charset="-122"/>
                <a:sym typeface="+mn-ea"/>
              </a:rPr>
              <a:t>）</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2024-10-10</a:t>
            </a:r>
            <a:r>
              <a:rPr sz="1800">
                <a:solidFill>
                  <a:schemeClr val="dk1">
                    <a:lumMod val="85000"/>
                    <a:lumOff val="15000"/>
                  </a:schemeClr>
                </a:solidFill>
                <a:latin typeface="微软雅黑" panose="020B0503020204020204" charset="-122"/>
                <a:cs typeface="微软雅黑" panose="020B0503020204020204" charset="-122"/>
                <a:sym typeface="+mn-ea"/>
              </a:rPr>
              <a:t>骨髓细胞检查：浆细胞占</a:t>
            </a:r>
            <a:r>
              <a:rPr sz="1800">
                <a:solidFill>
                  <a:schemeClr val="dk1">
                    <a:lumMod val="85000"/>
                    <a:lumOff val="15000"/>
                  </a:schemeClr>
                </a:solidFill>
                <a:latin typeface="微软雅黑" panose="020B0503020204020204" charset="-122"/>
                <a:cs typeface="微软雅黑" panose="020B0503020204020204" charset="-122"/>
                <a:sym typeface="+mn-ea"/>
              </a:rPr>
              <a:t>0.5%</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2024-10-14</a:t>
            </a:r>
            <a:r>
              <a:rPr sz="1800">
                <a:solidFill>
                  <a:schemeClr val="dk1">
                    <a:lumMod val="85000"/>
                    <a:lumOff val="15000"/>
                  </a:schemeClr>
                </a:solidFill>
                <a:latin typeface="微软雅黑" panose="020B0503020204020204" charset="-122"/>
                <a:cs typeface="微软雅黑" panose="020B0503020204020204" charset="-122"/>
                <a:sym typeface="+mn-ea"/>
              </a:rPr>
              <a:t>骨髓活检：浆细胞少见（＜</a:t>
            </a:r>
            <a:r>
              <a:rPr sz="1800">
                <a:solidFill>
                  <a:schemeClr val="dk1">
                    <a:lumMod val="85000"/>
                    <a:lumOff val="15000"/>
                  </a:schemeClr>
                </a:solidFill>
                <a:latin typeface="微软雅黑" panose="020B0503020204020204" charset="-122"/>
                <a:cs typeface="微软雅黑" panose="020B0503020204020204" charset="-122"/>
                <a:sym typeface="+mn-ea"/>
              </a:rPr>
              <a:t>2%</a:t>
            </a:r>
            <a:r>
              <a:rPr sz="1800">
                <a:solidFill>
                  <a:schemeClr val="dk1">
                    <a:lumMod val="85000"/>
                    <a:lumOff val="15000"/>
                  </a:schemeClr>
                </a:solidFill>
                <a:latin typeface="微软雅黑" panose="020B0503020204020204" charset="-122"/>
                <a:cs typeface="微软雅黑" panose="020B0503020204020204" charset="-122"/>
                <a:sym typeface="+mn-ea"/>
              </a:rPr>
              <a:t>）</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类</a:t>
            </a: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：全身多骨弥散受限，符合</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表现，较前</a:t>
            </a:r>
            <a:r>
              <a:rPr sz="1800">
                <a:solidFill>
                  <a:schemeClr val="dk1">
                    <a:lumMod val="85000"/>
                    <a:lumOff val="15000"/>
                  </a:schemeClr>
                </a:solidFill>
                <a:latin typeface="微软雅黑" panose="020B0503020204020204" charset="-122"/>
                <a:cs typeface="微软雅黑" panose="020B0503020204020204" charset="-122"/>
                <a:sym typeface="+mn-ea"/>
              </a:rPr>
              <a:t>2024-6-21</a:t>
            </a:r>
            <a:r>
              <a:rPr sz="1800">
                <a:solidFill>
                  <a:schemeClr val="dk1">
                    <a:lumMod val="85000"/>
                    <a:lumOff val="15000"/>
                  </a:schemeClr>
                </a:solidFill>
                <a:latin typeface="微软雅黑" panose="020B0503020204020204" charset="-122"/>
                <a:cs typeface="微软雅黑" panose="020B0503020204020204" charset="-122"/>
                <a:sym typeface="+mn-ea"/>
              </a:rPr>
              <a:t>好转，请结合临床；左侧下颌下腺弥散受限，较前相仿，请结合临床；肝囊肿可能；盆腔少许积液；</a:t>
            </a:r>
            <a:r>
              <a:rPr sz="1800">
                <a:solidFill>
                  <a:schemeClr val="dk1">
                    <a:lumMod val="85000"/>
                    <a:lumOff val="15000"/>
                  </a:schemeClr>
                </a:solidFill>
                <a:latin typeface="微软雅黑" panose="020B0503020204020204" charset="-122"/>
                <a:cs typeface="微软雅黑" panose="020B0503020204020204" charset="-122"/>
                <a:sym typeface="+mn-ea"/>
              </a:rPr>
              <a:t> L1-5</a:t>
            </a:r>
            <a:r>
              <a:rPr sz="1800">
                <a:solidFill>
                  <a:schemeClr val="dk1">
                    <a:lumMod val="85000"/>
                    <a:lumOff val="15000"/>
                  </a:schemeClr>
                </a:solidFill>
                <a:latin typeface="微软雅黑" panose="020B0503020204020204" charset="-122"/>
                <a:cs typeface="微软雅黑" panose="020B0503020204020204" charset="-122"/>
                <a:sym typeface="+mn-ea"/>
              </a:rPr>
              <a:t>椎间盘突出；腰背部皮下筋膜炎；</a:t>
            </a:r>
            <a:r>
              <a:rPr sz="1800">
                <a:solidFill>
                  <a:schemeClr val="dk1">
                    <a:lumMod val="85000"/>
                    <a:lumOff val="15000"/>
                  </a:schemeClr>
                </a:solidFill>
                <a:latin typeface="微软雅黑" panose="020B0503020204020204" charset="-122"/>
                <a:cs typeface="微软雅黑" panose="020B0503020204020204" charset="-122"/>
                <a:sym typeface="+mn-ea"/>
              </a:rPr>
              <a:t> S2</a:t>
            </a:r>
            <a:r>
              <a:rPr sz="1800">
                <a:solidFill>
                  <a:schemeClr val="dk1">
                    <a:lumMod val="85000"/>
                    <a:lumOff val="15000"/>
                  </a:schemeClr>
                </a:solidFill>
                <a:latin typeface="微软雅黑" panose="020B0503020204020204" charset="-122"/>
                <a:cs typeface="微软雅黑" panose="020B0503020204020204" charset="-122"/>
                <a:sym typeface="+mn-ea"/>
              </a:rPr>
              <a:t>椎管囊肿</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疗效评估：</a:t>
            </a:r>
            <a:r>
              <a:rPr sz="1800" b="1">
                <a:solidFill>
                  <a:srgbClr val="FF0000"/>
                </a:solidFill>
                <a:latin typeface="微软雅黑" panose="020B0503020204020204" charset="-122"/>
                <a:cs typeface="微软雅黑" panose="020B0503020204020204" charset="-122"/>
                <a:sym typeface="+mn-ea"/>
              </a:rPr>
              <a:t>CR</a:t>
            </a:r>
            <a:endParaRPr sz="1800" b="1">
              <a:solidFill>
                <a:srgbClr val="FF0000"/>
              </a:solidFill>
              <a:latin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280105" y="376625"/>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患者自体造血干细胞移植</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102" name="内容占位符 2"/>
          <p:cNvSpPr/>
          <p:nvPr>
            <p:ph idx="4294967295"/>
            <p:custDataLst>
              <p:tags r:id="rId2"/>
            </p:custDataLst>
          </p:nvPr>
        </p:nvSpPr>
        <p:spPr>
          <a:xfrm>
            <a:off x="735330" y="1235075"/>
            <a:ext cx="11174095" cy="524383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2024-10-26</a:t>
            </a:r>
            <a:r>
              <a:rPr sz="1800">
                <a:solidFill>
                  <a:schemeClr val="dk1">
                    <a:lumMod val="85000"/>
                    <a:lumOff val="15000"/>
                  </a:schemeClr>
                </a:solidFill>
                <a:latin typeface="微软雅黑" panose="020B0503020204020204" charset="-122"/>
                <a:cs typeface="微软雅黑" panose="020B0503020204020204" charset="-122"/>
                <a:sym typeface="+mn-ea"/>
              </a:rPr>
              <a:t>开始</a:t>
            </a:r>
            <a:r>
              <a:rPr sz="1800">
                <a:solidFill>
                  <a:schemeClr val="dk1">
                    <a:lumMod val="85000"/>
                    <a:lumOff val="15000"/>
                  </a:schemeClr>
                </a:solidFill>
                <a:latin typeface="微软雅黑" panose="020B0503020204020204" charset="-122"/>
                <a:cs typeface="微软雅黑" panose="020B0503020204020204" charset="-122"/>
                <a:sym typeface="+mn-ea"/>
              </a:rPr>
              <a:t>G-CSF</a:t>
            </a:r>
            <a:r>
              <a:rPr sz="1800">
                <a:solidFill>
                  <a:schemeClr val="dk1">
                    <a:lumMod val="85000"/>
                    <a:lumOff val="15000"/>
                  </a:schemeClr>
                </a:solidFill>
                <a:latin typeface="微软雅黑" panose="020B0503020204020204" charset="-122"/>
                <a:cs typeface="微软雅黑" panose="020B0503020204020204" charset="-122"/>
                <a:sym typeface="+mn-ea"/>
              </a:rPr>
              <a:t>联合普乐沙福动员自体造血干细胞，于</a:t>
            </a:r>
            <a:r>
              <a:rPr sz="1800">
                <a:solidFill>
                  <a:schemeClr val="dk1">
                    <a:lumMod val="85000"/>
                    <a:lumOff val="15000"/>
                  </a:schemeClr>
                </a:solidFill>
                <a:latin typeface="微软雅黑" panose="020B0503020204020204" charset="-122"/>
                <a:cs typeface="微软雅黑" panose="020B0503020204020204" charset="-122"/>
                <a:sym typeface="+mn-ea"/>
              </a:rPr>
              <a:t>2024-10-30</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10-31</a:t>
            </a:r>
            <a:r>
              <a:rPr sz="1800">
                <a:solidFill>
                  <a:schemeClr val="dk1">
                    <a:lumMod val="85000"/>
                    <a:lumOff val="15000"/>
                  </a:schemeClr>
                </a:solidFill>
                <a:latin typeface="微软雅黑" panose="020B0503020204020204" charset="-122"/>
                <a:cs typeface="微软雅黑" panose="020B0503020204020204" charset="-122"/>
                <a:sym typeface="+mn-ea"/>
              </a:rPr>
              <a:t>行造血干细胞采集</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2024-10-30MNC</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9.06</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10^8/kg</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CD34+</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0.35%</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CD34+</a:t>
            </a:r>
            <a:r>
              <a:rPr sz="1800">
                <a:solidFill>
                  <a:schemeClr val="dk1">
                    <a:lumMod val="85000"/>
                    <a:lumOff val="15000"/>
                  </a:schemeClr>
                </a:solidFill>
                <a:latin typeface="微软雅黑" panose="020B0503020204020204" charset="-122"/>
                <a:cs typeface="微软雅黑" panose="020B0503020204020204" charset="-122"/>
                <a:sym typeface="+mn-ea"/>
              </a:rPr>
              <a:t>细胞计数</a:t>
            </a:r>
            <a:r>
              <a:rPr sz="1800">
                <a:solidFill>
                  <a:schemeClr val="dk1">
                    <a:lumMod val="85000"/>
                    <a:lumOff val="15000"/>
                  </a:schemeClr>
                </a:solidFill>
                <a:latin typeface="微软雅黑" panose="020B0503020204020204" charset="-122"/>
                <a:cs typeface="微软雅黑" panose="020B0503020204020204" charset="-122"/>
                <a:sym typeface="+mn-ea"/>
              </a:rPr>
              <a:t>3.171</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10^6/kg</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2024-10-31MNC</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5.6</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10^8/kg</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CD34+</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0.44%</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CD34+</a:t>
            </a:r>
            <a:r>
              <a:rPr sz="1800">
                <a:solidFill>
                  <a:schemeClr val="dk1">
                    <a:lumMod val="85000"/>
                    <a:lumOff val="15000"/>
                  </a:schemeClr>
                </a:solidFill>
                <a:latin typeface="微软雅黑" panose="020B0503020204020204" charset="-122"/>
                <a:cs typeface="微软雅黑" panose="020B0503020204020204" charset="-122"/>
                <a:sym typeface="+mn-ea"/>
              </a:rPr>
              <a:t>细胞计数</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2.464</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10^6/kg</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移植前</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全套：尿</a:t>
            </a:r>
            <a:r>
              <a:rPr sz="1800">
                <a:solidFill>
                  <a:schemeClr val="dk1">
                    <a:lumMod val="85000"/>
                    <a:lumOff val="15000"/>
                  </a:schemeClr>
                </a:solidFill>
                <a:latin typeface="微软雅黑" panose="020B0503020204020204" charset="-122"/>
                <a:cs typeface="微软雅黑" panose="020B0503020204020204" charset="-122"/>
                <a:sym typeface="+mn-ea"/>
              </a:rPr>
              <a:t>M</a:t>
            </a:r>
            <a:r>
              <a:rPr sz="1800">
                <a:solidFill>
                  <a:schemeClr val="dk1">
                    <a:lumMod val="85000"/>
                    <a:lumOff val="15000"/>
                  </a:schemeClr>
                </a:solidFill>
                <a:latin typeface="微软雅黑" panose="020B0503020204020204" charset="-122"/>
                <a:cs typeface="微软雅黑" panose="020B0503020204020204" charset="-122"/>
                <a:sym typeface="+mn-ea"/>
              </a:rPr>
              <a:t>蛋白阴性；</a:t>
            </a:r>
            <a:r>
              <a:rPr sz="1800">
                <a:solidFill>
                  <a:schemeClr val="dk1">
                    <a:lumMod val="85000"/>
                    <a:lumOff val="15000"/>
                  </a:schemeClr>
                </a:solidFill>
                <a:latin typeface="微软雅黑" panose="020B0503020204020204" charset="-122"/>
                <a:cs typeface="微软雅黑" panose="020B0503020204020204" charset="-122"/>
                <a:sym typeface="+mn-ea"/>
              </a:rPr>
              <a:t>κ/λ 1.17</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2024-12-06</a:t>
            </a:r>
            <a:r>
              <a:rPr sz="1800">
                <a:solidFill>
                  <a:schemeClr val="dk1">
                    <a:lumMod val="85000"/>
                    <a:lumOff val="15000"/>
                  </a:schemeClr>
                </a:solidFill>
                <a:latin typeface="微软雅黑" panose="020B0503020204020204" charset="-122"/>
                <a:cs typeface="微软雅黑" panose="020B0503020204020204" charset="-122"/>
                <a:sym typeface="+mn-ea"/>
              </a:rPr>
              <a:t>开始予以美法仑</a:t>
            </a:r>
            <a:r>
              <a:rPr sz="1800">
                <a:solidFill>
                  <a:schemeClr val="dk1">
                    <a:lumMod val="85000"/>
                    <a:lumOff val="15000"/>
                  </a:schemeClr>
                </a:solidFill>
                <a:latin typeface="微软雅黑" panose="020B0503020204020204" charset="-122"/>
                <a:cs typeface="微软雅黑" panose="020B0503020204020204" charset="-122"/>
                <a:sym typeface="+mn-ea"/>
              </a:rPr>
              <a:t>200mg/m2</a:t>
            </a:r>
            <a:r>
              <a:rPr sz="1800">
                <a:solidFill>
                  <a:schemeClr val="dk1">
                    <a:lumMod val="85000"/>
                    <a:lumOff val="15000"/>
                  </a:schemeClr>
                </a:solidFill>
                <a:latin typeface="微软雅黑" panose="020B0503020204020204" charset="-122"/>
                <a:cs typeface="微软雅黑" panose="020B0503020204020204" charset="-122"/>
                <a:sym typeface="+mn-ea"/>
              </a:rPr>
              <a:t>预处理（分两天）</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2024-12-09</a:t>
            </a:r>
            <a:r>
              <a:rPr sz="1800">
                <a:solidFill>
                  <a:schemeClr val="dk1">
                    <a:lumMod val="85000"/>
                    <a:lumOff val="15000"/>
                  </a:schemeClr>
                </a:solidFill>
                <a:latin typeface="微软雅黑" panose="020B0503020204020204" charset="-122"/>
                <a:cs typeface="微软雅黑" panose="020B0503020204020204" charset="-122"/>
                <a:sym typeface="+mn-ea"/>
              </a:rPr>
              <a:t>回输</a:t>
            </a:r>
            <a:r>
              <a:rPr sz="1800">
                <a:solidFill>
                  <a:schemeClr val="dk1">
                    <a:lumMod val="85000"/>
                    <a:lumOff val="15000"/>
                  </a:schemeClr>
                </a:solidFill>
                <a:latin typeface="微软雅黑" panose="020B0503020204020204" charset="-122"/>
                <a:cs typeface="微软雅黑" panose="020B0503020204020204" charset="-122"/>
                <a:sym typeface="+mn-ea"/>
              </a:rPr>
              <a:t>2024-10-30</a:t>
            </a:r>
            <a:r>
              <a:rPr sz="1800">
                <a:solidFill>
                  <a:schemeClr val="dk1">
                    <a:lumMod val="85000"/>
                    <a:lumOff val="15000"/>
                  </a:schemeClr>
                </a:solidFill>
                <a:latin typeface="微软雅黑" panose="020B0503020204020204" charset="-122"/>
                <a:cs typeface="微软雅黑" panose="020B0503020204020204" charset="-122"/>
                <a:sym typeface="+mn-ea"/>
              </a:rPr>
              <a:t>采集的自体造血干细胞，含</a:t>
            </a:r>
            <a:r>
              <a:rPr sz="1800">
                <a:solidFill>
                  <a:schemeClr val="dk1">
                    <a:lumMod val="85000"/>
                    <a:lumOff val="15000"/>
                  </a:schemeClr>
                </a:solidFill>
                <a:latin typeface="微软雅黑" panose="020B0503020204020204" charset="-122"/>
                <a:cs typeface="微软雅黑" panose="020B0503020204020204" charset="-122"/>
                <a:sym typeface="+mn-ea"/>
              </a:rPr>
              <a:t>NC 9.06</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10^8/kg</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CD34+ 3.171</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10^6/kg</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10-31</a:t>
            </a:r>
            <a:r>
              <a:rPr sz="1800">
                <a:solidFill>
                  <a:schemeClr val="dk1">
                    <a:lumMod val="85000"/>
                    <a:lumOff val="15000"/>
                  </a:schemeClr>
                </a:solidFill>
                <a:latin typeface="微软雅黑" panose="020B0503020204020204" charset="-122"/>
                <a:cs typeface="微软雅黑" panose="020B0503020204020204" charset="-122"/>
                <a:sym typeface="+mn-ea"/>
              </a:rPr>
              <a:t>采集的细胞继续冻存）</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+10</a:t>
            </a:r>
            <a:r>
              <a:rPr sz="1800">
                <a:solidFill>
                  <a:schemeClr val="dk1">
                    <a:lumMod val="85000"/>
                    <a:lumOff val="15000"/>
                  </a:schemeClr>
                </a:solidFill>
                <a:latin typeface="微软雅黑" panose="020B0503020204020204" charset="-122"/>
                <a:cs typeface="微软雅黑" panose="020B0503020204020204" charset="-122"/>
                <a:sym typeface="+mn-ea"/>
              </a:rPr>
              <a:t>天粒系造血重建，</a:t>
            </a:r>
            <a:r>
              <a:rPr sz="1800">
                <a:solidFill>
                  <a:schemeClr val="dk1">
                    <a:lumMod val="85000"/>
                    <a:lumOff val="15000"/>
                  </a:schemeClr>
                </a:solidFill>
                <a:latin typeface="微软雅黑" panose="020B0503020204020204" charset="-122"/>
                <a:cs typeface="微软雅黑" panose="020B0503020204020204" charset="-122"/>
                <a:sym typeface="+mn-ea"/>
              </a:rPr>
              <a:t>+13</a:t>
            </a:r>
            <a:r>
              <a:rPr sz="1800">
                <a:solidFill>
                  <a:schemeClr val="dk1">
                    <a:lumMod val="85000"/>
                    <a:lumOff val="15000"/>
                  </a:schemeClr>
                </a:solidFill>
                <a:latin typeface="微软雅黑" panose="020B0503020204020204" charset="-122"/>
                <a:cs typeface="微软雅黑" panose="020B0503020204020204" charset="-122"/>
                <a:sym typeface="+mn-ea"/>
              </a:rPr>
              <a:t>天血小板脱离输注</a:t>
            </a:r>
            <a:endParaRPr sz="1800">
              <a:solidFill>
                <a:schemeClr val="dk1">
                  <a:lumMod val="85000"/>
                  <a:lumOff val="15000"/>
                </a:schemeClr>
              </a:solidFill>
              <a:latin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0" y="414655"/>
            <a:ext cx="10968990" cy="705485"/>
          </a:xfrm>
        </p:spPr>
        <p:txBody>
          <a:bodyPr/>
          <a:p>
            <a:r>
              <a:rPr lang="en-US" altLang="zh-CN" b="1" spc="0" noProof="0">
                <a:ln>
                  <a:noFill/>
                </a:ln>
                <a:solidFill>
                  <a:prstClr val="white"/>
                </a:solidFill>
                <a:effectLst/>
                <a:uLnTx/>
                <a:latin typeface="微软雅黑" panose="020B0503020204020204" charset="-122"/>
                <a:ea typeface="微软雅黑" panose="020B0503020204020204" charset="-122"/>
                <a:cs typeface="+mn-cs"/>
                <a:sym typeface="+mn-ea"/>
              </a:rPr>
              <a:t>RANKL</a:t>
            </a:r>
            <a:r>
              <a:rPr lang="zh-CN" altLang="en-US" b="1" spc="0" noProof="0">
                <a:ln>
                  <a:noFill/>
                </a:ln>
                <a:solidFill>
                  <a:prstClr val="white"/>
                </a:solidFill>
                <a:effectLst/>
                <a:uLnTx/>
                <a:latin typeface="微软雅黑" panose="020B0503020204020204" charset="-122"/>
                <a:ea typeface="微软雅黑" panose="020B0503020204020204" charset="-122"/>
                <a:cs typeface="+mn-cs"/>
                <a:sym typeface="+mn-ea"/>
              </a:rPr>
              <a:t>恶性循环：导致骨破坏、促进骨转移灶增殖</a:t>
            </a:r>
            <a:endParaRPr lang="zh-CN" altLang="en-US"/>
          </a:p>
        </p:txBody>
      </p:sp>
      <p:sp>
        <p:nvSpPr>
          <p:cNvPr id="22" name="标题 21"/>
          <p:cNvSpPr>
            <a:spLocks noGrp="1"/>
          </p:cNvSpPr>
          <p:nvPr>
            <p:custDataLst>
              <p:tags r:id="rId2"/>
            </p:custDataLst>
          </p:nvPr>
        </p:nvSpPr>
        <p:spPr>
          <a:xfrm>
            <a:off x="262960" y="182950"/>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患者移植后评估及巩固</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106" name="内容占位符 2"/>
          <p:cNvSpPr/>
          <p:nvPr>
            <p:custDataLst>
              <p:tags r:id="rId3"/>
            </p:custDataLst>
          </p:nvPr>
        </p:nvSpPr>
        <p:spPr>
          <a:xfrm>
            <a:off x="669925" y="2030730"/>
            <a:ext cx="10852150" cy="3543300"/>
          </a:xfrm>
          <a:prstGeom prst="rect">
            <a:avLst/>
          </a:prstGeo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200000"/>
              </a:lnSpc>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2025-02</a:t>
            </a:r>
            <a:r>
              <a:rPr sz="2000">
                <a:solidFill>
                  <a:schemeClr val="dk1">
                    <a:lumMod val="85000"/>
                    <a:lumOff val="15000"/>
                  </a:schemeClr>
                </a:solidFill>
                <a:latin typeface="微软雅黑" panose="020B0503020204020204" charset="-122"/>
                <a:cs typeface="微软雅黑" panose="020B0503020204020204" charset="-122"/>
                <a:sym typeface="+mn-ea"/>
              </a:rPr>
              <a:t>行移植后评估：</a:t>
            </a:r>
            <a:r>
              <a:rPr sz="2000">
                <a:solidFill>
                  <a:schemeClr val="dk1">
                    <a:lumMod val="85000"/>
                    <a:lumOff val="15000"/>
                  </a:schemeClr>
                </a:solidFill>
                <a:latin typeface="微软雅黑" panose="020B0503020204020204" charset="-122"/>
                <a:cs typeface="微软雅黑" panose="020B0503020204020204" charset="-122"/>
                <a:sym typeface="+mn-ea"/>
              </a:rPr>
              <a:t>sCR</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sFLC κ 2.55mg/L</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λ 2.42mg/L</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κ/λ 1.05</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IFE</a:t>
            </a:r>
            <a:r>
              <a:rPr sz="2000">
                <a:solidFill>
                  <a:schemeClr val="dk1">
                    <a:lumMod val="85000"/>
                    <a:lumOff val="15000"/>
                  </a:schemeClr>
                </a:solidFill>
                <a:latin typeface="微软雅黑" panose="020B0503020204020204" charset="-122"/>
                <a:cs typeface="微软雅黑" panose="020B0503020204020204" charset="-122"/>
                <a:sym typeface="+mn-ea"/>
              </a:rPr>
              <a:t>：阴性）</a:t>
            </a:r>
            <a:r>
              <a:rPr sz="2000">
                <a:solidFill>
                  <a:schemeClr val="dk1">
                    <a:lumMod val="85000"/>
                    <a:lumOff val="15000"/>
                  </a:schemeClr>
                </a:solidFill>
                <a:latin typeface="微软雅黑" panose="020B0503020204020204" charset="-122"/>
                <a:cs typeface="微软雅黑" panose="020B0503020204020204" charset="-122"/>
                <a:sym typeface="+mn-ea"/>
              </a:rPr>
              <a:t>+MRD</a:t>
            </a:r>
            <a:r>
              <a:rPr sz="2000">
                <a:solidFill>
                  <a:schemeClr val="dk1">
                    <a:lumMod val="85000"/>
                    <a:lumOff val="15000"/>
                  </a:schemeClr>
                </a:solidFill>
                <a:latin typeface="微软雅黑" panose="020B0503020204020204" charset="-122"/>
                <a:cs typeface="微软雅黑" panose="020B0503020204020204" charset="-122"/>
                <a:sym typeface="+mn-ea"/>
              </a:rPr>
              <a:t>（流式</a:t>
            </a:r>
            <a:r>
              <a:rPr sz="2000">
                <a:solidFill>
                  <a:schemeClr val="dk1">
                    <a:lumMod val="85000"/>
                    <a:lumOff val="15000"/>
                  </a:schemeClr>
                </a:solidFill>
                <a:latin typeface="微软雅黑" panose="020B0503020204020204" charset="-122"/>
                <a:cs typeface="微软雅黑" panose="020B0503020204020204" charset="-122"/>
                <a:sym typeface="+mn-ea"/>
              </a:rPr>
              <a:t> 56</a:t>
            </a:r>
            <a:r>
              <a:rPr sz="2000">
                <a:solidFill>
                  <a:schemeClr val="dk1">
                    <a:lumMod val="85000"/>
                    <a:lumOff val="15000"/>
                  </a:schemeClr>
                </a:solidFill>
                <a:latin typeface="微软雅黑" panose="020B0503020204020204" charset="-122"/>
                <a:cs typeface="微软雅黑" panose="020B0503020204020204" charset="-122"/>
                <a:sym typeface="+mn-ea"/>
              </a:rPr>
              <a:t>万细胞、阴性；</a:t>
            </a:r>
            <a:r>
              <a:rPr sz="2000">
                <a:solidFill>
                  <a:schemeClr val="dk1">
                    <a:lumMod val="85000"/>
                    <a:lumOff val="15000"/>
                  </a:schemeClr>
                </a:solidFill>
                <a:latin typeface="微软雅黑" panose="020B0503020204020204" charset="-122"/>
                <a:cs typeface="微软雅黑" panose="020B0503020204020204" charset="-122"/>
                <a:sym typeface="+mn-ea"/>
              </a:rPr>
              <a:t>NGS 0</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24</a:t>
            </a:r>
            <a:r>
              <a:rPr sz="2000">
                <a:solidFill>
                  <a:schemeClr val="dk1">
                    <a:lumMod val="85000"/>
                    <a:lumOff val="15000"/>
                  </a:schemeClr>
                </a:solidFill>
                <a:latin typeface="微软雅黑" panose="020B0503020204020204" charset="-122"/>
                <a:cs typeface="微软雅黑" panose="020B0503020204020204" charset="-122"/>
                <a:sym typeface="+mn-ea"/>
              </a:rPr>
              <a:t>小时尿蛋白</a:t>
            </a:r>
            <a:r>
              <a:rPr sz="2000">
                <a:solidFill>
                  <a:schemeClr val="dk1">
                    <a:lumMod val="85000"/>
                    <a:lumOff val="15000"/>
                  </a:schemeClr>
                </a:solidFill>
                <a:latin typeface="微软雅黑" panose="020B0503020204020204" charset="-122"/>
                <a:cs typeface="微软雅黑" panose="020B0503020204020204" charset="-122"/>
                <a:sym typeface="+mn-ea"/>
              </a:rPr>
              <a:t> 0.185g</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2025</a:t>
            </a:r>
            <a:r>
              <a:rPr sz="2000">
                <a:solidFill>
                  <a:schemeClr val="dk1">
                    <a:lumMod val="85000"/>
                    <a:lumOff val="15000"/>
                  </a:schemeClr>
                </a:solidFill>
                <a:latin typeface="微软雅黑" panose="020B0503020204020204" charset="-122"/>
                <a:cs typeface="微软雅黑" panose="020B0503020204020204" charset="-122"/>
                <a:sym typeface="+mn-ea"/>
              </a:rPr>
              <a:t>年</a:t>
            </a:r>
            <a:r>
              <a:rPr sz="2000">
                <a:solidFill>
                  <a:schemeClr val="dk1">
                    <a:lumMod val="85000"/>
                    <a:lumOff val="15000"/>
                  </a:schemeClr>
                </a:solidFill>
                <a:latin typeface="微软雅黑" panose="020B0503020204020204" charset="-122"/>
                <a:cs typeface="微软雅黑" panose="020B0503020204020204" charset="-122"/>
                <a:sym typeface="+mn-ea"/>
              </a:rPr>
              <a:t>3</a:t>
            </a:r>
            <a:r>
              <a:rPr sz="2000">
                <a:solidFill>
                  <a:schemeClr val="dk1">
                    <a:lumMod val="85000"/>
                    <a:lumOff val="15000"/>
                  </a:schemeClr>
                </a:solidFill>
                <a:latin typeface="微软雅黑" panose="020B0503020204020204" charset="-122"/>
                <a:cs typeface="微软雅黑" panose="020B0503020204020204" charset="-122"/>
                <a:sym typeface="+mn-ea"/>
              </a:rPr>
              <a:t>月开始</a:t>
            </a:r>
            <a:r>
              <a:rPr sz="2000">
                <a:solidFill>
                  <a:schemeClr val="dk1">
                    <a:lumMod val="85000"/>
                    <a:lumOff val="15000"/>
                  </a:schemeClr>
                </a:solidFill>
                <a:latin typeface="微软雅黑" panose="020B0503020204020204" charset="-122"/>
                <a:cs typeface="微软雅黑" panose="020B0503020204020204" charset="-122"/>
                <a:sym typeface="+mn-ea"/>
              </a:rPr>
              <a:t>VRD</a:t>
            </a:r>
            <a:r>
              <a:rPr sz="2000">
                <a:solidFill>
                  <a:schemeClr val="dk1">
                    <a:lumMod val="85000"/>
                    <a:lumOff val="15000"/>
                  </a:schemeClr>
                </a:solidFill>
                <a:latin typeface="微软雅黑" panose="020B0503020204020204" charset="-122"/>
                <a:cs typeface="微软雅黑" panose="020B0503020204020204" charset="-122"/>
                <a:sym typeface="+mn-ea"/>
              </a:rPr>
              <a:t>方案巩固</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2</a:t>
            </a:r>
            <a:r>
              <a:rPr sz="2000">
                <a:solidFill>
                  <a:schemeClr val="dk1">
                    <a:lumMod val="85000"/>
                    <a:lumOff val="15000"/>
                  </a:schemeClr>
                </a:solidFill>
                <a:latin typeface="微软雅黑" panose="020B0503020204020204" charset="-122"/>
                <a:cs typeface="微软雅黑" panose="020B0503020204020204" charset="-122"/>
                <a:sym typeface="+mn-ea"/>
              </a:rPr>
              <a:t>疗程，</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2025</a:t>
            </a:r>
            <a:r>
              <a:rPr sz="2000">
                <a:solidFill>
                  <a:schemeClr val="dk1">
                    <a:lumMod val="85000"/>
                    <a:lumOff val="15000"/>
                  </a:schemeClr>
                </a:solidFill>
                <a:latin typeface="微软雅黑" panose="020B0503020204020204" charset="-122"/>
                <a:cs typeface="微软雅黑" panose="020B0503020204020204" charset="-122"/>
                <a:sym typeface="+mn-ea"/>
              </a:rPr>
              <a:t>年</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5</a:t>
            </a:r>
            <a:r>
              <a:rPr sz="2000">
                <a:solidFill>
                  <a:schemeClr val="dk1">
                    <a:lumMod val="85000"/>
                    <a:lumOff val="15000"/>
                  </a:schemeClr>
                </a:solidFill>
                <a:latin typeface="微软雅黑" panose="020B0503020204020204" charset="-122"/>
                <a:cs typeface="微软雅黑" panose="020B0503020204020204" charset="-122"/>
                <a:sym typeface="+mn-ea"/>
              </a:rPr>
              <a:t>月进入来那度胺单药维持</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2025-04</a:t>
            </a:r>
            <a:r>
              <a:rPr sz="2000">
                <a:solidFill>
                  <a:schemeClr val="dk1">
                    <a:lumMod val="85000"/>
                    <a:lumOff val="15000"/>
                  </a:schemeClr>
                </a:solidFill>
                <a:latin typeface="微软雅黑" panose="020B0503020204020204" charset="-122"/>
                <a:cs typeface="微软雅黑" panose="020B0503020204020204" charset="-122"/>
                <a:sym typeface="+mn-ea"/>
              </a:rPr>
              <a:t>复查</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全套：阴性</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lang="en-US" altLang="zh-CN" sz="2000">
                <a:solidFill>
                  <a:schemeClr val="dk1">
                    <a:lumMod val="85000"/>
                    <a:lumOff val="15000"/>
                  </a:schemeClr>
                </a:solidFill>
                <a:latin typeface="微软雅黑" panose="020B0503020204020204" charset="-122"/>
                <a:cs typeface="微软雅黑" panose="020B0503020204020204" charset="-122"/>
                <a:sym typeface="+mn-ea"/>
              </a:rPr>
              <a:t>2025-07评估sCR</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+MRD</a:t>
            </a:r>
            <a:r>
              <a:rPr sz="2000">
                <a:solidFill>
                  <a:schemeClr val="dk1">
                    <a:lumMod val="85000"/>
                    <a:lumOff val="15000"/>
                  </a:schemeClr>
                </a:solidFill>
                <a:latin typeface="微软雅黑" panose="020B0503020204020204" charset="-122"/>
                <a:cs typeface="微软雅黑" panose="020B0503020204020204" charset="-122"/>
                <a:sym typeface="+mn-ea"/>
              </a:rPr>
              <a:t>（流式</a:t>
            </a:r>
            <a:r>
              <a:rPr sz="2000">
                <a:solidFill>
                  <a:schemeClr val="dk1">
                    <a:lumMod val="85000"/>
                    <a:lumOff val="15000"/>
                  </a:schemeClr>
                </a:solidFill>
                <a:latin typeface="微软雅黑" panose="020B0503020204020204" charset="-122"/>
                <a:cs typeface="微软雅黑" panose="020B0503020204020204" charset="-122"/>
                <a:sym typeface="+mn-ea"/>
              </a:rPr>
              <a:t> </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273</a:t>
            </a:r>
            <a:r>
              <a:rPr sz="2000">
                <a:solidFill>
                  <a:schemeClr val="dk1">
                    <a:lumMod val="85000"/>
                    <a:lumOff val="15000"/>
                  </a:schemeClr>
                </a:solidFill>
                <a:latin typeface="微软雅黑" panose="020B0503020204020204" charset="-122"/>
                <a:cs typeface="微软雅黑" panose="020B0503020204020204" charset="-122"/>
                <a:sym typeface="+mn-ea"/>
              </a:rPr>
              <a:t>万</a:t>
            </a:r>
            <a:r>
              <a:rPr sz="2000">
                <a:solidFill>
                  <a:schemeClr val="dk1">
                    <a:lumMod val="85000"/>
                    <a:lumOff val="15000"/>
                  </a:schemeClr>
                </a:solidFill>
                <a:latin typeface="微软雅黑" panose="020B0503020204020204" charset="-122"/>
                <a:cs typeface="微软雅黑" panose="020B0503020204020204" charset="-122"/>
                <a:sym typeface="+mn-ea"/>
              </a:rPr>
              <a:t>细胞阴性；</a:t>
            </a:r>
            <a:r>
              <a:rPr sz="2000">
                <a:solidFill>
                  <a:schemeClr val="dk1">
                    <a:lumMod val="85000"/>
                    <a:lumOff val="15000"/>
                  </a:schemeClr>
                </a:solidFill>
                <a:latin typeface="微软雅黑" panose="020B0503020204020204" charset="-122"/>
                <a:cs typeface="微软雅黑" panose="020B0503020204020204" charset="-122"/>
                <a:sym typeface="+mn-ea"/>
              </a:rPr>
              <a:t>NGS 0</a:t>
            </a:r>
            <a:r>
              <a:rPr sz="2000">
                <a:solidFill>
                  <a:schemeClr val="dk1">
                    <a:lumMod val="85000"/>
                    <a:lumOff val="15000"/>
                  </a:schemeClr>
                </a:solidFill>
                <a:latin typeface="微软雅黑" panose="020B0503020204020204" charset="-122"/>
                <a:cs typeface="微软雅黑" panose="020B0503020204020204" charset="-122"/>
                <a:sym typeface="+mn-ea"/>
              </a:rPr>
              <a:t>）</a:t>
            </a:r>
            <a:endParaRPr sz="2000">
              <a:solidFill>
                <a:schemeClr val="dk1">
                  <a:lumMod val="85000"/>
                  <a:lumOff val="15000"/>
                </a:schemeClr>
              </a:solidFill>
              <a:latin typeface="微软雅黑" panose="020B0503020204020204" charset="-122"/>
              <a:cs typeface="微软雅黑" panose="020B0503020204020204" charset="-122"/>
              <a:sym typeface="+mn-ea"/>
            </a:endParaRPr>
          </a:p>
        </p:txBody>
      </p:sp>
    </p:spTree>
    <p:custDataLst>
      <p:tags r:id="rId4"/>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552520" y="364560"/>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骨病治疗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106" name="内容占位符 2"/>
          <p:cNvSpPr/>
          <p:nvPr>
            <p:ph idx="4294967295"/>
            <p:custDataLst>
              <p:tags r:id="rId2"/>
            </p:custDataLst>
          </p:nvPr>
        </p:nvSpPr>
        <p:spPr>
          <a:xfrm>
            <a:off x="3983355" y="2430145"/>
            <a:ext cx="6893560" cy="2423795"/>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200000"/>
              </a:lnSpc>
              <a:buClrTx/>
              <a:buSzTx/>
              <a:buFont typeface="Wingdings" panose="05000000000000000000" pitchFamily="2" charset="2"/>
              <a:buChar char="l"/>
            </a:pPr>
            <a:r>
              <a:rPr lang="zh-CN" altLang="en-US" sz="2000">
                <a:solidFill>
                  <a:schemeClr val="dk1">
                    <a:lumMod val="85000"/>
                    <a:lumOff val="15000"/>
                  </a:schemeClr>
                </a:solidFill>
                <a:latin typeface="微软雅黑" panose="020B0503020204020204" charset="-122"/>
                <a:cs typeface="微软雅黑" panose="020B0503020204020204" charset="-122"/>
                <a:sym typeface="+mn-ea"/>
              </a:rPr>
              <a:t>诱导、巩固、维持期间：每月规律使用地舒单抗；</a:t>
            </a:r>
            <a:endParaRPr lang="zh-CN" altLang="en-US" sz="20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lang="zh-CN" altLang="en-US" sz="2000">
                <a:solidFill>
                  <a:schemeClr val="dk1">
                    <a:lumMod val="85000"/>
                    <a:lumOff val="15000"/>
                  </a:schemeClr>
                </a:solidFill>
                <a:latin typeface="微软雅黑" panose="020B0503020204020204" charset="-122"/>
                <a:cs typeface="微软雅黑" panose="020B0503020204020204" charset="-122"/>
                <a:sym typeface="+mn-ea"/>
              </a:rPr>
              <a:t>无颌骨坏死或低钙血症等并发症；</a:t>
            </a:r>
            <a:endParaRPr lang="zh-CN" altLang="en-US" sz="2000">
              <a:solidFill>
                <a:schemeClr val="dk1">
                  <a:lumMod val="85000"/>
                  <a:lumOff val="15000"/>
                </a:schemeClr>
              </a:solidFill>
              <a:latin typeface="微软雅黑" panose="020B0503020204020204" charset="-122"/>
              <a:cs typeface="微软雅黑" panose="020B0503020204020204" charset="-122"/>
              <a:sym typeface="+mn-ea"/>
            </a:endParaRPr>
          </a:p>
        </p:txBody>
      </p:sp>
      <p:pic>
        <p:nvPicPr>
          <p:cNvPr id="80" name="图片 79" descr="712f71b0c1adae0bb43f89217c7b25f"/>
          <p:cNvPicPr>
            <a:picLocks noChangeAspect="1"/>
          </p:cNvPicPr>
          <p:nvPr/>
        </p:nvPicPr>
        <p:blipFill>
          <a:blip r:embed="rId3"/>
          <a:stretch>
            <a:fillRect/>
          </a:stretch>
        </p:blipFill>
        <p:spPr>
          <a:xfrm>
            <a:off x="700649" y="3179643"/>
            <a:ext cx="2852693" cy="2705227"/>
          </a:xfrm>
          <a:prstGeom prst="rect">
            <a:avLst/>
          </a:prstGeom>
        </p:spPr>
      </p:pic>
      <p:sp>
        <p:nvSpPr>
          <p:cNvPr id="81" name="文本框 80"/>
          <p:cNvSpPr txBox="1"/>
          <p:nvPr/>
        </p:nvSpPr>
        <p:spPr>
          <a:xfrm>
            <a:off x="616802" y="1996156"/>
            <a:ext cx="3085823" cy="1172292"/>
          </a:xfrm>
          <a:prstGeom prst="wedgeRoundRectCallout">
            <a:avLst>
              <a:gd name="adj1" fmla="val -22421"/>
              <a:gd name="adj2" fmla="val 74932"/>
              <a:gd name="adj3" fmla="val 16667"/>
            </a:avLst>
          </a:prstGeom>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r="100000" b="100000"/>
              </a:path>
              <a:tileRect l="-100000" t="-100000"/>
            </a:gra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o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rPr>
              <a:t>加上安加维，骨相关事件</a:t>
            </a:r>
            <a:endParaRPr kumimoji="0" lang="en-US" altLang="zh-CN"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rPr>
              <a:t>更少发生、更晚发生</a:t>
            </a:r>
            <a:endParaRPr kumimoji="0" 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endParaRPr>
          </a:p>
        </p:txBody>
      </p:sp>
    </p:spTree>
    <p:custDataLst>
      <p:tags r:id="rId4"/>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381070" y="247085"/>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骨病评估</a:t>
            </a:r>
            <a:endParaRPr lang="zh-CN" altLang="en-US">
              <a:solidFill>
                <a:srgbClr val="0070C0"/>
              </a:solidFill>
            </a:endParaRPr>
          </a:p>
        </p:txBody>
      </p:sp>
      <p:pic>
        <p:nvPicPr>
          <p:cNvPr id="15" name="图片 14"/>
          <p:cNvPicPr>
            <a:picLocks noChangeAspect="1"/>
          </p:cNvPicPr>
          <p:nvPr/>
        </p:nvPicPr>
        <p:blipFill>
          <a:blip r:embed="rId2"/>
          <a:stretch>
            <a:fillRect/>
          </a:stretch>
        </p:blipFill>
        <p:spPr>
          <a:xfrm>
            <a:off x="6029325" y="952500"/>
            <a:ext cx="4968240" cy="5803265"/>
          </a:xfrm>
          <a:prstGeom prst="rect">
            <a:avLst/>
          </a:prstGeom>
        </p:spPr>
      </p:pic>
      <p:sp>
        <p:nvSpPr>
          <p:cNvPr id="16" name="文本框 15"/>
          <p:cNvSpPr txBox="1"/>
          <p:nvPr/>
        </p:nvSpPr>
        <p:spPr>
          <a:xfrm>
            <a:off x="1195705" y="1564005"/>
            <a:ext cx="4064000" cy="3969385"/>
          </a:xfrm>
          <a:prstGeom prst="rect">
            <a:avLst/>
          </a:prstGeom>
          <a:noFill/>
        </p:spPr>
        <p:txBody>
          <a:bodyPr wrap="square" rtlCol="0">
            <a:spAutoFit/>
          </a:bodyPr>
          <a:p>
            <a:endParaRPr lang="zh-CN" altLang="en-US"/>
          </a:p>
          <a:p>
            <a:r>
              <a:rPr lang="en-US" altLang="zh-CN" dirty="0">
                <a:latin typeface="微软雅黑" panose="020B0503020204020204" charset="-122"/>
                <a:ea typeface="微软雅黑" panose="020B0503020204020204" charset="-122"/>
                <a:cs typeface="微软雅黑" panose="020B0503020204020204" charset="-122"/>
                <a:sym typeface="+mn-ea"/>
              </a:rPr>
              <a:t>2024-10</a:t>
            </a:r>
            <a:r>
              <a:rPr lang="zh-CN" altLang="en-US" dirty="0">
                <a:latin typeface="微软雅黑" panose="020B0503020204020204" charset="-122"/>
                <a:ea typeface="微软雅黑" panose="020B0503020204020204" charset="-122"/>
                <a:cs typeface="微软雅黑" panose="020B0503020204020204" charset="-122"/>
                <a:sym typeface="+mn-ea"/>
              </a:rPr>
              <a:t>，类</a:t>
            </a:r>
            <a:r>
              <a:rPr lang="en-US" altLang="zh-CN" dirty="0">
                <a:latin typeface="微软雅黑" panose="020B0503020204020204" charset="-122"/>
                <a:ea typeface="微软雅黑" panose="020B0503020204020204" charset="-122"/>
                <a:cs typeface="微软雅黑" panose="020B0503020204020204" charset="-122"/>
                <a:sym typeface="+mn-ea"/>
              </a:rPr>
              <a:t>PET</a:t>
            </a:r>
            <a:r>
              <a:rPr lang="zh-CN" altLang="en-US" dirty="0">
                <a:latin typeface="微软雅黑" panose="020B0503020204020204" charset="-122"/>
                <a:ea typeface="微软雅黑" panose="020B0503020204020204" charset="-122"/>
                <a:cs typeface="微软雅黑" panose="020B0503020204020204" charset="-122"/>
                <a:sym typeface="+mn-ea"/>
              </a:rPr>
              <a:t>：全身多骨弥散受限，符合</a:t>
            </a:r>
            <a:r>
              <a:rPr lang="en-US" altLang="zh-CN" dirty="0">
                <a:latin typeface="微软雅黑" panose="020B0503020204020204" charset="-122"/>
                <a:ea typeface="微软雅黑" panose="020B0503020204020204" charset="-122"/>
                <a:cs typeface="微软雅黑" panose="020B0503020204020204" charset="-122"/>
                <a:sym typeface="+mn-ea"/>
              </a:rPr>
              <a:t>MM</a:t>
            </a:r>
            <a:r>
              <a:rPr lang="zh-CN" altLang="en-US" dirty="0">
                <a:latin typeface="微软雅黑" panose="020B0503020204020204" charset="-122"/>
                <a:ea typeface="微软雅黑" panose="020B0503020204020204" charset="-122"/>
                <a:cs typeface="微软雅黑" panose="020B0503020204020204" charset="-122"/>
                <a:sym typeface="+mn-ea"/>
              </a:rPr>
              <a:t>表现，较前</a:t>
            </a:r>
            <a:r>
              <a:rPr lang="en-US" altLang="zh-CN" dirty="0">
                <a:latin typeface="微软雅黑" panose="020B0503020204020204" charset="-122"/>
                <a:ea typeface="微软雅黑" panose="020B0503020204020204" charset="-122"/>
                <a:cs typeface="微软雅黑" panose="020B0503020204020204" charset="-122"/>
                <a:sym typeface="+mn-ea"/>
              </a:rPr>
              <a:t>2024-6-21</a:t>
            </a:r>
            <a:r>
              <a:rPr lang="zh-CN" altLang="en-US" dirty="0">
                <a:latin typeface="微软雅黑" panose="020B0503020204020204" charset="-122"/>
                <a:ea typeface="微软雅黑" panose="020B0503020204020204" charset="-122"/>
                <a:cs typeface="微软雅黑" panose="020B0503020204020204" charset="-122"/>
                <a:sym typeface="+mn-ea"/>
              </a:rPr>
              <a:t>好转，请结合临床；左侧下颌下腺弥散受限，较前相仿，请结合临床；肝囊肿可能；盆腔少许积液；</a:t>
            </a:r>
            <a:r>
              <a:rPr lang="en-US" altLang="zh-CN" dirty="0">
                <a:latin typeface="微软雅黑" panose="020B0503020204020204" charset="-122"/>
                <a:ea typeface="微软雅黑" panose="020B0503020204020204" charset="-122"/>
                <a:cs typeface="微软雅黑" panose="020B0503020204020204" charset="-122"/>
                <a:sym typeface="+mn-ea"/>
              </a:rPr>
              <a:t> L1-5</a:t>
            </a:r>
            <a:r>
              <a:rPr lang="zh-CN" altLang="en-US" dirty="0">
                <a:latin typeface="微软雅黑" panose="020B0503020204020204" charset="-122"/>
                <a:ea typeface="微软雅黑" panose="020B0503020204020204" charset="-122"/>
                <a:cs typeface="微软雅黑" panose="020B0503020204020204" charset="-122"/>
                <a:sym typeface="+mn-ea"/>
              </a:rPr>
              <a:t>椎间盘突出；腰背部皮下筋膜炎；</a:t>
            </a:r>
            <a:r>
              <a:rPr lang="en-US" altLang="zh-CN" dirty="0">
                <a:latin typeface="微软雅黑" panose="020B0503020204020204" charset="-122"/>
                <a:ea typeface="微软雅黑" panose="020B0503020204020204" charset="-122"/>
                <a:cs typeface="微软雅黑" panose="020B0503020204020204" charset="-122"/>
                <a:sym typeface="+mn-ea"/>
              </a:rPr>
              <a:t> S2</a:t>
            </a:r>
            <a:r>
              <a:rPr lang="zh-CN" altLang="en-US" dirty="0">
                <a:latin typeface="微软雅黑" panose="020B0503020204020204" charset="-122"/>
                <a:ea typeface="微软雅黑" panose="020B0503020204020204" charset="-122"/>
                <a:cs typeface="微软雅黑" panose="020B0503020204020204" charset="-122"/>
                <a:sym typeface="+mn-ea"/>
              </a:rPr>
              <a:t>椎管囊肿</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altLang="en-US"/>
          </a:p>
          <a:p>
            <a:endParaRPr lang="zh-CN" altLang="en-US"/>
          </a:p>
          <a:p>
            <a:endParaRPr lang="zh-CN" altLang="en-US"/>
          </a:p>
          <a:p>
            <a:endParaRPr lang="zh-CN" altLang="en-US"/>
          </a:p>
          <a:p>
            <a:endParaRPr lang="zh-CN" altLang="en-US"/>
          </a:p>
          <a:p>
            <a:r>
              <a:rPr lang="zh-CN" altLang="en-US"/>
              <a:t>患者每月一次用一次地舒单抗，</a:t>
            </a:r>
            <a:r>
              <a:rPr lang="zh-CN" altLang="en-US">
                <a:solidFill>
                  <a:srgbClr val="FF0000"/>
                </a:solidFill>
              </a:rPr>
              <a:t>骨破坏明显好转；</a:t>
            </a:r>
            <a:endParaRPr lang="zh-CN" altLang="en-US">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40005" y="307340"/>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骨髓瘤骨病治疗临床实践</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病例</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2</a:t>
            </a:r>
            <a:endPar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49130" name="内容占位符 2"/>
          <p:cNvSpPr/>
          <p:nvPr>
            <p:ph idx="1"/>
          </p:nvPr>
        </p:nvSpPr>
        <p:spPr>
          <a:xfrm>
            <a:off x="617855" y="1346835"/>
            <a:ext cx="10852150" cy="227838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Font typeface="Wingdings" panose="05000000000000000000" pitchFamily="2" charset="2"/>
              <a:buChar char="l"/>
            </a:pP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患者</a:t>
            </a:r>
            <a:r>
              <a:rPr sz="1800">
                <a:solidFill>
                  <a:schemeClr val="dk1">
                    <a:lumMod val="85000"/>
                    <a:lumOff val="15000"/>
                  </a:schemeClr>
                </a:solidFill>
                <a:latin typeface="微软雅黑" panose="020B0503020204020204" charset="-122"/>
                <a:cs typeface="微软雅黑" panose="020B0503020204020204" charset="-122"/>
                <a:sym typeface="+mn-ea"/>
              </a:rPr>
              <a:t>***，男，</a:t>
            </a:r>
            <a:r>
              <a:rPr sz="1800">
                <a:solidFill>
                  <a:schemeClr val="dk1">
                    <a:lumMod val="85000"/>
                    <a:lumOff val="15000"/>
                  </a:schemeClr>
                </a:solidFill>
                <a:latin typeface="微软雅黑" panose="020B0503020204020204" charset="-122"/>
                <a:cs typeface="微软雅黑" panose="020B0503020204020204" charset="-122"/>
                <a:sym typeface="+mn-ea"/>
              </a:rPr>
              <a:t>49岁，因</a:t>
            </a:r>
            <a:r>
              <a:rPr sz="1800">
                <a:solidFill>
                  <a:schemeClr val="dk1">
                    <a:lumMod val="85000"/>
                    <a:lumOff val="15000"/>
                  </a:schemeClr>
                </a:solidFill>
                <a:latin typeface="微软雅黑" panose="020B0503020204020204" charset="-122"/>
                <a:cs typeface="微软雅黑" panose="020B0503020204020204" charset="-122"/>
                <a:sym typeface="+mn-ea"/>
              </a:rPr>
              <a:t>“左肩胛骨疼痛</a:t>
            </a:r>
            <a:r>
              <a:rPr sz="1800">
                <a:solidFill>
                  <a:schemeClr val="dk1">
                    <a:lumMod val="85000"/>
                    <a:lumOff val="15000"/>
                  </a:schemeClr>
                </a:solidFill>
                <a:latin typeface="微软雅黑" panose="020B0503020204020204" charset="-122"/>
                <a:cs typeface="微软雅黑" panose="020B0503020204020204" charset="-122"/>
                <a:sym typeface="+mn-ea"/>
              </a:rPr>
              <a:t>1月余</a:t>
            </a:r>
            <a:r>
              <a:rPr sz="1800">
                <a:solidFill>
                  <a:schemeClr val="dk1">
                    <a:lumMod val="85000"/>
                    <a:lumOff val="15000"/>
                  </a:schemeClr>
                </a:solidFill>
                <a:latin typeface="微软雅黑" panose="020B0503020204020204" charset="-122"/>
                <a:cs typeface="微软雅黑" panose="020B0503020204020204" charset="-122"/>
                <a:sym typeface="+mn-ea"/>
              </a:rPr>
              <a:t>”入院</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2022-04</a:t>
            </a:r>
            <a:r>
              <a:rPr sz="1800">
                <a:solidFill>
                  <a:schemeClr val="dk1">
                    <a:lumMod val="85000"/>
                    <a:lumOff val="15000"/>
                  </a:schemeClr>
                </a:solidFill>
                <a:latin typeface="微软雅黑" panose="020B0503020204020204" charset="-122"/>
                <a:cs typeface="微软雅黑" panose="020B0503020204020204" charset="-122"/>
                <a:sym typeface="+mn-ea"/>
              </a:rPr>
              <a:t>胸部</a:t>
            </a:r>
            <a:r>
              <a:rPr sz="1800">
                <a:solidFill>
                  <a:schemeClr val="dk1">
                    <a:lumMod val="85000"/>
                    <a:lumOff val="15000"/>
                  </a:schemeClr>
                </a:solidFill>
                <a:latin typeface="微软雅黑" panose="020B0503020204020204" charset="-122"/>
                <a:cs typeface="微软雅黑" panose="020B0503020204020204" charset="-122"/>
                <a:sym typeface="+mn-ea"/>
              </a:rPr>
              <a:t>CT</a:t>
            </a:r>
            <a:r>
              <a:rPr sz="1800">
                <a:solidFill>
                  <a:schemeClr val="dk1">
                    <a:lumMod val="85000"/>
                    <a:lumOff val="15000"/>
                  </a:schemeClr>
                </a:solidFill>
                <a:latin typeface="微软雅黑" panose="020B0503020204020204" charset="-122"/>
                <a:cs typeface="微软雅黑" panose="020B0503020204020204" charset="-122"/>
                <a:sym typeface="+mn-ea"/>
              </a:rPr>
              <a:t>示肩胛骨异常信号，</a:t>
            </a:r>
            <a:r>
              <a:rPr sz="1800">
                <a:solidFill>
                  <a:schemeClr val="dk1">
                    <a:lumMod val="85000"/>
                    <a:lumOff val="15000"/>
                  </a:schemeClr>
                </a:solidFill>
                <a:latin typeface="微软雅黑" panose="020B0503020204020204" charset="-122"/>
                <a:cs typeface="微软雅黑" panose="020B0503020204020204" charset="-122"/>
                <a:sym typeface="+mn-ea"/>
              </a:rPr>
              <a:t>2022-05-14</a:t>
            </a:r>
            <a:r>
              <a:rPr sz="1800">
                <a:solidFill>
                  <a:schemeClr val="dk1">
                    <a:lumMod val="85000"/>
                    <a:lumOff val="15000"/>
                  </a:schemeClr>
                </a:solidFill>
                <a:latin typeface="微软雅黑" panose="020B0503020204020204" charset="-122"/>
                <a:cs typeface="微软雅黑" panose="020B0503020204020204" charset="-122"/>
                <a:sym typeface="+mn-ea"/>
              </a:rPr>
              <a:t>肩关节</a:t>
            </a:r>
            <a:r>
              <a:rPr sz="1800">
                <a:solidFill>
                  <a:schemeClr val="dk1">
                    <a:lumMod val="85000"/>
                    <a:lumOff val="15000"/>
                  </a:schemeClr>
                </a:solidFill>
                <a:latin typeface="微软雅黑" panose="020B0503020204020204" charset="-122"/>
                <a:cs typeface="微软雅黑" panose="020B0503020204020204" charset="-122"/>
                <a:sym typeface="+mn-ea"/>
              </a:rPr>
              <a:t>MR</a:t>
            </a:r>
            <a:r>
              <a:rPr sz="1800">
                <a:solidFill>
                  <a:schemeClr val="dk1">
                    <a:lumMod val="85000"/>
                    <a:lumOff val="15000"/>
                  </a:schemeClr>
                </a:solidFill>
                <a:latin typeface="微软雅黑" panose="020B0503020204020204" charset="-122"/>
                <a:cs typeface="微软雅黑" panose="020B0503020204020204" charset="-122"/>
                <a:sym typeface="+mn-ea"/>
              </a:rPr>
              <a:t>：左肩袖变性、损伤；肱骨近段、肩胛骨、锁骨多发骨质信号异常，肩胛骨局部骨质破坏伴软组织水肿；左肩周滑囊少量积液，肩锁关节炎变性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2022-05-17PET-CT</a:t>
            </a:r>
            <a:r>
              <a:rPr sz="1800">
                <a:solidFill>
                  <a:schemeClr val="dk1">
                    <a:lumMod val="85000"/>
                    <a:lumOff val="15000"/>
                  </a:schemeClr>
                </a:solidFill>
                <a:latin typeface="微软雅黑" panose="020B0503020204020204" charset="-122"/>
                <a:cs typeface="微软雅黑" panose="020B0503020204020204" charset="-122"/>
                <a:sym typeface="+mn-ea"/>
              </a:rPr>
              <a:t>示：全身骨骼多发病灶</a:t>
            </a:r>
            <a:r>
              <a:rPr sz="1800">
                <a:solidFill>
                  <a:schemeClr val="dk1">
                    <a:lumMod val="85000"/>
                    <a:lumOff val="15000"/>
                  </a:schemeClr>
                </a:solidFill>
                <a:latin typeface="微软雅黑" panose="020B0503020204020204" charset="-122"/>
                <a:cs typeface="微软雅黑" panose="020B0503020204020204" charset="-122"/>
                <a:sym typeface="+mn-ea"/>
              </a:rPr>
              <a:t>FDG</a:t>
            </a:r>
            <a:r>
              <a:rPr sz="1800">
                <a:solidFill>
                  <a:schemeClr val="dk1">
                    <a:lumMod val="85000"/>
                    <a:lumOff val="15000"/>
                  </a:schemeClr>
                </a:solidFill>
                <a:latin typeface="微软雅黑" panose="020B0503020204020204" charset="-122"/>
                <a:cs typeface="微软雅黑" panose="020B0503020204020204" charset="-122"/>
                <a:sym typeface="+mn-ea"/>
              </a:rPr>
              <a:t>代谢异常增高，尤以双侧肩胛骨及部分腰椎为著（</a:t>
            </a:r>
            <a:r>
              <a:rPr sz="1800">
                <a:solidFill>
                  <a:schemeClr val="dk1">
                    <a:lumMod val="85000"/>
                    <a:lumOff val="15000"/>
                  </a:schemeClr>
                </a:solidFill>
                <a:latin typeface="微软雅黑" panose="020B0503020204020204" charset="-122"/>
                <a:cs typeface="微软雅黑" panose="020B0503020204020204" charset="-122"/>
                <a:sym typeface="+mn-ea"/>
              </a:rPr>
              <a:t>SUVmax</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5.16</a:t>
            </a:r>
            <a:r>
              <a:rPr sz="1800">
                <a:solidFill>
                  <a:schemeClr val="dk1">
                    <a:lumMod val="85000"/>
                    <a:lumOff val="15000"/>
                  </a:schemeClr>
                </a:solidFill>
                <a:latin typeface="微软雅黑" panose="020B0503020204020204" charset="-122"/>
                <a:cs typeface="微软雅黑" panose="020B0503020204020204" charset="-122"/>
                <a:sym typeface="+mn-ea"/>
              </a:rPr>
              <a:t>），考虑恶性病变可能，建议病理确诊；骨髓</a:t>
            </a:r>
            <a:r>
              <a:rPr sz="1800">
                <a:solidFill>
                  <a:schemeClr val="dk1">
                    <a:lumMod val="85000"/>
                    <a:lumOff val="15000"/>
                  </a:schemeClr>
                </a:solidFill>
                <a:latin typeface="微软雅黑" panose="020B0503020204020204" charset="-122"/>
                <a:cs typeface="微软雅黑" panose="020B0503020204020204" charset="-122"/>
                <a:sym typeface="+mn-ea"/>
              </a:rPr>
              <a:t>FDG</a:t>
            </a:r>
            <a:r>
              <a:rPr sz="1800">
                <a:solidFill>
                  <a:schemeClr val="dk1">
                    <a:lumMod val="85000"/>
                    <a:lumOff val="15000"/>
                  </a:schemeClr>
                </a:solidFill>
                <a:latin typeface="微软雅黑" panose="020B0503020204020204" charset="-122"/>
                <a:cs typeface="微软雅黑" panose="020B0503020204020204" charset="-122"/>
                <a:sym typeface="+mn-ea"/>
              </a:rPr>
              <a:t>代谢轻度不均匀异常增高</a:t>
            </a:r>
            <a:r>
              <a:rPr sz="1800">
                <a:solidFill>
                  <a:schemeClr val="dk1">
                    <a:lumMod val="85000"/>
                    <a:lumOff val="15000"/>
                  </a:schemeClr>
                </a:solidFill>
                <a:latin typeface="微软雅黑" panose="020B0503020204020204" charset="-122"/>
                <a:cs typeface="微软雅黑" panose="020B0503020204020204" charset="-122"/>
                <a:sym typeface="+mn-ea"/>
              </a:rPr>
              <a:t>(SUVmax</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2.58)</a:t>
            </a:r>
            <a:r>
              <a:rPr sz="1800">
                <a:solidFill>
                  <a:schemeClr val="dk1">
                    <a:lumMod val="85000"/>
                    <a:lumOff val="15000"/>
                  </a:schemeClr>
                </a:solidFill>
                <a:latin typeface="微软雅黑" panose="020B0503020204020204" charset="-122"/>
                <a:cs typeface="微软雅黑" panose="020B0503020204020204" charset="-122"/>
                <a:sym typeface="+mn-ea"/>
              </a:rPr>
              <a:t>，建议随诊。前列腺增生伴</a:t>
            </a:r>
            <a:r>
              <a:rPr sz="1800">
                <a:solidFill>
                  <a:schemeClr val="dk1">
                    <a:lumMod val="85000"/>
                    <a:lumOff val="15000"/>
                  </a:schemeClr>
                </a:solidFill>
                <a:latin typeface="微软雅黑" panose="020B0503020204020204" charset="-122"/>
                <a:cs typeface="微软雅黑" panose="020B0503020204020204" charset="-122"/>
                <a:sym typeface="+mn-ea"/>
              </a:rPr>
              <a:t>FDG</a:t>
            </a:r>
            <a:r>
              <a:rPr sz="1800">
                <a:solidFill>
                  <a:schemeClr val="dk1">
                    <a:lumMod val="85000"/>
                    <a:lumOff val="15000"/>
                  </a:schemeClr>
                </a:solidFill>
                <a:latin typeface="微软雅黑" panose="020B0503020204020204" charset="-122"/>
                <a:cs typeface="微软雅黑" panose="020B0503020204020204" charset="-122"/>
                <a:sym typeface="+mn-ea"/>
              </a:rPr>
              <a:t>代谢增高，双侧精囊腺</a:t>
            </a:r>
            <a:r>
              <a:rPr sz="1800">
                <a:solidFill>
                  <a:schemeClr val="dk1">
                    <a:lumMod val="85000"/>
                    <a:lumOff val="15000"/>
                  </a:schemeClr>
                </a:solidFill>
                <a:latin typeface="微软雅黑" panose="020B0503020204020204" charset="-122"/>
                <a:cs typeface="微软雅黑" panose="020B0503020204020204" charset="-122"/>
                <a:sym typeface="+mn-ea"/>
              </a:rPr>
              <a:t>FDG</a:t>
            </a:r>
            <a:r>
              <a:rPr sz="1800">
                <a:solidFill>
                  <a:schemeClr val="dk1">
                    <a:lumMod val="85000"/>
                    <a:lumOff val="15000"/>
                  </a:schemeClr>
                </a:solidFill>
                <a:latin typeface="微软雅黑" panose="020B0503020204020204" charset="-122"/>
                <a:cs typeface="微软雅黑" panose="020B0503020204020204" charset="-122"/>
                <a:sym typeface="+mn-ea"/>
              </a:rPr>
              <a:t>代谢增高；双侧睾丸鞘膜积液；双侧腹股沟淋巴结炎。双侧上颌窦及双侧筛窦炎；双侧颈部淋巴结炎。双肺多发小结节未见</a:t>
            </a:r>
            <a:r>
              <a:rPr sz="1800">
                <a:solidFill>
                  <a:schemeClr val="dk1">
                    <a:lumMod val="85000"/>
                    <a:lumOff val="15000"/>
                  </a:schemeClr>
                </a:solidFill>
                <a:latin typeface="微软雅黑" panose="020B0503020204020204" charset="-122"/>
                <a:cs typeface="微软雅黑" panose="020B0503020204020204" charset="-122"/>
                <a:sym typeface="+mn-ea"/>
              </a:rPr>
              <a:t>FDG</a:t>
            </a:r>
            <a:r>
              <a:rPr sz="1800">
                <a:solidFill>
                  <a:schemeClr val="dk1">
                    <a:lumMod val="85000"/>
                    <a:lumOff val="15000"/>
                  </a:schemeClr>
                </a:solidFill>
                <a:latin typeface="微软雅黑" panose="020B0503020204020204" charset="-122"/>
                <a:cs typeface="微软雅黑" panose="020B0503020204020204" charset="-122"/>
                <a:sym typeface="+mn-ea"/>
              </a:rPr>
              <a:t>代谢异常增高；双侧胸膜肥厚；冠脉钙化；双侧腋窝淋巴结炎。胆囊炎。脊柱骨质增生；骶椎腰化。肝脏血池</a:t>
            </a:r>
            <a:r>
              <a:rPr sz="1800">
                <a:solidFill>
                  <a:schemeClr val="dk1">
                    <a:lumMod val="85000"/>
                    <a:lumOff val="15000"/>
                  </a:schemeClr>
                </a:solidFill>
                <a:latin typeface="微软雅黑" panose="020B0503020204020204" charset="-122"/>
                <a:cs typeface="微软雅黑" panose="020B0503020204020204" charset="-122"/>
                <a:sym typeface="+mn-ea"/>
              </a:rPr>
              <a:t>SUVmax</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1.99</a:t>
            </a:r>
            <a:r>
              <a:rPr sz="1800">
                <a:solidFill>
                  <a:schemeClr val="dk1">
                    <a:lumMod val="85000"/>
                    <a:lumOff val="15000"/>
                  </a:schemeClr>
                </a:solidFill>
                <a:latin typeface="微软雅黑" panose="020B0503020204020204" charset="-122"/>
                <a:cs typeface="微软雅黑" panose="020B0503020204020204" charset="-122"/>
                <a:sym typeface="+mn-ea"/>
              </a:rPr>
              <a:t>，纵隔血池</a:t>
            </a:r>
            <a:r>
              <a:rPr sz="1800">
                <a:solidFill>
                  <a:schemeClr val="dk1">
                    <a:lumMod val="85000"/>
                    <a:lumOff val="15000"/>
                  </a:schemeClr>
                </a:solidFill>
                <a:latin typeface="微软雅黑" panose="020B0503020204020204" charset="-122"/>
                <a:cs typeface="微软雅黑" panose="020B0503020204020204" charset="-122"/>
                <a:sym typeface="+mn-ea"/>
              </a:rPr>
              <a:t>SUVmax</a:t>
            </a:r>
            <a:r>
              <a:rPr sz="1800">
                <a:solidFill>
                  <a:schemeClr val="dk1">
                    <a:lumMod val="85000"/>
                    <a:lumOff val="15000"/>
                  </a:schemeClr>
                </a:solidFill>
                <a:latin typeface="微软雅黑" panose="020B0503020204020204" charset="-122"/>
                <a:cs typeface="微软雅黑" panose="020B0503020204020204" charset="-122"/>
                <a:sym typeface="+mn-ea"/>
              </a:rPr>
              <a:t> </a:t>
            </a:r>
            <a:r>
              <a:rPr sz="1800">
                <a:solidFill>
                  <a:schemeClr val="dk1">
                    <a:lumMod val="85000"/>
                    <a:lumOff val="15000"/>
                  </a:schemeClr>
                </a:solidFill>
                <a:latin typeface="微软雅黑" panose="020B0503020204020204" charset="-122"/>
                <a:cs typeface="微软雅黑" panose="020B0503020204020204" charset="-122"/>
                <a:sym typeface="+mn-ea"/>
              </a:rPr>
              <a:t>1.37</a:t>
            </a:r>
            <a:endParaRPr lang="en-US" altLang="zh-CN" sz="1800" b="1">
              <a:solidFill>
                <a:srgbClr val="FF0000"/>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None/>
            </a:pPr>
            <a:endParaRPr lang="en-US" altLang="zh-CN" sz="1800" b="1">
              <a:solidFill>
                <a:srgbClr val="FF0000"/>
              </a:solidFill>
              <a:latin typeface="微软雅黑" panose="020B0503020204020204" charset="-122"/>
              <a:cs typeface="微软雅黑" panose="020B0503020204020204" charset="-122"/>
              <a:sym typeface="+mn-ea"/>
            </a:endParaRPr>
          </a:p>
        </p:txBody>
      </p:sp>
      <p:sp>
        <p:nvSpPr>
          <p:cNvPr id="11" name="文本框 10"/>
          <p:cNvSpPr txBox="1"/>
          <p:nvPr/>
        </p:nvSpPr>
        <p:spPr>
          <a:xfrm>
            <a:off x="582295" y="1240790"/>
            <a:ext cx="6096000" cy="368300"/>
          </a:xfrm>
          <a:prstGeom prst="rect">
            <a:avLst/>
          </a:prstGeom>
          <a:noFill/>
        </p:spPr>
        <p:txBody>
          <a:bodyPr wrap="square" rtlCol="0" anchor="t">
            <a:spAutoFit/>
          </a:bodyPr>
          <a:p>
            <a:r>
              <a:rPr lang="zh-CN" altLang="en-US" b="1">
                <a:solidFill>
                  <a:srgbClr val="F26649"/>
                </a:solidFill>
                <a:latin typeface="微软雅黑" panose="020B0503020204020204" charset="-122"/>
                <a:ea typeface="微软雅黑" panose="020B0503020204020204" charset="-122"/>
                <a:cs typeface="微软雅黑" panose="020B0503020204020204" charset="-122"/>
                <a:sym typeface="+mn-ea"/>
              </a:rPr>
              <a:t>患者基本信息</a:t>
            </a:r>
            <a:endParaRPr lang="zh-CN" altLang="en-US" b="1">
              <a:solidFill>
                <a:srgbClr val="F26649"/>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30" name="内容占位符 2"/>
          <p:cNvSpPr/>
          <p:nvPr>
            <p:ph idx="1"/>
          </p:nvPr>
        </p:nvSpPr>
        <p:spPr>
          <a:xfrm>
            <a:off x="669925" y="1030605"/>
            <a:ext cx="10852150" cy="5702935"/>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buClrTx/>
              <a:buSzTx/>
              <a:buFont typeface="Wingdings" panose="05000000000000000000" pitchFamily="2" charset="2"/>
              <a:buNone/>
            </a:pP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2022-5-24</a:t>
            </a:r>
            <a:r>
              <a:rPr sz="1800">
                <a:solidFill>
                  <a:schemeClr val="dk1">
                    <a:lumMod val="85000"/>
                    <a:lumOff val="15000"/>
                  </a:schemeClr>
                </a:solidFill>
                <a:latin typeface="微软雅黑" panose="020B0503020204020204" charset="-122"/>
                <a:cs typeface="微软雅黑" panose="020B0503020204020204" charset="-122"/>
                <a:sym typeface="+mn-ea"/>
              </a:rPr>
              <a:t>全身类</a:t>
            </a: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：全身多骨弥散受限，符合</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表现；双侧腋窝及腹股沟多发肿大淋巴结；双侧上颌窦炎</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血清游离轻链定量检测：游离</a:t>
            </a:r>
            <a:r>
              <a:rPr sz="1800">
                <a:solidFill>
                  <a:schemeClr val="dk1">
                    <a:lumMod val="85000"/>
                    <a:lumOff val="15000"/>
                  </a:schemeClr>
                </a:solidFill>
                <a:latin typeface="微软雅黑" panose="020B0503020204020204" charset="-122"/>
                <a:cs typeface="微软雅黑" panose="020B0503020204020204" charset="-122"/>
                <a:sym typeface="+mn-ea"/>
              </a:rPr>
              <a:t>K</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4740mg/l</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K/λ430.91</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骨髓形态</a:t>
            </a:r>
            <a:r>
              <a:rPr lang="en-US" altLang="zh-CN" sz="1800">
                <a:solidFill>
                  <a:schemeClr val="dk1">
                    <a:lumMod val="85000"/>
                    <a:lumOff val="15000"/>
                  </a:schemeClr>
                </a:solidFill>
                <a:latin typeface="微软雅黑" panose="020B0503020204020204" charset="-122"/>
                <a:cs typeface="微软雅黑" panose="020B0503020204020204" charset="-122"/>
                <a:sym typeface="+mn-ea"/>
              </a:rPr>
              <a:t>:5.5%浆细胞</a:t>
            </a:r>
            <a:endParaRPr lang="en-US" altLang="zh-CN"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cs typeface="微软雅黑" panose="020B0503020204020204" charset="-122"/>
                <a:sym typeface="+mn-ea"/>
              </a:rPr>
              <a:t>骨髓活检:送检材质不佳多为骨质</a:t>
            </a:r>
            <a:endParaRPr lang="en-US" altLang="zh-CN" sz="1800">
              <a:solidFill>
                <a:schemeClr val="dk1">
                  <a:lumMod val="85000"/>
                  <a:lumOff val="15000"/>
                </a:schemeClr>
              </a:solidFill>
              <a:latin typeface="微软雅黑" panose="020B0503020204020204" charset="-122"/>
              <a:cs typeface="微软雅黑" panose="020B0503020204020204" charset="-122"/>
              <a:sym typeface="+mn-ea"/>
            </a:endParaRPr>
          </a:p>
          <a:p>
            <a:pPr marL="0" lvl="0" indent="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cs typeface="微软雅黑" panose="020B0503020204020204" charset="-122"/>
                <a:sym typeface="+mn-ea"/>
              </a:rPr>
              <a:t>MM免疫分型:1.5%单克隆浆细胞</a:t>
            </a:r>
            <a:r>
              <a:rPr sz="1800">
                <a:solidFill>
                  <a:schemeClr val="dk1">
                    <a:lumMod val="85000"/>
                    <a:lumOff val="15000"/>
                  </a:schemeClr>
                </a:solidFill>
                <a:latin typeface="微软雅黑" panose="020B0503020204020204" charset="-122"/>
                <a:cs typeface="微软雅黑" panose="020B0503020204020204" charset="-122"/>
                <a:sym typeface="+mn-ea"/>
              </a:rPr>
              <a:t>。</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FISH</a:t>
            </a:r>
            <a:r>
              <a:rPr sz="1800">
                <a:solidFill>
                  <a:schemeClr val="dk1">
                    <a:lumMod val="85000"/>
                    <a:lumOff val="15000"/>
                  </a:schemeClr>
                </a:solidFill>
                <a:latin typeface="微软雅黑" panose="020B0503020204020204" charset="-122"/>
                <a:cs typeface="微软雅黑" panose="020B0503020204020204" charset="-122"/>
                <a:sym typeface="+mn-ea"/>
              </a:rPr>
              <a:t>：经</a:t>
            </a:r>
            <a:r>
              <a:rPr sz="1800">
                <a:solidFill>
                  <a:schemeClr val="dk1">
                    <a:lumMod val="85000"/>
                    <a:lumOff val="15000"/>
                  </a:schemeClr>
                </a:solidFill>
                <a:latin typeface="微软雅黑" panose="020B0503020204020204" charset="-122"/>
                <a:cs typeface="微软雅黑" panose="020B0503020204020204" charset="-122"/>
                <a:sym typeface="+mn-ea"/>
              </a:rPr>
              <a:t>CD138</a:t>
            </a:r>
            <a:r>
              <a:rPr sz="1800">
                <a:solidFill>
                  <a:schemeClr val="dk1">
                    <a:lumMod val="85000"/>
                    <a:lumOff val="15000"/>
                  </a:schemeClr>
                </a:solidFill>
                <a:latin typeface="微软雅黑" panose="020B0503020204020204" charset="-122"/>
                <a:cs typeface="微软雅黑" panose="020B0503020204020204" charset="-122"/>
                <a:sym typeface="+mn-ea"/>
              </a:rPr>
              <a:t>分选后，结果为</a:t>
            </a:r>
            <a:r>
              <a:rPr sz="1800">
                <a:solidFill>
                  <a:schemeClr val="dk1">
                    <a:lumMod val="85000"/>
                    <a:lumOff val="15000"/>
                  </a:schemeClr>
                </a:solidFill>
                <a:latin typeface="微软雅黑" panose="020B0503020204020204" charset="-122"/>
                <a:cs typeface="微软雅黑" panose="020B0503020204020204" charset="-122"/>
                <a:sym typeface="+mn-ea"/>
              </a:rPr>
              <a:t>;IgH</a:t>
            </a:r>
            <a:r>
              <a:rPr sz="1800">
                <a:solidFill>
                  <a:schemeClr val="dk1">
                    <a:lumMod val="85000"/>
                    <a:lumOff val="15000"/>
                  </a:schemeClr>
                </a:solidFill>
                <a:latin typeface="微软雅黑" panose="020B0503020204020204" charset="-122"/>
                <a:cs typeface="微软雅黑" panose="020B0503020204020204" charset="-122"/>
                <a:sym typeface="+mn-ea"/>
              </a:rPr>
              <a:t>信号为</a:t>
            </a:r>
            <a:r>
              <a:rPr sz="1800">
                <a:solidFill>
                  <a:schemeClr val="dk1">
                    <a:lumMod val="85000"/>
                    <a:lumOff val="15000"/>
                  </a:schemeClr>
                </a:solidFill>
                <a:latin typeface="微软雅黑" panose="020B0503020204020204" charset="-122"/>
                <a:cs typeface="微软雅黑" panose="020B0503020204020204" charset="-122"/>
                <a:sym typeface="+mn-ea"/>
              </a:rPr>
              <a:t>1</a:t>
            </a:r>
            <a:r>
              <a:rPr sz="1800">
                <a:solidFill>
                  <a:schemeClr val="dk1">
                    <a:lumMod val="85000"/>
                    <a:lumOff val="15000"/>
                  </a:schemeClr>
                </a:solidFill>
                <a:latin typeface="微软雅黑" panose="020B0503020204020204" charset="-122"/>
                <a:cs typeface="微软雅黑" panose="020B0503020204020204" charset="-122"/>
                <a:sym typeface="+mn-ea"/>
              </a:rPr>
              <a:t>黄</a:t>
            </a:r>
            <a:r>
              <a:rPr sz="1800">
                <a:solidFill>
                  <a:schemeClr val="dk1">
                    <a:lumMod val="85000"/>
                    <a:lumOff val="15000"/>
                  </a:schemeClr>
                </a:solidFill>
                <a:latin typeface="微软雅黑" panose="020B0503020204020204" charset="-122"/>
                <a:cs typeface="微软雅黑" panose="020B0503020204020204" charset="-122"/>
                <a:sym typeface="+mn-ea"/>
              </a:rPr>
              <a:t>35%</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13q14</a:t>
            </a:r>
            <a:r>
              <a:rPr sz="1800">
                <a:solidFill>
                  <a:schemeClr val="dk1">
                    <a:lumMod val="85000"/>
                    <a:lumOff val="15000"/>
                  </a:schemeClr>
                </a:solidFill>
                <a:latin typeface="微软雅黑" panose="020B0503020204020204" charset="-122"/>
                <a:cs typeface="微软雅黑" panose="020B0503020204020204" charset="-122"/>
                <a:sym typeface="+mn-ea"/>
              </a:rPr>
              <a:t>缺失阳性</a:t>
            </a:r>
            <a:r>
              <a:rPr sz="1800">
                <a:solidFill>
                  <a:schemeClr val="dk1">
                    <a:lumMod val="85000"/>
                    <a:lumOff val="15000"/>
                  </a:schemeClr>
                </a:solidFill>
                <a:latin typeface="微软雅黑" panose="020B0503020204020204" charset="-122"/>
                <a:cs typeface="微软雅黑" panose="020B0503020204020204" charset="-122"/>
                <a:sym typeface="+mn-ea"/>
              </a:rPr>
              <a:t>36%</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Rb1</a:t>
            </a:r>
            <a:r>
              <a:rPr sz="1800">
                <a:solidFill>
                  <a:schemeClr val="dk1">
                    <a:lumMod val="85000"/>
                    <a:lumOff val="15000"/>
                  </a:schemeClr>
                </a:solidFill>
                <a:latin typeface="微软雅黑" panose="020B0503020204020204" charset="-122"/>
                <a:cs typeface="微软雅黑" panose="020B0503020204020204" charset="-122"/>
                <a:sym typeface="+mn-ea"/>
              </a:rPr>
              <a:t>缺失阳性</a:t>
            </a:r>
            <a:r>
              <a:rPr sz="1800">
                <a:solidFill>
                  <a:schemeClr val="dk1">
                    <a:lumMod val="85000"/>
                    <a:lumOff val="15000"/>
                  </a:schemeClr>
                </a:solidFill>
                <a:latin typeface="微软雅黑" panose="020B0503020204020204" charset="-122"/>
                <a:cs typeface="微软雅黑" panose="020B0503020204020204" charset="-122"/>
                <a:sym typeface="+mn-ea"/>
              </a:rPr>
              <a:t>38%</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P53</a:t>
            </a:r>
            <a:r>
              <a:rPr sz="1800">
                <a:solidFill>
                  <a:schemeClr val="dk1">
                    <a:lumMod val="85000"/>
                    <a:lumOff val="15000"/>
                  </a:schemeClr>
                </a:solidFill>
                <a:latin typeface="微软雅黑" panose="020B0503020204020204" charset="-122"/>
                <a:cs typeface="微软雅黑" panose="020B0503020204020204" charset="-122"/>
                <a:sym typeface="+mn-ea"/>
              </a:rPr>
              <a:t>缺失阴性</a:t>
            </a:r>
            <a:r>
              <a:rPr sz="1800">
                <a:solidFill>
                  <a:schemeClr val="dk1">
                    <a:lumMod val="85000"/>
                    <a:lumOff val="15000"/>
                  </a:schemeClr>
                </a:solidFill>
                <a:latin typeface="微软雅黑" panose="020B0503020204020204" charset="-122"/>
                <a:cs typeface="微软雅黑" panose="020B0503020204020204" charset="-122"/>
                <a:sym typeface="+mn-ea"/>
              </a:rPr>
              <a:t>/1q21</a:t>
            </a:r>
            <a:r>
              <a:rPr sz="1800">
                <a:solidFill>
                  <a:schemeClr val="dk1">
                    <a:lumMod val="85000"/>
                    <a:lumOff val="15000"/>
                  </a:schemeClr>
                </a:solidFill>
                <a:latin typeface="微软雅黑" panose="020B0503020204020204" charset="-122"/>
                <a:cs typeface="微软雅黑" panose="020B0503020204020204" charset="-122"/>
                <a:sym typeface="+mn-ea"/>
              </a:rPr>
              <a:t>扩增阴性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lang="en-US" altLang="zh-CN" sz="1800">
                <a:solidFill>
                  <a:schemeClr val="dk1">
                    <a:lumMod val="85000"/>
                    <a:lumOff val="15000"/>
                  </a:schemeClr>
                </a:solidFill>
                <a:latin typeface="微软雅黑" panose="020B0503020204020204" charset="-122"/>
                <a:cs typeface="微软雅黑" panose="020B0503020204020204" charset="-122"/>
                <a:sym typeface="+mn-ea"/>
              </a:rPr>
              <a:t>IgH重排:</a:t>
            </a:r>
            <a:r>
              <a:rPr sz="1800">
                <a:solidFill>
                  <a:schemeClr val="dk1">
                    <a:lumMod val="85000"/>
                    <a:lumOff val="15000"/>
                  </a:schemeClr>
                </a:solidFill>
                <a:latin typeface="微软雅黑" panose="020B0503020204020204" charset="-122"/>
                <a:cs typeface="微软雅黑" panose="020B0503020204020204" charset="-122"/>
                <a:sym typeface="+mn-ea"/>
              </a:rPr>
              <a:t>gH克隆性重排可疑阳性，IgK、IgL克隆重排阴性。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基因芯片:44，XY.dup(1)(q21),-8,+9,-13,-14;</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基因突变:NRAS、DIS3、IGLL5、TENT5C、EPHA7突变</a:t>
            </a:r>
            <a:endParaRPr lang="en-US" altLang="zh-CN" sz="1800">
              <a:solidFill>
                <a:schemeClr val="dk1">
                  <a:lumMod val="85000"/>
                  <a:lumOff val="15000"/>
                </a:schemeClr>
              </a:solidFill>
              <a:latin typeface="微软雅黑" panose="020B0503020204020204" charset="-122"/>
              <a:cs typeface="微软雅黑" panose="020B0503020204020204" charset="-122"/>
              <a:sym typeface="+mn-ea"/>
            </a:endParaRPr>
          </a:p>
          <a:p>
            <a:pPr lvl="0" algn="l">
              <a:buClrTx/>
              <a:buSzTx/>
              <a:buFont typeface="Wingdings" panose="05000000000000000000" pitchFamily="2" charset="2"/>
              <a:buChar char="l"/>
            </a:pPr>
            <a:endParaRPr sz="1800">
              <a:solidFill>
                <a:schemeClr val="dk1">
                  <a:lumMod val="85000"/>
                  <a:lumOff val="15000"/>
                </a:schemeClr>
              </a:solidFill>
              <a:latin typeface="微软雅黑" panose="020B0503020204020204" charset="-122"/>
              <a:cs typeface="微软雅黑" panose="020B0503020204020204" charset="-122"/>
              <a:sym typeface="+mn-ea"/>
            </a:endParaRPr>
          </a:p>
        </p:txBody>
      </p:sp>
      <p:sp>
        <p:nvSpPr>
          <p:cNvPr id="77" name="标题 4"/>
          <p:cNvSpPr>
            <a:spLocks noGrp="1"/>
          </p:cNvSpPr>
          <p:nvPr/>
        </p:nvSpPr>
        <p:spPr>
          <a:xfrm>
            <a:off x="264160" y="127635"/>
            <a:ext cx="10968990" cy="70548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rPr>
              <a:t>患者辅助检查</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34" name="内容占位符 2"/>
          <p:cNvSpPr/>
          <p:nvPr>
            <p:ph idx="1"/>
          </p:nvPr>
        </p:nvSpPr>
        <p:spPr>
          <a:xfrm>
            <a:off x="624205" y="1452245"/>
            <a:ext cx="10852150" cy="496824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诊断：多发性骨髓瘤，</a:t>
            </a:r>
            <a:r>
              <a:rPr sz="2000">
                <a:solidFill>
                  <a:schemeClr val="dk1">
                    <a:lumMod val="85000"/>
                    <a:lumOff val="15000"/>
                  </a:schemeClr>
                </a:solidFill>
                <a:latin typeface="微软雅黑" panose="020B0503020204020204" charset="-122"/>
                <a:cs typeface="微软雅黑" panose="020B0503020204020204" charset="-122"/>
                <a:sym typeface="+mn-ea"/>
              </a:rPr>
              <a:t>λ</a:t>
            </a:r>
            <a:r>
              <a:rPr sz="2000">
                <a:solidFill>
                  <a:schemeClr val="dk1">
                    <a:lumMod val="85000"/>
                    <a:lumOff val="15000"/>
                  </a:schemeClr>
                </a:solidFill>
                <a:latin typeface="微软雅黑" panose="020B0503020204020204" charset="-122"/>
                <a:cs typeface="微软雅黑" panose="020B0503020204020204" charset="-122"/>
                <a:sym typeface="+mn-ea"/>
              </a:rPr>
              <a:t>轻链型，</a:t>
            </a:r>
            <a:r>
              <a:rPr sz="2000">
                <a:solidFill>
                  <a:schemeClr val="dk1">
                    <a:lumMod val="85000"/>
                    <a:lumOff val="15000"/>
                  </a:schemeClr>
                </a:solidFill>
                <a:latin typeface="微软雅黑" panose="020B0503020204020204" charset="-122"/>
                <a:cs typeface="微软雅黑" panose="020B0503020204020204" charset="-122"/>
                <a:sym typeface="+mn-ea"/>
              </a:rPr>
              <a:t>DS</a:t>
            </a:r>
            <a:r>
              <a:rPr sz="2000">
                <a:solidFill>
                  <a:schemeClr val="dk1">
                    <a:lumMod val="85000"/>
                    <a:lumOff val="15000"/>
                  </a:schemeClr>
                </a:solidFill>
                <a:latin typeface="微软雅黑" panose="020B0503020204020204" charset="-122"/>
                <a:cs typeface="微软雅黑" panose="020B0503020204020204" charset="-122"/>
                <a:sym typeface="+mn-ea"/>
              </a:rPr>
              <a:t>分期</a:t>
            </a:r>
            <a:r>
              <a:rPr sz="2000">
                <a:solidFill>
                  <a:schemeClr val="dk1">
                    <a:lumMod val="85000"/>
                    <a:lumOff val="15000"/>
                  </a:schemeClr>
                </a:solidFill>
                <a:latin typeface="微软雅黑" panose="020B0503020204020204" charset="-122"/>
                <a:cs typeface="微软雅黑" panose="020B0503020204020204" charset="-122"/>
                <a:sym typeface="+mn-ea"/>
              </a:rPr>
              <a:t>II</a:t>
            </a:r>
            <a:r>
              <a:rPr sz="2000">
                <a:solidFill>
                  <a:schemeClr val="dk1">
                    <a:lumMod val="85000"/>
                    <a:lumOff val="15000"/>
                  </a:schemeClr>
                </a:solidFill>
                <a:latin typeface="微软雅黑" panose="020B0503020204020204" charset="-122"/>
                <a:cs typeface="微软雅黑" panose="020B0503020204020204" charset="-122"/>
                <a:sym typeface="+mn-ea"/>
              </a:rPr>
              <a:t>期</a:t>
            </a:r>
            <a:r>
              <a:rPr sz="2000">
                <a:solidFill>
                  <a:schemeClr val="dk1">
                    <a:lumMod val="85000"/>
                    <a:lumOff val="15000"/>
                  </a:schemeClr>
                </a:solidFill>
                <a:latin typeface="微软雅黑" panose="020B0503020204020204" charset="-122"/>
                <a:cs typeface="微软雅黑" panose="020B0503020204020204" charset="-122"/>
                <a:sym typeface="+mn-ea"/>
              </a:rPr>
              <a:t>A</a:t>
            </a:r>
            <a:r>
              <a:rPr sz="2000">
                <a:solidFill>
                  <a:schemeClr val="dk1">
                    <a:lumMod val="85000"/>
                    <a:lumOff val="15000"/>
                  </a:schemeClr>
                </a:solidFill>
                <a:latin typeface="微软雅黑" panose="020B0503020204020204" charset="-122"/>
                <a:cs typeface="微软雅黑" panose="020B0503020204020204" charset="-122"/>
                <a:sym typeface="+mn-ea"/>
              </a:rPr>
              <a:t>组、</a:t>
            </a:r>
            <a:r>
              <a:rPr sz="2000">
                <a:solidFill>
                  <a:schemeClr val="dk1">
                    <a:lumMod val="85000"/>
                    <a:lumOff val="15000"/>
                  </a:schemeClr>
                </a:solidFill>
                <a:latin typeface="微软雅黑" panose="020B0503020204020204" charset="-122"/>
                <a:cs typeface="微软雅黑" panose="020B0503020204020204" charset="-122"/>
                <a:sym typeface="+mn-ea"/>
              </a:rPr>
              <a:t>ISS</a:t>
            </a:r>
            <a:r>
              <a:rPr sz="2000">
                <a:solidFill>
                  <a:schemeClr val="dk1">
                    <a:lumMod val="85000"/>
                    <a:lumOff val="15000"/>
                  </a:schemeClr>
                </a:solidFill>
                <a:latin typeface="微软雅黑" panose="020B0503020204020204" charset="-122"/>
                <a:cs typeface="微软雅黑" panose="020B0503020204020204" charset="-122"/>
                <a:sym typeface="+mn-ea"/>
              </a:rPr>
              <a:t>分期</a:t>
            </a:r>
            <a:r>
              <a:rPr sz="2000">
                <a:solidFill>
                  <a:schemeClr val="dk1">
                    <a:lumMod val="85000"/>
                    <a:lumOff val="15000"/>
                  </a:schemeClr>
                </a:solidFill>
                <a:latin typeface="微软雅黑" panose="020B0503020204020204" charset="-122"/>
                <a:cs typeface="微软雅黑" panose="020B0503020204020204" charset="-122"/>
                <a:sym typeface="+mn-ea"/>
              </a:rPr>
              <a:t>I</a:t>
            </a:r>
            <a:r>
              <a:rPr sz="2000">
                <a:solidFill>
                  <a:schemeClr val="dk1">
                    <a:lumMod val="85000"/>
                    <a:lumOff val="15000"/>
                  </a:schemeClr>
                </a:solidFill>
                <a:latin typeface="微软雅黑" panose="020B0503020204020204" charset="-122"/>
                <a:cs typeface="微软雅黑" panose="020B0503020204020204" charset="-122"/>
                <a:sym typeface="+mn-ea"/>
              </a:rPr>
              <a:t>期、</a:t>
            </a:r>
            <a:r>
              <a:rPr sz="2000">
                <a:solidFill>
                  <a:schemeClr val="dk1">
                    <a:lumMod val="85000"/>
                    <a:lumOff val="15000"/>
                  </a:schemeClr>
                </a:solidFill>
                <a:latin typeface="微软雅黑" panose="020B0503020204020204" charset="-122"/>
                <a:cs typeface="微软雅黑" panose="020B0503020204020204" charset="-122"/>
                <a:sym typeface="+mn-ea"/>
              </a:rPr>
              <a:t>R-ISS</a:t>
            </a:r>
            <a:r>
              <a:rPr sz="2000">
                <a:solidFill>
                  <a:schemeClr val="dk1">
                    <a:lumMod val="85000"/>
                    <a:lumOff val="15000"/>
                  </a:schemeClr>
                </a:solidFill>
                <a:latin typeface="微软雅黑" panose="020B0503020204020204" charset="-122"/>
                <a:cs typeface="微软雅黑" panose="020B0503020204020204" charset="-122"/>
                <a:sym typeface="+mn-ea"/>
              </a:rPr>
              <a:t>分期</a:t>
            </a:r>
            <a:r>
              <a:rPr sz="2000">
                <a:solidFill>
                  <a:schemeClr val="dk1">
                    <a:lumMod val="85000"/>
                    <a:lumOff val="15000"/>
                  </a:schemeClr>
                </a:solidFill>
                <a:latin typeface="微软雅黑" panose="020B0503020204020204" charset="-122"/>
                <a:cs typeface="微软雅黑" panose="020B0503020204020204" charset="-122"/>
                <a:sym typeface="+mn-ea"/>
              </a:rPr>
              <a:t>I</a:t>
            </a:r>
            <a:r>
              <a:rPr sz="2000">
                <a:solidFill>
                  <a:schemeClr val="dk1">
                    <a:lumMod val="85000"/>
                    <a:lumOff val="15000"/>
                  </a:schemeClr>
                </a:solidFill>
                <a:latin typeface="微软雅黑" panose="020B0503020204020204" charset="-122"/>
                <a:cs typeface="微软雅黑" panose="020B0503020204020204" charset="-122"/>
                <a:sym typeface="+mn-ea"/>
              </a:rPr>
              <a:t>期</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2022-5-28</a:t>
            </a:r>
            <a:r>
              <a:rPr sz="2000">
                <a:solidFill>
                  <a:schemeClr val="dk1">
                    <a:lumMod val="85000"/>
                    <a:lumOff val="15000"/>
                  </a:schemeClr>
                </a:solidFill>
                <a:latin typeface="微软雅黑" panose="020B0503020204020204" charset="-122"/>
                <a:cs typeface="微软雅黑" panose="020B0503020204020204" charset="-122"/>
                <a:sym typeface="+mn-ea"/>
              </a:rPr>
              <a:t>予</a:t>
            </a:r>
            <a:r>
              <a:rPr sz="2000">
                <a:solidFill>
                  <a:schemeClr val="dk1">
                    <a:lumMod val="85000"/>
                    <a:lumOff val="15000"/>
                  </a:schemeClr>
                </a:solidFill>
                <a:latin typeface="微软雅黑" panose="020B0503020204020204" charset="-122"/>
                <a:cs typeface="微软雅黑" panose="020B0503020204020204" charset="-122"/>
                <a:sym typeface="+mn-ea"/>
              </a:rPr>
              <a:t>VRD</a:t>
            </a:r>
            <a:r>
              <a:rPr sz="2000">
                <a:solidFill>
                  <a:schemeClr val="dk1">
                    <a:lumMod val="85000"/>
                    <a:lumOff val="15000"/>
                  </a:schemeClr>
                </a:solidFill>
                <a:latin typeface="微软雅黑" panose="020B0503020204020204" charset="-122"/>
                <a:cs typeface="微软雅黑" panose="020B0503020204020204" charset="-122"/>
                <a:sym typeface="+mn-ea"/>
              </a:rPr>
              <a:t>方案诱导</a:t>
            </a:r>
            <a:r>
              <a:rPr sz="2000">
                <a:solidFill>
                  <a:schemeClr val="dk1">
                    <a:lumMod val="85000"/>
                    <a:lumOff val="15000"/>
                  </a:schemeClr>
                </a:solidFill>
                <a:latin typeface="微软雅黑" panose="020B0503020204020204" charset="-122"/>
                <a:cs typeface="微软雅黑" panose="020B0503020204020204" charset="-122"/>
                <a:sym typeface="+mn-ea"/>
              </a:rPr>
              <a:t>4</a:t>
            </a:r>
            <a:r>
              <a:rPr sz="2000">
                <a:solidFill>
                  <a:schemeClr val="dk1">
                    <a:lumMod val="85000"/>
                    <a:lumOff val="15000"/>
                  </a:schemeClr>
                </a:solidFill>
                <a:latin typeface="微软雅黑" panose="020B0503020204020204" charset="-122"/>
                <a:cs typeface="微软雅黑" panose="020B0503020204020204" charset="-122"/>
                <a:sym typeface="+mn-ea"/>
              </a:rPr>
              <a:t>疗程</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诱导后：骨髓多发性骨髓瘤免疫分型：</a:t>
            </a:r>
            <a:r>
              <a:rPr sz="2000">
                <a:solidFill>
                  <a:schemeClr val="dk1">
                    <a:lumMod val="85000"/>
                    <a:lumOff val="15000"/>
                  </a:schemeClr>
                </a:solidFill>
                <a:latin typeface="微软雅黑" panose="020B0503020204020204" charset="-122"/>
                <a:cs typeface="微软雅黑" panose="020B0503020204020204" charset="-122"/>
                <a:sym typeface="+mn-ea"/>
              </a:rPr>
              <a:t>&lt;3.5*10-5</a:t>
            </a:r>
            <a:r>
              <a:rPr sz="2000">
                <a:solidFill>
                  <a:schemeClr val="dk1">
                    <a:lumMod val="85000"/>
                    <a:lumOff val="15000"/>
                  </a:schemeClr>
                </a:solidFill>
                <a:latin typeface="微软雅黑" panose="020B0503020204020204" charset="-122"/>
                <a:cs typeface="微软雅黑" panose="020B0503020204020204" charset="-122"/>
                <a:sym typeface="+mn-ea"/>
              </a:rPr>
              <a:t>，正常多克隆浆细胞。</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全套：血清蛋白电泳，免疫固定电泳：阴性；</a:t>
            </a:r>
            <a:r>
              <a:rPr sz="2000">
                <a:solidFill>
                  <a:schemeClr val="dk1">
                    <a:lumMod val="85000"/>
                    <a:lumOff val="15000"/>
                  </a:schemeClr>
                </a:solidFill>
                <a:latin typeface="微软雅黑" panose="020B0503020204020204" charset="-122"/>
                <a:cs typeface="微软雅黑" panose="020B0503020204020204" charset="-122"/>
                <a:sym typeface="+mn-ea"/>
              </a:rPr>
              <a:t>sFLC</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κ23.0mg/l</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λ 12.3mg/l</a:t>
            </a:r>
            <a:r>
              <a:rPr sz="2000">
                <a:solidFill>
                  <a:schemeClr val="dk1">
                    <a:lumMod val="85000"/>
                    <a:lumOff val="15000"/>
                  </a:schemeClr>
                </a:solidFill>
                <a:latin typeface="微软雅黑" panose="020B0503020204020204" charset="-122"/>
                <a:cs typeface="微软雅黑" panose="020B0503020204020204" charset="-122"/>
                <a:sym typeface="+mn-ea"/>
              </a:rPr>
              <a:t>，比值：</a:t>
            </a:r>
            <a:r>
              <a:rPr sz="2000">
                <a:solidFill>
                  <a:schemeClr val="dk1">
                    <a:lumMod val="85000"/>
                    <a:lumOff val="15000"/>
                  </a:schemeClr>
                </a:solidFill>
                <a:latin typeface="微软雅黑" panose="020B0503020204020204" charset="-122"/>
                <a:cs typeface="微软雅黑" panose="020B0503020204020204" charset="-122"/>
                <a:sym typeface="+mn-ea"/>
              </a:rPr>
              <a:t>1.86</a:t>
            </a:r>
            <a:r>
              <a:rPr sz="2000">
                <a:solidFill>
                  <a:schemeClr val="dk1">
                    <a:lumMod val="85000"/>
                    <a:lumOff val="15000"/>
                  </a:schemeClr>
                </a:solidFill>
                <a:latin typeface="微软雅黑" panose="020B0503020204020204" charset="-122"/>
                <a:cs typeface="微软雅黑" panose="020B0503020204020204" charset="-122"/>
                <a:sym typeface="+mn-ea"/>
              </a:rPr>
              <a:t>；骨髓活检：浆细胞</a:t>
            </a:r>
            <a:r>
              <a:rPr sz="2000">
                <a:solidFill>
                  <a:schemeClr val="dk1">
                    <a:lumMod val="85000"/>
                    <a:lumOff val="15000"/>
                  </a:schemeClr>
                </a:solidFill>
                <a:latin typeface="微软雅黑" panose="020B0503020204020204" charset="-122"/>
                <a:cs typeface="微软雅黑" panose="020B0503020204020204" charset="-122"/>
                <a:sym typeface="+mn-ea"/>
              </a:rPr>
              <a:t>2%</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IgH-mrd:IGHV1-69/IGHJ4</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2.53*10-5</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05-23:2.82*10-1</a:t>
            </a:r>
            <a:r>
              <a:rPr sz="2000">
                <a:solidFill>
                  <a:schemeClr val="dk1">
                    <a:lumMod val="85000"/>
                    <a:lumOff val="15000"/>
                  </a:schemeClr>
                </a:solidFill>
                <a:latin typeface="微软雅黑" panose="020B0503020204020204" charset="-122"/>
                <a:cs typeface="微软雅黑" panose="020B0503020204020204" charset="-122"/>
                <a:sym typeface="+mn-ea"/>
              </a:rPr>
              <a:t>）</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低剂量</a:t>
            </a:r>
            <a:r>
              <a:rPr sz="2000">
                <a:solidFill>
                  <a:schemeClr val="dk1">
                    <a:lumMod val="85000"/>
                    <a:lumOff val="15000"/>
                  </a:schemeClr>
                </a:solidFill>
                <a:latin typeface="微软雅黑" panose="020B0503020204020204" charset="-122"/>
                <a:cs typeface="微软雅黑" panose="020B0503020204020204" charset="-122"/>
                <a:sym typeface="+mn-ea"/>
              </a:rPr>
              <a:t>CT</a:t>
            </a:r>
            <a:r>
              <a:rPr sz="2000">
                <a:solidFill>
                  <a:schemeClr val="dk1">
                    <a:lumMod val="85000"/>
                    <a:lumOff val="15000"/>
                  </a:schemeClr>
                </a:solidFill>
                <a:latin typeface="微软雅黑" panose="020B0503020204020204" charset="-122"/>
                <a:cs typeface="微软雅黑" panose="020B0503020204020204" charset="-122"/>
                <a:sym typeface="+mn-ea"/>
              </a:rPr>
              <a:t>：胸骨、锁骨、肩胛骨、多发肋骨、脊柱椎体及其附件、双侧髂骨、耻骨、坐骨、肱骨、股骨、胫腓骨多发骨质破坏，结合临床考虑</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，请结合临床；甲状腺右侧叶低密度，请结合超声</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类</a:t>
            </a:r>
            <a:r>
              <a:rPr sz="2000">
                <a:solidFill>
                  <a:schemeClr val="dk1">
                    <a:lumMod val="85000"/>
                    <a:lumOff val="15000"/>
                  </a:schemeClr>
                </a:solidFill>
                <a:latin typeface="微软雅黑" panose="020B0503020204020204" charset="-122"/>
                <a:cs typeface="微软雅黑" panose="020B0503020204020204" charset="-122"/>
                <a:sym typeface="+mn-ea"/>
              </a:rPr>
              <a:t>PET</a:t>
            </a:r>
            <a:r>
              <a:rPr sz="2000">
                <a:solidFill>
                  <a:schemeClr val="dk1">
                    <a:lumMod val="85000"/>
                    <a:lumOff val="15000"/>
                  </a:schemeClr>
                </a:solidFill>
                <a:latin typeface="微软雅黑" panose="020B0503020204020204" charset="-122"/>
                <a:cs typeface="微软雅黑" panose="020B0503020204020204" charset="-122"/>
                <a:sym typeface="+mn-ea"/>
              </a:rPr>
              <a:t>：部分肋骨、腰椎、右侧骶骨、髂骨弥散受限，符合</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表现；两侧颌下、腋下及右侧腹股沟区多发小淋巴结；左侧额叶及两侧脑室旁少许小缺血灶；双侧筛窦炎；</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疗效评估：</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VGPR</a:t>
            </a:r>
            <a:endParaRPr sz="2000" b="1">
              <a:solidFill>
                <a:schemeClr val="dk1">
                  <a:lumMod val="85000"/>
                  <a:lumOff val="15000"/>
                </a:schemeClr>
              </a:solidFill>
              <a:latin typeface="微软雅黑" panose="020B0503020204020204" charset="-122"/>
              <a:cs typeface="微软雅黑" panose="020B0503020204020204" charset="-122"/>
              <a:sym typeface="+mn-ea"/>
            </a:endParaRPr>
          </a:p>
        </p:txBody>
      </p:sp>
      <p:sp>
        <p:nvSpPr>
          <p:cNvPr id="77" name="标题 4"/>
          <p:cNvSpPr>
            <a:spLocks noGrp="1"/>
          </p:cNvSpPr>
          <p:nvPr/>
        </p:nvSpPr>
        <p:spPr>
          <a:xfrm>
            <a:off x="330835" y="210820"/>
            <a:ext cx="10968990" cy="70548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rPr>
              <a:t>患者一线治疗（</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rPr>
              <a:t>诱导）</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71450" y="261620"/>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患者自体造血干细胞移植点</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10" name="内容占位符 9"/>
          <p:cNvSpPr/>
          <p:nvPr>
            <p:ph idx="1"/>
          </p:nvPr>
        </p:nvSpPr>
        <p:spPr>
          <a:xfrm>
            <a:off x="553720" y="1177290"/>
            <a:ext cx="10852150" cy="530987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2022-8-26</a:t>
            </a:r>
            <a:r>
              <a:rPr sz="2000">
                <a:solidFill>
                  <a:schemeClr val="dk1">
                    <a:lumMod val="85000"/>
                    <a:lumOff val="15000"/>
                  </a:schemeClr>
                </a:solidFill>
                <a:latin typeface="微软雅黑" panose="020B0503020204020204" charset="-122"/>
                <a:cs typeface="微软雅黑" panose="020B0503020204020204" charset="-122"/>
                <a:sym typeface="+mn-ea"/>
              </a:rPr>
              <a:t>开始</a:t>
            </a:r>
            <a:r>
              <a:rPr sz="2000">
                <a:solidFill>
                  <a:schemeClr val="dk1">
                    <a:lumMod val="85000"/>
                    <a:lumOff val="15000"/>
                  </a:schemeClr>
                </a:solidFill>
                <a:latin typeface="微软雅黑" panose="020B0503020204020204" charset="-122"/>
                <a:cs typeface="微软雅黑" panose="020B0503020204020204" charset="-122"/>
                <a:sym typeface="+mn-ea"/>
              </a:rPr>
              <a:t>G-CSF+</a:t>
            </a:r>
            <a:r>
              <a:rPr sz="2000">
                <a:solidFill>
                  <a:schemeClr val="dk1">
                    <a:lumMod val="85000"/>
                    <a:lumOff val="15000"/>
                  </a:schemeClr>
                </a:solidFill>
                <a:latin typeface="微软雅黑" panose="020B0503020204020204" charset="-122"/>
                <a:cs typeface="微软雅黑" panose="020B0503020204020204" charset="-122"/>
                <a:sym typeface="+mn-ea"/>
              </a:rPr>
              <a:t>普乐沙福动员，</a:t>
            </a:r>
            <a:r>
              <a:rPr sz="2000">
                <a:solidFill>
                  <a:schemeClr val="dk1">
                    <a:lumMod val="85000"/>
                    <a:lumOff val="15000"/>
                  </a:schemeClr>
                </a:solidFill>
                <a:latin typeface="微软雅黑" panose="020B0503020204020204" charset="-122"/>
                <a:cs typeface="微软雅黑" panose="020B0503020204020204" charset="-122"/>
                <a:sym typeface="+mn-ea"/>
              </a:rPr>
              <a:t>2022-8-30</a:t>
            </a:r>
            <a:r>
              <a:rPr sz="2000">
                <a:solidFill>
                  <a:schemeClr val="dk1">
                    <a:lumMod val="85000"/>
                    <a:lumOff val="15000"/>
                  </a:schemeClr>
                </a:solidFill>
                <a:latin typeface="微软雅黑" panose="020B0503020204020204" charset="-122"/>
                <a:cs typeface="微软雅黑" panose="020B0503020204020204" charset="-122"/>
                <a:sym typeface="+mn-ea"/>
              </a:rPr>
              <a:t>行外周血干细胞采集，采集数：</a:t>
            </a:r>
            <a:r>
              <a:rPr sz="2000">
                <a:solidFill>
                  <a:schemeClr val="dk1">
                    <a:lumMod val="85000"/>
                    <a:lumOff val="15000"/>
                  </a:schemeClr>
                </a:solidFill>
                <a:latin typeface="微软雅黑" panose="020B0503020204020204" charset="-122"/>
                <a:cs typeface="微软雅黑" panose="020B0503020204020204" charset="-122"/>
                <a:sym typeface="+mn-ea"/>
              </a:rPr>
              <a:t>MNC 6.1*10^8/kg</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CD34+</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5.368*10^6/kg</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8-31</a:t>
            </a:r>
            <a:r>
              <a:rPr sz="2000">
                <a:solidFill>
                  <a:schemeClr val="dk1">
                    <a:lumMod val="85000"/>
                    <a:lumOff val="15000"/>
                  </a:schemeClr>
                </a:solidFill>
                <a:latin typeface="微软雅黑" panose="020B0503020204020204" charset="-122"/>
                <a:cs typeface="微软雅黑" panose="020B0503020204020204" charset="-122"/>
                <a:sym typeface="+mn-ea"/>
              </a:rPr>
              <a:t>采集</a:t>
            </a:r>
            <a:r>
              <a:rPr sz="2000">
                <a:solidFill>
                  <a:schemeClr val="dk1">
                    <a:lumMod val="85000"/>
                    <a:lumOff val="15000"/>
                  </a:schemeClr>
                </a:solidFill>
                <a:latin typeface="微软雅黑" panose="020B0503020204020204" charset="-122"/>
                <a:cs typeface="微软雅黑" panose="020B0503020204020204" charset="-122"/>
                <a:sym typeface="+mn-ea"/>
              </a:rPr>
              <a:t>MNC:3.58*10^8/kg</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CD34+</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1.8616*10^6/kg</a:t>
            </a:r>
            <a:r>
              <a:rPr sz="2000">
                <a:solidFill>
                  <a:schemeClr val="dk1">
                    <a:lumMod val="85000"/>
                    <a:lumOff val="15000"/>
                  </a:schemeClr>
                </a:solidFill>
                <a:latin typeface="微软雅黑" panose="020B0503020204020204" charset="-122"/>
                <a:cs typeface="微软雅黑" panose="020B0503020204020204" charset="-122"/>
                <a:sym typeface="+mn-ea"/>
              </a:rPr>
              <a:t>，全部冻存</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9</a:t>
            </a:r>
            <a:r>
              <a:rPr sz="2000">
                <a:solidFill>
                  <a:schemeClr val="dk1">
                    <a:lumMod val="85000"/>
                    <a:lumOff val="15000"/>
                  </a:schemeClr>
                </a:solidFill>
                <a:latin typeface="微软雅黑" panose="020B0503020204020204" charset="-122"/>
                <a:cs typeface="微软雅黑" panose="020B0503020204020204" charset="-122"/>
                <a:sym typeface="+mn-ea"/>
              </a:rPr>
              <a:t>月</a:t>
            </a:r>
            <a:r>
              <a:rPr sz="2000">
                <a:solidFill>
                  <a:schemeClr val="dk1">
                    <a:lumMod val="85000"/>
                    <a:lumOff val="15000"/>
                  </a:schemeClr>
                </a:solidFill>
                <a:latin typeface="微软雅黑" panose="020B0503020204020204" charset="-122"/>
                <a:cs typeface="微软雅黑" panose="020B0503020204020204" charset="-122"/>
                <a:sym typeface="+mn-ea"/>
              </a:rPr>
              <a:t>21</a:t>
            </a:r>
            <a:r>
              <a:rPr sz="2000">
                <a:solidFill>
                  <a:schemeClr val="dk1">
                    <a:lumMod val="85000"/>
                    <a:lumOff val="15000"/>
                  </a:schemeClr>
                </a:solidFill>
                <a:latin typeface="微软雅黑" panose="020B0503020204020204" charset="-122"/>
                <a:cs typeface="微软雅黑" panose="020B0503020204020204" charset="-122"/>
                <a:sym typeface="+mn-ea"/>
              </a:rPr>
              <a:t>日回输</a:t>
            </a:r>
            <a:r>
              <a:rPr sz="2000">
                <a:solidFill>
                  <a:schemeClr val="dk1">
                    <a:lumMod val="85000"/>
                    <a:lumOff val="15000"/>
                  </a:schemeClr>
                </a:solidFill>
                <a:latin typeface="微软雅黑" panose="020B0503020204020204" charset="-122"/>
                <a:cs typeface="微软雅黑" panose="020B0503020204020204" charset="-122"/>
                <a:sym typeface="+mn-ea"/>
              </a:rPr>
              <a:t>2022-08-30</a:t>
            </a:r>
            <a:r>
              <a:rPr sz="2000">
                <a:solidFill>
                  <a:schemeClr val="dk1">
                    <a:lumMod val="85000"/>
                    <a:lumOff val="15000"/>
                  </a:schemeClr>
                </a:solidFill>
                <a:latin typeface="微软雅黑" panose="020B0503020204020204" charset="-122"/>
                <a:cs typeface="微软雅黑" panose="020B0503020204020204" charset="-122"/>
                <a:sym typeface="+mn-ea"/>
              </a:rPr>
              <a:t>采集自体外周干细胞</a:t>
            </a:r>
            <a:r>
              <a:rPr sz="2000">
                <a:solidFill>
                  <a:schemeClr val="dk1">
                    <a:lumMod val="85000"/>
                    <a:lumOff val="15000"/>
                  </a:schemeClr>
                </a:solidFill>
                <a:latin typeface="微软雅黑" panose="020B0503020204020204" charset="-122"/>
                <a:cs typeface="微软雅黑" panose="020B0503020204020204" charset="-122"/>
                <a:sym typeface="+mn-ea"/>
              </a:rPr>
              <a:t>1/3</a:t>
            </a:r>
            <a:r>
              <a:rPr sz="2000">
                <a:solidFill>
                  <a:schemeClr val="dk1">
                    <a:lumMod val="85000"/>
                    <a:lumOff val="15000"/>
                  </a:schemeClr>
                </a:solidFill>
                <a:latin typeface="微软雅黑" panose="020B0503020204020204" charset="-122"/>
                <a:cs typeface="微软雅黑" panose="020B0503020204020204" charset="-122"/>
                <a:sym typeface="+mn-ea"/>
              </a:rPr>
              <a:t>和</a:t>
            </a:r>
            <a:r>
              <a:rPr sz="2000">
                <a:solidFill>
                  <a:schemeClr val="dk1">
                    <a:lumMod val="85000"/>
                    <a:lumOff val="15000"/>
                  </a:schemeClr>
                </a:solidFill>
                <a:latin typeface="微软雅黑" panose="020B0503020204020204" charset="-122"/>
                <a:cs typeface="微软雅黑" panose="020B0503020204020204" charset="-122"/>
                <a:sym typeface="+mn-ea"/>
              </a:rPr>
              <a:t>8/31</a:t>
            </a:r>
            <a:r>
              <a:rPr sz="2000">
                <a:solidFill>
                  <a:schemeClr val="dk1">
                    <a:lumMod val="85000"/>
                    <a:lumOff val="15000"/>
                  </a:schemeClr>
                </a:solidFill>
                <a:latin typeface="微软雅黑" panose="020B0503020204020204" charset="-122"/>
                <a:cs typeface="微软雅黑" panose="020B0503020204020204" charset="-122"/>
                <a:sym typeface="+mn-ea"/>
              </a:rPr>
              <a:t>采集的全部干细胞（</a:t>
            </a:r>
            <a:r>
              <a:rPr sz="2000">
                <a:solidFill>
                  <a:schemeClr val="dk1">
                    <a:lumMod val="85000"/>
                    <a:lumOff val="15000"/>
                  </a:schemeClr>
                </a:solidFill>
                <a:latin typeface="微软雅黑" panose="020B0503020204020204" charset="-122"/>
                <a:cs typeface="微软雅黑" panose="020B0503020204020204" charset="-122"/>
                <a:sym typeface="+mn-ea"/>
              </a:rPr>
              <a:t>MNC: 5.61*10^8/kg</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CD34+</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3.65*10^6/kg</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+11</a:t>
            </a:r>
            <a:r>
              <a:rPr sz="2000">
                <a:solidFill>
                  <a:schemeClr val="dk1">
                    <a:lumMod val="85000"/>
                    <a:lumOff val="15000"/>
                  </a:schemeClr>
                </a:solidFill>
                <a:latin typeface="微软雅黑" panose="020B0503020204020204" charset="-122"/>
                <a:cs typeface="微软雅黑" panose="020B0503020204020204" charset="-122"/>
                <a:sym typeface="+mn-ea"/>
              </a:rPr>
              <a:t>天粒系造血重建，</a:t>
            </a:r>
            <a:r>
              <a:rPr sz="2000">
                <a:solidFill>
                  <a:schemeClr val="dk1">
                    <a:lumMod val="85000"/>
                    <a:lumOff val="15000"/>
                  </a:schemeClr>
                </a:solidFill>
                <a:latin typeface="微软雅黑" panose="020B0503020204020204" charset="-122"/>
                <a:cs typeface="微软雅黑" panose="020B0503020204020204" charset="-122"/>
                <a:sym typeface="+mn-ea"/>
              </a:rPr>
              <a:t>+11</a:t>
            </a:r>
            <a:r>
              <a:rPr sz="2000">
                <a:solidFill>
                  <a:schemeClr val="dk1">
                    <a:lumMod val="85000"/>
                    <a:lumOff val="15000"/>
                  </a:schemeClr>
                </a:solidFill>
                <a:latin typeface="微软雅黑" panose="020B0503020204020204" charset="-122"/>
                <a:cs typeface="微软雅黑" panose="020B0503020204020204" charset="-122"/>
                <a:sym typeface="+mn-ea"/>
              </a:rPr>
              <a:t>天血小板脱离输注</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移植后</a:t>
            </a:r>
            <a:r>
              <a:rPr sz="2000">
                <a:solidFill>
                  <a:schemeClr val="dk1">
                    <a:lumMod val="85000"/>
                    <a:lumOff val="15000"/>
                  </a:schemeClr>
                </a:solidFill>
                <a:latin typeface="微软雅黑" panose="020B0503020204020204" charset="-122"/>
                <a:cs typeface="微软雅黑" panose="020B0503020204020204" charset="-122"/>
                <a:sym typeface="+mn-ea"/>
              </a:rPr>
              <a:t>3</a:t>
            </a:r>
            <a:r>
              <a:rPr sz="2000">
                <a:solidFill>
                  <a:schemeClr val="dk1">
                    <a:lumMod val="85000"/>
                    <a:lumOff val="15000"/>
                  </a:schemeClr>
                </a:solidFill>
                <a:latin typeface="微软雅黑" panose="020B0503020204020204" charset="-122"/>
                <a:cs typeface="微软雅黑" panose="020B0503020204020204" charset="-122"/>
                <a:sym typeface="+mn-ea"/>
              </a:rPr>
              <a:t>月评：</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全套：血清蛋白电泳，免疫固定电泳：阴性；</a:t>
            </a:r>
            <a:r>
              <a:rPr sz="2000">
                <a:solidFill>
                  <a:schemeClr val="dk1">
                    <a:lumMod val="85000"/>
                    <a:lumOff val="15000"/>
                  </a:schemeClr>
                </a:solidFill>
                <a:latin typeface="微软雅黑" panose="020B0503020204020204" charset="-122"/>
                <a:cs typeface="微软雅黑" panose="020B0503020204020204" charset="-122"/>
                <a:sym typeface="+mn-ea"/>
              </a:rPr>
              <a:t>sFLC</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κ9.62mg/l</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λ 9.89mg/l</a:t>
            </a:r>
            <a:r>
              <a:rPr sz="2000">
                <a:solidFill>
                  <a:schemeClr val="dk1">
                    <a:lumMod val="85000"/>
                    <a:lumOff val="15000"/>
                  </a:schemeClr>
                </a:solidFill>
                <a:latin typeface="微软雅黑" panose="020B0503020204020204" charset="-122"/>
                <a:cs typeface="微软雅黑" panose="020B0503020204020204" charset="-122"/>
                <a:sym typeface="+mn-ea"/>
              </a:rPr>
              <a:t>，比值：</a:t>
            </a:r>
            <a:r>
              <a:rPr sz="2000">
                <a:solidFill>
                  <a:schemeClr val="dk1">
                    <a:lumMod val="85000"/>
                    <a:lumOff val="15000"/>
                  </a:schemeClr>
                </a:solidFill>
                <a:latin typeface="微软雅黑" panose="020B0503020204020204" charset="-122"/>
                <a:cs typeface="微软雅黑" panose="020B0503020204020204" charset="-122"/>
                <a:sym typeface="+mn-ea"/>
              </a:rPr>
              <a:t>0.97</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骨髓二代流式</a:t>
            </a:r>
            <a:r>
              <a:rPr sz="2000">
                <a:solidFill>
                  <a:schemeClr val="dk1">
                    <a:lumMod val="85000"/>
                    <a:lumOff val="15000"/>
                  </a:schemeClr>
                </a:solidFill>
                <a:latin typeface="微软雅黑" panose="020B0503020204020204" charset="-122"/>
                <a:cs typeface="微软雅黑" panose="020B0503020204020204" charset="-122"/>
                <a:sym typeface="+mn-ea"/>
              </a:rPr>
              <a:t>MRD</a:t>
            </a:r>
            <a:r>
              <a:rPr sz="2000">
                <a:solidFill>
                  <a:schemeClr val="dk1">
                    <a:lumMod val="85000"/>
                    <a:lumOff val="15000"/>
                  </a:schemeClr>
                </a:solidFill>
                <a:latin typeface="微软雅黑" panose="020B0503020204020204" charset="-122"/>
                <a:cs typeface="微软雅黑" panose="020B0503020204020204" charset="-122"/>
                <a:sym typeface="+mn-ea"/>
              </a:rPr>
              <a:t>阴性；</a:t>
            </a:r>
            <a:r>
              <a:rPr sz="2000">
                <a:solidFill>
                  <a:schemeClr val="dk1">
                    <a:lumMod val="85000"/>
                    <a:lumOff val="15000"/>
                  </a:schemeClr>
                </a:solidFill>
                <a:latin typeface="微软雅黑" panose="020B0503020204020204" charset="-122"/>
                <a:cs typeface="微软雅黑" panose="020B0503020204020204" charset="-122"/>
                <a:sym typeface="+mn-ea"/>
              </a:rPr>
              <a:t>NGS-MRD</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1.81*10-5</a:t>
            </a:r>
            <a:r>
              <a:rPr sz="2000">
                <a:solidFill>
                  <a:schemeClr val="dk1">
                    <a:lumMod val="85000"/>
                    <a:lumOff val="15000"/>
                  </a:schemeClr>
                </a:solidFill>
                <a:latin typeface="微软雅黑" panose="020B0503020204020204" charset="-122"/>
                <a:cs typeface="微软雅黑" panose="020B0503020204020204" charset="-122"/>
                <a:sym typeface="+mn-ea"/>
              </a:rPr>
              <a:t>；疗效评估：</a:t>
            </a:r>
            <a:r>
              <a:rPr sz="2000" b="1">
                <a:solidFill>
                  <a:srgbClr val="FF0000"/>
                </a:solidFill>
                <a:latin typeface="微软雅黑" panose="020B0503020204020204" charset="-122"/>
                <a:cs typeface="微软雅黑" panose="020B0503020204020204" charset="-122"/>
                <a:sym typeface="+mn-ea"/>
              </a:rPr>
              <a:t>CR</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PET</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多处骨密度改变而无葡萄糖代谢增加</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后续进行来那度胺单药维持</a:t>
            </a:r>
            <a:endParaRPr sz="2000">
              <a:solidFill>
                <a:schemeClr val="dk1">
                  <a:lumMod val="85000"/>
                  <a:lumOff val="15000"/>
                </a:schemeClr>
              </a:solidFill>
              <a:latin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66370" y="311785"/>
            <a:ext cx="10968990" cy="705485"/>
          </a:xfrm>
        </p:spPr>
        <p:txBody>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患者复发与</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5" name="内容占位符 4"/>
          <p:cNvSpPr/>
          <p:nvPr>
            <p:ph idx="1"/>
          </p:nvPr>
        </p:nvSpPr>
        <p:spPr>
          <a:xfrm>
            <a:off x="669925" y="1274445"/>
            <a:ext cx="10852150" cy="539496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200000"/>
              </a:lnSpc>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2023-06-12</a:t>
            </a:r>
            <a:r>
              <a:rPr sz="2000">
                <a:solidFill>
                  <a:schemeClr val="dk1">
                    <a:lumMod val="85000"/>
                    <a:lumOff val="15000"/>
                  </a:schemeClr>
                </a:solidFill>
                <a:latin typeface="微软雅黑" panose="020B0503020204020204" charset="-122"/>
                <a:cs typeface="微软雅黑" panose="020B0503020204020204" charset="-122"/>
                <a:sym typeface="+mn-ea"/>
              </a:rPr>
              <a:t>我院血细胞分析：白细胞计数</a:t>
            </a:r>
            <a:r>
              <a:rPr sz="2000">
                <a:solidFill>
                  <a:schemeClr val="dk1">
                    <a:lumMod val="85000"/>
                    <a:lumOff val="15000"/>
                  </a:schemeClr>
                </a:solidFill>
                <a:latin typeface="微软雅黑" panose="020B0503020204020204" charset="-122"/>
                <a:cs typeface="微软雅黑" panose="020B0503020204020204" charset="-122"/>
                <a:sym typeface="+mn-ea"/>
              </a:rPr>
              <a:t> 3.68 10^9/L</a:t>
            </a:r>
            <a:r>
              <a:rPr sz="2000">
                <a:solidFill>
                  <a:schemeClr val="dk1">
                    <a:lumMod val="85000"/>
                    <a:lumOff val="15000"/>
                  </a:schemeClr>
                </a:solidFill>
                <a:latin typeface="微软雅黑" panose="020B0503020204020204" charset="-122"/>
                <a:cs typeface="微软雅黑" panose="020B0503020204020204" charset="-122"/>
                <a:sym typeface="+mn-ea"/>
              </a:rPr>
              <a:t>；血红蛋白量</a:t>
            </a:r>
            <a:r>
              <a:rPr sz="2000">
                <a:solidFill>
                  <a:schemeClr val="dk1">
                    <a:lumMod val="85000"/>
                    <a:lumOff val="15000"/>
                  </a:schemeClr>
                </a:solidFill>
                <a:latin typeface="微软雅黑" panose="020B0503020204020204" charset="-122"/>
                <a:cs typeface="微软雅黑" panose="020B0503020204020204" charset="-122"/>
                <a:sym typeface="+mn-ea"/>
              </a:rPr>
              <a:t> 137 g/L</a:t>
            </a:r>
            <a:r>
              <a:rPr sz="2000">
                <a:solidFill>
                  <a:schemeClr val="dk1">
                    <a:lumMod val="85000"/>
                    <a:lumOff val="15000"/>
                  </a:schemeClr>
                </a:solidFill>
                <a:latin typeface="微软雅黑" panose="020B0503020204020204" charset="-122"/>
                <a:cs typeface="微软雅黑" panose="020B0503020204020204" charset="-122"/>
                <a:sym typeface="+mn-ea"/>
              </a:rPr>
              <a:t>；血小板计数</a:t>
            </a:r>
            <a:r>
              <a:rPr sz="2000">
                <a:solidFill>
                  <a:schemeClr val="dk1">
                    <a:lumMod val="85000"/>
                    <a:lumOff val="15000"/>
                  </a:schemeClr>
                </a:solidFill>
                <a:latin typeface="微软雅黑" panose="020B0503020204020204" charset="-122"/>
                <a:cs typeface="微软雅黑" panose="020B0503020204020204" charset="-122"/>
                <a:sym typeface="+mn-ea"/>
              </a:rPr>
              <a:t> 117 10^9/L</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24h</a:t>
            </a:r>
            <a:r>
              <a:rPr sz="2000">
                <a:solidFill>
                  <a:schemeClr val="dk1">
                    <a:lumMod val="85000"/>
                    <a:lumOff val="15000"/>
                  </a:schemeClr>
                </a:solidFill>
                <a:latin typeface="微软雅黑" panose="020B0503020204020204" charset="-122"/>
                <a:cs typeface="微软雅黑" panose="020B0503020204020204" charset="-122"/>
                <a:sym typeface="+mn-ea"/>
              </a:rPr>
              <a:t>尿蛋白：</a:t>
            </a:r>
            <a:r>
              <a:rPr sz="2000">
                <a:solidFill>
                  <a:schemeClr val="dk1">
                    <a:lumMod val="85000"/>
                    <a:lumOff val="15000"/>
                  </a:schemeClr>
                </a:solidFill>
                <a:latin typeface="微软雅黑" panose="020B0503020204020204" charset="-122"/>
                <a:cs typeface="微软雅黑" panose="020B0503020204020204" charset="-122"/>
                <a:sym typeface="+mn-ea"/>
              </a:rPr>
              <a:t>0.11g/24h</a:t>
            </a:r>
            <a:r>
              <a:rPr sz="2000">
                <a:solidFill>
                  <a:schemeClr val="dk1">
                    <a:lumMod val="85000"/>
                    <a:lumOff val="15000"/>
                  </a:schemeClr>
                </a:solidFill>
                <a:latin typeface="微软雅黑" panose="020B0503020204020204" charset="-122"/>
                <a:cs typeface="微软雅黑" panose="020B0503020204020204" charset="-122"/>
                <a:sym typeface="+mn-ea"/>
              </a:rPr>
              <a:t>；尿免固：发现少量</a:t>
            </a:r>
            <a:r>
              <a:rPr sz="2000">
                <a:solidFill>
                  <a:schemeClr val="dk1">
                    <a:lumMod val="85000"/>
                    <a:lumOff val="15000"/>
                  </a:schemeClr>
                </a:solidFill>
                <a:latin typeface="微软雅黑" panose="020B0503020204020204" charset="-122"/>
                <a:cs typeface="微软雅黑" panose="020B0503020204020204" charset="-122"/>
                <a:sym typeface="+mn-ea"/>
              </a:rPr>
              <a:t>k</a:t>
            </a:r>
            <a:r>
              <a:rPr sz="2000">
                <a:solidFill>
                  <a:schemeClr val="dk1">
                    <a:lumMod val="85000"/>
                    <a:lumOff val="15000"/>
                  </a:schemeClr>
                </a:solidFill>
                <a:latin typeface="微软雅黑" panose="020B0503020204020204" charset="-122"/>
                <a:cs typeface="微软雅黑" panose="020B0503020204020204" charset="-122"/>
                <a:sym typeface="+mn-ea"/>
              </a:rPr>
              <a:t>轻链；尿蛋白电泳：游离轻链：</a:t>
            </a:r>
            <a:r>
              <a:rPr sz="2000">
                <a:solidFill>
                  <a:schemeClr val="dk1">
                    <a:lumMod val="85000"/>
                    <a:lumOff val="15000"/>
                  </a:schemeClr>
                </a:solidFill>
                <a:latin typeface="微软雅黑" panose="020B0503020204020204" charset="-122"/>
                <a:cs typeface="微软雅黑" panose="020B0503020204020204" charset="-122"/>
                <a:sym typeface="+mn-ea"/>
              </a:rPr>
              <a:t>1.6%</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全套：游离轻链定量检测：</a:t>
            </a:r>
            <a:r>
              <a:rPr sz="2000">
                <a:solidFill>
                  <a:schemeClr val="dk1">
                    <a:lumMod val="85000"/>
                    <a:lumOff val="15000"/>
                  </a:schemeClr>
                </a:solidFill>
                <a:latin typeface="微软雅黑" panose="020B0503020204020204" charset="-122"/>
                <a:cs typeface="微软雅黑" panose="020B0503020204020204" charset="-122"/>
                <a:sym typeface="+mn-ea"/>
              </a:rPr>
              <a:t>κ59.1mg/L;λ12.2mg/L;κ/λ 4.84</a:t>
            </a:r>
            <a:r>
              <a:rPr sz="2000">
                <a:solidFill>
                  <a:schemeClr val="dk1">
                    <a:lumMod val="85000"/>
                    <a:lumOff val="15000"/>
                  </a:schemeClr>
                </a:solidFill>
                <a:latin typeface="微软雅黑" panose="020B0503020204020204" charset="-122"/>
                <a:cs typeface="微软雅黑" panose="020B0503020204020204" charset="-122"/>
                <a:sym typeface="+mn-ea"/>
              </a:rPr>
              <a:t>。血清蛋白电泳、免疫固定电泳阴性。</a:t>
            </a:r>
            <a:r>
              <a:rPr sz="2000">
                <a:solidFill>
                  <a:schemeClr val="dk1">
                    <a:lumMod val="85000"/>
                    <a:lumOff val="15000"/>
                  </a:schemeClr>
                </a:solidFill>
                <a:latin typeface="微软雅黑" panose="020B0503020204020204" charset="-122"/>
                <a:cs typeface="微软雅黑" panose="020B0503020204020204" charset="-122"/>
                <a:sym typeface="+mn-ea"/>
              </a:rPr>
              <a:t>MM</a:t>
            </a:r>
            <a:r>
              <a:rPr sz="2000">
                <a:solidFill>
                  <a:schemeClr val="dk1">
                    <a:lumMod val="85000"/>
                    <a:lumOff val="15000"/>
                  </a:schemeClr>
                </a:solidFill>
                <a:latin typeface="微软雅黑" panose="020B0503020204020204" charset="-122"/>
                <a:cs typeface="微软雅黑" panose="020B0503020204020204" charset="-122"/>
                <a:sym typeface="+mn-ea"/>
              </a:rPr>
              <a:t>免疫分型（</a:t>
            </a:r>
            <a:r>
              <a:rPr sz="2000">
                <a:solidFill>
                  <a:schemeClr val="dk1">
                    <a:lumMod val="85000"/>
                    <a:lumOff val="15000"/>
                  </a:schemeClr>
                </a:solidFill>
                <a:latin typeface="微软雅黑" panose="020B0503020204020204" charset="-122"/>
                <a:cs typeface="微软雅黑" panose="020B0503020204020204" charset="-122"/>
                <a:sym typeface="+mn-ea"/>
              </a:rPr>
              <a:t>BM</a:t>
            </a:r>
            <a:r>
              <a:rPr sz="2000">
                <a:solidFill>
                  <a:schemeClr val="dk1">
                    <a:lumMod val="85000"/>
                    <a:lumOff val="15000"/>
                  </a:schemeClr>
                </a:solidFill>
                <a:latin typeface="微软雅黑" panose="020B0503020204020204" charset="-122"/>
                <a:cs typeface="微软雅黑" panose="020B0503020204020204" charset="-122"/>
                <a:sym typeface="+mn-ea"/>
              </a:rPr>
              <a:t>）：分析</a:t>
            </a:r>
            <a:r>
              <a:rPr sz="2000">
                <a:solidFill>
                  <a:schemeClr val="dk1">
                    <a:lumMod val="85000"/>
                    <a:lumOff val="15000"/>
                  </a:schemeClr>
                </a:solidFill>
                <a:latin typeface="微软雅黑" panose="020B0503020204020204" charset="-122"/>
                <a:cs typeface="微软雅黑" panose="020B0503020204020204" charset="-122"/>
                <a:sym typeface="+mn-ea"/>
              </a:rPr>
              <a:t>1.1x10-4</a:t>
            </a:r>
            <a:r>
              <a:rPr sz="2000">
                <a:solidFill>
                  <a:schemeClr val="dk1">
                    <a:lumMod val="85000"/>
                    <a:lumOff val="15000"/>
                  </a:schemeClr>
                </a:solidFill>
                <a:latin typeface="微软雅黑" panose="020B0503020204020204" charset="-122"/>
                <a:cs typeface="微软雅黑" panose="020B0503020204020204" charset="-122"/>
                <a:sym typeface="+mn-ea"/>
              </a:rPr>
              <a:t>浆细胞群体，为单克隆，另见</a:t>
            </a:r>
            <a:r>
              <a:rPr sz="2000">
                <a:solidFill>
                  <a:schemeClr val="dk1">
                    <a:lumMod val="85000"/>
                    <a:lumOff val="15000"/>
                  </a:schemeClr>
                </a:solidFill>
                <a:latin typeface="微软雅黑" panose="020B0503020204020204" charset="-122"/>
                <a:cs typeface="微软雅黑" panose="020B0503020204020204" charset="-122"/>
                <a:sym typeface="+mn-ea"/>
              </a:rPr>
              <a:t>6.7*10-5</a:t>
            </a:r>
            <a:r>
              <a:rPr sz="2000">
                <a:solidFill>
                  <a:schemeClr val="dk1">
                    <a:lumMod val="85000"/>
                    <a:lumOff val="15000"/>
                  </a:schemeClr>
                </a:solidFill>
                <a:latin typeface="微软雅黑" panose="020B0503020204020204" charset="-122"/>
                <a:cs typeface="微软雅黑" panose="020B0503020204020204" charset="-122"/>
                <a:sym typeface="+mn-ea"/>
              </a:rPr>
              <a:t>正常多克隆浆细胞。</a:t>
            </a:r>
            <a:r>
              <a:rPr sz="2000">
                <a:solidFill>
                  <a:schemeClr val="dk1">
                    <a:lumMod val="85000"/>
                    <a:lumOff val="15000"/>
                  </a:schemeClr>
                </a:solidFill>
                <a:latin typeface="微软雅黑" panose="020B0503020204020204" charset="-122"/>
                <a:cs typeface="微软雅黑" panose="020B0503020204020204" charset="-122"/>
                <a:sym typeface="+mn-ea"/>
              </a:rPr>
              <a:t>2023-06-20</a:t>
            </a:r>
            <a:r>
              <a:rPr sz="2000">
                <a:solidFill>
                  <a:schemeClr val="dk1">
                    <a:lumMod val="85000"/>
                    <a:lumOff val="15000"/>
                  </a:schemeClr>
                </a:solidFill>
                <a:latin typeface="微软雅黑" panose="020B0503020204020204" charset="-122"/>
                <a:cs typeface="微软雅黑" panose="020B0503020204020204" charset="-122"/>
                <a:sym typeface="+mn-ea"/>
              </a:rPr>
              <a:t>门诊复查</a:t>
            </a:r>
            <a:r>
              <a:rPr sz="2000">
                <a:solidFill>
                  <a:schemeClr val="dk1">
                    <a:lumMod val="85000"/>
                    <a:lumOff val="15000"/>
                  </a:schemeClr>
                </a:solidFill>
                <a:latin typeface="微软雅黑" panose="020B0503020204020204" charset="-122"/>
                <a:cs typeface="微软雅黑" panose="020B0503020204020204" charset="-122"/>
                <a:sym typeface="+mn-ea"/>
              </a:rPr>
              <a:t>PET-CT</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a:solidFill>
                  <a:schemeClr val="dk1">
                    <a:lumMod val="85000"/>
                    <a:lumOff val="15000"/>
                  </a:schemeClr>
                </a:solidFill>
                <a:latin typeface="微软雅黑" panose="020B0503020204020204" charset="-122"/>
                <a:cs typeface="微软雅黑" panose="020B0503020204020204" charset="-122"/>
                <a:sym typeface="+mn-ea"/>
              </a:rPr>
              <a:t>L4</a:t>
            </a:r>
            <a:r>
              <a:rPr sz="2000">
                <a:solidFill>
                  <a:schemeClr val="dk1">
                    <a:lumMod val="85000"/>
                    <a:lumOff val="15000"/>
                  </a:schemeClr>
                </a:solidFill>
                <a:latin typeface="微软雅黑" panose="020B0503020204020204" charset="-122"/>
                <a:cs typeface="微软雅黑" panose="020B0503020204020204" charset="-122"/>
                <a:sym typeface="+mn-ea"/>
              </a:rPr>
              <a:t>骨质破坏伴糖代谢增高，较前次（</a:t>
            </a:r>
            <a:r>
              <a:rPr sz="2000">
                <a:solidFill>
                  <a:schemeClr val="dk1">
                    <a:lumMod val="85000"/>
                    <a:lumOff val="15000"/>
                  </a:schemeClr>
                </a:solidFill>
                <a:latin typeface="微软雅黑" panose="020B0503020204020204" charset="-122"/>
                <a:cs typeface="微软雅黑" panose="020B0503020204020204" charset="-122"/>
                <a:sym typeface="+mn-ea"/>
              </a:rPr>
              <a:t>2022.12.02</a:t>
            </a:r>
            <a:r>
              <a:rPr sz="2000">
                <a:solidFill>
                  <a:schemeClr val="dk1">
                    <a:lumMod val="85000"/>
                    <a:lumOff val="15000"/>
                  </a:schemeClr>
                </a:solidFill>
                <a:latin typeface="微软雅黑" panose="020B0503020204020204" charset="-122"/>
                <a:cs typeface="微软雅黑" panose="020B0503020204020204" charset="-122"/>
                <a:sym typeface="+mn-ea"/>
              </a:rPr>
              <a:t>）病灶代谢增高，提示进展；</a:t>
            </a:r>
            <a:r>
              <a:rPr sz="2000">
                <a:solidFill>
                  <a:schemeClr val="dk1">
                    <a:lumMod val="85000"/>
                    <a:lumOff val="15000"/>
                  </a:schemeClr>
                </a:solidFill>
                <a:latin typeface="微软雅黑" panose="020B0503020204020204" charset="-122"/>
                <a:cs typeface="微软雅黑" panose="020B0503020204020204" charset="-122"/>
                <a:sym typeface="+mn-ea"/>
              </a:rPr>
              <a:t>T11</a:t>
            </a:r>
            <a:r>
              <a:rPr sz="2000">
                <a:solidFill>
                  <a:schemeClr val="dk1">
                    <a:lumMod val="85000"/>
                    <a:lumOff val="15000"/>
                  </a:schemeClr>
                </a:solidFill>
                <a:latin typeface="微软雅黑" panose="020B0503020204020204" charset="-122"/>
                <a:cs typeface="微软雅黑" panose="020B0503020204020204" charset="-122"/>
                <a:sym typeface="+mn-ea"/>
              </a:rPr>
              <a:t>椎体可疑局灶性糖代谢增高</a:t>
            </a:r>
            <a:r>
              <a:rPr sz="2000">
                <a:solidFill>
                  <a:schemeClr val="dk1">
                    <a:lumMod val="85000"/>
                    <a:lumOff val="15000"/>
                  </a:schemeClr>
                </a:solidFill>
                <a:latin typeface="微软雅黑" panose="020B0503020204020204" charset="-122"/>
                <a:cs typeface="微软雅黑" panose="020B0503020204020204" charset="-122"/>
                <a:sym typeface="+mn-ea"/>
              </a:rPr>
              <a:t>，</a:t>
            </a:r>
            <a:r>
              <a:rPr sz="2000" b="1">
                <a:solidFill>
                  <a:srgbClr val="FF0000"/>
                </a:solidFill>
                <a:latin typeface="微软雅黑" panose="020B0503020204020204" charset="-122"/>
                <a:cs typeface="微软雅黑" panose="020B0503020204020204" charset="-122"/>
                <a:sym typeface="+mn-ea"/>
              </a:rPr>
              <a:t>考虑疾病复发；</a:t>
            </a:r>
            <a:endParaRPr sz="2000">
              <a:solidFill>
                <a:schemeClr val="dk1">
                  <a:lumMod val="85000"/>
                  <a:lumOff val="15000"/>
                </a:schemeClr>
              </a:solidFill>
              <a:latin typeface="微软雅黑" panose="020B0503020204020204" charset="-122"/>
              <a:cs typeface="微软雅黑" panose="020B0503020204020204" charset="-122"/>
              <a:sym typeface="+mn-ea"/>
            </a:endParaRPr>
          </a:p>
          <a:p>
            <a:pPr marL="0" lvl="0" algn="l">
              <a:lnSpc>
                <a:spcPct val="200000"/>
              </a:lnSpc>
              <a:buClrTx/>
              <a:buSzTx/>
              <a:buFont typeface="Wingdings" panose="05000000000000000000" pitchFamily="2" charset="2"/>
              <a:buChar char="l"/>
            </a:pPr>
            <a:r>
              <a:rPr sz="2000">
                <a:solidFill>
                  <a:schemeClr val="dk1">
                    <a:lumMod val="85000"/>
                    <a:lumOff val="15000"/>
                  </a:schemeClr>
                </a:solidFill>
                <a:latin typeface="微软雅黑" panose="020B0503020204020204" charset="-122"/>
                <a:cs typeface="微软雅黑" panose="020B0503020204020204" charset="-122"/>
                <a:sym typeface="+mn-ea"/>
              </a:rPr>
              <a:t>06-28</a:t>
            </a:r>
            <a:r>
              <a:rPr sz="2000">
                <a:solidFill>
                  <a:schemeClr val="dk1">
                    <a:lumMod val="85000"/>
                    <a:lumOff val="15000"/>
                  </a:schemeClr>
                </a:solidFill>
                <a:latin typeface="微软雅黑" panose="020B0503020204020204" charset="-122"/>
                <a:cs typeface="微软雅黑" panose="020B0503020204020204" charset="-122"/>
                <a:sym typeface="+mn-ea"/>
              </a:rPr>
              <a:t>开始予</a:t>
            </a:r>
            <a:r>
              <a:rPr sz="2000">
                <a:solidFill>
                  <a:schemeClr val="dk1">
                    <a:lumMod val="85000"/>
                    <a:lumOff val="15000"/>
                  </a:schemeClr>
                </a:solidFill>
                <a:latin typeface="微软雅黑" panose="020B0503020204020204" charset="-122"/>
                <a:cs typeface="微软雅黑" panose="020B0503020204020204" charset="-122"/>
                <a:sym typeface="+mn-ea"/>
              </a:rPr>
              <a:t>D-KPD</a:t>
            </a:r>
            <a:r>
              <a:rPr sz="2000">
                <a:solidFill>
                  <a:schemeClr val="dk1">
                    <a:lumMod val="85000"/>
                    <a:lumOff val="15000"/>
                  </a:schemeClr>
                </a:solidFill>
                <a:latin typeface="微软雅黑" panose="020B0503020204020204" charset="-122"/>
                <a:cs typeface="微软雅黑" panose="020B0503020204020204" charset="-122"/>
                <a:sym typeface="+mn-ea"/>
              </a:rPr>
              <a:t>方案化疗</a:t>
            </a:r>
            <a:endParaRPr sz="2000">
              <a:solidFill>
                <a:schemeClr val="dk1">
                  <a:lumMod val="85000"/>
                  <a:lumOff val="15000"/>
                </a:schemeClr>
              </a:solidFill>
              <a:latin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55880" y="408940"/>
            <a:ext cx="10968990" cy="705485"/>
          </a:xfrm>
        </p:spPr>
        <p:txBody>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溶骨性病变是</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MM</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患者的主要临床特征之一</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29" name="矩形: 圆角 28"/>
          <p:cNvSpPr/>
          <p:nvPr>
            <p:custDataLst>
              <p:tags r:id="rId1"/>
            </p:custDataLst>
          </p:nvPr>
        </p:nvSpPr>
        <p:spPr>
          <a:xfrm>
            <a:off x="6075282" y="1514831"/>
            <a:ext cx="5478544" cy="4257040"/>
          </a:xfrm>
          <a:prstGeom prst="roundRect">
            <a:avLst>
              <a:gd name="adj" fmla="val 1122"/>
            </a:avLst>
          </a:prstGeom>
          <a:solidFill>
            <a:sysClr val="window" lastClr="FFFFFF"/>
          </a:solidFill>
          <a:ln w="3175" cap="flat" cmpd="sng" algn="ctr">
            <a:gradFill>
              <a:gsLst>
                <a:gs pos="44000">
                  <a:srgbClr val="FEFAF0"/>
                </a:gs>
                <a:gs pos="74000">
                  <a:srgbClr val="FFC182"/>
                </a:gs>
                <a:gs pos="100000">
                  <a:srgbClr val="ED7D31"/>
                </a:gs>
                <a:gs pos="0">
                  <a:srgbClr val="FFC182"/>
                </a:gs>
              </a:gsLst>
              <a:lin ang="5400000" scaled="1"/>
            </a:gradFill>
            <a:prstDash val="solid"/>
            <a:miter lim="800000"/>
          </a:ln>
          <a:effectLst>
            <a:outerShdw blurRad="254000" dist="101600" dir="2700000" algn="tl" rotWithShape="0">
              <a:srgbClr val="033B78">
                <a:alpha val="10000"/>
              </a:srgbClr>
            </a:outerShdw>
          </a:effectLst>
        </p:spPr>
        <p:txBody>
          <a:bodyPr rtlCol="0" anchor="ctr"/>
          <a:lstStyle/>
          <a:p>
            <a:pPr algn="ctr" defTabSz="548640"/>
            <a:endParaRPr lang="zh-CN" altLang="en-US" sz="2160" kern="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0" name="矩形: 圆顶角 29"/>
          <p:cNvSpPr/>
          <p:nvPr>
            <p:custDataLst>
              <p:tags r:id="rId2"/>
            </p:custDataLst>
          </p:nvPr>
        </p:nvSpPr>
        <p:spPr>
          <a:xfrm>
            <a:off x="6075142" y="1421896"/>
            <a:ext cx="5486303" cy="729206"/>
          </a:xfrm>
          <a:prstGeom prst="round2SameRect">
            <a:avLst>
              <a:gd name="adj1" fmla="val 14273"/>
              <a:gd name="adj2" fmla="val 0"/>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kern="0" dirty="0">
                <a:solidFill>
                  <a:srgbClr val="FFFF00"/>
                </a:solidFill>
                <a:latin typeface="Arial" panose="020B0604020202020204" pitchFamily="34" charset="0"/>
                <a:ea typeface="微软雅黑" panose="020B0503020204020204" charset="-122"/>
                <a:sym typeface="Arial" panose="020B0604020202020204" pitchFamily="34" charset="0"/>
              </a:rPr>
              <a:t>八成</a:t>
            </a:r>
            <a:r>
              <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rPr>
              <a:t>MM</a:t>
            </a: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患者在初诊时影像学检查即存在溶骨性病变</a:t>
            </a:r>
            <a:endPar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即骨髓瘤骨病（</a:t>
            </a:r>
            <a:r>
              <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rPr>
              <a:t>MBD</a:t>
            </a: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5" name="组合 4"/>
          <p:cNvGrpSpPr/>
          <p:nvPr/>
        </p:nvGrpSpPr>
        <p:grpSpPr>
          <a:xfrm>
            <a:off x="558321" y="1421896"/>
            <a:ext cx="5387975" cy="4349975"/>
            <a:chOff x="494821" y="1421896"/>
            <a:chExt cx="5387975" cy="4349975"/>
          </a:xfrm>
        </p:grpSpPr>
        <p:sp>
          <p:nvSpPr>
            <p:cNvPr id="10" name="矩形: 圆角 2"/>
            <p:cNvSpPr/>
            <p:nvPr>
              <p:custDataLst>
                <p:tags r:id="rId3"/>
              </p:custDataLst>
            </p:nvPr>
          </p:nvSpPr>
          <p:spPr>
            <a:xfrm>
              <a:off x="501171" y="1514831"/>
              <a:ext cx="5380355" cy="4257040"/>
            </a:xfrm>
            <a:prstGeom prst="roundRect">
              <a:avLst>
                <a:gd name="adj" fmla="val 1122"/>
              </a:avLst>
            </a:prstGeom>
            <a:solidFill>
              <a:sysClr val="window" lastClr="FFFFFF"/>
            </a:solidFill>
            <a:ln w="3175" cap="flat" cmpd="sng" algn="ctr">
              <a:gradFill>
                <a:gsLst>
                  <a:gs pos="44000">
                    <a:srgbClr val="FEFAF0"/>
                  </a:gs>
                  <a:gs pos="74000">
                    <a:srgbClr val="FFC182"/>
                  </a:gs>
                  <a:gs pos="100000">
                    <a:srgbClr val="ED7D31"/>
                  </a:gs>
                  <a:gs pos="0">
                    <a:srgbClr val="FFC182"/>
                  </a:gs>
                </a:gsLst>
                <a:lin ang="5400000" scaled="1"/>
              </a:gradFill>
              <a:prstDash val="solid"/>
              <a:miter lim="800000"/>
            </a:ln>
            <a:effectLst>
              <a:outerShdw blurRad="254000" dist="101600" dir="2700000" algn="tl" rotWithShape="0">
                <a:srgbClr val="033B78">
                  <a:alpha val="10000"/>
                </a:srgbClr>
              </a:outerShdw>
            </a:effectLst>
          </p:spPr>
          <p:txBody>
            <a:bodyPr rtlCol="0" anchor="ctr"/>
            <a:lstStyle/>
            <a:p>
              <a:pPr algn="ctr" defTabSz="548640"/>
              <a:endParaRPr lang="zh-CN" altLang="en-US" sz="2160" kern="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1" name="矩形: 圆顶角 1"/>
            <p:cNvSpPr/>
            <p:nvPr>
              <p:custDataLst>
                <p:tags r:id="rId4"/>
              </p:custDataLst>
            </p:nvPr>
          </p:nvSpPr>
          <p:spPr>
            <a:xfrm>
              <a:off x="494821" y="1421896"/>
              <a:ext cx="5387975" cy="729206"/>
            </a:xfrm>
            <a:prstGeom prst="round2SameRect">
              <a:avLst>
                <a:gd name="adj1" fmla="val 14273"/>
                <a:gd name="adj2" fmla="val 0"/>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rPr>
                <a:t>MM</a:t>
              </a: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常见症状包括高血钙、溶骨性破坏在内</a:t>
              </a:r>
              <a:endPar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的“</a:t>
              </a:r>
              <a:r>
                <a:rPr lang="en-US" altLang="zh-CN" sz="1600" b="1" kern="0" dirty="0">
                  <a:solidFill>
                    <a:schemeClr val="bg1"/>
                  </a:solidFill>
                  <a:latin typeface="Arial" panose="020B0604020202020204" pitchFamily="34" charset="0"/>
                  <a:ea typeface="微软雅黑" panose="020B0503020204020204" charset="-122"/>
                  <a:sym typeface="Arial" panose="020B0604020202020204" pitchFamily="34" charset="0"/>
                </a:rPr>
                <a:t>CRAB</a:t>
              </a:r>
              <a:r>
                <a:rPr lang="zh-CN" altLang="en-US" sz="1600" b="1" kern="0" dirty="0">
                  <a:solidFill>
                    <a:schemeClr val="bg1"/>
                  </a:solidFill>
                  <a:latin typeface="Arial" panose="020B0604020202020204" pitchFamily="34" charset="0"/>
                  <a:ea typeface="微软雅黑" panose="020B0503020204020204" charset="-122"/>
                  <a:sym typeface="Arial" panose="020B0604020202020204" pitchFamily="34" charset="0"/>
                </a:rPr>
                <a:t>”症状</a:t>
              </a:r>
              <a:r>
                <a:rPr lang="en-US" altLang="zh-CN" sz="1600" b="1" kern="0" baseline="30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lang="en-US" altLang="zh-CN" sz="1600" b="1" kern="0" baseline="30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13" name="内容占位符 12"/>
          <p:cNvSpPr/>
          <p:nvPr>
            <p:ph idx="13"/>
            <p:custDataLst>
              <p:tags r:id="rId5"/>
            </p:custDataLst>
          </p:nvPr>
        </p:nvSpPr>
        <p:spPr>
          <a:xfrm>
            <a:off x="579120" y="6402070"/>
            <a:ext cx="10515600" cy="438785"/>
          </a:xfrm>
          <a:prstGeom prst="rect">
            <a:avLst/>
          </a:prstGeom>
        </p:spPr>
        <p:txBody>
          <a:bodyPr>
            <a:normAutofit/>
          </a:bodyPr>
          <a:lstStyle/>
          <a:p>
            <a:pPr marL="0" indent="0">
              <a:buNone/>
            </a:pP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1. </a:t>
            </a:r>
            <a:r>
              <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中华内科杂志</a:t>
            </a: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2020 </a:t>
            </a:r>
            <a:r>
              <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年</a:t>
            </a: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5</a:t>
            </a:r>
            <a:r>
              <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月第</a:t>
            </a: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59 </a:t>
            </a:r>
            <a:r>
              <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卷第</a:t>
            </a: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5</a:t>
            </a:r>
            <a:r>
              <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期</a:t>
            </a:r>
            <a:r>
              <a:rPr lang="en-US" altLang="zh-CN"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 2. Rajkumar SV, et al. Lancet Oncol 2014; 15(12): e538-48.</a:t>
            </a:r>
            <a:endParaRPr lang="zh-CN" altLang="en-US" sz="8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6"/>
            </p:custDataLst>
          </p:nvPr>
        </p:nvSpPr>
        <p:spPr>
          <a:xfrm>
            <a:off x="911225" y="2372378"/>
            <a:ext cx="600075" cy="600075"/>
          </a:xfrm>
          <a:prstGeom prst="ellipse">
            <a:avLst/>
          </a:prstGeom>
          <a:solidFill>
            <a:schemeClr val="bg1"/>
          </a:solidFill>
          <a:ln w="6350" cap="flat" cmpd="sng" algn="ctr">
            <a:solidFill>
              <a:srgbClr val="ED7D31"/>
            </a:solidFill>
            <a:prstDash val="solid"/>
            <a:miter lim="800000"/>
          </a:ln>
          <a:effectLst/>
        </p:spPr>
        <p:txBody>
          <a:bodyPr anchor="ct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箭头: 上 9"/>
          <p:cNvSpPr/>
          <p:nvPr>
            <p:custDataLst>
              <p:tags r:id="rId7"/>
            </p:custDataLst>
          </p:nvPr>
        </p:nvSpPr>
        <p:spPr>
          <a:xfrm>
            <a:off x="946944" y="2447784"/>
            <a:ext cx="528637" cy="449263"/>
          </a:xfrm>
          <a:prstGeom prst="upArrow">
            <a:avLst>
              <a:gd name="adj1" fmla="val 67900"/>
              <a:gd name="adj2" fmla="val 50000"/>
            </a:avLst>
          </a:prstGeom>
          <a:solidFill>
            <a:srgbClr val="ED7D31"/>
          </a:solidFill>
          <a:ln w="12700" cap="flat" cmpd="sng" algn="ctr">
            <a:noFill/>
            <a:prstDash val="solid"/>
            <a:miter lim="800000"/>
          </a:ln>
          <a:effectLst/>
        </p:spPr>
        <p:txBody>
          <a:bodyPr anchor="ct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文本框 5"/>
          <p:cNvSpPr txBox="1"/>
          <p:nvPr>
            <p:custDataLst>
              <p:tags r:id="rId8"/>
            </p:custDataLst>
          </p:nvPr>
        </p:nvSpPr>
        <p:spPr bwMode="auto">
          <a:xfrm>
            <a:off x="911225" y="2533916"/>
            <a:ext cx="60007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C</a:t>
            </a: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a</a:t>
            </a:r>
            <a:r>
              <a:rPr kumimoji="0" lang="en-US" altLang="zh-CN" sz="1200" b="1" i="0" u="none" strike="noStrike" kern="0" cap="none" spc="0" normalizeH="0" baseline="3000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2+</a:t>
            </a:r>
            <a:endParaRPr kumimoji="0" lang="en-US" altLang="en-US" sz="1200" b="1" i="0" u="none" strike="noStrike" kern="0" cap="none" spc="0" normalizeH="0" baseline="3000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文本框 30"/>
          <p:cNvSpPr txBox="1"/>
          <p:nvPr>
            <p:custDataLst>
              <p:tags r:id="rId9"/>
            </p:custDataLst>
          </p:nvPr>
        </p:nvSpPr>
        <p:spPr bwMode="auto">
          <a:xfrm>
            <a:off x="1686140" y="2518527"/>
            <a:ext cx="3960813" cy="306705"/>
          </a:xfrm>
          <a:prstGeom prst="rect">
            <a:avLst/>
          </a:prstGeom>
          <a:noFill/>
        </p:spPr>
        <p:txBody>
          <a:bodyPr wrap="square">
            <a:spAutoFit/>
          </a:bodyPr>
          <a:lstStyle>
            <a:defPPr>
              <a:defRPr lang="en-US"/>
            </a:defPPr>
            <a:lvl1pPr indent="0" algn="ctr">
              <a:spcAft>
                <a:spcPts val="1200"/>
              </a:spcAft>
              <a:buNone/>
              <a:defRPr sz="1400" b="1">
                <a:gradFill flip="none" rotWithShape="1">
                  <a:gsLst>
                    <a:gs pos="0">
                      <a:schemeClr val="accent4">
                        <a:lumMod val="60000"/>
                        <a:lumOff val="40000"/>
                      </a:schemeClr>
                    </a:gs>
                    <a:gs pos="100000">
                      <a:schemeClr val="accent4"/>
                    </a:gs>
                  </a:gsLst>
                  <a:lin ang="2700000" scaled="1"/>
                  <a:tileRect/>
                </a:gradFill>
                <a:latin typeface="Arial" panose="020B0604020202020204" pitchFamily="34" charset="0"/>
                <a:ea typeface="微软雅黑" panose="020B0503020204020204" charset="-122"/>
              </a:defRPr>
            </a:lvl1pPr>
          </a:lstStyle>
          <a:p>
            <a:pPr algn="l"/>
            <a:r>
              <a:rPr lang="zh-CN" altLang="en-US" dirty="0">
                <a:solidFill>
                  <a:srgbClr val="ED7D31"/>
                </a:solidFill>
                <a:sym typeface="Arial" panose="020B0604020202020204" pitchFamily="34" charset="0"/>
              </a:rPr>
              <a:t>血钙增高，</a:t>
            </a:r>
            <a:r>
              <a:rPr lang="zh-CN" altLang="en-US" b="0" dirty="0">
                <a:solidFill>
                  <a:schemeClr val="tx1">
                    <a:lumMod val="75000"/>
                    <a:lumOff val="25000"/>
                  </a:schemeClr>
                </a:solidFill>
                <a:sym typeface="Arial" panose="020B0604020202020204" pitchFamily="34" charset="0"/>
              </a:rPr>
              <a:t>校正血清钙＞</a:t>
            </a:r>
            <a:r>
              <a:rPr lang="en-US" altLang="zh-CN" b="0" dirty="0">
                <a:solidFill>
                  <a:schemeClr val="tx1">
                    <a:lumMod val="75000"/>
                    <a:lumOff val="25000"/>
                  </a:schemeClr>
                </a:solidFill>
                <a:sym typeface="Arial" panose="020B0604020202020204" pitchFamily="34" charset="0"/>
              </a:rPr>
              <a:t>2.75mmol/L</a:t>
            </a:r>
            <a:endParaRPr lang="en-US" altLang="en-US" b="0" dirty="0">
              <a:solidFill>
                <a:schemeClr val="tx1">
                  <a:lumMod val="75000"/>
                  <a:lumOff val="25000"/>
                </a:schemeClr>
              </a:solidFill>
              <a:sym typeface="Arial" panose="020B0604020202020204" pitchFamily="34" charset="0"/>
            </a:endParaRPr>
          </a:p>
        </p:txBody>
      </p:sp>
      <p:sp>
        <p:nvSpPr>
          <p:cNvPr id="20" name="椭圆 19"/>
          <p:cNvSpPr/>
          <p:nvPr>
            <p:custDataLst>
              <p:tags r:id="rId10"/>
            </p:custDataLst>
          </p:nvPr>
        </p:nvSpPr>
        <p:spPr bwMode="auto">
          <a:xfrm>
            <a:off x="920750" y="4097637"/>
            <a:ext cx="600075" cy="600075"/>
          </a:xfrm>
          <a:prstGeom prst="ellipse">
            <a:avLst/>
          </a:prstGeom>
          <a:solidFill>
            <a:schemeClr val="bg1"/>
          </a:solidFill>
          <a:ln w="6350" cap="flat" cmpd="sng" algn="ctr">
            <a:solidFill>
              <a:srgbClr val="ED7D31"/>
            </a:solidFill>
            <a:prstDash val="solid"/>
            <a:miter lim="800000"/>
          </a:ln>
          <a:effectLst/>
        </p:spPr>
        <p:txBody>
          <a:bodyPr anchor="ct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1" name="图形 15" descr="细菌 纯色填充"/>
          <p:cNvPicPr>
            <a:picLocks noChangeAspect="1" noChangeArrowheads="1"/>
          </p:cNvPicPr>
          <p:nvPr>
            <p:custDataLst>
              <p:tags r:id="rId11"/>
            </p:custDataLst>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025" y="4139705"/>
            <a:ext cx="5175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43"/>
          <p:cNvSpPr txBox="1"/>
          <p:nvPr>
            <p:custDataLst>
              <p:tags r:id="rId13"/>
            </p:custDataLst>
          </p:nvPr>
        </p:nvSpPr>
        <p:spPr bwMode="auto">
          <a:xfrm>
            <a:off x="1668922" y="4243786"/>
            <a:ext cx="4126879"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贫血（血红蛋白低于正常下限</a:t>
            </a:r>
            <a:r>
              <a:rPr kumimoji="0" lang="en-US" altLang="zh-CN"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20g/L</a:t>
            </a: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或＜</a:t>
            </a:r>
            <a:r>
              <a:rPr kumimoji="0" lang="en-US" altLang="zh-CN"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100g/L</a:t>
            </a: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a:t>
            </a:r>
            <a:endParaRPr kumimoji="0" lang="en-US"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4"/>
            </p:custDataLst>
          </p:nvPr>
        </p:nvSpPr>
        <p:spPr bwMode="auto">
          <a:xfrm>
            <a:off x="920750" y="3227088"/>
            <a:ext cx="600075" cy="601663"/>
          </a:xfrm>
          <a:prstGeom prst="ellipse">
            <a:avLst/>
          </a:prstGeom>
          <a:solidFill>
            <a:schemeClr val="bg1"/>
          </a:solidFill>
          <a:ln w="6350" cap="flat" cmpd="sng" algn="ctr">
            <a:solidFill>
              <a:srgbClr val="ED7D31"/>
            </a:solidFill>
            <a:prstDash val="solid"/>
            <a:miter lim="800000"/>
          </a:ln>
          <a:effectLst/>
        </p:spPr>
        <p:txBody>
          <a:bodyPr anchor="ct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4" name="文本框 44"/>
          <p:cNvSpPr txBox="1"/>
          <p:nvPr>
            <p:custDataLst>
              <p:tags r:id="rId15"/>
            </p:custDataLst>
          </p:nvPr>
        </p:nvSpPr>
        <p:spPr bwMode="auto">
          <a:xfrm>
            <a:off x="1695663" y="3266309"/>
            <a:ext cx="396059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肾功能损害（肌酐清除率＜</a:t>
            </a:r>
            <a:r>
              <a:rPr kumimoji="0" lang="en-US" altLang="zh-CN"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40ml/min</a:t>
            </a: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或血清肌酐＞</a:t>
            </a:r>
            <a:r>
              <a:rPr kumimoji="0" lang="en-US" altLang="zh-CN"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177umol/L</a:t>
            </a: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a:t>
            </a:r>
            <a:endParaRPr kumimoji="0" lang="en-US"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2" name="文本框 31"/>
          <p:cNvSpPr txBox="1"/>
          <p:nvPr>
            <p:custDataLst>
              <p:tags r:id="rId16"/>
            </p:custDataLst>
          </p:nvPr>
        </p:nvSpPr>
        <p:spPr>
          <a:xfrm>
            <a:off x="6423698" y="2487843"/>
            <a:ext cx="4887519" cy="337185"/>
          </a:xfrm>
          <a:prstGeom prst="rect">
            <a:avLst/>
          </a:prstGeom>
          <a:noFill/>
        </p:spPr>
        <p:txBody>
          <a:bodyPr wrap="square">
            <a:spAutoFit/>
          </a:bodyPr>
          <a:lstStyle/>
          <a:p>
            <a:pPr marL="0" indent="0" algn="ctr">
              <a:spcAft>
                <a:spcPts val="1200"/>
              </a:spcAft>
              <a:buNone/>
            </a:pPr>
            <a:r>
              <a:rPr lang="zh-CN" altLang="en-US" sz="1600" b="1" dirty="0">
                <a:solidFill>
                  <a:srgbClr val="ED7D31"/>
                </a:solidFill>
                <a:latin typeface="Arial" panose="020B0604020202020204" pitchFamily="34" charset="0"/>
                <a:ea typeface="微软雅黑" panose="020B0503020204020204" charset="-122"/>
                <a:sym typeface="Arial" panose="020B0604020202020204" pitchFamily="34" charset="0"/>
              </a:rPr>
              <a:t>多发性骨髓瘤骨病（</a:t>
            </a:r>
            <a:r>
              <a:rPr lang="en-US" altLang="zh-CN" sz="1600" b="1" dirty="0">
                <a:solidFill>
                  <a:srgbClr val="ED7D31"/>
                </a:solidFill>
                <a:latin typeface="Arial" panose="020B0604020202020204" pitchFamily="34" charset="0"/>
                <a:ea typeface="微软雅黑" panose="020B0503020204020204" charset="-122"/>
                <a:sym typeface="Arial" panose="020B0604020202020204" pitchFamily="34" charset="0"/>
              </a:rPr>
              <a:t>MBD</a:t>
            </a:r>
            <a:r>
              <a:rPr lang="zh-CN" altLang="en-US" sz="1600" b="1" dirty="0">
                <a:solidFill>
                  <a:srgbClr val="ED7D31"/>
                </a:solidFill>
                <a:latin typeface="Arial" panose="020B0604020202020204" pitchFamily="34" charset="0"/>
                <a:ea typeface="微软雅黑" panose="020B0503020204020204" charset="-122"/>
                <a:sym typeface="Arial" panose="020B0604020202020204" pitchFamily="34" charset="0"/>
              </a:rPr>
              <a:t>）的定义（</a:t>
            </a:r>
            <a:r>
              <a:rPr lang="en-US" altLang="zh-CN" sz="1600" b="1" dirty="0">
                <a:solidFill>
                  <a:srgbClr val="ED7D31"/>
                </a:solidFill>
                <a:latin typeface="Arial" panose="020B0604020202020204" pitchFamily="34" charset="0"/>
                <a:ea typeface="微软雅黑" panose="020B0503020204020204" charset="-122"/>
                <a:sym typeface="Arial" panose="020B0604020202020204" pitchFamily="34" charset="0"/>
              </a:rPr>
              <a:t>IMWG 2014</a:t>
            </a:r>
            <a:r>
              <a:rPr lang="zh-CN" altLang="en-US" sz="1600" b="1" dirty="0">
                <a:solidFill>
                  <a:srgbClr val="ED7D31"/>
                </a:solidFill>
                <a:latin typeface="Arial" panose="020B0604020202020204" pitchFamily="34" charset="0"/>
                <a:ea typeface="微软雅黑" panose="020B0503020204020204" charset="-122"/>
                <a:sym typeface="Arial" panose="020B0604020202020204" pitchFamily="34" charset="0"/>
              </a:rPr>
              <a:t>）</a:t>
            </a:r>
            <a:r>
              <a:rPr lang="en-US" altLang="zh-CN" sz="1600" b="1" baseline="30000" dirty="0">
                <a:solidFill>
                  <a:srgbClr val="ED7D31"/>
                </a:solidFill>
                <a:latin typeface="Arial" panose="020B0604020202020204" pitchFamily="34" charset="0"/>
                <a:ea typeface="微软雅黑" panose="020B0503020204020204" charset="-122"/>
                <a:sym typeface="Arial" panose="020B0604020202020204" pitchFamily="34" charset="0"/>
              </a:rPr>
              <a:t>2</a:t>
            </a:r>
            <a:endParaRPr lang="en-US" altLang="zh-CN" sz="1600" b="1" baseline="30000" dirty="0">
              <a:solidFill>
                <a:srgbClr val="ED7D31"/>
              </a:solidFill>
              <a:latin typeface="Arial" panose="020B0604020202020204" pitchFamily="34" charset="0"/>
              <a:ea typeface="微软雅黑" panose="020B0503020204020204" charset="-122"/>
              <a:sym typeface="Arial" panose="020B0604020202020204" pitchFamily="34" charset="0"/>
            </a:endParaRPr>
          </a:p>
        </p:txBody>
      </p:sp>
      <p:cxnSp>
        <p:nvCxnSpPr>
          <p:cNvPr id="40" name="直接连接符 39"/>
          <p:cNvCxnSpPr/>
          <p:nvPr/>
        </p:nvCxnSpPr>
        <p:spPr>
          <a:xfrm>
            <a:off x="771525" y="4866678"/>
            <a:ext cx="4970222"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1525" y="3961486"/>
            <a:ext cx="4970222"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1525" y="3056294"/>
            <a:ext cx="4970222"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0" name="椭圆 59"/>
          <p:cNvSpPr/>
          <p:nvPr>
            <p:custDataLst>
              <p:tags r:id="rId17"/>
            </p:custDataLst>
          </p:nvPr>
        </p:nvSpPr>
        <p:spPr bwMode="auto">
          <a:xfrm>
            <a:off x="885190" y="5021580"/>
            <a:ext cx="600075" cy="600075"/>
          </a:xfrm>
          <a:prstGeom prst="ellipse">
            <a:avLst/>
          </a:prstGeom>
          <a:noFill/>
          <a:ln w="12700" cap="flat" cmpd="sng" algn="ctr">
            <a:solidFill>
              <a:srgbClr val="ED7D31"/>
            </a:solidFill>
            <a:prstDash val="solid"/>
            <a:miter lim="800000"/>
          </a:ln>
          <a:effectLst/>
        </p:spPr>
        <p:txBody>
          <a:bodyPr anchor="ct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8" name="文本框 45"/>
          <p:cNvSpPr txBox="1"/>
          <p:nvPr>
            <p:custDataLst>
              <p:tags r:id="rId18"/>
            </p:custDataLst>
          </p:nvPr>
        </p:nvSpPr>
        <p:spPr bwMode="auto">
          <a:xfrm>
            <a:off x="1650893" y="5060183"/>
            <a:ext cx="396059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lang="zh-CN" altLang="en-US" sz="1400" b="1" dirty="0">
                <a:solidFill>
                  <a:srgbClr val="ED7D31"/>
                </a:solidFill>
                <a:latin typeface="Arial" panose="020B0604020202020204" pitchFamily="34" charset="0"/>
                <a:ea typeface="微软雅黑" panose="020B0503020204020204" charset="-122"/>
                <a:cs typeface="+mn-cs"/>
                <a:sym typeface="Arial" panose="020B0604020202020204" pitchFamily="34" charset="0"/>
              </a:rPr>
              <a:t>溶骨性破坏</a:t>
            </a:r>
            <a:r>
              <a:rPr kumimoji="0" lang="zh-CN" altLang="en-US" sz="1400" b="0"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charset="-122"/>
                <a:sym typeface="Arial" panose="020B0604020202020204" pitchFamily="34" charset="0"/>
              </a:rPr>
              <a:t>，</a:t>
            </a:r>
            <a:r>
              <a:rPr kumimoji="0" lang="zh-CN"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rPr>
              <a:t>通过影像学检查显示一处或多处溶骨性病变</a:t>
            </a:r>
            <a:endParaRPr kumimoji="0" lang="en-US" altLang="en-U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6" name="文本框 65"/>
          <p:cNvSpPr txBox="1"/>
          <p:nvPr>
            <p:custDataLst>
              <p:tags r:id="rId19"/>
            </p:custDataLst>
          </p:nvPr>
        </p:nvSpPr>
        <p:spPr>
          <a:xfrm>
            <a:off x="6399491" y="3429274"/>
            <a:ext cx="4797266" cy="2245360"/>
          </a:xfrm>
          <a:prstGeom prst="rect">
            <a:avLst/>
          </a:prstGeom>
          <a:noFill/>
        </p:spPr>
        <p:txBody>
          <a:bodyPr wrap="square">
            <a:spAutoFit/>
          </a:bodyPr>
          <a:lstStyle/>
          <a:p>
            <a:pPr algn="just"/>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多发性骨髓瘤（</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multiple myeloma, MM</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）骨病（</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MM bone diseases, MBD</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）是</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MM</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的特征性表现之一，初诊</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MM</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患者中高达</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80%</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存在溶骨性损害。</a:t>
            </a:r>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a:p>
            <a:pPr algn="just"/>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a:p>
            <a:pPr algn="just"/>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2014</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年国际骨髓瘤工作组（</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IMWG</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）更新了</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MM</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的诊断标准，其中</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MBD</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的定义是：</a:t>
            </a:r>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a:p>
            <a:pPr algn="just"/>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骨放射学检查（</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X</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线、</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CT</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、低剂量</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CT</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MRI</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或</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PET-CT</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）上可见一个或一个以上穿凿样溶骨性骨破坏病灶（</a:t>
            </a:r>
            <a:r>
              <a:rPr lang="en-US" altLang="zh-CN"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≥5 mm</a:t>
            </a:r>
            <a:r>
              <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rPr>
              <a:t>）</a:t>
            </a:r>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a:p>
            <a:pPr algn="just"/>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a:p>
            <a:pPr algn="just"/>
            <a:endParaRPr lang="zh-CN" altLang="en-US" sz="1400" dirty="0">
              <a:solidFill>
                <a:schemeClr val="bg2">
                  <a:lumMod val="2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71" name="直接连接符 70"/>
          <p:cNvCxnSpPr/>
          <p:nvPr>
            <p:custDataLst>
              <p:tags r:id="rId20"/>
            </p:custDataLst>
          </p:nvPr>
        </p:nvCxnSpPr>
        <p:spPr>
          <a:xfrm>
            <a:off x="6382346" y="3056294"/>
            <a:ext cx="4970222"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5" name="图片 24" descr="肾"/>
          <p:cNvPicPr>
            <a:picLocks noChangeAspect="1"/>
          </p:cNvPicPr>
          <p:nvPr>
            <p:custDataLst>
              <p:tags r:id="rId21"/>
            </p:custDataLst>
          </p:nvPr>
        </p:nvPicPr>
        <p:blipFill>
          <a:blip r:embed="rId22"/>
          <a:stretch>
            <a:fillRect/>
          </a:stretch>
        </p:blipFill>
        <p:spPr>
          <a:xfrm>
            <a:off x="1007745" y="3371215"/>
            <a:ext cx="396000" cy="396000"/>
          </a:xfrm>
          <a:prstGeom prst="rect">
            <a:avLst/>
          </a:prstGeom>
        </p:spPr>
      </p:pic>
      <p:pic>
        <p:nvPicPr>
          <p:cNvPr id="26" name="图片 25" descr="骨头"/>
          <p:cNvPicPr>
            <a:picLocks noChangeAspect="1"/>
          </p:cNvPicPr>
          <p:nvPr>
            <p:custDataLst>
              <p:tags r:id="rId23"/>
            </p:custDataLst>
          </p:nvPr>
        </p:nvPicPr>
        <p:blipFill>
          <a:blip r:embed="rId24"/>
          <a:stretch>
            <a:fillRect/>
          </a:stretch>
        </p:blipFill>
        <p:spPr>
          <a:xfrm>
            <a:off x="1006475" y="5140960"/>
            <a:ext cx="360000" cy="360000"/>
          </a:xfrm>
          <a:prstGeom prst="rect">
            <a:avLst/>
          </a:prstGeom>
        </p:spPr>
      </p:pic>
    </p:spTree>
    <p:custDataLst>
      <p:tags r:id="rId2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内容占位符 23"/>
          <p:cNvSpPr/>
          <p:nvPr>
            <p:ph idx="1"/>
          </p:nvPr>
        </p:nvSpPr>
        <p:spPr>
          <a:xfrm>
            <a:off x="669925" y="1307465"/>
            <a:ext cx="10852150" cy="515874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2023-08</a:t>
            </a:r>
            <a:r>
              <a:rPr sz="1800">
                <a:solidFill>
                  <a:schemeClr val="dk1">
                    <a:lumMod val="85000"/>
                    <a:lumOff val="15000"/>
                  </a:schemeClr>
                </a:solidFill>
                <a:latin typeface="微软雅黑" panose="020B0503020204020204" charset="-122"/>
                <a:cs typeface="微软雅黑" panose="020B0503020204020204" charset="-122"/>
                <a:sym typeface="+mn-ea"/>
              </a:rPr>
              <a:t>评估：</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全套：血清蛋白电泳，免疫固定电泳：阴性；</a:t>
            </a:r>
            <a:r>
              <a:rPr sz="1800">
                <a:solidFill>
                  <a:schemeClr val="dk1">
                    <a:lumMod val="85000"/>
                    <a:lumOff val="15000"/>
                  </a:schemeClr>
                </a:solidFill>
                <a:latin typeface="微软雅黑" panose="020B0503020204020204" charset="-122"/>
                <a:cs typeface="微软雅黑" panose="020B0503020204020204" charset="-122"/>
                <a:sym typeface="+mn-ea"/>
              </a:rPr>
              <a:t>sFLC</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κ5.94mg/l</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λ 11.0mg/l</a:t>
            </a:r>
            <a:r>
              <a:rPr sz="1800">
                <a:solidFill>
                  <a:schemeClr val="dk1">
                    <a:lumMod val="85000"/>
                    <a:lumOff val="15000"/>
                  </a:schemeClr>
                </a:solidFill>
                <a:latin typeface="微软雅黑" panose="020B0503020204020204" charset="-122"/>
                <a:cs typeface="微软雅黑" panose="020B0503020204020204" charset="-122"/>
                <a:sym typeface="+mn-ea"/>
              </a:rPr>
              <a:t>，比值：</a:t>
            </a:r>
            <a:r>
              <a:rPr sz="1800">
                <a:solidFill>
                  <a:schemeClr val="dk1">
                    <a:lumMod val="85000"/>
                    <a:lumOff val="15000"/>
                  </a:schemeClr>
                </a:solidFill>
                <a:latin typeface="微软雅黑" panose="020B0503020204020204" charset="-122"/>
                <a:cs typeface="微软雅黑" panose="020B0503020204020204" charset="-122"/>
                <a:sym typeface="+mn-ea"/>
              </a:rPr>
              <a:t>0..54</a:t>
            </a:r>
            <a:r>
              <a:rPr sz="1800">
                <a:solidFill>
                  <a:schemeClr val="dk1">
                    <a:lumMod val="85000"/>
                    <a:lumOff val="15000"/>
                  </a:schemeClr>
                </a:solidFill>
                <a:latin typeface="微软雅黑" panose="020B0503020204020204" charset="-122"/>
                <a:cs typeface="微软雅黑" panose="020B0503020204020204" charset="-122"/>
                <a:sym typeface="+mn-ea"/>
              </a:rPr>
              <a:t>；尿</a:t>
            </a:r>
            <a:r>
              <a:rPr sz="1800">
                <a:solidFill>
                  <a:schemeClr val="dk1">
                    <a:lumMod val="85000"/>
                    <a:lumOff val="15000"/>
                  </a:schemeClr>
                </a:solidFill>
                <a:latin typeface="微软雅黑" panose="020B0503020204020204" charset="-122"/>
                <a:cs typeface="微软雅黑" panose="020B0503020204020204" charset="-122"/>
                <a:sym typeface="+mn-ea"/>
              </a:rPr>
              <a:t>M</a:t>
            </a:r>
            <a:r>
              <a:rPr sz="1800">
                <a:solidFill>
                  <a:schemeClr val="dk1">
                    <a:lumMod val="85000"/>
                    <a:lumOff val="15000"/>
                  </a:schemeClr>
                </a:solidFill>
                <a:latin typeface="微软雅黑" panose="020B0503020204020204" charset="-122"/>
                <a:cs typeface="微软雅黑" panose="020B0503020204020204" charset="-122"/>
                <a:sym typeface="+mn-ea"/>
              </a:rPr>
              <a:t>蛋白阴性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骨髓二代流式</a:t>
            </a:r>
            <a:r>
              <a:rPr sz="1800">
                <a:solidFill>
                  <a:schemeClr val="dk1">
                    <a:lumMod val="85000"/>
                    <a:lumOff val="15000"/>
                  </a:schemeClr>
                </a:solidFill>
                <a:latin typeface="微软雅黑" panose="020B0503020204020204" charset="-122"/>
                <a:cs typeface="微软雅黑" panose="020B0503020204020204" charset="-122"/>
                <a:sym typeface="+mn-ea"/>
              </a:rPr>
              <a:t>MRD</a:t>
            </a:r>
            <a:r>
              <a:rPr sz="1800">
                <a:solidFill>
                  <a:schemeClr val="dk1">
                    <a:lumMod val="85000"/>
                    <a:lumOff val="15000"/>
                  </a:schemeClr>
                </a:solidFill>
                <a:latin typeface="微软雅黑" panose="020B0503020204020204" charset="-122"/>
                <a:cs typeface="微软雅黑" panose="020B0503020204020204" charset="-122"/>
                <a:sym typeface="+mn-ea"/>
              </a:rPr>
              <a:t>阴性；</a:t>
            </a:r>
            <a:r>
              <a:rPr sz="1800">
                <a:solidFill>
                  <a:schemeClr val="dk1">
                    <a:lumMod val="85000"/>
                    <a:lumOff val="15000"/>
                  </a:schemeClr>
                </a:solidFill>
                <a:latin typeface="微软雅黑" panose="020B0503020204020204" charset="-122"/>
                <a:cs typeface="微软雅黑" panose="020B0503020204020204" charset="-122"/>
                <a:sym typeface="+mn-ea"/>
              </a:rPr>
              <a:t>NGS-MRD</a:t>
            </a:r>
            <a:r>
              <a:rPr sz="1800">
                <a:solidFill>
                  <a:schemeClr val="dk1">
                    <a:lumMod val="85000"/>
                    <a:lumOff val="15000"/>
                  </a:schemeClr>
                </a:solidFill>
                <a:latin typeface="微软雅黑" panose="020B0503020204020204" charset="-122"/>
                <a:cs typeface="微软雅黑" panose="020B0503020204020204" charset="-122"/>
                <a:sym typeface="+mn-ea"/>
              </a:rPr>
              <a:t>：阴性；疗效评估：</a:t>
            </a:r>
            <a:r>
              <a:rPr sz="1800" b="1">
                <a:solidFill>
                  <a:srgbClr val="FF0000"/>
                </a:solidFill>
                <a:latin typeface="微软雅黑" panose="020B0503020204020204" charset="-122"/>
                <a:cs typeface="微软雅黑" panose="020B0503020204020204" charset="-122"/>
                <a:sym typeface="+mn-ea"/>
              </a:rPr>
              <a:t>sCR</a:t>
            </a:r>
            <a:endParaRPr sz="1800" b="1">
              <a:solidFill>
                <a:srgbClr val="FF0000"/>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阴性；</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全身类</a:t>
            </a: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扫描（</a:t>
            </a:r>
            <a:r>
              <a:rPr sz="1800">
                <a:solidFill>
                  <a:schemeClr val="dk1">
                    <a:lumMod val="85000"/>
                    <a:lumOff val="15000"/>
                  </a:schemeClr>
                </a:solidFill>
                <a:latin typeface="微软雅黑" panose="020B0503020204020204" charset="-122"/>
                <a:cs typeface="微软雅黑" panose="020B0503020204020204" charset="-122"/>
                <a:sym typeface="+mn-ea"/>
              </a:rPr>
              <a:t>WB-DWI</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b="1">
                <a:solidFill>
                  <a:srgbClr val="FF0000"/>
                </a:solidFill>
                <a:latin typeface="微软雅黑" panose="020B0503020204020204" charset="-122"/>
                <a:cs typeface="微软雅黑" panose="020B0503020204020204" charset="-122"/>
                <a:sym typeface="+mn-ea"/>
              </a:rPr>
              <a:t>L4</a:t>
            </a:r>
            <a:r>
              <a:rPr sz="1800" b="1">
                <a:solidFill>
                  <a:srgbClr val="FF0000"/>
                </a:solidFill>
                <a:latin typeface="微软雅黑" panose="020B0503020204020204" charset="-122"/>
                <a:cs typeface="微软雅黑" panose="020B0503020204020204" charset="-122"/>
                <a:sym typeface="+mn-ea"/>
              </a:rPr>
              <a:t>椎体前缘可见片状</a:t>
            </a:r>
            <a:r>
              <a:rPr sz="1800" b="1">
                <a:solidFill>
                  <a:srgbClr val="FF0000"/>
                </a:solidFill>
                <a:latin typeface="微软雅黑" panose="020B0503020204020204" charset="-122"/>
                <a:cs typeface="微软雅黑" panose="020B0503020204020204" charset="-122"/>
                <a:sym typeface="+mn-ea"/>
              </a:rPr>
              <a:t>T2WI</a:t>
            </a:r>
            <a:r>
              <a:rPr sz="1800" b="1">
                <a:solidFill>
                  <a:srgbClr val="FF0000"/>
                </a:solidFill>
                <a:latin typeface="微软雅黑" panose="020B0503020204020204" charset="-122"/>
                <a:cs typeface="微软雅黑" panose="020B0503020204020204" charset="-122"/>
                <a:sym typeface="+mn-ea"/>
              </a:rPr>
              <a:t>高信号影，</a:t>
            </a:r>
            <a:r>
              <a:rPr sz="1800" b="1">
                <a:solidFill>
                  <a:srgbClr val="FF0000"/>
                </a:solidFill>
                <a:latin typeface="微软雅黑" panose="020B0503020204020204" charset="-122"/>
                <a:cs typeface="微软雅黑" panose="020B0503020204020204" charset="-122"/>
                <a:sym typeface="+mn-ea"/>
              </a:rPr>
              <a:t>DWI</a:t>
            </a:r>
            <a:r>
              <a:rPr sz="1800" b="1">
                <a:solidFill>
                  <a:srgbClr val="FF0000"/>
                </a:solidFill>
                <a:latin typeface="微软雅黑" panose="020B0503020204020204" charset="-122"/>
                <a:cs typeface="微软雅黑" panose="020B0503020204020204" charset="-122"/>
                <a:sym typeface="+mn-ea"/>
              </a:rPr>
              <a:t>可见弥散受限。其余类</a:t>
            </a:r>
            <a:r>
              <a:rPr sz="1800" b="1">
                <a:solidFill>
                  <a:srgbClr val="FF0000"/>
                </a:solidFill>
                <a:latin typeface="微软雅黑" panose="020B0503020204020204" charset="-122"/>
                <a:cs typeface="微软雅黑" panose="020B0503020204020204" charset="-122"/>
                <a:sym typeface="+mn-ea"/>
              </a:rPr>
              <a:t>PET</a:t>
            </a:r>
            <a:r>
              <a:rPr sz="1800" b="1">
                <a:solidFill>
                  <a:srgbClr val="FF0000"/>
                </a:solidFill>
                <a:latin typeface="微软雅黑" panose="020B0503020204020204" charset="-122"/>
                <a:cs typeface="微软雅黑" panose="020B0503020204020204" charset="-122"/>
                <a:sym typeface="+mn-ea"/>
              </a:rPr>
              <a:t>所示诸骨未见明显弥散受限</a:t>
            </a:r>
            <a:endParaRPr sz="1800" b="1">
              <a:solidFill>
                <a:srgbClr val="FF0000"/>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2024-11-05</a:t>
            </a:r>
            <a:r>
              <a:rPr sz="1800">
                <a:solidFill>
                  <a:schemeClr val="dk1">
                    <a:lumMod val="85000"/>
                    <a:lumOff val="15000"/>
                  </a:schemeClr>
                </a:solidFill>
                <a:latin typeface="微软雅黑" panose="020B0503020204020204" charset="-122"/>
                <a:cs typeface="微软雅黑" panose="020B0503020204020204" charset="-122"/>
                <a:sym typeface="+mn-ea"/>
              </a:rPr>
              <a:t>骨穿示：多发性骨髓瘤免疫分型组套：分析</a:t>
            </a:r>
            <a:r>
              <a:rPr sz="1800">
                <a:solidFill>
                  <a:schemeClr val="dk1">
                    <a:lumMod val="85000"/>
                    <a:lumOff val="15000"/>
                  </a:schemeClr>
                </a:solidFill>
                <a:latin typeface="微软雅黑" panose="020B0503020204020204" charset="-122"/>
                <a:cs typeface="微软雅黑" panose="020B0503020204020204" charset="-122"/>
                <a:sym typeface="+mn-ea"/>
              </a:rPr>
              <a:t>6.3X10-5</a:t>
            </a:r>
            <a:r>
              <a:rPr sz="1800">
                <a:solidFill>
                  <a:schemeClr val="dk1">
                    <a:lumMod val="85000"/>
                    <a:lumOff val="15000"/>
                  </a:schemeClr>
                </a:solidFill>
                <a:latin typeface="微软雅黑" panose="020B0503020204020204" charset="-122"/>
                <a:cs typeface="微软雅黑" panose="020B0503020204020204" charset="-122"/>
                <a:sym typeface="+mn-ea"/>
              </a:rPr>
              <a:t>浆细胞群体，为正常多克隆；</a:t>
            </a:r>
            <a:r>
              <a:rPr sz="1800">
                <a:solidFill>
                  <a:schemeClr val="dk1">
                    <a:lumMod val="85000"/>
                    <a:lumOff val="15000"/>
                  </a:schemeClr>
                </a:solidFill>
                <a:latin typeface="微软雅黑" panose="020B0503020204020204" charset="-122"/>
                <a:cs typeface="微软雅黑" panose="020B0503020204020204" charset="-122"/>
                <a:sym typeface="+mn-ea"/>
              </a:rPr>
              <a:t>IgH MRD</a:t>
            </a:r>
            <a:r>
              <a:rPr sz="1800">
                <a:solidFill>
                  <a:schemeClr val="dk1">
                    <a:lumMod val="85000"/>
                    <a:lumOff val="15000"/>
                  </a:schemeClr>
                </a:solidFill>
                <a:latin typeface="微软雅黑" panose="020B0503020204020204" charset="-122"/>
                <a:cs typeface="微软雅黑" panose="020B0503020204020204" charset="-122"/>
                <a:sym typeface="+mn-ea"/>
              </a:rPr>
              <a:t>阴性，未检测到</a:t>
            </a:r>
            <a:r>
              <a:rPr sz="1800">
                <a:solidFill>
                  <a:schemeClr val="dk1">
                    <a:lumMod val="85000"/>
                    <a:lumOff val="15000"/>
                  </a:schemeClr>
                </a:solidFill>
                <a:latin typeface="微软雅黑" panose="020B0503020204020204" charset="-122"/>
                <a:cs typeface="微软雅黑" panose="020B0503020204020204" charset="-122"/>
                <a:sym typeface="+mn-ea"/>
              </a:rPr>
              <a:t>IGHV-IGHJ</a:t>
            </a:r>
            <a:r>
              <a:rPr sz="1800">
                <a:solidFill>
                  <a:schemeClr val="dk1">
                    <a:lumMod val="85000"/>
                    <a:lumOff val="15000"/>
                  </a:schemeClr>
                </a:solidFill>
                <a:latin typeface="微软雅黑" panose="020B0503020204020204" charset="-122"/>
                <a:cs typeface="微软雅黑" panose="020B0503020204020204" charset="-122"/>
                <a:sym typeface="+mn-ea"/>
              </a:rPr>
              <a:t>基因克隆性重排序列；</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全套阴性；疗效</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b="1">
                <a:solidFill>
                  <a:srgbClr val="FF0000"/>
                </a:solidFill>
                <a:latin typeface="微软雅黑" panose="020B0503020204020204" charset="-122"/>
                <a:cs typeface="微软雅黑" panose="020B0503020204020204" charset="-122"/>
                <a:sym typeface="+mn-ea"/>
              </a:rPr>
              <a:t>CR</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PET</a:t>
            </a:r>
            <a:r>
              <a:rPr sz="1800">
                <a:solidFill>
                  <a:schemeClr val="dk1">
                    <a:lumMod val="85000"/>
                    <a:lumOff val="15000"/>
                  </a:schemeClr>
                </a:solidFill>
                <a:latin typeface="微软雅黑" panose="020B0503020204020204" charset="-122"/>
                <a:cs typeface="微软雅黑" panose="020B0503020204020204" charset="-122"/>
                <a:sym typeface="+mn-ea"/>
              </a:rPr>
              <a:t>：</a:t>
            </a:r>
            <a:r>
              <a:rPr sz="1800">
                <a:solidFill>
                  <a:schemeClr val="dk1">
                    <a:lumMod val="85000"/>
                    <a:lumOff val="15000"/>
                  </a:schemeClr>
                </a:solidFill>
                <a:latin typeface="微软雅黑" panose="020B0503020204020204" charset="-122"/>
                <a:cs typeface="微软雅黑" panose="020B0503020204020204" charset="-122"/>
                <a:sym typeface="+mn-ea"/>
              </a:rPr>
              <a:t>MM</a:t>
            </a:r>
            <a:r>
              <a:rPr sz="1800">
                <a:solidFill>
                  <a:schemeClr val="dk1">
                    <a:lumMod val="85000"/>
                    <a:lumOff val="15000"/>
                  </a:schemeClr>
                </a:solidFill>
                <a:latin typeface="微软雅黑" panose="020B0503020204020204" charset="-122"/>
                <a:cs typeface="微软雅黑" panose="020B0503020204020204" charset="-122"/>
                <a:sym typeface="+mn-ea"/>
              </a:rPr>
              <a:t>治疗后：1.</a:t>
            </a:r>
            <a:r>
              <a:rPr sz="1800">
                <a:solidFill>
                  <a:schemeClr val="dk1">
                    <a:lumMod val="85000"/>
                    <a:lumOff val="15000"/>
                  </a:schemeClr>
                </a:solidFill>
                <a:latin typeface="微软雅黑" panose="020B0503020204020204" charset="-122"/>
                <a:cs typeface="微软雅黑" panose="020B0503020204020204" charset="-122"/>
                <a:sym typeface="+mn-ea"/>
              </a:rPr>
              <a:t>胸骨、两侧肩胛骨、肋骨多处、脊柱骨多处、骨盆骨多处稍高密度灶及低密度灶，未见葡萄糖代谢增高，请结合临床；2.</a:t>
            </a:r>
            <a:r>
              <a:rPr sz="1800">
                <a:solidFill>
                  <a:schemeClr val="dk1">
                    <a:lumMod val="85000"/>
                    <a:lumOff val="15000"/>
                  </a:schemeClr>
                </a:solidFill>
                <a:latin typeface="微软雅黑" panose="020B0503020204020204" charset="-122"/>
                <a:cs typeface="微软雅黑" panose="020B0503020204020204" charset="-122"/>
                <a:sym typeface="+mn-ea"/>
              </a:rPr>
              <a:t>全身骨髓葡萄糖代谢弥漫性增高，考虑升白治疗后改变；3.</a:t>
            </a:r>
            <a:r>
              <a:rPr sz="1800">
                <a:solidFill>
                  <a:schemeClr val="dk1">
                    <a:lumMod val="85000"/>
                    <a:lumOff val="15000"/>
                  </a:schemeClr>
                </a:solidFill>
                <a:latin typeface="微软雅黑" panose="020B0503020204020204" charset="-122"/>
                <a:cs typeface="微软雅黑" panose="020B0503020204020204" charset="-122"/>
                <a:sym typeface="+mn-ea"/>
              </a:rPr>
              <a:t>左侧上颌窦炎；两肺微小结节，随诊；4.</a:t>
            </a:r>
            <a:r>
              <a:rPr sz="1800">
                <a:solidFill>
                  <a:schemeClr val="dk1">
                    <a:lumMod val="85000"/>
                    <a:lumOff val="15000"/>
                  </a:schemeClr>
                </a:solidFill>
                <a:latin typeface="微软雅黑" panose="020B0503020204020204" charset="-122"/>
                <a:cs typeface="微软雅黑" panose="020B0503020204020204" charset="-122"/>
                <a:sym typeface="+mn-ea"/>
              </a:rPr>
              <a:t>两侧股骨头滑膜囊肿</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2025-4-15MM</a:t>
            </a:r>
            <a:r>
              <a:rPr sz="1800">
                <a:solidFill>
                  <a:schemeClr val="dk1">
                    <a:lumMod val="85000"/>
                    <a:lumOff val="15000"/>
                  </a:schemeClr>
                </a:solidFill>
                <a:latin typeface="微软雅黑" panose="020B0503020204020204" charset="-122"/>
                <a:cs typeface="微软雅黑" panose="020B0503020204020204" charset="-122"/>
                <a:sym typeface="+mn-ea"/>
              </a:rPr>
              <a:t>全套：阴性</a:t>
            </a:r>
            <a:endParaRPr sz="1800">
              <a:solidFill>
                <a:schemeClr val="dk1">
                  <a:lumMod val="85000"/>
                  <a:lumOff val="15000"/>
                </a:schemeClr>
              </a:solidFill>
              <a:latin typeface="微软雅黑" panose="020B0503020204020204" charset="-122"/>
              <a:cs typeface="微软雅黑" panose="020B0503020204020204" charset="-122"/>
              <a:sym typeface="+mn-ea"/>
            </a:endParaRPr>
          </a:p>
        </p:txBody>
      </p:sp>
      <p:sp>
        <p:nvSpPr>
          <p:cNvPr id="25" name="标题 24"/>
          <p:cNvSpPr>
            <a:spLocks noGrp="1"/>
          </p:cNvSpPr>
          <p:nvPr>
            <p:ph type="title" idx="4294967295"/>
          </p:nvPr>
        </p:nvSpPr>
        <p:spPr>
          <a:xfrm>
            <a:off x="166370" y="311785"/>
            <a:ext cx="10968990" cy="705485"/>
          </a:xfrm>
        </p:spPr>
        <p:txBody>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患者复发与</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p:nvPr>
            <p:ph idx="1"/>
          </p:nvPr>
        </p:nvSpPr>
        <p:spPr>
          <a:xfrm>
            <a:off x="669925" y="1307465"/>
            <a:ext cx="10852150" cy="5158740"/>
          </a:xfr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06-27行病情评估</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MM全套: M蛋白&lt;0.1%,IFE未发现异常，sFLC:K1.14mg/1，λ1.37mg/1，K/入:0.83；</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PET-CT检查:</a:t>
            </a:r>
            <a:r>
              <a:rPr lang="en-US" altLang="zh-CN" sz="1800">
                <a:solidFill>
                  <a:schemeClr val="dk1">
                    <a:lumMod val="85000"/>
                    <a:lumOff val="15000"/>
                  </a:schemeClr>
                </a:solidFill>
                <a:latin typeface="微软雅黑" panose="020B0503020204020204" charset="-122"/>
                <a:cs typeface="微软雅黑" panose="020B0503020204020204" charset="-122"/>
                <a:sym typeface="+mn-ea"/>
              </a:rPr>
              <a:t>1.</a:t>
            </a:r>
            <a:r>
              <a:rPr sz="1800">
                <a:solidFill>
                  <a:schemeClr val="dk1">
                    <a:lumMod val="85000"/>
                    <a:lumOff val="15000"/>
                  </a:schemeClr>
                </a:solidFill>
                <a:latin typeface="微软雅黑" panose="020B0503020204020204" charset="-122"/>
                <a:cs typeface="微软雅黑" panose="020B0503020204020204" charset="-122"/>
                <a:sym typeface="+mn-ea"/>
              </a:rPr>
              <a:t>胸骨、两侧肩胛骨、肋骨多处、脊柱骨多处、骨盆骨多处稍高密度灶及低密度灶，均未见葡萄糖代谢增高，较本院前次PET-CT(2024-11-06)相仿;2.左侧上颌窦炎;双肺微小结节，部分为 GGO，随诊;3.盆腔肠道葡萄糖代谢条状增高，考虑炎性或生理性摄取;4.两侧股骨头滑膜囊肿</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MM免疫分型(BM):单克隆浆细胞&lt;1.6X10-5</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B细胞克隆性重排检测: MRD阴性，未检测到IGHV-IGHJ基因克隆性重排序列</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sz="1800">
                <a:solidFill>
                  <a:schemeClr val="dk1">
                    <a:lumMod val="85000"/>
                    <a:lumOff val="15000"/>
                  </a:schemeClr>
                </a:solidFill>
                <a:latin typeface="微软雅黑" panose="020B0503020204020204" charset="-122"/>
                <a:cs typeface="微软雅黑" panose="020B0503020204020204" charset="-122"/>
                <a:sym typeface="+mn-ea"/>
              </a:rPr>
              <a:t>骨髓活检病理因样本不合格未出报告</a:t>
            </a:r>
            <a:endParaRPr sz="1800">
              <a:solidFill>
                <a:schemeClr val="dk1">
                  <a:lumMod val="85000"/>
                  <a:lumOff val="15000"/>
                </a:schemeClr>
              </a:solidFill>
              <a:latin typeface="微软雅黑" panose="020B0503020204020204" charset="-122"/>
              <a:cs typeface="微软雅黑" panose="020B0503020204020204" charset="-122"/>
              <a:sym typeface="+mn-ea"/>
            </a:endParaRPr>
          </a:p>
          <a:p>
            <a:pPr marL="0" lvl="0" algn="l">
              <a:buClrTx/>
              <a:buSzTx/>
              <a:buFont typeface="Wingdings" panose="05000000000000000000" pitchFamily="2" charset="2"/>
              <a:buChar char="l"/>
            </a:pPr>
            <a:r>
              <a:rPr lang="en-US" altLang="zh-CN" sz="1800">
                <a:solidFill>
                  <a:srgbClr val="FF0000"/>
                </a:solidFill>
                <a:latin typeface="微软雅黑" panose="020B0503020204020204" charset="-122"/>
                <a:cs typeface="微软雅黑" panose="020B0503020204020204" charset="-122"/>
                <a:sym typeface="+mn-ea"/>
              </a:rPr>
              <a:t>sCR</a:t>
            </a:r>
            <a:endParaRPr lang="en-US" altLang="zh-CN" sz="1800">
              <a:solidFill>
                <a:srgbClr val="FF0000"/>
              </a:solidFill>
              <a:latin typeface="微软雅黑" panose="020B0503020204020204" charset="-122"/>
              <a:cs typeface="微软雅黑" panose="020B0503020204020204" charset="-122"/>
              <a:sym typeface="+mn-ea"/>
            </a:endParaRPr>
          </a:p>
        </p:txBody>
      </p:sp>
      <p:sp>
        <p:nvSpPr>
          <p:cNvPr id="25" name="标题 24"/>
          <p:cNvSpPr>
            <a:spLocks noGrp="1"/>
          </p:cNvSpPr>
          <p:nvPr>
            <p:ph type="title" idx="4294967295"/>
          </p:nvPr>
        </p:nvSpPr>
        <p:spPr>
          <a:xfrm>
            <a:off x="166370" y="311785"/>
            <a:ext cx="10968990" cy="705485"/>
          </a:xfrm>
        </p:spPr>
        <p:txBody>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患者复发与</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idx="4294967295"/>
          </p:nvPr>
        </p:nvSpPr>
        <p:spPr>
          <a:xfrm>
            <a:off x="243840" y="187325"/>
            <a:ext cx="10496550" cy="726440"/>
          </a:xfrm>
        </p:spPr>
        <p:txBody>
          <a:bodyPr vert="horz" lIns="90170" tIns="46990" rIns="90170" bIns="46990" rtlCol="0" anchor="ctr" anchorCtr="0">
            <a:normAutofit/>
          </a:bodyPr>
          <a:p>
            <a:pPr lvl="0"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rPr>
              <a:t>患者骨病治疗</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sym typeface="+mn-ea"/>
            </a:endParaRPr>
          </a:p>
        </p:txBody>
      </p:sp>
      <p:sp>
        <p:nvSpPr>
          <p:cNvPr id="1049106" name="内容占位符 2"/>
          <p:cNvSpPr/>
          <p:nvPr>
            <p:custDataLst>
              <p:tags r:id="rId1"/>
            </p:custDataLst>
          </p:nvPr>
        </p:nvSpPr>
        <p:spPr>
          <a:xfrm>
            <a:off x="4433570" y="2313940"/>
            <a:ext cx="7189470" cy="2423795"/>
          </a:xfrm>
          <a:prstGeom prst="rect">
            <a:avLst/>
          </a:prstGeom>
        </p:spPr>
        <p:txBody>
          <a:bodyPr vert="horz" wrap="square"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200000"/>
              </a:lnSpc>
              <a:buClrTx/>
              <a:buSzTx/>
              <a:buFont typeface="Wingdings" panose="05000000000000000000" pitchFamily="2" charset="2"/>
              <a:buChar char="l"/>
            </a:pPr>
            <a:r>
              <a:rPr lang="zh-CN" altLang="en-US" sz="2000">
                <a:solidFill>
                  <a:schemeClr val="dk1">
                    <a:lumMod val="85000"/>
                    <a:lumOff val="15000"/>
                  </a:schemeClr>
                </a:solidFill>
                <a:latin typeface="微软雅黑" panose="020B0503020204020204" charset="-122"/>
                <a:cs typeface="微软雅黑" panose="020B0503020204020204" charset="-122"/>
                <a:sym typeface="+mn-ea"/>
              </a:rPr>
              <a:t>初诊诱导、巩固、维持期间：每月规律使用地舒单抗；</a:t>
            </a:r>
            <a:endParaRPr lang="zh-CN" altLang="en-US" sz="2000">
              <a:solidFill>
                <a:schemeClr val="dk1">
                  <a:lumMod val="85000"/>
                  <a:lumOff val="15000"/>
                </a:schemeClr>
              </a:solidFill>
              <a:latin typeface="微软雅黑" panose="020B0503020204020204" charset="-122"/>
              <a:cs typeface="微软雅黑" panose="020B0503020204020204" charset="-122"/>
              <a:sym typeface="+mn-ea"/>
            </a:endParaRPr>
          </a:p>
          <a:p>
            <a:pPr lvl="0" algn="l">
              <a:lnSpc>
                <a:spcPct val="200000"/>
              </a:lnSpc>
              <a:buClrTx/>
              <a:buSzTx/>
              <a:buFont typeface="Wingdings" panose="05000000000000000000" pitchFamily="2" charset="2"/>
              <a:buChar char="l"/>
            </a:pPr>
            <a:r>
              <a:rPr lang="zh-CN" altLang="en-US" sz="2000">
                <a:solidFill>
                  <a:schemeClr val="dk1">
                    <a:lumMod val="85000"/>
                    <a:lumOff val="15000"/>
                  </a:schemeClr>
                </a:solidFill>
                <a:latin typeface="微软雅黑" panose="020B0503020204020204" charset="-122"/>
                <a:cs typeface="微软雅黑" panose="020B0503020204020204" charset="-122"/>
                <a:sym typeface="+mn-ea"/>
              </a:rPr>
              <a:t>本病复发期间，继续每月规律使用地舒单抗，地舒单抗长程使用已超过两年，目前维持每</a:t>
            </a:r>
            <a:r>
              <a:rPr lang="en-US" altLang="zh-CN" sz="2000">
                <a:solidFill>
                  <a:schemeClr val="dk1">
                    <a:lumMod val="85000"/>
                    <a:lumOff val="15000"/>
                  </a:schemeClr>
                </a:solidFill>
                <a:latin typeface="微软雅黑" panose="020B0503020204020204" charset="-122"/>
                <a:cs typeface="微软雅黑" panose="020B0503020204020204" charset="-122"/>
                <a:sym typeface="+mn-ea"/>
              </a:rPr>
              <a:t>3</a:t>
            </a:r>
            <a:r>
              <a:rPr lang="zh-CN" altLang="en-US" sz="2000">
                <a:solidFill>
                  <a:schemeClr val="dk1">
                    <a:lumMod val="85000"/>
                    <a:lumOff val="15000"/>
                  </a:schemeClr>
                </a:solidFill>
                <a:latin typeface="微软雅黑" panose="020B0503020204020204" charset="-122"/>
                <a:cs typeface="微软雅黑" panose="020B0503020204020204" charset="-122"/>
                <a:sym typeface="+mn-ea"/>
              </a:rPr>
              <a:t>月一次，治疗期间无不良反应，安全可耐受；</a:t>
            </a:r>
            <a:endParaRPr lang="zh-CN" altLang="en-US" sz="2000">
              <a:solidFill>
                <a:schemeClr val="dk1">
                  <a:lumMod val="85000"/>
                  <a:lumOff val="15000"/>
                </a:schemeClr>
              </a:solidFill>
              <a:latin typeface="微软雅黑" panose="020B0503020204020204" charset="-122"/>
              <a:cs typeface="微软雅黑" panose="020B0503020204020204" charset="-122"/>
              <a:sym typeface="+mn-ea"/>
            </a:endParaRPr>
          </a:p>
        </p:txBody>
      </p:sp>
      <p:pic>
        <p:nvPicPr>
          <p:cNvPr id="80" name="图片 79" descr="712f71b0c1adae0bb43f89217c7b25f"/>
          <p:cNvPicPr>
            <a:picLocks noChangeAspect="1"/>
          </p:cNvPicPr>
          <p:nvPr/>
        </p:nvPicPr>
        <p:blipFill>
          <a:blip r:embed="rId2"/>
          <a:stretch>
            <a:fillRect/>
          </a:stretch>
        </p:blipFill>
        <p:spPr>
          <a:xfrm>
            <a:off x="701284" y="3179643"/>
            <a:ext cx="2852693" cy="2705227"/>
          </a:xfrm>
          <a:prstGeom prst="rect">
            <a:avLst/>
          </a:prstGeom>
        </p:spPr>
      </p:pic>
      <p:sp>
        <p:nvSpPr>
          <p:cNvPr id="81" name="文本框 80"/>
          <p:cNvSpPr txBox="1"/>
          <p:nvPr/>
        </p:nvSpPr>
        <p:spPr>
          <a:xfrm>
            <a:off x="617437" y="1996156"/>
            <a:ext cx="3085823" cy="1172292"/>
          </a:xfrm>
          <a:prstGeom prst="wedgeRoundRectCallout">
            <a:avLst>
              <a:gd name="adj1" fmla="val -22421"/>
              <a:gd name="adj2" fmla="val 74932"/>
              <a:gd name="adj3" fmla="val 16667"/>
            </a:avLst>
          </a:prstGeom>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r="100000" b="100000"/>
              </a:path>
              <a:tileRect l="-100000" t="-100000"/>
            </a:gra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o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rPr>
              <a:t>加上安加维，骨相关事件</a:t>
            </a:r>
            <a:endParaRPr kumimoji="0" lang="en-US" altLang="zh-CN"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rPr>
              <a:t>更少发生、更晚发生</a:t>
            </a:r>
            <a:endParaRPr kumimoji="0" lang="en-US" sz="1800" b="1" i="0" u="none" strike="noStrike" kern="1200" cap="none" spc="0" normalizeH="0" baseline="0" noProof="0">
              <a:ln>
                <a:noFill/>
              </a:ln>
              <a:solidFill>
                <a:srgbClr val="F26649"/>
              </a:solidFill>
              <a:effectLst/>
              <a:uLnTx/>
              <a:uFillTx/>
              <a:latin typeface="微软雅黑" panose="020B0503020204020204" charset="-122"/>
              <a:ea typeface="微软雅黑" panose="020B0503020204020204" charset="-122"/>
              <a:cs typeface="+mn-cs"/>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9400" y="205105"/>
            <a:ext cx="10767060" cy="521970"/>
          </a:xfrm>
          <a:prstGeom prst="rect">
            <a:avLst/>
          </a:prstGeom>
          <a:noFill/>
        </p:spPr>
        <p:txBody>
          <a:bodyPr wrap="square" rtlCol="0" anchor="t">
            <a:spAutoFit/>
          </a:bodyPr>
          <a:p>
            <a:pPr algn="l">
              <a:buClrTx/>
              <a:buSzTx/>
              <a:buFontTx/>
            </a:pPr>
            <a:r>
              <a:rPr lang="zh-CN" altLang="en-US" sz="2800" b="1" kern="100">
                <a:solidFill>
                  <a:srgbClr val="EB613B"/>
                </a:solidFill>
                <a:uFillTx/>
                <a:latin typeface="微软雅黑" panose="020B0503020204020204" charset="-122"/>
                <a:ea typeface="微软雅黑" panose="020B0503020204020204" charset="-122"/>
                <a:cs typeface="微软雅黑" panose="020B0503020204020204" charset="-122"/>
                <a:sym typeface="+mn-ea"/>
              </a:rPr>
              <a:t>患者骨病评估移</a:t>
            </a:r>
            <a:endParaRPr lang="zh-CN" altLang="en-US" sz="2800" b="1" kern="100">
              <a:solidFill>
                <a:srgbClr val="EB613B"/>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2" name="内容占位符 1"/>
          <p:cNvPicPr>
            <a:picLocks noChangeAspect="1"/>
          </p:cNvPicPr>
          <p:nvPr>
            <p:ph idx="1"/>
          </p:nvPr>
        </p:nvPicPr>
        <p:blipFill>
          <a:blip r:embed="rId1"/>
          <a:stretch>
            <a:fillRect/>
          </a:stretch>
        </p:blipFill>
        <p:spPr>
          <a:xfrm>
            <a:off x="6569075" y="1093470"/>
            <a:ext cx="4953000" cy="5388610"/>
          </a:xfrm>
          <a:prstGeom prst="rect">
            <a:avLst/>
          </a:prstGeom>
        </p:spPr>
      </p:pic>
      <p:sp>
        <p:nvSpPr>
          <p:cNvPr id="6" name="文本框 5"/>
          <p:cNvSpPr txBox="1"/>
          <p:nvPr/>
        </p:nvSpPr>
        <p:spPr>
          <a:xfrm>
            <a:off x="1059180" y="1341755"/>
            <a:ext cx="4064000" cy="4469130"/>
          </a:xfrm>
          <a:prstGeom prst="rect">
            <a:avLst/>
          </a:prstGeom>
          <a:noFill/>
        </p:spPr>
        <p:txBody>
          <a:bodyPr wrap="square" rtlCol="0">
            <a:noAutofit/>
          </a:bodyPr>
          <a:p>
            <a:r>
              <a:rPr lang="en-US" altLang="zh-CN">
                <a:sym typeface="+mn-ea"/>
              </a:rPr>
              <a:t>2022-5-24</a:t>
            </a:r>
            <a:r>
              <a:rPr lang="zh-CN" altLang="en-US">
                <a:sym typeface="+mn-ea"/>
              </a:rPr>
              <a:t>全身类</a:t>
            </a:r>
            <a:r>
              <a:rPr lang="en-US" altLang="zh-CN">
                <a:sym typeface="+mn-ea"/>
              </a:rPr>
              <a:t>PET</a:t>
            </a:r>
            <a:r>
              <a:rPr lang="zh-CN" altLang="en-US">
                <a:sym typeface="+mn-ea"/>
              </a:rPr>
              <a:t>：全身多骨弥散受限，符合</a:t>
            </a:r>
            <a:r>
              <a:rPr lang="en-US" altLang="zh-CN">
                <a:sym typeface="+mn-ea"/>
              </a:rPr>
              <a:t>MM</a:t>
            </a:r>
            <a:r>
              <a:rPr lang="zh-CN" altLang="en-US">
                <a:sym typeface="+mn-ea"/>
              </a:rPr>
              <a:t>表现；双侧腋窝及腹股沟多发肿大淋巴结；双侧上颌窦炎。</a:t>
            </a:r>
            <a:endParaRPr lang="zh-CN" altLang="en-US"/>
          </a:p>
          <a:p>
            <a:endParaRPr lang="zh-CN" altLang="en-US">
              <a:sym typeface="+mn-ea"/>
            </a:endParaRPr>
          </a:p>
          <a:p>
            <a:r>
              <a:rPr lang="en-US" altLang="zh-CN">
                <a:sym typeface="+mn-ea"/>
              </a:rPr>
              <a:t>2023-08</a:t>
            </a:r>
            <a:r>
              <a:rPr lang="zh-CN" altLang="en-US">
                <a:sym typeface="+mn-ea"/>
              </a:rPr>
              <a:t>全身类</a:t>
            </a:r>
            <a:r>
              <a:rPr lang="en-US" altLang="zh-CN">
                <a:sym typeface="+mn-ea"/>
              </a:rPr>
              <a:t>PET</a:t>
            </a:r>
            <a:r>
              <a:rPr lang="zh-CN" altLang="en-US">
                <a:sym typeface="+mn-ea"/>
              </a:rPr>
              <a:t>扫描（</a:t>
            </a:r>
            <a:r>
              <a:rPr lang="en-US" altLang="zh-CN">
                <a:sym typeface="+mn-ea"/>
              </a:rPr>
              <a:t>WB-DWI</a:t>
            </a:r>
            <a:r>
              <a:rPr lang="zh-CN" altLang="en-US">
                <a:sym typeface="+mn-ea"/>
              </a:rPr>
              <a:t>）：</a:t>
            </a:r>
            <a:r>
              <a:rPr lang="en-US" altLang="zh-CN">
                <a:solidFill>
                  <a:srgbClr val="FF0000"/>
                </a:solidFill>
                <a:sym typeface="+mn-ea"/>
              </a:rPr>
              <a:t>L4</a:t>
            </a:r>
            <a:r>
              <a:rPr lang="zh-CN" altLang="en-US">
                <a:solidFill>
                  <a:srgbClr val="FF0000"/>
                </a:solidFill>
                <a:sym typeface="+mn-ea"/>
              </a:rPr>
              <a:t>椎体前缘可见片状</a:t>
            </a:r>
            <a:r>
              <a:rPr lang="en-US" altLang="zh-CN">
                <a:solidFill>
                  <a:srgbClr val="FF0000"/>
                </a:solidFill>
                <a:sym typeface="+mn-ea"/>
              </a:rPr>
              <a:t>T2WI</a:t>
            </a:r>
            <a:r>
              <a:rPr lang="zh-CN" altLang="en-US">
                <a:solidFill>
                  <a:srgbClr val="FF0000"/>
                </a:solidFill>
                <a:sym typeface="+mn-ea"/>
              </a:rPr>
              <a:t>高信号影，</a:t>
            </a:r>
            <a:r>
              <a:rPr lang="en-US" altLang="zh-CN">
                <a:solidFill>
                  <a:srgbClr val="FF0000"/>
                </a:solidFill>
                <a:sym typeface="+mn-ea"/>
              </a:rPr>
              <a:t>DWI</a:t>
            </a:r>
            <a:r>
              <a:rPr lang="zh-CN" altLang="en-US">
                <a:solidFill>
                  <a:srgbClr val="FF0000"/>
                </a:solidFill>
                <a:sym typeface="+mn-ea"/>
              </a:rPr>
              <a:t>可见弥散受限。其余类</a:t>
            </a:r>
            <a:r>
              <a:rPr lang="en-US" altLang="zh-CN">
                <a:solidFill>
                  <a:srgbClr val="FF0000"/>
                </a:solidFill>
                <a:sym typeface="+mn-ea"/>
              </a:rPr>
              <a:t>PET</a:t>
            </a:r>
            <a:r>
              <a:rPr lang="zh-CN" altLang="en-US">
                <a:solidFill>
                  <a:srgbClr val="FF0000"/>
                </a:solidFill>
                <a:sym typeface="+mn-ea"/>
              </a:rPr>
              <a:t>所示诸骨未见明显弥散受限。</a:t>
            </a:r>
            <a:endParaRPr lang="zh-CN" altLang="en-US">
              <a:solidFill>
                <a:srgbClr val="FF0000"/>
              </a:solidFill>
              <a:sym typeface="+mn-ea"/>
            </a:endParaRPr>
          </a:p>
          <a:p>
            <a:endParaRPr lang="zh-CN" altLang="en-US"/>
          </a:p>
          <a:p>
            <a:endParaRPr lang="zh-CN" altLang="en-US"/>
          </a:p>
          <a:p>
            <a:endParaRPr lang="zh-CN" altLang="en-US"/>
          </a:p>
          <a:p>
            <a:endParaRPr lang="zh-CN" altLang="en-US"/>
          </a:p>
          <a:p>
            <a:r>
              <a:rPr lang="zh-CN" altLang="en-US">
                <a:sym typeface="+mn-ea"/>
              </a:rPr>
              <a:t>患者每月一次用一次地舒单抗长期坚持，</a:t>
            </a:r>
            <a:r>
              <a:rPr lang="zh-CN" altLang="en-US">
                <a:solidFill>
                  <a:srgbClr val="FF0000"/>
                </a:solidFill>
                <a:sym typeface="+mn-ea"/>
              </a:rPr>
              <a:t>骨破坏明显好转；</a:t>
            </a:r>
            <a:endParaRPr lang="zh-CN" altLang="en-US">
              <a:solidFill>
                <a:srgbClr val="FF0000"/>
              </a:solidFill>
            </a:endParaRPr>
          </a:p>
          <a:p>
            <a:endParaRPr lang="zh-CN" altLang="en-US"/>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209550" y="193040"/>
            <a:ext cx="10968990" cy="705485"/>
          </a:xfrm>
        </p:spPr>
        <p:txBody>
          <a:bodyPr vert="horz"/>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地舒单抗的安全性管理</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2062" name="组合 2061"/>
          <p:cNvGrpSpPr/>
          <p:nvPr/>
        </p:nvGrpSpPr>
        <p:grpSpPr>
          <a:xfrm>
            <a:off x="550863" y="2286000"/>
            <a:ext cx="11090274" cy="3949700"/>
            <a:chOff x="550863" y="2286000"/>
            <a:chExt cx="11090274" cy="3949700"/>
          </a:xfrm>
        </p:grpSpPr>
        <p:grpSp>
          <p:nvGrpSpPr>
            <p:cNvPr id="58" name="组合 57"/>
            <p:cNvGrpSpPr/>
            <p:nvPr/>
          </p:nvGrpSpPr>
          <p:grpSpPr>
            <a:xfrm>
              <a:off x="550863" y="2286000"/>
              <a:ext cx="6059221" cy="3949700"/>
              <a:chOff x="550863" y="2286000"/>
              <a:chExt cx="6059221" cy="3949700"/>
            </a:xfrm>
          </p:grpSpPr>
          <p:sp>
            <p:nvSpPr>
              <p:cNvPr id="57" name="矩形 56"/>
              <p:cNvSpPr/>
              <p:nvPr/>
            </p:nvSpPr>
            <p:spPr>
              <a:xfrm>
                <a:off x="550863" y="2286000"/>
                <a:ext cx="6059221" cy="3949700"/>
              </a:xfrm>
              <a:prstGeom prst="rect">
                <a:avLst/>
              </a:prstGeom>
              <a:solidFill>
                <a:schemeClr val="bg1"/>
              </a:solidFill>
              <a:ln>
                <a:noFill/>
              </a:ln>
              <a:effectLst>
                <a:outerShdw blurRad="63500" sx="101000" sy="101000" algn="ctr" rotWithShape="0">
                  <a:schemeClr val="accent1">
                    <a:alpha val="1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6" name="组合 55"/>
              <p:cNvGrpSpPr/>
              <p:nvPr/>
            </p:nvGrpSpPr>
            <p:grpSpPr>
              <a:xfrm>
                <a:off x="721582" y="2453103"/>
                <a:ext cx="5888502" cy="3729076"/>
                <a:chOff x="916316" y="2224615"/>
                <a:chExt cx="5888502" cy="3729076"/>
              </a:xfrm>
            </p:grpSpPr>
            <p:grpSp>
              <p:nvGrpSpPr>
                <p:cNvPr id="23" name="组合 22"/>
                <p:cNvGrpSpPr/>
                <p:nvPr/>
              </p:nvGrpSpPr>
              <p:grpSpPr>
                <a:xfrm>
                  <a:off x="916316" y="2224615"/>
                  <a:ext cx="5281640" cy="3617082"/>
                  <a:chOff x="1392364" y="2021335"/>
                  <a:chExt cx="5969000" cy="4087813"/>
                </a:xfrm>
              </p:grpSpPr>
              <p:pic>
                <p:nvPicPr>
                  <p:cNvPr id="18" name="Picture 2" descr="Fig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2364" y="2021335"/>
                    <a:ext cx="5969000" cy="4087813"/>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1392364" y="4170984"/>
                    <a:ext cx="1842169" cy="295656"/>
                  </a:xfrm>
                  <a:prstGeom prst="rect">
                    <a:avLst/>
                  </a:prstGeom>
                  <a:solidFill>
                    <a:schemeClr val="bg1"/>
                  </a:solidFill>
                </p:spPr>
                <p:txBody>
                  <a:bodyPr wrap="square">
                    <a:spAutoFit/>
                  </a:bodyPr>
                  <a:p>
                    <a:endParaRPr lang="zh-CN" altLang="en-US" sz="1100" dirty="0">
                      <a:latin typeface="Arial" panose="020B0604020202020204" pitchFamily="34" charset="0"/>
                      <a:ea typeface="微软雅黑" panose="020B0503020204020204" charset="-122"/>
                      <a:sym typeface="Arial" panose="020B0604020202020204" pitchFamily="34" charset="0"/>
                    </a:endParaRPr>
                  </a:p>
                </p:txBody>
              </p:sp>
            </p:grpSp>
            <p:grpSp>
              <p:nvGrpSpPr>
                <p:cNvPr id="35" name="组合 34"/>
                <p:cNvGrpSpPr/>
                <p:nvPr/>
              </p:nvGrpSpPr>
              <p:grpSpPr>
                <a:xfrm>
                  <a:off x="4098677" y="2354580"/>
                  <a:ext cx="2284837" cy="1074420"/>
                  <a:chOff x="4098677" y="2354580"/>
                  <a:chExt cx="2284837" cy="1074420"/>
                </a:xfrm>
              </p:grpSpPr>
              <p:sp>
                <p:nvSpPr>
                  <p:cNvPr id="31" name="矩形 30"/>
                  <p:cNvSpPr/>
                  <p:nvPr/>
                </p:nvSpPr>
                <p:spPr>
                  <a:xfrm>
                    <a:off x="4099560" y="2354580"/>
                    <a:ext cx="1996440" cy="1074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4098677" y="2395849"/>
                    <a:ext cx="2284837" cy="908960"/>
                    <a:chOff x="4155827" y="2278856"/>
                    <a:chExt cx="2284837" cy="908960"/>
                  </a:xfrm>
                </p:grpSpPr>
                <p:sp>
                  <p:nvSpPr>
                    <p:cNvPr id="33" name="矩形: 圆角 32"/>
                    <p:cNvSpPr/>
                    <p:nvPr/>
                  </p:nvSpPr>
                  <p:spPr>
                    <a:xfrm>
                      <a:off x="4155827" y="2278856"/>
                      <a:ext cx="1235868" cy="217689"/>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ctr"/>
                    <a:p>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rPr>
                        <a:t>2</a:t>
                      </a:r>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）甲状旁腺</a:t>
                      </a:r>
                      <a:endPar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 name="文本框 33"/>
                    <p:cNvSpPr txBox="1"/>
                    <p:nvPr/>
                  </p:nvSpPr>
                  <p:spPr>
                    <a:xfrm>
                      <a:off x="4155827" y="2503590"/>
                      <a:ext cx="2284837" cy="684226"/>
                    </a:xfrm>
                    <a:prstGeom prst="rect">
                      <a:avLst/>
                    </a:prstGeom>
                    <a:solidFill>
                      <a:schemeClr val="bg1"/>
                    </a:solidFill>
                  </p:spPr>
                  <p:txBody>
                    <a:bodyPr wrap="square">
                      <a:spAutoFit/>
                    </a:bodyPr>
                    <a:p>
                      <a:pPr>
                        <a:lnSpc>
                          <a:spcPct val="120000"/>
                        </a:lnSpc>
                      </a:pPr>
                      <a:r>
                        <a:rPr lang="zh-CN" altLang="en-US" sz="1100" dirty="0">
                          <a:latin typeface="Arial" panose="020B0604020202020204" pitchFamily="34" charset="0"/>
                          <a:ea typeface="微软雅黑" panose="020B0503020204020204" charset="-122"/>
                          <a:sym typeface="Arial" panose="020B0604020202020204" pitchFamily="34" charset="0"/>
                        </a:rPr>
                        <a:t>甲状旁腺激素（</a:t>
                      </a:r>
                      <a:r>
                        <a:rPr lang="en-US" altLang="zh-CN" sz="1100" dirty="0">
                          <a:latin typeface="Arial" panose="020B0604020202020204" pitchFamily="34" charset="0"/>
                          <a:ea typeface="微软雅黑" panose="020B0503020204020204" charset="-122"/>
                          <a:sym typeface="Arial" panose="020B0604020202020204" pitchFamily="34" charset="0"/>
                        </a:rPr>
                        <a:t>PTH</a:t>
                      </a:r>
                      <a:r>
                        <a:rPr lang="zh-CN" altLang="en-US" sz="1100" dirty="0">
                          <a:latin typeface="Arial" panose="020B0604020202020204" pitchFamily="34" charset="0"/>
                          <a:ea typeface="微软雅黑" panose="020B0503020204020204" charset="-122"/>
                          <a:sym typeface="Arial" panose="020B0604020202020204" pitchFamily="34" charset="0"/>
                        </a:rPr>
                        <a:t>）由维生素</a:t>
                      </a:r>
                      <a:r>
                        <a:rPr lang="en-US" altLang="zh-CN" sz="1100" dirty="0">
                          <a:latin typeface="Arial" panose="020B0604020202020204" pitchFamily="34" charset="0"/>
                          <a:ea typeface="微软雅黑" panose="020B0503020204020204" charset="-122"/>
                          <a:sym typeface="Arial" panose="020B0604020202020204" pitchFamily="34" charset="0"/>
                        </a:rPr>
                        <a:t>D</a:t>
                      </a:r>
                      <a:r>
                        <a:rPr lang="zh-CN" altLang="en-US" sz="1100" dirty="0">
                          <a:latin typeface="Arial" panose="020B0604020202020204" pitchFamily="34" charset="0"/>
                          <a:ea typeface="微软雅黑" panose="020B0503020204020204" charset="-122"/>
                          <a:sym typeface="Arial" panose="020B0604020202020204" pitchFamily="34" charset="0"/>
                        </a:rPr>
                        <a:t> 、磷等调控。肾功能损伤可继发甲状旁腺亢进，导致</a:t>
                      </a:r>
                      <a:r>
                        <a:rPr lang="en-US" altLang="zh-CN" sz="1100" dirty="0">
                          <a:latin typeface="Arial" panose="020B0604020202020204" pitchFamily="34" charset="0"/>
                          <a:ea typeface="微软雅黑" panose="020B0503020204020204" charset="-122"/>
                          <a:sym typeface="Arial" panose="020B0604020202020204" pitchFamily="34" charset="0"/>
                        </a:rPr>
                        <a:t>PTH</a:t>
                      </a:r>
                      <a:r>
                        <a:rPr lang="zh-CN" altLang="en-US" sz="1100" dirty="0">
                          <a:latin typeface="Arial" panose="020B0604020202020204" pitchFamily="34" charset="0"/>
                          <a:ea typeface="微软雅黑" panose="020B0503020204020204" charset="-122"/>
                          <a:sym typeface="Arial" panose="020B0604020202020204" pitchFamily="34" charset="0"/>
                        </a:rPr>
                        <a:t>分泌增加</a:t>
                      </a:r>
                      <a:endParaRPr lang="zh-CN" altLang="en-US" sz="1100" dirty="0">
                        <a:latin typeface="Arial" panose="020B0604020202020204" pitchFamily="34" charset="0"/>
                        <a:ea typeface="微软雅黑" panose="020B0503020204020204" charset="-122"/>
                        <a:sym typeface="Arial" panose="020B0604020202020204" pitchFamily="34" charset="0"/>
                      </a:endParaRPr>
                    </a:p>
                  </p:txBody>
                </p:sp>
              </p:grpSp>
            </p:grpSp>
            <p:grpSp>
              <p:nvGrpSpPr>
                <p:cNvPr id="36" name="组合 35"/>
                <p:cNvGrpSpPr/>
                <p:nvPr/>
              </p:nvGrpSpPr>
              <p:grpSpPr>
                <a:xfrm>
                  <a:off x="4626652" y="4020262"/>
                  <a:ext cx="2095882" cy="1074420"/>
                  <a:chOff x="4098677" y="2354580"/>
                  <a:chExt cx="2095882" cy="1074420"/>
                </a:xfrm>
              </p:grpSpPr>
              <p:sp>
                <p:nvSpPr>
                  <p:cNvPr id="37" name="矩形 36"/>
                  <p:cNvSpPr/>
                  <p:nvPr/>
                </p:nvSpPr>
                <p:spPr>
                  <a:xfrm>
                    <a:off x="4099560" y="2354580"/>
                    <a:ext cx="1996440" cy="1074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4098677" y="2395849"/>
                    <a:ext cx="2095882" cy="908960"/>
                    <a:chOff x="4155827" y="2278856"/>
                    <a:chExt cx="2095882" cy="908960"/>
                  </a:xfrm>
                </p:grpSpPr>
                <p:sp>
                  <p:nvSpPr>
                    <p:cNvPr id="39" name="矩形: 圆角 38"/>
                    <p:cNvSpPr/>
                    <p:nvPr/>
                  </p:nvSpPr>
                  <p:spPr>
                    <a:xfrm>
                      <a:off x="4155827" y="2278856"/>
                      <a:ext cx="980398" cy="217689"/>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ctr"/>
                    <a:p>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rPr>
                        <a:t>3</a:t>
                      </a:r>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）骨骼</a:t>
                      </a:r>
                      <a:endPar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0" name="文本框 39"/>
                    <p:cNvSpPr txBox="1"/>
                    <p:nvPr/>
                  </p:nvSpPr>
                  <p:spPr>
                    <a:xfrm>
                      <a:off x="4155827" y="2503590"/>
                      <a:ext cx="2095882" cy="684226"/>
                    </a:xfrm>
                    <a:prstGeom prst="rect">
                      <a:avLst/>
                    </a:prstGeom>
                    <a:solidFill>
                      <a:schemeClr val="bg1"/>
                    </a:solidFill>
                  </p:spPr>
                  <p:txBody>
                    <a:bodyPr wrap="square">
                      <a:spAutoFit/>
                    </a:bodyPr>
                    <a:p>
                      <a:pPr>
                        <a:lnSpc>
                          <a:spcPct val="120000"/>
                        </a:lnSpc>
                      </a:pPr>
                      <a:r>
                        <a:rPr lang="zh-CN" altLang="en-US" sz="1100" dirty="0">
                          <a:latin typeface="Arial" panose="020B0604020202020204" pitchFamily="34" charset="0"/>
                          <a:ea typeface="微软雅黑" panose="020B0503020204020204" charset="-122"/>
                          <a:sym typeface="Arial" panose="020B0604020202020204" pitchFamily="34" charset="0"/>
                        </a:rPr>
                        <a:t>高</a:t>
                      </a:r>
                      <a:r>
                        <a:rPr lang="en-US" altLang="zh-CN" sz="1100" dirty="0">
                          <a:latin typeface="Arial" panose="020B0604020202020204" pitchFamily="34" charset="0"/>
                          <a:ea typeface="微软雅黑" panose="020B0503020204020204" charset="-122"/>
                          <a:sym typeface="Arial" panose="020B0604020202020204" pitchFamily="34" charset="0"/>
                        </a:rPr>
                        <a:t>PTH</a:t>
                      </a:r>
                      <a:r>
                        <a:rPr lang="zh-CN" altLang="en-US" sz="1100" dirty="0">
                          <a:latin typeface="Arial" panose="020B0604020202020204" pitchFamily="34" charset="0"/>
                          <a:ea typeface="微软雅黑" panose="020B0503020204020204" charset="-122"/>
                          <a:sym typeface="Arial" panose="020B0604020202020204" pitchFamily="34" charset="0"/>
                        </a:rPr>
                        <a:t>导致骨转换活跃（骨吸收和骨形成加快）。此时血清钙的稳定主要依赖骨转换</a:t>
                      </a:r>
                      <a:endParaRPr lang="zh-CN" altLang="en-US" sz="1100" dirty="0">
                        <a:latin typeface="Arial" panose="020B0604020202020204" pitchFamily="34" charset="0"/>
                        <a:ea typeface="微软雅黑" panose="020B0503020204020204" charset="-122"/>
                        <a:sym typeface="Arial" panose="020B0604020202020204" pitchFamily="34" charset="0"/>
                      </a:endParaRPr>
                    </a:p>
                  </p:txBody>
                </p:sp>
              </p:grpSp>
            </p:grpSp>
            <p:grpSp>
              <p:nvGrpSpPr>
                <p:cNvPr id="46" name="组合 45"/>
                <p:cNvGrpSpPr/>
                <p:nvPr/>
              </p:nvGrpSpPr>
              <p:grpSpPr>
                <a:xfrm>
                  <a:off x="3463835" y="5003462"/>
                  <a:ext cx="3340983" cy="950229"/>
                  <a:chOff x="4098677" y="2354580"/>
                  <a:chExt cx="3340983" cy="950229"/>
                </a:xfrm>
              </p:grpSpPr>
              <p:sp>
                <p:nvSpPr>
                  <p:cNvPr id="47" name="矩形 46"/>
                  <p:cNvSpPr/>
                  <p:nvPr/>
                </p:nvSpPr>
                <p:spPr>
                  <a:xfrm>
                    <a:off x="4099560" y="2354580"/>
                    <a:ext cx="3340100" cy="8795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8" name="组合 47"/>
                  <p:cNvGrpSpPr/>
                  <p:nvPr/>
                </p:nvGrpSpPr>
                <p:grpSpPr>
                  <a:xfrm>
                    <a:off x="4098677" y="2395849"/>
                    <a:ext cx="3160140" cy="908960"/>
                    <a:chOff x="4155827" y="2278856"/>
                    <a:chExt cx="3160140" cy="908960"/>
                  </a:xfrm>
                </p:grpSpPr>
                <p:sp>
                  <p:nvSpPr>
                    <p:cNvPr id="49" name="矩形: 圆角 48"/>
                    <p:cNvSpPr/>
                    <p:nvPr/>
                  </p:nvSpPr>
                  <p:spPr>
                    <a:xfrm>
                      <a:off x="4155827" y="2278856"/>
                      <a:ext cx="1259798" cy="217689"/>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ctr"/>
                    <a:p>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rPr>
                        <a:t>4</a:t>
                      </a:r>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）骨靶向药物</a:t>
                      </a:r>
                      <a:endPar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0" name="文本框 49"/>
                    <p:cNvSpPr txBox="1"/>
                    <p:nvPr/>
                  </p:nvSpPr>
                  <p:spPr>
                    <a:xfrm>
                      <a:off x="4155827" y="2503590"/>
                      <a:ext cx="3160140" cy="684226"/>
                    </a:xfrm>
                    <a:prstGeom prst="rect">
                      <a:avLst/>
                    </a:prstGeom>
                    <a:solidFill>
                      <a:schemeClr val="bg1"/>
                    </a:solidFill>
                  </p:spPr>
                  <p:txBody>
                    <a:bodyPr wrap="square">
                      <a:spAutoFit/>
                    </a:bodyPr>
                    <a:p>
                      <a:pPr>
                        <a:lnSpc>
                          <a:spcPct val="120000"/>
                        </a:lnSpc>
                      </a:pPr>
                      <a:r>
                        <a:rPr lang="zh-CN" altLang="en-US" sz="1100" dirty="0">
                          <a:latin typeface="Arial" panose="020B0604020202020204" pitchFamily="34" charset="0"/>
                          <a:ea typeface="微软雅黑" panose="020B0503020204020204" charset="-122"/>
                          <a:sym typeface="Arial" panose="020B0604020202020204" pitchFamily="34" charset="0"/>
                        </a:rPr>
                        <a:t>骨靶向药物治疗后快速抑制骨吸收作用，减少血钙释放。但骨形成仍继续，</a:t>
                      </a:r>
                      <a:r>
                        <a:rPr lang="zh-CN" altLang="en-US" sz="1100" b="1" dirty="0">
                          <a:solidFill>
                            <a:srgbClr val="F26649"/>
                          </a:solidFill>
                          <a:latin typeface="Arial" panose="020B0604020202020204" pitchFamily="34" charset="0"/>
                          <a:ea typeface="微软雅黑" panose="020B0503020204020204" charset="-122"/>
                          <a:sym typeface="Arial" panose="020B0604020202020204" pitchFamily="34" charset="0"/>
                        </a:rPr>
                        <a:t>此时如未充分补钙则易导致低钙血症。</a:t>
                      </a:r>
                      <a:endParaRPr lang="zh-CN" altLang="en-US" sz="1100" b="1" dirty="0">
                        <a:solidFill>
                          <a:srgbClr val="F26649"/>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51" name="组合 50"/>
                <p:cNvGrpSpPr/>
                <p:nvPr/>
              </p:nvGrpSpPr>
              <p:grpSpPr>
                <a:xfrm>
                  <a:off x="916316" y="4257527"/>
                  <a:ext cx="1724014" cy="1074420"/>
                  <a:chOff x="4098677" y="2354580"/>
                  <a:chExt cx="1724014" cy="1074420"/>
                </a:xfrm>
              </p:grpSpPr>
              <p:sp>
                <p:nvSpPr>
                  <p:cNvPr id="52" name="矩形 51"/>
                  <p:cNvSpPr/>
                  <p:nvPr/>
                </p:nvSpPr>
                <p:spPr>
                  <a:xfrm>
                    <a:off x="4099560" y="2354580"/>
                    <a:ext cx="1679158" cy="1074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3" name="组合 52"/>
                  <p:cNvGrpSpPr/>
                  <p:nvPr/>
                </p:nvGrpSpPr>
                <p:grpSpPr>
                  <a:xfrm>
                    <a:off x="4098677" y="2395849"/>
                    <a:ext cx="1724014" cy="908960"/>
                    <a:chOff x="4155827" y="2278856"/>
                    <a:chExt cx="1724014" cy="908960"/>
                  </a:xfrm>
                </p:grpSpPr>
                <p:sp>
                  <p:nvSpPr>
                    <p:cNvPr id="54" name="矩形: 圆角 53"/>
                    <p:cNvSpPr/>
                    <p:nvPr/>
                  </p:nvSpPr>
                  <p:spPr>
                    <a:xfrm>
                      <a:off x="4155827" y="2278856"/>
                      <a:ext cx="904864" cy="217689"/>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ctr"/>
                    <a:p>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charset="-122"/>
                          <a:sym typeface="Arial" panose="020B0604020202020204" pitchFamily="34" charset="0"/>
                        </a:rPr>
                        <a:t>1</a:t>
                      </a:r>
                      <a:r>
                        <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rPr>
                        <a:t>）肾脏</a:t>
                      </a:r>
                      <a:endParaRPr lang="zh-CN" altLang="en-US" sz="11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5" name="文本框 54"/>
                    <p:cNvSpPr txBox="1"/>
                    <p:nvPr/>
                  </p:nvSpPr>
                  <p:spPr>
                    <a:xfrm>
                      <a:off x="4249807" y="2503590"/>
                      <a:ext cx="1630034" cy="684226"/>
                    </a:xfrm>
                    <a:prstGeom prst="rect">
                      <a:avLst/>
                    </a:prstGeom>
                    <a:solidFill>
                      <a:schemeClr val="bg1"/>
                    </a:solidFill>
                  </p:spPr>
                  <p:txBody>
                    <a:bodyPr wrap="square">
                      <a:spAutoFit/>
                    </a:bodyPr>
                    <a:p>
                      <a:pPr>
                        <a:lnSpc>
                          <a:spcPct val="120000"/>
                        </a:lnSpc>
                      </a:pPr>
                      <a:r>
                        <a:rPr lang="zh-CN" altLang="en-US" sz="1100" dirty="0">
                          <a:latin typeface="Arial" panose="020B0604020202020204" pitchFamily="34" charset="0"/>
                          <a:ea typeface="微软雅黑" panose="020B0503020204020204" charset="-122"/>
                          <a:sym typeface="Arial" panose="020B0604020202020204" pitchFamily="34" charset="0"/>
                        </a:rPr>
                        <a:t>肾功能损伤患者会出现</a:t>
                      </a:r>
                      <a:r>
                        <a:rPr lang="zh-CN" altLang="en-US" sz="1100" b="1" dirty="0">
                          <a:solidFill>
                            <a:srgbClr val="F26649"/>
                          </a:solidFill>
                          <a:latin typeface="Arial" panose="020B0604020202020204" pitchFamily="34" charset="0"/>
                          <a:ea typeface="微软雅黑" panose="020B0503020204020204" charset="-122"/>
                          <a:sym typeface="Arial" panose="020B0604020202020204" pitchFamily="34" charset="0"/>
                        </a:rPr>
                        <a:t>维生素</a:t>
                      </a:r>
                      <a:r>
                        <a:rPr lang="en-US" altLang="zh-CN" sz="1100" b="1" dirty="0">
                          <a:solidFill>
                            <a:srgbClr val="F26649"/>
                          </a:solidFill>
                          <a:latin typeface="Arial" panose="020B0604020202020204" pitchFamily="34" charset="0"/>
                          <a:ea typeface="微软雅黑" panose="020B0503020204020204" charset="-122"/>
                          <a:sym typeface="Arial" panose="020B0604020202020204" pitchFamily="34" charset="0"/>
                        </a:rPr>
                        <a:t>D</a:t>
                      </a:r>
                      <a:r>
                        <a:rPr lang="zh-CN" altLang="en-US" sz="1100" b="1" dirty="0">
                          <a:solidFill>
                            <a:srgbClr val="F26649"/>
                          </a:solidFill>
                          <a:latin typeface="Arial" panose="020B0604020202020204" pitchFamily="34" charset="0"/>
                          <a:ea typeface="微软雅黑" panose="020B0503020204020204" charset="-122"/>
                          <a:sym typeface="Arial" panose="020B0604020202020204" pitchFamily="34" charset="0"/>
                        </a:rPr>
                        <a:t>缺乏</a:t>
                      </a:r>
                      <a:r>
                        <a:rPr lang="zh-CN" altLang="en-US" sz="1100" dirty="0">
                          <a:latin typeface="Arial" panose="020B0604020202020204" pitchFamily="34" charset="0"/>
                          <a:ea typeface="微软雅黑" panose="020B0503020204020204" charset="-122"/>
                          <a:sym typeface="Arial" panose="020B0604020202020204" pitchFamily="34" charset="0"/>
                        </a:rPr>
                        <a:t>，血磷代谢紊乱</a:t>
                      </a:r>
                      <a:endParaRPr lang="zh-CN" altLang="en-US" sz="1100" dirty="0">
                        <a:latin typeface="Arial" panose="020B0604020202020204" pitchFamily="34" charset="0"/>
                        <a:ea typeface="微软雅黑" panose="020B0503020204020204" charset="-122"/>
                        <a:sym typeface="Arial" panose="020B0604020202020204" pitchFamily="34" charset="0"/>
                      </a:endParaRPr>
                    </a:p>
                  </p:txBody>
                </p:sp>
              </p:grpSp>
            </p:grpSp>
          </p:grpSp>
        </p:grpSp>
        <p:grpSp>
          <p:nvGrpSpPr>
            <p:cNvPr id="2061" name="组合 2060"/>
            <p:cNvGrpSpPr/>
            <p:nvPr/>
          </p:nvGrpSpPr>
          <p:grpSpPr>
            <a:xfrm>
              <a:off x="6779686" y="2286000"/>
              <a:ext cx="4861451" cy="3949700"/>
              <a:chOff x="6779686" y="2286000"/>
              <a:chExt cx="4861451" cy="3949700"/>
            </a:xfrm>
          </p:grpSpPr>
          <p:sp>
            <p:nvSpPr>
              <p:cNvPr id="63" name="矩形 62"/>
              <p:cNvSpPr/>
              <p:nvPr/>
            </p:nvSpPr>
            <p:spPr>
              <a:xfrm>
                <a:off x="6779686" y="2286000"/>
                <a:ext cx="4861451" cy="3949700"/>
              </a:xfrm>
              <a:prstGeom prst="rect">
                <a:avLst/>
              </a:prstGeom>
              <a:solidFill>
                <a:schemeClr val="bg1"/>
              </a:solidFill>
              <a:ln>
                <a:noFill/>
              </a:ln>
              <a:effectLst>
                <a:outerShdw blurRad="63500" sx="101000" sy="101000" algn="ctr" rotWithShape="0">
                  <a:schemeClr val="accent1">
                    <a:alpha val="1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0" name="图片 59"/>
              <p:cNvPicPr>
                <a:picLocks noChangeAspect="1"/>
              </p:cNvPicPr>
              <p:nvPr/>
            </p:nvPicPr>
            <p:blipFill>
              <a:blip r:embed="rId2"/>
              <a:srcRect t="15049" b="13411"/>
              <a:stretch>
                <a:fillRect/>
              </a:stretch>
            </p:blipFill>
            <p:spPr>
              <a:xfrm>
                <a:off x="6870700" y="3744792"/>
                <a:ext cx="4679422" cy="2385280"/>
              </a:xfrm>
              <a:prstGeom prst="rect">
                <a:avLst/>
              </a:prstGeom>
            </p:spPr>
          </p:pic>
          <p:grpSp>
            <p:nvGrpSpPr>
              <p:cNvPr id="2052" name="组合 2051"/>
              <p:cNvGrpSpPr/>
              <p:nvPr/>
            </p:nvGrpSpPr>
            <p:grpSpPr>
              <a:xfrm>
                <a:off x="7217925" y="2581071"/>
                <a:ext cx="3984972" cy="881089"/>
                <a:chOff x="7252210" y="2581071"/>
                <a:chExt cx="3984972" cy="881089"/>
              </a:xfrm>
            </p:grpSpPr>
            <p:sp>
              <p:nvSpPr>
                <p:cNvPr id="2049" name="文本框 2048"/>
                <p:cNvSpPr txBox="1"/>
                <p:nvPr/>
              </p:nvSpPr>
              <p:spPr>
                <a:xfrm>
                  <a:off x="7252210" y="2581071"/>
                  <a:ext cx="3916402" cy="497316"/>
                </a:xfrm>
                <a:prstGeom prst="rect">
                  <a:avLst/>
                </a:prstGeom>
                <a:noFill/>
              </p:spPr>
              <p:txBody>
                <a:bodyPr wrap="square">
                  <a:spAutoFit/>
                </a:bodyPr>
                <a:p>
                  <a:pPr algn="ctr">
                    <a:lnSpc>
                      <a:spcPct val="120000"/>
                    </a:lnSpc>
                  </a:pPr>
                  <a:r>
                    <a:rPr lang="zh-CN" altLang="en-US" sz="2400" b="1" dirty="0">
                      <a:solidFill>
                        <a:srgbClr val="F26649"/>
                      </a:solidFill>
                      <a:latin typeface="Arial" panose="020B0604020202020204" pitchFamily="34" charset="0"/>
                      <a:ea typeface="微软雅黑" panose="020B0503020204020204" charset="-122"/>
                      <a:sym typeface="Arial" panose="020B0604020202020204" pitchFamily="34" charset="0"/>
                    </a:rPr>
                    <a:t>补充钙和维生素</a:t>
                  </a:r>
                  <a:r>
                    <a:rPr lang="en-US" altLang="zh-CN" sz="2400" b="1" dirty="0">
                      <a:solidFill>
                        <a:srgbClr val="F26649"/>
                      </a:solidFill>
                      <a:latin typeface="Arial" panose="020B0604020202020204" pitchFamily="34" charset="0"/>
                      <a:ea typeface="微软雅黑" panose="020B0503020204020204" charset="-122"/>
                      <a:sym typeface="Arial" panose="020B0604020202020204" pitchFamily="34" charset="0"/>
                    </a:rPr>
                    <a:t>D</a:t>
                  </a:r>
                  <a:endParaRPr lang="en-US" altLang="zh-CN" sz="2400" b="1" dirty="0">
                    <a:solidFill>
                      <a:srgbClr val="F26649"/>
                    </a:solidFill>
                    <a:latin typeface="Arial" panose="020B0604020202020204" pitchFamily="34" charset="0"/>
                    <a:ea typeface="微软雅黑" panose="020B0503020204020204" charset="-122"/>
                    <a:sym typeface="Arial" panose="020B0604020202020204" pitchFamily="34" charset="0"/>
                  </a:endParaRPr>
                </a:p>
              </p:txBody>
            </p:sp>
            <p:sp>
              <p:nvSpPr>
                <p:cNvPr id="2051" name="文本框 2050"/>
                <p:cNvSpPr txBox="1"/>
                <p:nvPr/>
              </p:nvSpPr>
              <p:spPr>
                <a:xfrm>
                  <a:off x="7320780" y="2964844"/>
                  <a:ext cx="3916402" cy="497316"/>
                </a:xfrm>
                <a:prstGeom prst="rect">
                  <a:avLst/>
                </a:prstGeom>
                <a:noFill/>
              </p:spPr>
              <p:txBody>
                <a:bodyPr wrap="square">
                  <a:spAutoFit/>
                </a:bodyPr>
                <a:p>
                  <a:pPr algn="ctr">
                    <a:lnSpc>
                      <a:spcPct val="120000"/>
                    </a:lnSpc>
                  </a:pPr>
                  <a:r>
                    <a:rPr lang="zh-CN" altLang="en-US" sz="2400" dirty="0">
                      <a:latin typeface="Arial" panose="020B0604020202020204" pitchFamily="34" charset="0"/>
                      <a:ea typeface="微软雅黑" panose="020B0503020204020204" charset="-122"/>
                      <a:sym typeface="Arial" panose="020B0604020202020204" pitchFamily="34" charset="0"/>
                    </a:rPr>
                    <a:t>对预防低钙血症非常重要！</a:t>
                  </a:r>
                  <a:endParaRPr lang="zh-CN" altLang="en-US" sz="2400" dirty="0">
                    <a:latin typeface="Arial" panose="020B0604020202020204" pitchFamily="34" charset="0"/>
                    <a:ea typeface="微软雅黑" panose="020B0503020204020204" charset="-122"/>
                    <a:sym typeface="Arial" panose="020B0604020202020204" pitchFamily="34" charset="0"/>
                  </a:endParaRPr>
                </a:p>
              </p:txBody>
            </p:sp>
          </p:grpSp>
          <p:grpSp>
            <p:nvGrpSpPr>
              <p:cNvPr id="2057" name="组合 2056"/>
              <p:cNvGrpSpPr/>
              <p:nvPr/>
            </p:nvGrpSpPr>
            <p:grpSpPr>
              <a:xfrm>
                <a:off x="10555804" y="2286000"/>
                <a:ext cx="869422" cy="1057805"/>
                <a:chOff x="10638098" y="2286000"/>
                <a:chExt cx="734401" cy="893528"/>
              </a:xfrm>
            </p:grpSpPr>
            <p:sp>
              <p:nvSpPr>
                <p:cNvPr id="2055" name="平行四边形 2054"/>
                <p:cNvSpPr/>
                <p:nvPr/>
              </p:nvSpPr>
              <p:spPr>
                <a:xfrm>
                  <a:off x="10807700" y="2286000"/>
                  <a:ext cx="564799" cy="893528"/>
                </a:xfrm>
                <a:prstGeom prst="parallelogram">
                  <a:avLst/>
                </a:prstGeom>
                <a:gradFill flip="none" rotWithShape="1">
                  <a:gsLst>
                    <a:gs pos="0">
                      <a:schemeClr val="accent1">
                        <a:lumMod val="20000"/>
                        <a:lumOff val="80000"/>
                        <a:alpha val="0"/>
                      </a:schemeClr>
                    </a:gs>
                    <a:gs pos="100000">
                      <a:schemeClr val="accent1">
                        <a:lumMod val="20000"/>
                        <a:lumOff val="80000"/>
                        <a:alpha val="3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56" name="平行四边形 2055"/>
                <p:cNvSpPr/>
                <p:nvPr/>
              </p:nvSpPr>
              <p:spPr>
                <a:xfrm>
                  <a:off x="10638098" y="2286000"/>
                  <a:ext cx="360912" cy="570973"/>
                </a:xfrm>
                <a:prstGeom prst="parallelogram">
                  <a:avLst/>
                </a:prstGeom>
                <a:gradFill flip="none" rotWithShape="1">
                  <a:gsLst>
                    <a:gs pos="0">
                      <a:schemeClr val="accent1">
                        <a:lumMod val="20000"/>
                        <a:lumOff val="80000"/>
                        <a:alpha val="0"/>
                      </a:schemeClr>
                    </a:gs>
                    <a:gs pos="100000">
                      <a:schemeClr val="accent1">
                        <a:lumMod val="20000"/>
                        <a:lumOff val="80000"/>
                        <a:alpha val="3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58" name="组合 2057"/>
              <p:cNvGrpSpPr/>
              <p:nvPr/>
            </p:nvGrpSpPr>
            <p:grpSpPr>
              <a:xfrm>
                <a:off x="7032051" y="2286000"/>
                <a:ext cx="727650" cy="885314"/>
                <a:chOff x="10638098" y="2286000"/>
                <a:chExt cx="734401" cy="893528"/>
              </a:xfrm>
            </p:grpSpPr>
            <p:sp>
              <p:nvSpPr>
                <p:cNvPr id="2059" name="平行四边形 2058"/>
                <p:cNvSpPr/>
                <p:nvPr/>
              </p:nvSpPr>
              <p:spPr>
                <a:xfrm>
                  <a:off x="10807700" y="2286000"/>
                  <a:ext cx="564799" cy="893528"/>
                </a:xfrm>
                <a:prstGeom prst="parallelogram">
                  <a:avLst/>
                </a:prstGeom>
                <a:gradFill flip="none" rotWithShape="1">
                  <a:gsLst>
                    <a:gs pos="0">
                      <a:schemeClr val="accent1">
                        <a:lumMod val="20000"/>
                        <a:lumOff val="80000"/>
                        <a:alpha val="0"/>
                      </a:schemeClr>
                    </a:gs>
                    <a:gs pos="100000">
                      <a:schemeClr val="accent1">
                        <a:lumMod val="20000"/>
                        <a:lumOff val="80000"/>
                        <a:alpha val="3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60" name="平行四边形 2059"/>
                <p:cNvSpPr/>
                <p:nvPr/>
              </p:nvSpPr>
              <p:spPr>
                <a:xfrm>
                  <a:off x="10638098" y="2286000"/>
                  <a:ext cx="360912" cy="570973"/>
                </a:xfrm>
                <a:prstGeom prst="parallelogram">
                  <a:avLst/>
                </a:prstGeom>
                <a:gradFill flip="none" rotWithShape="1">
                  <a:gsLst>
                    <a:gs pos="0">
                      <a:schemeClr val="accent1">
                        <a:lumMod val="20000"/>
                        <a:lumOff val="80000"/>
                        <a:alpha val="0"/>
                      </a:schemeClr>
                    </a:gs>
                    <a:gs pos="100000">
                      <a:schemeClr val="accent1">
                        <a:lumMod val="20000"/>
                        <a:lumOff val="80000"/>
                        <a:alpha val="3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2" name="文本框 1"/>
          <p:cNvSpPr txBox="1"/>
          <p:nvPr/>
        </p:nvSpPr>
        <p:spPr>
          <a:xfrm>
            <a:off x="302895" y="963295"/>
            <a:ext cx="11586845" cy="829945"/>
          </a:xfrm>
          <a:prstGeom prst="rect">
            <a:avLst/>
          </a:prstGeom>
          <a:noFill/>
        </p:spPr>
        <p:txBody>
          <a:bodyPr wrap="square" rtlCol="0" anchor="t">
            <a:spAutoFit/>
          </a:bodyPr>
          <a:p>
            <a:pPr marL="285750" indent="-285750">
              <a:buFont typeface="Arial" panose="020B0604020202020204" pitchFamily="34" charset="0"/>
              <a:buChar char="•"/>
            </a:pPr>
            <a:r>
              <a:rPr lang="en-US" altLang="zh-CN" sz="1600" dirty="0">
                <a:latin typeface="Arial" panose="020B0604020202020204" pitchFamily="34" charset="0"/>
                <a:ea typeface="微软雅黑" panose="020B0503020204020204" charset="-122"/>
                <a:sym typeface="Arial" panose="020B0604020202020204" pitchFamily="34" charset="0"/>
              </a:rPr>
              <a:t>MM</a:t>
            </a:r>
            <a:r>
              <a:rPr lang="zh-CN" altLang="en-US" sz="1600" dirty="0">
                <a:latin typeface="Arial" panose="020B0604020202020204" pitchFamily="34" charset="0"/>
                <a:ea typeface="微软雅黑" panose="020B0503020204020204" charset="-122"/>
                <a:sym typeface="Arial" panose="020B0604020202020204" pitchFamily="34" charset="0"/>
              </a:rPr>
              <a:t>患者发生骨靶向治疗相关低钙血症率为</a:t>
            </a:r>
            <a:r>
              <a:rPr lang="en-US" altLang="zh-CN" sz="1600" dirty="0">
                <a:latin typeface="Arial" panose="020B0604020202020204" pitchFamily="34" charset="0"/>
                <a:ea typeface="微软雅黑" panose="020B0503020204020204" charset="-122"/>
                <a:sym typeface="Arial" panose="020B0604020202020204" pitchFamily="34" charset="0"/>
              </a:rPr>
              <a:t>12-17%</a:t>
            </a:r>
            <a:r>
              <a:rPr lang="zh-CN" altLang="en-US" sz="1600" dirty="0">
                <a:latin typeface="Arial" panose="020B0604020202020204" pitchFamily="34" charset="0"/>
                <a:ea typeface="微软雅黑" panose="020B0503020204020204" charset="-122"/>
                <a:sym typeface="Arial" panose="020B0604020202020204" pitchFamily="34" charset="0"/>
              </a:rPr>
              <a:t>，≥</a:t>
            </a:r>
            <a:r>
              <a:rPr lang="en-US" altLang="zh-CN" sz="1600" dirty="0">
                <a:latin typeface="Arial" panose="020B0604020202020204" pitchFamily="34" charset="0"/>
                <a:ea typeface="微软雅黑" panose="020B0503020204020204" charset="-122"/>
                <a:sym typeface="Arial" panose="020B0604020202020204" pitchFamily="34" charset="0"/>
              </a:rPr>
              <a:t>3</a:t>
            </a:r>
            <a:r>
              <a:rPr lang="zh-CN" altLang="en-US" sz="1600" dirty="0">
                <a:latin typeface="Arial" panose="020B0604020202020204" pitchFamily="34" charset="0"/>
                <a:ea typeface="微软雅黑" panose="020B0503020204020204" charset="-122"/>
                <a:sym typeface="Arial" panose="020B0604020202020204" pitchFamily="34" charset="0"/>
              </a:rPr>
              <a:t>级</a:t>
            </a:r>
            <a:r>
              <a:rPr lang="en-US" altLang="zh-CN" sz="1600" dirty="0">
                <a:latin typeface="Arial" panose="020B0604020202020204" pitchFamily="34" charset="0"/>
                <a:ea typeface="微软雅黑" panose="020B0503020204020204" charset="-122"/>
                <a:sym typeface="Arial" panose="020B0604020202020204" pitchFamily="34" charset="0"/>
              </a:rPr>
              <a:t>AE</a:t>
            </a:r>
            <a:r>
              <a:rPr lang="zh-CN" altLang="en-US" sz="1600" dirty="0">
                <a:latin typeface="Arial" panose="020B0604020202020204" pitchFamily="34" charset="0"/>
                <a:ea typeface="微软雅黑" panose="020B0503020204020204" charset="-122"/>
                <a:sym typeface="Arial" panose="020B0604020202020204" pitchFamily="34" charset="0"/>
              </a:rPr>
              <a:t>为</a:t>
            </a:r>
            <a:r>
              <a:rPr lang="en-US" altLang="zh-CN" sz="1600" dirty="0">
                <a:latin typeface="Arial" panose="020B0604020202020204" pitchFamily="34" charset="0"/>
                <a:ea typeface="微软雅黑" panose="020B0503020204020204" charset="-122"/>
                <a:sym typeface="Arial" panose="020B0604020202020204" pitchFamily="34" charset="0"/>
              </a:rPr>
              <a:t>2-4%</a:t>
            </a:r>
            <a:r>
              <a:rPr lang="zh-CN" altLang="en-US" sz="1600" dirty="0">
                <a:latin typeface="Arial" panose="020B0604020202020204" pitchFamily="34" charset="0"/>
                <a:ea typeface="微软雅黑" panose="020B0503020204020204" charset="-122"/>
                <a:sym typeface="Arial" panose="020B0604020202020204" pitchFamily="34" charset="0"/>
              </a:rPr>
              <a:t>。</a:t>
            </a:r>
            <a:r>
              <a:rPr lang="en-US" altLang="zh-CN" sz="1600" baseline="30000" dirty="0">
                <a:latin typeface="Arial" panose="020B0604020202020204" pitchFamily="34" charset="0"/>
                <a:ea typeface="微软雅黑" panose="020B0503020204020204" charset="-122"/>
                <a:sym typeface="Arial" panose="020B0604020202020204" pitchFamily="34" charset="0"/>
              </a:rPr>
              <a:t>1</a:t>
            </a:r>
            <a:endParaRPr lang="en-US" altLang="zh-CN" sz="1600" baseline="30000" dirty="0">
              <a:latin typeface="Arial" panose="020B0604020202020204" pitchFamily="34" charset="0"/>
              <a:ea typeface="微软雅黑" panose="020B0503020204020204" charset="-122"/>
              <a:sym typeface="Arial" panose="020B0604020202020204" pitchFamily="34" charset="0"/>
            </a:endParaRPr>
          </a:p>
          <a:p>
            <a:pPr marL="285750" indent="-285750">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近半数</a:t>
            </a:r>
            <a:r>
              <a:rPr lang="en-US" altLang="zh-CN" sz="1600" dirty="0">
                <a:latin typeface="Arial" panose="020B0604020202020204" pitchFamily="34" charset="0"/>
                <a:ea typeface="微软雅黑" panose="020B0503020204020204" charset="-122"/>
                <a:sym typeface="Arial" panose="020B0604020202020204" pitchFamily="34" charset="0"/>
              </a:rPr>
              <a:t>MM</a:t>
            </a:r>
            <a:r>
              <a:rPr lang="zh-CN" altLang="en-US" sz="1600" dirty="0">
                <a:latin typeface="Arial" panose="020B0604020202020204" pitchFamily="34" charset="0"/>
                <a:ea typeface="微软雅黑" panose="020B0503020204020204" charset="-122"/>
                <a:sym typeface="Arial" panose="020B0604020202020204" pitchFamily="34" charset="0"/>
              </a:rPr>
              <a:t>伴肾功能损伤，肾功能损伤患者出现维生素</a:t>
            </a:r>
            <a:r>
              <a:rPr lang="en-US" altLang="zh-CN" sz="1600" dirty="0">
                <a:latin typeface="Arial" panose="020B0604020202020204" pitchFamily="34" charset="0"/>
                <a:ea typeface="微软雅黑" panose="020B0503020204020204" charset="-122"/>
                <a:sym typeface="Arial" panose="020B0604020202020204" pitchFamily="34" charset="0"/>
              </a:rPr>
              <a:t>D</a:t>
            </a:r>
            <a:r>
              <a:rPr lang="zh-CN" altLang="en-US" sz="1600" dirty="0">
                <a:latin typeface="Arial" panose="020B0604020202020204" pitchFamily="34" charset="0"/>
                <a:ea typeface="微软雅黑" panose="020B0503020204020204" charset="-122"/>
                <a:sym typeface="Arial" panose="020B0604020202020204" pitchFamily="34" charset="0"/>
              </a:rPr>
              <a:t>和血磷代谢紊乱，导致继发性甲状旁腺功能亢进。导致骨转换活跃，此时血钙多来自骨吸收。骨靶向药物治疗后抑制骨吸收，抑制钙释放，可增加低钙血症的风险。</a:t>
            </a:r>
            <a:r>
              <a:rPr lang="en-US" altLang="zh-CN" sz="1600" baseline="30000" dirty="0">
                <a:latin typeface="Arial" panose="020B0604020202020204" pitchFamily="34" charset="0"/>
                <a:ea typeface="微软雅黑" panose="020B0503020204020204" charset="-122"/>
                <a:sym typeface="Arial" panose="020B0604020202020204" pitchFamily="34" charset="0"/>
              </a:rPr>
              <a:t> 2-4</a:t>
            </a:r>
            <a:endParaRPr lang="en-US" altLang="zh-CN" sz="1600" baseline="30000" dirty="0">
              <a:latin typeface="Arial" panose="020B0604020202020204" pitchFamily="34" charset="0"/>
              <a:ea typeface="微软雅黑" panose="020B0503020204020204" charset="-122"/>
              <a:sym typeface="Arial" panose="020B0604020202020204" pitchFamily="34" charset="0"/>
            </a:endParaRPr>
          </a:p>
        </p:txBody>
      </p:sp>
      <p:sp>
        <p:nvSpPr>
          <p:cNvPr id="11" name="文本占位符 10"/>
          <p:cNvSpPr/>
          <p:nvPr>
            <p:ph type="body" sz="quarter" idx="10"/>
          </p:nvPr>
        </p:nvSpPr>
        <p:spPr>
          <a:xfrm>
            <a:off x="618490" y="6398260"/>
            <a:ext cx="10515600" cy="354330"/>
          </a:xfrm>
        </p:spPr>
        <p:txBody>
          <a:bodyPr numCol="2">
            <a:noAutofit/>
          </a:bodyPr>
          <a:p>
            <a:pPr marL="0" indent="0">
              <a:lnSpc>
                <a:spcPct val="0"/>
              </a:lnSpc>
              <a:buNone/>
            </a:pPr>
            <a:r>
              <a:rPr lang="da-DK" altLang="zh-CN" sz="700" dirty="0"/>
              <a:t>1</a:t>
            </a:r>
            <a:r>
              <a:rPr lang="zh-CN" altLang="da-DK" sz="700" dirty="0"/>
              <a:t>， </a:t>
            </a:r>
            <a:r>
              <a:rPr lang="da-DK" altLang="zh-CN" sz="700" dirty="0"/>
              <a:t>Raje N, , et al. . Lancet Oncol. 2018 Mar;19(3):370-381. </a:t>
            </a:r>
            <a:endParaRPr lang="da-DK" altLang="zh-CN" sz="700" dirty="0"/>
          </a:p>
          <a:p>
            <a:pPr marL="0" indent="0">
              <a:lnSpc>
                <a:spcPct val="0"/>
              </a:lnSpc>
              <a:buNone/>
            </a:pPr>
            <a:r>
              <a:rPr lang="da-DK" altLang="zh-CN" sz="700" dirty="0"/>
              <a:t>2</a:t>
            </a:r>
            <a:r>
              <a:rPr lang="zh-CN" altLang="da-DK" sz="700" dirty="0"/>
              <a:t>，</a:t>
            </a:r>
            <a:r>
              <a:rPr lang="da-DK" altLang="zh-CN" sz="700" dirty="0"/>
              <a:t>Marlow CF, et al. Case Rep Oncol Med. 2018 Oct 14;2018:2059364. </a:t>
            </a:r>
            <a:endParaRPr lang="da-DK" altLang="zh-CN" sz="700" dirty="0"/>
          </a:p>
          <a:p>
            <a:pPr marL="0" indent="0">
              <a:lnSpc>
                <a:spcPct val="0"/>
              </a:lnSpc>
              <a:buNone/>
            </a:pPr>
            <a:r>
              <a:rPr lang="da-DK" altLang="zh-CN" sz="700" dirty="0"/>
              <a:t>3</a:t>
            </a:r>
            <a:r>
              <a:rPr lang="zh-CN" altLang="da-DK" sz="700" dirty="0"/>
              <a:t>，</a:t>
            </a:r>
            <a:r>
              <a:rPr lang="da-DK" altLang="zh-CN" sz="700" dirty="0"/>
              <a:t>Lloret MJ, et al. Clin Kidney J. 2024 Mar 13;17(3):sfae048. </a:t>
            </a:r>
            <a:endParaRPr lang="da-DK" altLang="zh-CN" sz="700" dirty="0"/>
          </a:p>
          <a:p>
            <a:pPr marL="0" indent="0">
              <a:lnSpc>
                <a:spcPct val="0"/>
              </a:lnSpc>
              <a:buNone/>
            </a:pPr>
            <a:r>
              <a:rPr lang="da-DK" altLang="zh-CN" sz="700" dirty="0"/>
              <a:t>4</a:t>
            </a:r>
            <a:r>
              <a:rPr lang="zh-CN" altLang="da-DK" sz="700" dirty="0"/>
              <a:t>，</a:t>
            </a:r>
            <a:r>
              <a:rPr lang="da-DK" altLang="zh-CN" sz="700" dirty="0"/>
              <a:t>Block GA, et al. J Bone Miner Res. 2012 Jul;27(7):1471-9. </a:t>
            </a:r>
            <a:endParaRPr lang="da-DK" altLang="zh-CN" sz="700" dirty="0"/>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209550" y="193040"/>
            <a:ext cx="10968990" cy="705485"/>
          </a:xfrm>
        </p:spPr>
        <p:txBody>
          <a:bodyPr vert="horz">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低钙血症的规范化管理建议</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34" name="矩形 33"/>
          <p:cNvSpPr/>
          <p:nvPr/>
        </p:nvSpPr>
        <p:spPr>
          <a:xfrm>
            <a:off x="550863" y="1531033"/>
            <a:ext cx="6051545" cy="3795934"/>
          </a:xfrm>
          <a:prstGeom prst="rect">
            <a:avLst/>
          </a:prstGeom>
          <a:solidFill>
            <a:schemeClr val="bg1"/>
          </a:solidFill>
          <a:ln>
            <a:noFill/>
          </a:ln>
          <a:effectLst>
            <a:outerShdw blurRad="63500" sx="101000" sy="101000" algn="ctr" rotWithShape="0">
              <a:schemeClr val="accent1">
                <a:alpha val="1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8" name="表格 7"/>
          <p:cNvGraphicFramePr>
            <a:graphicFrameLocks noGrp="1"/>
          </p:cNvGraphicFramePr>
          <p:nvPr/>
        </p:nvGraphicFramePr>
        <p:xfrm>
          <a:off x="6874957" y="1531033"/>
          <a:ext cx="4766180" cy="3795934"/>
        </p:xfrm>
        <a:graphic>
          <a:graphicData uri="http://schemas.openxmlformats.org/drawingml/2006/table">
            <a:tbl>
              <a:tblPr firstRow="1" bandRow="1">
                <a:tableStyleId>{5C22544A-7EE6-4342-B048-85BDC9FD1C3A}</a:tableStyleId>
              </a:tblPr>
              <a:tblGrid>
                <a:gridCol w="943755"/>
                <a:gridCol w="3822425"/>
              </a:tblGrid>
              <a:tr h="622704">
                <a:tc gridSpan="2">
                  <a:txBody>
                    <a:bodyPr/>
                    <a:p>
                      <a:pPr algn="ctr"/>
                      <a:r>
                        <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rPr>
                        <a:t>建议补充剂量</a:t>
                      </a:r>
                      <a:endParaRPr lang="en-US" altLang="zh-CN" sz="1600" dirty="0">
                        <a:solidFill>
                          <a:schemeClr val="bg1"/>
                        </a:solidFill>
                        <a:latin typeface="Arial" panose="020B0604020202020204" pitchFamily="34" charset="0"/>
                        <a:ea typeface="微软雅黑" panose="020B0503020204020204" charset="-122"/>
                        <a:sym typeface="Arial" panose="020B0604020202020204" pitchFamily="34" charset="0"/>
                      </a:endParaRPr>
                    </a:p>
                  </a:txBody>
                  <a:tcPr anchor="ct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solidFill>
                      <a:schemeClr val="accent2"/>
                    </a:solidFill>
                  </a:tcPr>
                </a:tc>
                <a:tc hMerge="1">
                  <a:tcPr/>
                </a:tc>
              </a:tr>
              <a:tr h="1791340">
                <a:tc>
                  <a:txBody>
                    <a:bodyPr/>
                    <a:p>
                      <a:pPr algn="ctr"/>
                      <a:r>
                        <a:rPr lang="zh-CN" altLang="en-US" sz="1600" dirty="0">
                          <a:latin typeface="Arial" panose="020B0604020202020204" pitchFamily="34" charset="0"/>
                          <a:ea typeface="微软雅黑" panose="020B0503020204020204" charset="-122"/>
                          <a:sym typeface="Arial" panose="020B0604020202020204" pitchFamily="34" charset="0"/>
                        </a:rPr>
                        <a:t>钙</a:t>
                      </a:r>
                      <a:endParaRPr lang="zh-CN" altLang="en-US" sz="1600" dirty="0">
                        <a:latin typeface="Arial" panose="020B0604020202020204" pitchFamily="34" charset="0"/>
                        <a:ea typeface="微软雅黑" panose="020B0503020204020204" charset="-122"/>
                        <a:sym typeface="Arial" panose="020B0604020202020204" pitchFamily="34" charset="0"/>
                      </a:endParaRPr>
                    </a:p>
                  </a:txBody>
                  <a:tcPr anchor="ct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solidFill>
                      <a:schemeClr val="bg1"/>
                    </a:solidFill>
                  </a:tcPr>
                </a:tc>
                <a:tc>
                  <a:txBody>
                    <a:bodyPr/>
                    <a:p>
                      <a:pPr marL="285750" indent="-285750" algn="l">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charset="-122"/>
                          <a:sym typeface="Arial" panose="020B0604020202020204" pitchFamily="34" charset="0"/>
                        </a:rPr>
                        <a:t>51~70</a:t>
                      </a:r>
                      <a:r>
                        <a:rPr lang="zh-CN" altLang="en-US" sz="1600" dirty="0">
                          <a:latin typeface="Arial" panose="020B0604020202020204" pitchFamily="34" charset="0"/>
                          <a:ea typeface="微软雅黑" panose="020B0503020204020204" charset="-122"/>
                          <a:sym typeface="Arial" panose="020B0604020202020204" pitchFamily="34" charset="0"/>
                        </a:rPr>
                        <a:t>岁的男性</a:t>
                      </a:r>
                      <a:r>
                        <a:rPr lang="en-US" altLang="zh-CN" sz="1600" dirty="0">
                          <a:latin typeface="Arial" panose="020B0604020202020204" pitchFamily="34" charset="0"/>
                          <a:ea typeface="微软雅黑" panose="020B0503020204020204" charset="-122"/>
                          <a:sym typeface="Arial" panose="020B0604020202020204" pitchFamily="34" charset="0"/>
                        </a:rPr>
                        <a:t>1000 mg/d</a:t>
                      </a:r>
                      <a:endParaRPr lang="en-US" altLang="zh-CN"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charset="-122"/>
                          <a:sym typeface="Arial" panose="020B0604020202020204" pitchFamily="34" charset="0"/>
                        </a:rPr>
                        <a:t>50</a:t>
                      </a:r>
                      <a:r>
                        <a:rPr lang="zh-CN" altLang="en-US" sz="1600" dirty="0">
                          <a:latin typeface="Arial" panose="020B0604020202020204" pitchFamily="34" charset="0"/>
                          <a:ea typeface="微软雅黑" panose="020B0503020204020204" charset="-122"/>
                          <a:sym typeface="Arial" panose="020B0604020202020204" pitchFamily="34" charset="0"/>
                        </a:rPr>
                        <a:t>岁以上女性及</a:t>
                      </a:r>
                      <a:r>
                        <a:rPr lang="en-US" altLang="zh-CN" sz="1600" dirty="0">
                          <a:latin typeface="Arial" panose="020B0604020202020204" pitchFamily="34" charset="0"/>
                          <a:ea typeface="微软雅黑" panose="020B0503020204020204" charset="-122"/>
                          <a:sym typeface="Arial" panose="020B0604020202020204" pitchFamily="34" charset="0"/>
                        </a:rPr>
                        <a:t>70</a:t>
                      </a:r>
                      <a:r>
                        <a:rPr lang="zh-CN" altLang="en-US" sz="1600" dirty="0">
                          <a:latin typeface="Arial" panose="020B0604020202020204" pitchFamily="34" charset="0"/>
                          <a:ea typeface="微软雅黑" panose="020B0503020204020204" charset="-122"/>
                          <a:sym typeface="Arial" panose="020B0604020202020204" pitchFamily="34" charset="0"/>
                        </a:rPr>
                        <a:t>岁以上男性</a:t>
                      </a:r>
                      <a:r>
                        <a:rPr lang="en-US" altLang="zh-CN" sz="1600" dirty="0">
                          <a:latin typeface="Arial" panose="020B0604020202020204" pitchFamily="34" charset="0"/>
                          <a:ea typeface="微软雅黑" panose="020B0503020204020204" charset="-122"/>
                          <a:sym typeface="Arial" panose="020B0604020202020204" pitchFamily="34" charset="0"/>
                        </a:rPr>
                        <a:t>1200mg/d</a:t>
                      </a:r>
                      <a:endParaRPr lang="en-US" altLang="zh-CN"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最大剂量</a:t>
                      </a:r>
                      <a:r>
                        <a:rPr lang="en-US" altLang="zh-CN" sz="1600" dirty="0">
                          <a:latin typeface="Arial" panose="020B0604020202020204" pitchFamily="34" charset="0"/>
                          <a:ea typeface="微软雅黑" panose="020B0503020204020204" charset="-122"/>
                          <a:sym typeface="Arial" panose="020B0604020202020204" pitchFamily="34" charset="0"/>
                        </a:rPr>
                        <a:t>2000 mg/d</a:t>
                      </a:r>
                      <a:endParaRPr lang="zh-CN" altLang="en-US" sz="1600" dirty="0">
                        <a:latin typeface="Arial" panose="020B0604020202020204" pitchFamily="34" charset="0"/>
                        <a:ea typeface="微软雅黑" panose="020B0503020204020204" charset="-122"/>
                        <a:sym typeface="Arial" panose="020B0604020202020204" pitchFamily="34" charset="0"/>
                      </a:endParaRPr>
                    </a:p>
                  </a:txBody>
                  <a:tcPr anchor="ct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solidFill>
                      <a:schemeClr val="bg1"/>
                    </a:solidFill>
                  </a:tcPr>
                </a:tc>
              </a:tr>
              <a:tr h="1381890">
                <a:tc>
                  <a:txBody>
                    <a:bodyPr/>
                    <a:p>
                      <a:pPr algn="ctr"/>
                      <a:r>
                        <a:rPr lang="zh-CN" altLang="en-US" sz="1600" dirty="0">
                          <a:latin typeface="Arial" panose="020B0604020202020204" pitchFamily="34" charset="0"/>
                          <a:ea typeface="微软雅黑" panose="020B0503020204020204" charset="-122"/>
                          <a:sym typeface="Arial" panose="020B0604020202020204" pitchFamily="34" charset="0"/>
                        </a:rPr>
                        <a:t>维生素</a:t>
                      </a:r>
                      <a:r>
                        <a:rPr lang="en-US" altLang="zh-CN" sz="1600" dirty="0">
                          <a:latin typeface="Arial" panose="020B0604020202020204" pitchFamily="34" charset="0"/>
                          <a:ea typeface="微软雅黑" panose="020B0503020204020204" charset="-122"/>
                          <a:sym typeface="Arial" panose="020B0604020202020204" pitchFamily="34" charset="0"/>
                        </a:rPr>
                        <a:t>D</a:t>
                      </a:r>
                      <a:endParaRPr lang="zh-CN" altLang="en-US" sz="1600" dirty="0">
                        <a:latin typeface="Arial" panose="020B0604020202020204" pitchFamily="34" charset="0"/>
                        <a:ea typeface="微软雅黑" panose="020B0503020204020204" charset="-122"/>
                        <a:sym typeface="Arial" panose="020B0604020202020204" pitchFamily="34" charset="0"/>
                      </a:endParaRPr>
                    </a:p>
                  </a:txBody>
                  <a:tcPr anchor="ct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solidFill>
                      <a:schemeClr val="bg1"/>
                    </a:solidFill>
                  </a:tcPr>
                </a:tc>
                <a:tc>
                  <a:txBody>
                    <a:bodyPr/>
                    <a:p>
                      <a:pPr marL="285750" indent="-285750" algn="l">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charset="-122"/>
                          <a:sym typeface="Arial" panose="020B0604020202020204" pitchFamily="34" charset="0"/>
                        </a:rPr>
                        <a:t>51-70</a:t>
                      </a:r>
                      <a:r>
                        <a:rPr lang="zh-CN" altLang="en-US" sz="1600" dirty="0">
                          <a:latin typeface="Arial" panose="020B0604020202020204" pitchFamily="34" charset="0"/>
                          <a:ea typeface="微软雅黑" panose="020B0503020204020204" charset="-122"/>
                          <a:sym typeface="Arial" panose="020B0604020202020204" pitchFamily="34" charset="0"/>
                        </a:rPr>
                        <a:t>岁</a:t>
                      </a:r>
                      <a:r>
                        <a:rPr lang="en-US" altLang="zh-CN" sz="1600" dirty="0">
                          <a:latin typeface="Arial" panose="020B0604020202020204" pitchFamily="34" charset="0"/>
                          <a:ea typeface="微软雅黑" panose="020B0503020204020204" charset="-122"/>
                          <a:sym typeface="Arial" panose="020B0604020202020204" pitchFamily="34" charset="0"/>
                        </a:rPr>
                        <a:t>600 IU/d</a:t>
                      </a:r>
                      <a:endParaRPr lang="en-US" altLang="zh-CN"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charset="-122"/>
                          <a:sym typeface="Arial" panose="020B0604020202020204" pitchFamily="34" charset="0"/>
                        </a:rPr>
                        <a:t>70</a:t>
                      </a:r>
                      <a:r>
                        <a:rPr lang="zh-CN" altLang="en-US" sz="1600" dirty="0">
                          <a:latin typeface="Arial" panose="020B0604020202020204" pitchFamily="34" charset="0"/>
                          <a:ea typeface="微软雅黑" panose="020B0503020204020204" charset="-122"/>
                          <a:sym typeface="Arial" panose="020B0604020202020204" pitchFamily="34" charset="0"/>
                        </a:rPr>
                        <a:t>岁以上</a:t>
                      </a:r>
                      <a:r>
                        <a:rPr lang="en-US" altLang="zh-CN" sz="1600" dirty="0">
                          <a:latin typeface="Arial" panose="020B0604020202020204" pitchFamily="34" charset="0"/>
                          <a:ea typeface="微软雅黑" panose="020B0503020204020204" charset="-122"/>
                          <a:sym typeface="Arial" panose="020B0604020202020204" pitchFamily="34" charset="0"/>
                        </a:rPr>
                        <a:t>800 IU/a</a:t>
                      </a:r>
                      <a:endParaRPr lang="en-US" altLang="zh-CN"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最大剂量</a:t>
                      </a:r>
                      <a:r>
                        <a:rPr lang="en-US" altLang="zh-CN" sz="1600" dirty="0">
                          <a:latin typeface="Arial" panose="020B0604020202020204" pitchFamily="34" charset="0"/>
                          <a:ea typeface="微软雅黑" panose="020B0503020204020204" charset="-122"/>
                          <a:sym typeface="Arial" panose="020B0604020202020204" pitchFamily="34" charset="0"/>
                        </a:rPr>
                        <a:t>4000 IU/d</a:t>
                      </a:r>
                      <a:endParaRPr lang="zh-CN" altLang="en-US" sz="1600" dirty="0">
                        <a:latin typeface="Arial" panose="020B0604020202020204" pitchFamily="34" charset="0"/>
                        <a:ea typeface="微软雅黑" panose="020B0503020204020204" charset="-122"/>
                        <a:sym typeface="Arial" panose="020B0604020202020204" pitchFamily="34" charset="0"/>
                      </a:endParaRPr>
                    </a:p>
                  </a:txBody>
                  <a:tcPr anchor="ct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solidFill>
                      <a:schemeClr val="bg1"/>
                    </a:solidFill>
                  </a:tcPr>
                </a:tc>
              </a:tr>
            </a:tbl>
          </a:graphicData>
        </a:graphic>
      </p:graphicFrame>
      <p:sp>
        <p:nvSpPr>
          <p:cNvPr id="17" name="文本框 16"/>
          <p:cNvSpPr txBox="1"/>
          <p:nvPr/>
        </p:nvSpPr>
        <p:spPr>
          <a:xfrm>
            <a:off x="513102" y="5615349"/>
            <a:ext cx="10991460" cy="338554"/>
          </a:xfrm>
          <a:prstGeom prst="rect">
            <a:avLst/>
          </a:prstGeom>
          <a:noFill/>
        </p:spPr>
        <p:txBody>
          <a:bodyPr wrap="square">
            <a:spAutoFit/>
          </a:bodyPr>
          <a:p>
            <a:pPr marL="285750" marR="0" lvl="0" indent="-285750" algn="l" defTabSz="914400" rtl="0" eaLnBrk="1" fontAlgn="auto" latinLnBrk="0" hangingPunct="1">
              <a:spcBef>
                <a:spcPts val="0"/>
              </a:spcBef>
              <a:spcAft>
                <a:spcPts val="0"/>
              </a:spcAft>
              <a:buClrTx/>
              <a:buSzTx/>
              <a:buFont typeface="Arial" panose="020B0604020202020204" pitchFamily="34" charset="0"/>
              <a:buChar char="•"/>
              <a:defRPr/>
            </a:pPr>
            <a:r>
              <a:rPr lang="zh-CN" altLang="en-US" sz="1600" dirty="0">
                <a:latin typeface="Arial" panose="020B0604020202020204" pitchFamily="34" charset="0"/>
                <a:ea typeface="微软雅黑" panose="020B0503020204020204" charset="-122"/>
                <a:sym typeface="Arial" panose="020B0604020202020204" pitchFamily="34" charset="0"/>
              </a:rPr>
              <a:t>一项</a:t>
            </a:r>
            <a:r>
              <a:rPr lang="en-US" altLang="zh-CN" sz="1600" dirty="0">
                <a:latin typeface="Arial" panose="020B0604020202020204" pitchFamily="34" charset="0"/>
                <a:ea typeface="微软雅黑" panose="020B0503020204020204" charset="-122"/>
                <a:sym typeface="Arial" panose="020B0604020202020204" pitchFamily="34" charset="0"/>
              </a:rPr>
              <a:t>II</a:t>
            </a:r>
            <a:r>
              <a:rPr lang="zh-CN" altLang="en-US" sz="1600" dirty="0">
                <a:latin typeface="Arial" panose="020B0604020202020204" pitchFamily="34" charset="0"/>
                <a:ea typeface="微软雅黑" panose="020B0503020204020204" charset="-122"/>
                <a:sym typeface="Arial" panose="020B0604020202020204" pitchFamily="34" charset="0"/>
              </a:rPr>
              <a:t>期研究正在探索地舒单抗治疗伴严重肾损的</a:t>
            </a:r>
            <a:r>
              <a:rPr lang="en-US" altLang="zh-CN" sz="1600" dirty="0">
                <a:latin typeface="Arial" panose="020B0604020202020204" pitchFamily="34" charset="0"/>
                <a:ea typeface="微软雅黑" panose="020B0503020204020204" charset="-122"/>
                <a:sym typeface="Arial" panose="020B0604020202020204" pitchFamily="34" charset="0"/>
              </a:rPr>
              <a:t>MM</a:t>
            </a:r>
            <a:r>
              <a:rPr lang="zh-CN" altLang="en-US" sz="1600" dirty="0">
                <a:latin typeface="Arial" panose="020B0604020202020204" pitchFamily="34" charset="0"/>
                <a:ea typeface="微软雅黑" panose="020B0503020204020204" charset="-122"/>
                <a:sym typeface="Arial" panose="020B0604020202020204" pitchFamily="34" charset="0"/>
              </a:rPr>
              <a:t>患者，</a:t>
            </a:r>
            <a:r>
              <a:rPr lang="zh-CN" altLang="en-US" sz="1600" b="0" i="0" dirty="0">
                <a:solidFill>
                  <a:srgbClr val="1B1B1B"/>
                </a:solidFill>
                <a:effectLst/>
                <a:latin typeface="Arial" panose="020B0604020202020204" pitchFamily="34" charset="0"/>
                <a:ea typeface="微软雅黑" panose="020B0503020204020204" charset="-122"/>
                <a:sym typeface="Arial" panose="020B0604020202020204" pitchFamily="34" charset="0"/>
              </a:rPr>
              <a:t>受试者每日至少补充</a:t>
            </a:r>
            <a:r>
              <a:rPr lang="zh-CN" altLang="en-US" sz="1600" b="1" dirty="0">
                <a:solidFill>
                  <a:srgbClr val="F26649"/>
                </a:solidFill>
                <a:latin typeface="Arial" panose="020B0604020202020204" pitchFamily="34" charset="0"/>
                <a:ea typeface="微软雅黑" panose="020B0503020204020204" charset="-122"/>
                <a:sym typeface="Arial" panose="020B0604020202020204" pitchFamily="34" charset="0"/>
              </a:rPr>
              <a:t>钙</a:t>
            </a:r>
            <a:r>
              <a:rPr lang="en-US" altLang="zh-CN" sz="1600" b="1" dirty="0">
                <a:solidFill>
                  <a:srgbClr val="F26649"/>
                </a:solidFill>
                <a:latin typeface="Arial" panose="020B0604020202020204" pitchFamily="34" charset="0"/>
                <a:ea typeface="微软雅黑" panose="020B0503020204020204" charset="-122"/>
                <a:sym typeface="Arial" panose="020B0604020202020204" pitchFamily="34" charset="0"/>
              </a:rPr>
              <a:t>2000 mg</a:t>
            </a:r>
            <a:r>
              <a:rPr lang="zh-CN" altLang="en-US" sz="1600" b="1" dirty="0">
                <a:solidFill>
                  <a:srgbClr val="F26649"/>
                </a:solidFill>
                <a:latin typeface="Arial" panose="020B0604020202020204" pitchFamily="34" charset="0"/>
                <a:ea typeface="微软雅黑" panose="020B0503020204020204" charset="-122"/>
                <a:sym typeface="Arial" panose="020B0604020202020204" pitchFamily="34" charset="0"/>
              </a:rPr>
              <a:t>和维生素</a:t>
            </a:r>
            <a:r>
              <a:rPr lang="en-US" altLang="zh-CN" sz="1600" b="1" dirty="0">
                <a:solidFill>
                  <a:srgbClr val="F26649"/>
                </a:solidFill>
                <a:latin typeface="Arial" panose="020B0604020202020204" pitchFamily="34" charset="0"/>
                <a:ea typeface="微软雅黑" panose="020B0503020204020204" charset="-122"/>
                <a:sym typeface="Arial" panose="020B0604020202020204" pitchFamily="34" charset="0"/>
              </a:rPr>
              <a:t>D 1</a:t>
            </a:r>
            <a:r>
              <a:rPr lang="en-US" altLang="zh-CN" sz="1600" b="1" i="0" dirty="0">
                <a:solidFill>
                  <a:srgbClr val="F26649"/>
                </a:solidFill>
                <a:effectLst/>
                <a:latin typeface="Arial" panose="020B0604020202020204" pitchFamily="34" charset="0"/>
                <a:ea typeface="微软雅黑" panose="020B0503020204020204" charset="-122"/>
                <a:sym typeface="Arial" panose="020B0604020202020204" pitchFamily="34" charset="0"/>
              </a:rPr>
              <a:t>000 IU </a:t>
            </a:r>
            <a:r>
              <a:rPr lang="en-US" altLang="zh-CN" sz="1600" b="0" i="0" kern="1200" baseline="30000" dirty="0">
                <a:solidFill>
                  <a:srgbClr val="F26649"/>
                </a:solidFill>
                <a:effectLst/>
                <a:latin typeface="Arial" panose="020B0604020202020204" pitchFamily="34" charset="0"/>
                <a:ea typeface="微软雅黑" panose="020B0503020204020204" charset="-122"/>
                <a:sym typeface="Arial" panose="020B0604020202020204" pitchFamily="34" charset="0"/>
              </a:rPr>
              <a:t>2</a:t>
            </a:r>
            <a:endParaRPr kumimoji="0" lang="en-US" altLang="zh-CN" sz="1600" b="0" i="0" u="none" strike="noStrike" kern="1200" cap="none" spc="0" normalizeH="0" baseline="3000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 name="文本占位符 1"/>
          <p:cNvSpPr/>
          <p:nvPr>
            <p:ph type="body" sz="quarter" idx="10"/>
          </p:nvPr>
        </p:nvSpPr>
        <p:spPr>
          <a:xfrm>
            <a:off x="550863" y="6417931"/>
            <a:ext cx="11165796" cy="163513"/>
          </a:xfrm>
        </p:spPr>
        <p:txBody>
          <a:bodyPr>
            <a:noAutofit/>
          </a:bodyPr>
          <a:p>
            <a:pPr marL="0" indent="0">
              <a:buNone/>
            </a:pPr>
            <a:r>
              <a:rPr lang="en-US" altLang="zh-CN" sz="800" dirty="0"/>
              <a:t>1</a:t>
            </a:r>
            <a:r>
              <a:rPr lang="zh-CN" altLang="en-US" sz="800" dirty="0"/>
              <a:t>，多发性骨髓瘤骨病临床诊疗指南（</a:t>
            </a:r>
            <a:r>
              <a:rPr lang="en-US" altLang="zh-CN" sz="800" dirty="0"/>
              <a:t>2024</a:t>
            </a:r>
            <a:r>
              <a:rPr lang="zh-CN" altLang="en-US" sz="800" dirty="0"/>
              <a:t>年版）</a:t>
            </a:r>
            <a:r>
              <a:rPr lang="en-US" altLang="zh-CN" sz="800" dirty="0"/>
              <a:t>[J/CD]</a:t>
            </a:r>
            <a:r>
              <a:rPr lang="zh-CN" altLang="en-US" sz="800" dirty="0"/>
              <a:t>．肿瘤综合治疗电子杂志，</a:t>
            </a:r>
            <a:r>
              <a:rPr lang="en-US" altLang="zh-CN" sz="800" dirty="0"/>
              <a:t>2025</a:t>
            </a:r>
            <a:r>
              <a:rPr lang="zh-CN" altLang="en-US" sz="800" dirty="0"/>
              <a:t>，</a:t>
            </a:r>
            <a:r>
              <a:rPr lang="en-US" altLang="zh-CN" sz="800" dirty="0"/>
              <a:t>11</a:t>
            </a:r>
            <a:r>
              <a:rPr lang="zh-CN" altLang="en-US" sz="800" dirty="0"/>
              <a:t>（</a:t>
            </a:r>
            <a:r>
              <a:rPr lang="en-US" altLang="zh-CN" sz="800" dirty="0"/>
              <a:t>2</a:t>
            </a:r>
            <a:r>
              <a:rPr lang="zh-CN" altLang="en-US" sz="800" dirty="0"/>
              <a:t>）：</a:t>
            </a:r>
            <a:r>
              <a:rPr lang="en-US" altLang="zh-CN" sz="800" dirty="0"/>
              <a:t>85-94</a:t>
            </a:r>
            <a:r>
              <a:rPr lang="zh-CN" altLang="en-US" sz="800" dirty="0"/>
              <a:t>． </a:t>
            </a:r>
            <a:endParaRPr lang="zh-CN" altLang="en-US" sz="800" dirty="0"/>
          </a:p>
          <a:p>
            <a:pPr marL="0" indent="0">
              <a:buNone/>
            </a:pPr>
            <a:r>
              <a:rPr lang="en-US" altLang="zh-CN" sz="800" dirty="0"/>
              <a:t>2</a:t>
            </a:r>
            <a:r>
              <a:rPr lang="zh-CN" altLang="en-US" sz="800" dirty="0"/>
              <a:t>，</a:t>
            </a:r>
            <a:r>
              <a:rPr lang="en-US" altLang="zh-CN" sz="800" dirty="0"/>
              <a:t>2020ASCOhttps://ascopubs.org/</a:t>
            </a:r>
            <a:r>
              <a:rPr lang="en-US" altLang="zh-CN" sz="800" dirty="0" err="1"/>
              <a:t>doi</a:t>
            </a:r>
            <a:r>
              <a:rPr lang="en-US" altLang="zh-CN" sz="800" dirty="0"/>
              <a:t>/10.1200/JCO.2020.38.15_suppl.8520</a:t>
            </a:r>
            <a:endParaRPr lang="en-US" altLang="zh-CN" sz="800" dirty="0"/>
          </a:p>
        </p:txBody>
      </p:sp>
      <p:grpSp>
        <p:nvGrpSpPr>
          <p:cNvPr id="35" name="组合 34"/>
          <p:cNvGrpSpPr/>
          <p:nvPr/>
        </p:nvGrpSpPr>
        <p:grpSpPr>
          <a:xfrm>
            <a:off x="10279380" y="4026558"/>
            <a:ext cx="1272540" cy="1203556"/>
            <a:chOff x="10279380" y="3963693"/>
            <a:chExt cx="1272540" cy="1203556"/>
          </a:xfrm>
        </p:grpSpPr>
        <p:grpSp>
          <p:nvGrpSpPr>
            <p:cNvPr id="10" name="组合 9"/>
            <p:cNvGrpSpPr/>
            <p:nvPr/>
          </p:nvGrpSpPr>
          <p:grpSpPr>
            <a:xfrm>
              <a:off x="10412950" y="4441889"/>
              <a:ext cx="866421" cy="707311"/>
              <a:chOff x="964851" y="1700940"/>
              <a:chExt cx="1659990" cy="1355148"/>
            </a:xfrm>
          </p:grpSpPr>
          <p:pic>
            <p:nvPicPr>
              <p:cNvPr id="11" name="图片 10" descr="图标&#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69693" y="1700940"/>
                <a:ext cx="1355148" cy="1355148"/>
              </a:xfrm>
              <a:prstGeom prst="rect">
                <a:avLst/>
              </a:prstGeom>
            </p:spPr>
          </p:pic>
          <p:sp>
            <p:nvSpPr>
              <p:cNvPr id="12" name="tablets_206421"/>
              <p:cNvSpPr/>
              <p:nvPr/>
            </p:nvSpPr>
            <p:spPr>
              <a:xfrm rot="20918036">
                <a:off x="964851" y="2431979"/>
                <a:ext cx="609685" cy="31224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311194">
                    <a:moveTo>
                      <a:pt x="450104" y="255871"/>
                    </a:moveTo>
                    <a:lnTo>
                      <a:pt x="469506" y="255871"/>
                    </a:lnTo>
                    <a:cubicBezTo>
                      <a:pt x="476180" y="255871"/>
                      <a:pt x="481609" y="261299"/>
                      <a:pt x="481609" y="267973"/>
                    </a:cubicBezTo>
                    <a:cubicBezTo>
                      <a:pt x="481609" y="274647"/>
                      <a:pt x="476180" y="280075"/>
                      <a:pt x="469506" y="280075"/>
                    </a:cubicBezTo>
                    <a:lnTo>
                      <a:pt x="450104" y="280075"/>
                    </a:lnTo>
                    <a:cubicBezTo>
                      <a:pt x="443429" y="280075"/>
                      <a:pt x="438000" y="274647"/>
                      <a:pt x="438000" y="267973"/>
                    </a:cubicBezTo>
                    <a:cubicBezTo>
                      <a:pt x="438000" y="261299"/>
                      <a:pt x="443429" y="255871"/>
                      <a:pt x="450104" y="255871"/>
                    </a:cubicBezTo>
                    <a:close/>
                    <a:moveTo>
                      <a:pt x="413758" y="255871"/>
                    </a:moveTo>
                    <a:lnTo>
                      <a:pt x="416160" y="255871"/>
                    </a:lnTo>
                    <a:cubicBezTo>
                      <a:pt x="422833" y="255871"/>
                      <a:pt x="428261" y="261299"/>
                      <a:pt x="428261" y="267973"/>
                    </a:cubicBezTo>
                    <a:cubicBezTo>
                      <a:pt x="428261" y="274647"/>
                      <a:pt x="422833" y="280075"/>
                      <a:pt x="416160" y="280075"/>
                    </a:cubicBezTo>
                    <a:lnTo>
                      <a:pt x="413758" y="280075"/>
                    </a:lnTo>
                    <a:cubicBezTo>
                      <a:pt x="407085" y="280075"/>
                      <a:pt x="401658" y="274647"/>
                      <a:pt x="401658" y="267973"/>
                    </a:cubicBezTo>
                    <a:cubicBezTo>
                      <a:pt x="401658" y="261299"/>
                      <a:pt x="407085" y="255871"/>
                      <a:pt x="413758" y="255871"/>
                    </a:cubicBezTo>
                    <a:close/>
                    <a:moveTo>
                      <a:pt x="512420" y="190846"/>
                    </a:moveTo>
                    <a:cubicBezTo>
                      <a:pt x="499872" y="190846"/>
                      <a:pt x="489727" y="200976"/>
                      <a:pt x="489727" y="213417"/>
                    </a:cubicBezTo>
                    <a:cubicBezTo>
                      <a:pt x="489727" y="225946"/>
                      <a:pt x="499872" y="236076"/>
                      <a:pt x="512420" y="236076"/>
                    </a:cubicBezTo>
                    <a:cubicBezTo>
                      <a:pt x="524879" y="236076"/>
                      <a:pt x="535025" y="225946"/>
                      <a:pt x="535025" y="213417"/>
                    </a:cubicBezTo>
                    <a:cubicBezTo>
                      <a:pt x="535025" y="200976"/>
                      <a:pt x="524879" y="190846"/>
                      <a:pt x="512420" y="190846"/>
                    </a:cubicBezTo>
                    <a:close/>
                    <a:moveTo>
                      <a:pt x="373282" y="190846"/>
                    </a:moveTo>
                    <a:cubicBezTo>
                      <a:pt x="360813" y="190846"/>
                      <a:pt x="350660" y="200976"/>
                      <a:pt x="350660" y="213417"/>
                    </a:cubicBezTo>
                    <a:cubicBezTo>
                      <a:pt x="350660" y="225946"/>
                      <a:pt x="360813" y="236076"/>
                      <a:pt x="373282" y="236076"/>
                    </a:cubicBezTo>
                    <a:cubicBezTo>
                      <a:pt x="385839" y="236076"/>
                      <a:pt x="395992" y="225946"/>
                      <a:pt x="395992" y="213417"/>
                    </a:cubicBezTo>
                    <a:cubicBezTo>
                      <a:pt x="395992" y="200976"/>
                      <a:pt x="385839" y="190846"/>
                      <a:pt x="373282" y="190846"/>
                    </a:cubicBezTo>
                    <a:close/>
                    <a:moveTo>
                      <a:pt x="234233" y="190846"/>
                    </a:moveTo>
                    <a:cubicBezTo>
                      <a:pt x="221774" y="190846"/>
                      <a:pt x="211628" y="200976"/>
                      <a:pt x="211628" y="213417"/>
                    </a:cubicBezTo>
                    <a:cubicBezTo>
                      <a:pt x="211628" y="225946"/>
                      <a:pt x="221774" y="236076"/>
                      <a:pt x="234233" y="236076"/>
                    </a:cubicBezTo>
                    <a:cubicBezTo>
                      <a:pt x="246781" y="236076"/>
                      <a:pt x="256926" y="225946"/>
                      <a:pt x="256926" y="213417"/>
                    </a:cubicBezTo>
                    <a:cubicBezTo>
                      <a:pt x="256926" y="200976"/>
                      <a:pt x="246781" y="190846"/>
                      <a:pt x="234233" y="190846"/>
                    </a:cubicBezTo>
                    <a:close/>
                    <a:moveTo>
                      <a:pt x="95219" y="190846"/>
                    </a:moveTo>
                    <a:cubicBezTo>
                      <a:pt x="82760" y="190846"/>
                      <a:pt x="72614" y="200976"/>
                      <a:pt x="72614" y="213417"/>
                    </a:cubicBezTo>
                    <a:cubicBezTo>
                      <a:pt x="72614" y="225946"/>
                      <a:pt x="82760" y="236076"/>
                      <a:pt x="95219" y="236076"/>
                    </a:cubicBezTo>
                    <a:cubicBezTo>
                      <a:pt x="107678" y="236076"/>
                      <a:pt x="117912" y="225946"/>
                      <a:pt x="117912" y="213417"/>
                    </a:cubicBezTo>
                    <a:cubicBezTo>
                      <a:pt x="117912" y="200976"/>
                      <a:pt x="107678" y="190846"/>
                      <a:pt x="95219" y="190846"/>
                    </a:cubicBezTo>
                    <a:close/>
                    <a:moveTo>
                      <a:pt x="512420" y="166676"/>
                    </a:moveTo>
                    <a:cubicBezTo>
                      <a:pt x="538229" y="166676"/>
                      <a:pt x="559231" y="187647"/>
                      <a:pt x="559231" y="213417"/>
                    </a:cubicBezTo>
                    <a:cubicBezTo>
                      <a:pt x="559231" y="239275"/>
                      <a:pt x="538229" y="260246"/>
                      <a:pt x="512420" y="260246"/>
                    </a:cubicBezTo>
                    <a:cubicBezTo>
                      <a:pt x="486523" y="260246"/>
                      <a:pt x="465520" y="239275"/>
                      <a:pt x="465520" y="213417"/>
                    </a:cubicBezTo>
                    <a:cubicBezTo>
                      <a:pt x="465520" y="187647"/>
                      <a:pt x="486523" y="166676"/>
                      <a:pt x="512420" y="166676"/>
                    </a:cubicBezTo>
                    <a:close/>
                    <a:moveTo>
                      <a:pt x="373282" y="166676"/>
                    </a:moveTo>
                    <a:cubicBezTo>
                      <a:pt x="399198" y="166676"/>
                      <a:pt x="420217" y="187647"/>
                      <a:pt x="420217" y="213417"/>
                    </a:cubicBezTo>
                    <a:cubicBezTo>
                      <a:pt x="420217" y="239275"/>
                      <a:pt x="399198" y="260246"/>
                      <a:pt x="373282" y="260246"/>
                    </a:cubicBezTo>
                    <a:cubicBezTo>
                      <a:pt x="347454" y="260246"/>
                      <a:pt x="326436" y="239275"/>
                      <a:pt x="326436" y="213417"/>
                    </a:cubicBezTo>
                    <a:cubicBezTo>
                      <a:pt x="326436" y="187647"/>
                      <a:pt x="347454" y="166676"/>
                      <a:pt x="373282" y="166676"/>
                    </a:cubicBezTo>
                    <a:close/>
                    <a:moveTo>
                      <a:pt x="234233" y="166676"/>
                    </a:moveTo>
                    <a:cubicBezTo>
                      <a:pt x="260130" y="166676"/>
                      <a:pt x="281133" y="187647"/>
                      <a:pt x="281133" y="213417"/>
                    </a:cubicBezTo>
                    <a:cubicBezTo>
                      <a:pt x="281133" y="239275"/>
                      <a:pt x="260130" y="260246"/>
                      <a:pt x="234233" y="260246"/>
                    </a:cubicBezTo>
                    <a:cubicBezTo>
                      <a:pt x="208424" y="260246"/>
                      <a:pt x="187422" y="239275"/>
                      <a:pt x="187422" y="213417"/>
                    </a:cubicBezTo>
                    <a:cubicBezTo>
                      <a:pt x="187422" y="187647"/>
                      <a:pt x="208424" y="166676"/>
                      <a:pt x="234233" y="166676"/>
                    </a:cubicBezTo>
                    <a:close/>
                    <a:moveTo>
                      <a:pt x="95219" y="166676"/>
                    </a:moveTo>
                    <a:cubicBezTo>
                      <a:pt x="121027" y="166676"/>
                      <a:pt x="142119" y="187647"/>
                      <a:pt x="142119" y="213417"/>
                    </a:cubicBezTo>
                    <a:cubicBezTo>
                      <a:pt x="142119" y="239275"/>
                      <a:pt x="121027" y="260246"/>
                      <a:pt x="95219" y="260246"/>
                    </a:cubicBezTo>
                    <a:cubicBezTo>
                      <a:pt x="69410" y="260246"/>
                      <a:pt x="48408" y="239275"/>
                      <a:pt x="48408" y="213417"/>
                    </a:cubicBezTo>
                    <a:cubicBezTo>
                      <a:pt x="48408" y="187647"/>
                      <a:pt x="69410" y="166676"/>
                      <a:pt x="95219" y="166676"/>
                    </a:cubicBezTo>
                    <a:close/>
                    <a:moveTo>
                      <a:pt x="512420" y="75118"/>
                    </a:moveTo>
                    <a:cubicBezTo>
                      <a:pt x="499872" y="75118"/>
                      <a:pt x="489727" y="85248"/>
                      <a:pt x="489727" y="97689"/>
                    </a:cubicBezTo>
                    <a:cubicBezTo>
                      <a:pt x="489727" y="110218"/>
                      <a:pt x="499872" y="120348"/>
                      <a:pt x="512420" y="120348"/>
                    </a:cubicBezTo>
                    <a:cubicBezTo>
                      <a:pt x="524879" y="120348"/>
                      <a:pt x="535025" y="110218"/>
                      <a:pt x="535025" y="97689"/>
                    </a:cubicBezTo>
                    <a:cubicBezTo>
                      <a:pt x="535025" y="85248"/>
                      <a:pt x="524879" y="75118"/>
                      <a:pt x="512420" y="75118"/>
                    </a:cubicBezTo>
                    <a:close/>
                    <a:moveTo>
                      <a:pt x="373282" y="75118"/>
                    </a:moveTo>
                    <a:cubicBezTo>
                      <a:pt x="360813" y="75118"/>
                      <a:pt x="350660" y="85248"/>
                      <a:pt x="350660" y="97689"/>
                    </a:cubicBezTo>
                    <a:cubicBezTo>
                      <a:pt x="350660" y="110218"/>
                      <a:pt x="360813" y="120348"/>
                      <a:pt x="373282" y="120348"/>
                    </a:cubicBezTo>
                    <a:cubicBezTo>
                      <a:pt x="385839" y="120348"/>
                      <a:pt x="395992" y="110218"/>
                      <a:pt x="395992" y="97689"/>
                    </a:cubicBezTo>
                    <a:cubicBezTo>
                      <a:pt x="395992" y="85248"/>
                      <a:pt x="385839" y="75118"/>
                      <a:pt x="373282" y="75118"/>
                    </a:cubicBezTo>
                    <a:close/>
                    <a:moveTo>
                      <a:pt x="234233" y="75118"/>
                    </a:moveTo>
                    <a:cubicBezTo>
                      <a:pt x="221774" y="75118"/>
                      <a:pt x="211628" y="85248"/>
                      <a:pt x="211628" y="97689"/>
                    </a:cubicBezTo>
                    <a:cubicBezTo>
                      <a:pt x="211628" y="110218"/>
                      <a:pt x="221774" y="120348"/>
                      <a:pt x="234233" y="120348"/>
                    </a:cubicBezTo>
                    <a:cubicBezTo>
                      <a:pt x="246781" y="120348"/>
                      <a:pt x="256926" y="110218"/>
                      <a:pt x="256926" y="97689"/>
                    </a:cubicBezTo>
                    <a:cubicBezTo>
                      <a:pt x="256926" y="85248"/>
                      <a:pt x="246781" y="75118"/>
                      <a:pt x="234233" y="75118"/>
                    </a:cubicBezTo>
                    <a:close/>
                    <a:moveTo>
                      <a:pt x="95219" y="75118"/>
                    </a:moveTo>
                    <a:cubicBezTo>
                      <a:pt x="82760" y="75118"/>
                      <a:pt x="72614" y="85248"/>
                      <a:pt x="72614" y="97689"/>
                    </a:cubicBezTo>
                    <a:cubicBezTo>
                      <a:pt x="72614" y="110218"/>
                      <a:pt x="82760" y="120348"/>
                      <a:pt x="95219" y="120348"/>
                    </a:cubicBezTo>
                    <a:cubicBezTo>
                      <a:pt x="107678" y="120348"/>
                      <a:pt x="117912" y="110218"/>
                      <a:pt x="117912" y="97689"/>
                    </a:cubicBezTo>
                    <a:cubicBezTo>
                      <a:pt x="117912" y="85248"/>
                      <a:pt x="107678" y="75118"/>
                      <a:pt x="95219" y="75118"/>
                    </a:cubicBezTo>
                    <a:close/>
                    <a:moveTo>
                      <a:pt x="512420" y="50948"/>
                    </a:moveTo>
                    <a:cubicBezTo>
                      <a:pt x="538229" y="50948"/>
                      <a:pt x="559231" y="71919"/>
                      <a:pt x="559231" y="97689"/>
                    </a:cubicBezTo>
                    <a:cubicBezTo>
                      <a:pt x="559231" y="123547"/>
                      <a:pt x="538229" y="144518"/>
                      <a:pt x="512420" y="144518"/>
                    </a:cubicBezTo>
                    <a:cubicBezTo>
                      <a:pt x="486523" y="144518"/>
                      <a:pt x="465520" y="123547"/>
                      <a:pt x="465520" y="97689"/>
                    </a:cubicBezTo>
                    <a:cubicBezTo>
                      <a:pt x="465520" y="71919"/>
                      <a:pt x="486523" y="50948"/>
                      <a:pt x="512420" y="50948"/>
                    </a:cubicBezTo>
                    <a:close/>
                    <a:moveTo>
                      <a:pt x="373282" y="50948"/>
                    </a:moveTo>
                    <a:cubicBezTo>
                      <a:pt x="399198" y="50948"/>
                      <a:pt x="420217" y="71919"/>
                      <a:pt x="420217" y="97689"/>
                    </a:cubicBezTo>
                    <a:cubicBezTo>
                      <a:pt x="420217" y="123547"/>
                      <a:pt x="399198" y="144518"/>
                      <a:pt x="373282" y="144518"/>
                    </a:cubicBezTo>
                    <a:cubicBezTo>
                      <a:pt x="347454" y="144518"/>
                      <a:pt x="326436" y="123547"/>
                      <a:pt x="326436" y="97689"/>
                    </a:cubicBezTo>
                    <a:cubicBezTo>
                      <a:pt x="326436" y="71919"/>
                      <a:pt x="347454" y="50948"/>
                      <a:pt x="373282" y="50948"/>
                    </a:cubicBezTo>
                    <a:close/>
                    <a:moveTo>
                      <a:pt x="234233" y="50948"/>
                    </a:moveTo>
                    <a:cubicBezTo>
                      <a:pt x="260130" y="50948"/>
                      <a:pt x="281133" y="71919"/>
                      <a:pt x="281133" y="97689"/>
                    </a:cubicBezTo>
                    <a:cubicBezTo>
                      <a:pt x="281133" y="123547"/>
                      <a:pt x="260130" y="144518"/>
                      <a:pt x="234233" y="144518"/>
                    </a:cubicBezTo>
                    <a:cubicBezTo>
                      <a:pt x="208424" y="144518"/>
                      <a:pt x="187422" y="123547"/>
                      <a:pt x="187422" y="97689"/>
                    </a:cubicBezTo>
                    <a:cubicBezTo>
                      <a:pt x="187422" y="71919"/>
                      <a:pt x="208424" y="50948"/>
                      <a:pt x="234233" y="50948"/>
                    </a:cubicBezTo>
                    <a:close/>
                    <a:moveTo>
                      <a:pt x="95219" y="50948"/>
                    </a:moveTo>
                    <a:cubicBezTo>
                      <a:pt x="121027" y="50948"/>
                      <a:pt x="142119" y="71919"/>
                      <a:pt x="142119" y="97689"/>
                    </a:cubicBezTo>
                    <a:cubicBezTo>
                      <a:pt x="142119" y="123547"/>
                      <a:pt x="121027" y="144518"/>
                      <a:pt x="95219" y="144518"/>
                    </a:cubicBezTo>
                    <a:cubicBezTo>
                      <a:pt x="69410" y="144518"/>
                      <a:pt x="48408" y="123547"/>
                      <a:pt x="48408" y="97689"/>
                    </a:cubicBezTo>
                    <a:cubicBezTo>
                      <a:pt x="48408" y="71919"/>
                      <a:pt x="69410" y="50948"/>
                      <a:pt x="95219" y="50948"/>
                    </a:cubicBezTo>
                    <a:close/>
                    <a:moveTo>
                      <a:pt x="62125" y="24177"/>
                    </a:moveTo>
                    <a:cubicBezTo>
                      <a:pt x="41209" y="24177"/>
                      <a:pt x="24209" y="41155"/>
                      <a:pt x="24209" y="62043"/>
                    </a:cubicBezTo>
                    <a:lnTo>
                      <a:pt x="24209" y="249151"/>
                    </a:lnTo>
                    <a:cubicBezTo>
                      <a:pt x="24209" y="270039"/>
                      <a:pt x="41209" y="287017"/>
                      <a:pt x="62125" y="287017"/>
                    </a:cubicBezTo>
                    <a:lnTo>
                      <a:pt x="545514" y="287017"/>
                    </a:lnTo>
                    <a:cubicBezTo>
                      <a:pt x="566430" y="287017"/>
                      <a:pt x="583430" y="270039"/>
                      <a:pt x="583430" y="249151"/>
                    </a:cubicBezTo>
                    <a:lnTo>
                      <a:pt x="583430" y="62043"/>
                    </a:lnTo>
                    <a:cubicBezTo>
                      <a:pt x="583430" y="41155"/>
                      <a:pt x="566430" y="24177"/>
                      <a:pt x="545514" y="24177"/>
                    </a:cubicBezTo>
                    <a:close/>
                    <a:moveTo>
                      <a:pt x="62125" y="0"/>
                    </a:moveTo>
                    <a:lnTo>
                      <a:pt x="545514" y="0"/>
                    </a:lnTo>
                    <a:cubicBezTo>
                      <a:pt x="579781" y="0"/>
                      <a:pt x="607639" y="27822"/>
                      <a:pt x="607639" y="62043"/>
                    </a:cubicBezTo>
                    <a:lnTo>
                      <a:pt x="607639" y="249151"/>
                    </a:lnTo>
                    <a:cubicBezTo>
                      <a:pt x="607639" y="283372"/>
                      <a:pt x="579781" y="311194"/>
                      <a:pt x="545514" y="311194"/>
                    </a:cubicBezTo>
                    <a:lnTo>
                      <a:pt x="62125" y="311194"/>
                    </a:lnTo>
                    <a:cubicBezTo>
                      <a:pt x="27858" y="311194"/>
                      <a:pt x="0" y="283372"/>
                      <a:pt x="0" y="249151"/>
                    </a:cubicBezTo>
                    <a:lnTo>
                      <a:pt x="0" y="62043"/>
                    </a:lnTo>
                    <a:cubicBezTo>
                      <a:pt x="0" y="27822"/>
                      <a:pt x="27858" y="0"/>
                      <a:pt x="62125" y="0"/>
                    </a:cubicBezTo>
                    <a:close/>
                  </a:path>
                </a:pathLst>
              </a:custGeom>
              <a:solidFill>
                <a:srgbClr val="5A8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18" name="矩形 17"/>
            <p:cNvSpPr/>
            <p:nvPr/>
          </p:nvSpPr>
          <p:spPr>
            <a:xfrm>
              <a:off x="10279380" y="3963693"/>
              <a:ext cx="1272540" cy="120355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3" name="组合 32"/>
          <p:cNvGrpSpPr/>
          <p:nvPr/>
        </p:nvGrpSpPr>
        <p:grpSpPr>
          <a:xfrm>
            <a:off x="619360" y="1621916"/>
            <a:ext cx="5983048" cy="3564634"/>
            <a:chOff x="619360" y="1474342"/>
            <a:chExt cx="5983048" cy="3564634"/>
          </a:xfrm>
        </p:grpSpPr>
        <p:sp>
          <p:nvSpPr>
            <p:cNvPr id="7" name="文本框 6"/>
            <p:cNvSpPr txBox="1"/>
            <p:nvPr/>
          </p:nvSpPr>
          <p:spPr>
            <a:xfrm>
              <a:off x="619360" y="1474342"/>
              <a:ext cx="5771916" cy="700898"/>
            </a:xfrm>
            <a:prstGeom prst="rect">
              <a:avLst/>
            </a:prstGeom>
            <a:noFill/>
          </p:spPr>
          <p:txBody>
            <a:bodyPr wrap="square">
              <a:spAutoFit/>
            </a:bodyPr>
            <a:p>
              <a:pPr marR="0" lvl="0" algn="l" defTabSz="914400" rtl="0" eaLnBrk="1" fontAlgn="auto" latinLnBrk="0" hangingPunct="1">
                <a:lnSpc>
                  <a:spcPct val="130000"/>
                </a:lnSpc>
                <a:spcBef>
                  <a:spcPts val="0"/>
                </a:spcBef>
                <a:spcAft>
                  <a:spcPts val="0"/>
                </a:spcAft>
                <a:buClrTx/>
                <a:buSzTx/>
                <a:defRPr/>
              </a:pPr>
              <a:r>
                <a:rPr lang="en-US" altLang="zh-CN" sz="1600" b="1" dirty="0">
                  <a:solidFill>
                    <a:prstClr val="black"/>
                  </a:solidFill>
                  <a:latin typeface="Arial" panose="020B0604020202020204" pitchFamily="34" charset="0"/>
                  <a:ea typeface="微软雅黑" panose="020B0503020204020204" charset="-122"/>
                  <a:sym typeface="Arial" panose="020B0604020202020204" pitchFamily="34" charset="0"/>
                </a:rPr>
                <a:t>2024</a:t>
              </a:r>
              <a:r>
                <a:rPr lang="zh-CN" altLang="en-US" sz="1600" b="1" dirty="0">
                  <a:solidFill>
                    <a:prstClr val="black"/>
                  </a:solidFill>
                  <a:latin typeface="Arial" panose="020B0604020202020204" pitchFamily="34" charset="0"/>
                  <a:ea typeface="微软雅黑" panose="020B0503020204020204" charset="-122"/>
                  <a:sym typeface="Arial" panose="020B0604020202020204" pitchFamily="34" charset="0"/>
                </a:rPr>
                <a:t>版</a:t>
              </a:r>
              <a:r>
                <a:rPr kumimoji="0" lang="zh-CN" altLang="en-US" sz="1600" b="1" i="0" u="none" strike="noStrike" kern="120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rPr>
                <a:t>多发性骨髓瘤骨病临床诊疗指南</a:t>
              </a:r>
              <a:r>
                <a:rPr lang="zh-CN" altLang="en-US" sz="1600" b="1" dirty="0">
                  <a:solidFill>
                    <a:prstClr val="black"/>
                  </a:solidFill>
                  <a:latin typeface="Arial" panose="020B0604020202020204" pitchFamily="34" charset="0"/>
                  <a:ea typeface="微软雅黑" panose="020B0503020204020204" charset="-122"/>
                  <a:sym typeface="Arial" panose="020B0604020202020204" pitchFamily="34" charset="0"/>
                </a:rPr>
                <a:t>较</a:t>
              </a:r>
              <a:r>
                <a:rPr lang="en-US" altLang="zh-CN" sz="1600" b="1" dirty="0">
                  <a:solidFill>
                    <a:prstClr val="black"/>
                  </a:solidFill>
                  <a:latin typeface="Arial" panose="020B0604020202020204" pitchFamily="34" charset="0"/>
                  <a:ea typeface="微软雅黑" panose="020B0503020204020204" charset="-122"/>
                  <a:sym typeface="Arial" panose="020B0604020202020204" pitchFamily="34" charset="0"/>
                </a:rPr>
                <a:t>2021</a:t>
              </a:r>
              <a:r>
                <a:rPr lang="zh-CN" altLang="en-US" sz="1600" b="1" dirty="0">
                  <a:solidFill>
                    <a:prstClr val="black"/>
                  </a:solidFill>
                  <a:latin typeface="Arial" panose="020B0604020202020204" pitchFamily="34" charset="0"/>
                  <a:ea typeface="微软雅黑" panose="020B0503020204020204" charset="-122"/>
                  <a:sym typeface="Arial" panose="020B0604020202020204" pitchFamily="34" charset="0"/>
                </a:rPr>
                <a:t>版</a:t>
              </a:r>
              <a:r>
                <a:rPr lang="zh-CN" altLang="en-US" sz="1600" b="1" i="0" kern="1200" dirty="0">
                  <a:solidFill>
                    <a:schemeClr val="dk1"/>
                  </a:solidFill>
                  <a:effectLst/>
                  <a:latin typeface="Arial" panose="020B0604020202020204" pitchFamily="34" charset="0"/>
                  <a:ea typeface="微软雅黑" panose="020B0503020204020204" charset="-122"/>
                  <a:sym typeface="Arial" panose="020B0604020202020204" pitchFamily="34" charset="0"/>
                </a:rPr>
                <a:t>共识新增低钙血症的防治建议</a:t>
              </a:r>
              <a:r>
                <a:rPr lang="en-US" altLang="zh-CN" sz="1600" b="1" i="0" kern="1200" baseline="30000" dirty="0">
                  <a:solidFill>
                    <a:schemeClr val="dk1"/>
                  </a:solidFill>
                  <a:effectLst/>
                  <a:latin typeface="Arial" panose="020B0604020202020204" pitchFamily="34" charset="0"/>
                  <a:ea typeface="微软雅黑" panose="020B0503020204020204" charset="-122"/>
                  <a:sym typeface="Arial" panose="020B0604020202020204" pitchFamily="34" charset="0"/>
                </a:rPr>
                <a:t>1</a:t>
              </a:r>
              <a:r>
                <a:rPr lang="zh-CN" altLang="en-US" sz="1600" b="1" i="0" kern="1200" dirty="0">
                  <a:solidFill>
                    <a:schemeClr val="dk1"/>
                  </a:solidFill>
                  <a:effectLst/>
                  <a:latin typeface="Arial" panose="020B0604020202020204" pitchFamily="34" charset="0"/>
                  <a:ea typeface="微软雅黑" panose="020B0503020204020204" charset="-122"/>
                  <a:sym typeface="Arial" panose="020B0604020202020204" pitchFamily="34" charset="0"/>
                </a:rPr>
                <a:t>：</a:t>
              </a:r>
              <a:endParaRPr lang="en-US" altLang="zh-CN" sz="1600" b="1" dirty="0">
                <a:latin typeface="Arial" panose="020B0604020202020204" pitchFamily="34" charset="0"/>
                <a:ea typeface="微软雅黑" panose="020B0503020204020204" charset="-122"/>
                <a:sym typeface="Arial" panose="020B0604020202020204" pitchFamily="34" charset="0"/>
              </a:endParaRPr>
            </a:p>
          </p:txBody>
        </p:sp>
        <p:grpSp>
          <p:nvGrpSpPr>
            <p:cNvPr id="32" name="组合 31"/>
            <p:cNvGrpSpPr/>
            <p:nvPr/>
          </p:nvGrpSpPr>
          <p:grpSpPr>
            <a:xfrm>
              <a:off x="668609" y="2324487"/>
              <a:ext cx="5933799" cy="2714489"/>
              <a:chOff x="668609" y="2095202"/>
              <a:chExt cx="5933799" cy="2714489"/>
            </a:xfrm>
          </p:grpSpPr>
          <p:grpSp>
            <p:nvGrpSpPr>
              <p:cNvPr id="28" name="组合 27"/>
              <p:cNvGrpSpPr/>
              <p:nvPr/>
            </p:nvGrpSpPr>
            <p:grpSpPr>
              <a:xfrm>
                <a:off x="668609" y="2095202"/>
                <a:ext cx="5933799" cy="2714489"/>
                <a:chOff x="668609" y="2095202"/>
                <a:chExt cx="5933799" cy="2714489"/>
              </a:xfrm>
            </p:grpSpPr>
            <p:grpSp>
              <p:nvGrpSpPr>
                <p:cNvPr id="27" name="组合 26"/>
                <p:cNvGrpSpPr/>
                <p:nvPr/>
              </p:nvGrpSpPr>
              <p:grpSpPr>
                <a:xfrm>
                  <a:off x="668609" y="2095202"/>
                  <a:ext cx="5821091" cy="700898"/>
                  <a:chOff x="668609" y="2095202"/>
                  <a:chExt cx="5821091" cy="700898"/>
                </a:xfrm>
              </p:grpSpPr>
              <p:sp>
                <p:nvSpPr>
                  <p:cNvPr id="3" name="文本框 2"/>
                  <p:cNvSpPr txBox="1"/>
                  <p:nvPr/>
                </p:nvSpPr>
                <p:spPr>
                  <a:xfrm>
                    <a:off x="1293316" y="2095202"/>
                    <a:ext cx="5196384" cy="700898"/>
                  </a:xfrm>
                  <a:prstGeom prst="rect">
                    <a:avLst/>
                  </a:prstGeom>
                  <a:noFill/>
                </p:spPr>
                <p:txBody>
                  <a:bodyPr wrap="square">
                    <a:spAutoFit/>
                  </a:bodyPr>
                  <a:p>
                    <a:pPr marR="0" lvl="0" algn="l" defTabSz="914400" rtl="0" eaLnBrk="1" fontAlgn="auto" latinLnBrk="0" hangingPunct="1">
                      <a:lnSpc>
                        <a:spcPct val="130000"/>
                      </a:lnSpc>
                      <a:spcBef>
                        <a:spcPts val="0"/>
                      </a:spcBef>
                      <a:spcAft>
                        <a:spcPts val="0"/>
                      </a:spcAft>
                      <a:buClrTx/>
                      <a:buSzTx/>
                      <a:defRPr/>
                    </a:pPr>
                    <a:r>
                      <a:rPr lang="zh-CN" altLang="en-US" sz="1600" b="1" dirty="0">
                        <a:solidFill>
                          <a:srgbClr val="F26649"/>
                        </a:solidFill>
                        <a:latin typeface="Arial" panose="020B0604020202020204" pitchFamily="34" charset="0"/>
                        <a:ea typeface="微软雅黑" panose="020B0503020204020204" charset="-122"/>
                        <a:sym typeface="Arial" panose="020B0604020202020204" pitchFamily="34" charset="0"/>
                      </a:rPr>
                      <a:t>补充钙和维生素</a:t>
                    </a:r>
                    <a:r>
                      <a:rPr lang="en-US" altLang="zh-CN" sz="1600" b="1" dirty="0">
                        <a:solidFill>
                          <a:srgbClr val="F26649"/>
                        </a:solidFill>
                        <a:latin typeface="Arial" panose="020B0604020202020204" pitchFamily="34" charset="0"/>
                        <a:ea typeface="微软雅黑" panose="020B0503020204020204" charset="-122"/>
                        <a:sym typeface="Arial" panose="020B0604020202020204" pitchFamily="34" charset="0"/>
                      </a:rPr>
                      <a:t>D</a:t>
                    </a:r>
                    <a:r>
                      <a:rPr lang="zh-CN" altLang="en-US" sz="1600" b="1" dirty="0">
                        <a:solidFill>
                          <a:srgbClr val="F26649"/>
                        </a:solidFill>
                        <a:latin typeface="Arial" panose="020B0604020202020204" pitchFamily="34" charset="0"/>
                        <a:ea typeface="微软雅黑" panose="020B0503020204020204" charset="-122"/>
                        <a:sym typeface="Arial" panose="020B0604020202020204" pitchFamily="34" charset="0"/>
                      </a:rPr>
                      <a:t>对于预防严重的低钙血症非常重要（参照剂量见表）</a:t>
                    </a:r>
                    <a:r>
                      <a:rPr lang="zh-CN" altLang="en-US" sz="1600" b="1" dirty="0">
                        <a:solidFill>
                          <a:schemeClr val="accent1"/>
                        </a:solidFill>
                        <a:latin typeface="Arial" panose="020B0604020202020204" pitchFamily="34" charset="0"/>
                        <a:ea typeface="微软雅黑" panose="020B0503020204020204" charset="-122"/>
                        <a:sym typeface="Arial" panose="020B0604020202020204" pitchFamily="34" charset="0"/>
                      </a:rPr>
                      <a:t>，</a:t>
                    </a:r>
                    <a:r>
                      <a:rPr lang="zh-CN" altLang="en-US" sz="1600" dirty="0">
                        <a:latin typeface="Arial" panose="020B0604020202020204" pitchFamily="34" charset="0"/>
                        <a:ea typeface="微软雅黑" panose="020B0503020204020204" charset="-122"/>
                        <a:sym typeface="Arial" panose="020B0604020202020204" pitchFamily="34" charset="0"/>
                      </a:rPr>
                      <a:t>可大幅降低发生低钙血症的风险</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2" name="Oval 11"/>
                  <p:cNvSpPr/>
                  <p:nvPr/>
                </p:nvSpPr>
                <p:spPr bwMode="auto">
                  <a:xfrm flipH="1">
                    <a:off x="668609" y="2156653"/>
                    <a:ext cx="577348" cy="577996"/>
                  </a:xfrm>
                  <a:prstGeom prst="ellipse">
                    <a:avLst/>
                  </a:prstGeom>
                  <a:gradFill>
                    <a:gsLst>
                      <a:gs pos="28000">
                        <a:schemeClr val="bg1">
                          <a:alpha val="0"/>
                        </a:schemeClr>
                      </a:gs>
                      <a:gs pos="100000">
                        <a:schemeClr val="accent1"/>
                      </a:gs>
                    </a:gsLst>
                    <a:path path="circle">
                      <a:fillToRect l="50000" t="50000" r="50000" b="5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6" name="组合 25"/>
                <p:cNvGrpSpPr/>
                <p:nvPr/>
              </p:nvGrpSpPr>
              <p:grpSpPr>
                <a:xfrm>
                  <a:off x="668609" y="3101998"/>
                  <a:ext cx="5628997" cy="700898"/>
                  <a:chOff x="668609" y="3101997"/>
                  <a:chExt cx="5628997" cy="700898"/>
                </a:xfrm>
              </p:grpSpPr>
              <p:sp>
                <p:nvSpPr>
                  <p:cNvPr id="19" name="文本框 18"/>
                  <p:cNvSpPr txBox="1"/>
                  <p:nvPr/>
                </p:nvSpPr>
                <p:spPr>
                  <a:xfrm>
                    <a:off x="1293315" y="3101997"/>
                    <a:ext cx="5004291" cy="700898"/>
                  </a:xfrm>
                  <a:prstGeom prst="rect">
                    <a:avLst/>
                  </a:prstGeom>
                  <a:noFill/>
                </p:spPr>
                <p:txBody>
                  <a:bodyPr wrap="square">
                    <a:spAutoFit/>
                  </a:bodyPr>
                  <a:p>
                    <a:pPr>
                      <a:lnSpc>
                        <a:spcPct val="130000"/>
                      </a:lnSpc>
                      <a:defRPr/>
                    </a:pPr>
                    <a:r>
                      <a:rPr kumimoji="0" lang="zh-CN" altLang="en-US" sz="1600" b="1" i="0" u="none" strike="noStrike" kern="120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在高钙血症</a:t>
                    </a:r>
                    <a:r>
                      <a:rPr lang="zh-CN" altLang="en-US" sz="1600" b="1" dirty="0">
                        <a:solidFill>
                          <a:srgbClr val="F26649"/>
                        </a:solidFill>
                        <a:latin typeface="Arial" panose="020B0604020202020204" pitchFamily="34" charset="0"/>
                        <a:ea typeface="微软雅黑" panose="020B0503020204020204" charset="-122"/>
                        <a:sym typeface="Arial" panose="020B0604020202020204" pitchFamily="34" charset="0"/>
                      </a:rPr>
                      <a:t>纠正到正常血钙水平</a:t>
                    </a:r>
                    <a:r>
                      <a:rPr kumimoji="0" lang="zh-CN" altLang="en-US" sz="1600" b="1" i="0" u="none" strike="noStrike" kern="120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后，</a:t>
                    </a:r>
                    <a:r>
                      <a:rPr kumimoji="0" lang="zh-CN" altLang="en-US"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rPr>
                      <a:t>建议补充钙片及维生素</a:t>
                    </a:r>
                    <a:r>
                      <a:rPr kumimoji="0" lang="en-US" altLang="zh-CN"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rPr>
                      <a:t>D</a:t>
                    </a:r>
                    <a:endParaRPr kumimoji="0" lang="en-US" altLang="zh-CN"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Oval 11"/>
                  <p:cNvSpPr/>
                  <p:nvPr/>
                </p:nvSpPr>
                <p:spPr bwMode="auto">
                  <a:xfrm flipH="1">
                    <a:off x="668609" y="3163448"/>
                    <a:ext cx="577348" cy="577996"/>
                  </a:xfrm>
                  <a:prstGeom prst="ellipse">
                    <a:avLst/>
                  </a:prstGeom>
                  <a:gradFill>
                    <a:gsLst>
                      <a:gs pos="28000">
                        <a:schemeClr val="bg1">
                          <a:alpha val="0"/>
                        </a:schemeClr>
                      </a:gs>
                      <a:gs pos="100000">
                        <a:schemeClr val="accent1"/>
                      </a:gs>
                    </a:gsLst>
                    <a:path path="circle">
                      <a:fillToRect l="50000" t="50000" r="50000" b="5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5" name="组合 24"/>
                <p:cNvGrpSpPr/>
                <p:nvPr/>
              </p:nvGrpSpPr>
              <p:grpSpPr>
                <a:xfrm>
                  <a:off x="668609" y="4108793"/>
                  <a:ext cx="5933799" cy="700898"/>
                  <a:chOff x="668609" y="4108793"/>
                  <a:chExt cx="5933799" cy="700898"/>
                </a:xfrm>
              </p:grpSpPr>
              <p:sp>
                <p:nvSpPr>
                  <p:cNvPr id="20" name="文本框 19"/>
                  <p:cNvSpPr txBox="1"/>
                  <p:nvPr/>
                </p:nvSpPr>
                <p:spPr>
                  <a:xfrm>
                    <a:off x="1293316" y="4108793"/>
                    <a:ext cx="5309092" cy="700898"/>
                  </a:xfrm>
                  <a:prstGeom prst="rect">
                    <a:avLst/>
                  </a:prstGeom>
                  <a:noFill/>
                </p:spPr>
                <p:txBody>
                  <a:bodyPr wrap="square">
                    <a:spAutoFit/>
                  </a:bodyPr>
                  <a:p>
                    <a:pPr marR="0" lvl="0" algn="l" defTabSz="914400" rtl="0" eaLnBrk="1" fontAlgn="auto" latinLnBrk="0" hangingPunct="1">
                      <a:lnSpc>
                        <a:spcPct val="130000"/>
                      </a:lnSpc>
                      <a:spcBef>
                        <a:spcPts val="0"/>
                      </a:spcBef>
                      <a:spcAft>
                        <a:spcPts val="0"/>
                      </a:spcAft>
                      <a:buClrTx/>
                      <a:buSzTx/>
                      <a:defRPr/>
                    </a:pPr>
                    <a:r>
                      <a:rPr kumimoji="0" lang="zh-CN" altLang="en-US"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rPr>
                      <a:t>骨靶向药物</a:t>
                    </a:r>
                    <a:r>
                      <a:rPr kumimoji="0" lang="zh-CN" altLang="en-US"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rPr>
                      <a:t>治疗期间，每月检测血清钙、维生素</a:t>
                    </a:r>
                    <a:r>
                      <a:rPr kumimoji="0" lang="en-US" altLang="zh-CN"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rPr>
                      <a:t>D</a:t>
                    </a:r>
                    <a:r>
                      <a:rPr kumimoji="0" lang="zh-CN" altLang="en-US" sz="1600" i="0" u="none" strike="noStrike" kern="1200" cap="none" spc="0" normalizeH="0" baseline="0" noProof="0" dirty="0">
                        <a:ln>
                          <a:noFill/>
                        </a:ln>
                        <a:effectLst/>
                        <a:uLnTx/>
                        <a:uFillTx/>
                        <a:latin typeface="Arial" panose="020B0604020202020204" pitchFamily="34" charset="0"/>
                        <a:ea typeface="微软雅黑" panose="020B0503020204020204" charset="-122"/>
                        <a:sym typeface="Arial" panose="020B0604020202020204" pitchFamily="34" charset="0"/>
                      </a:rPr>
                      <a:t>、磷和镁的水平，以评估是否需要额外补充</a:t>
                    </a:r>
                    <a:r>
                      <a:rPr kumimoji="0" lang="zh-CN" altLang="en-US"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rPr>
                      <a:t>钙及维生素</a:t>
                    </a:r>
                    <a:r>
                      <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rPr>
                      <a:t>D</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4" name="Oval 11"/>
                  <p:cNvSpPr/>
                  <p:nvPr/>
                </p:nvSpPr>
                <p:spPr bwMode="auto">
                  <a:xfrm flipH="1">
                    <a:off x="668609" y="4170244"/>
                    <a:ext cx="577348" cy="577996"/>
                  </a:xfrm>
                  <a:prstGeom prst="ellipse">
                    <a:avLst/>
                  </a:prstGeom>
                  <a:gradFill>
                    <a:gsLst>
                      <a:gs pos="28000">
                        <a:schemeClr val="bg1">
                          <a:alpha val="0"/>
                        </a:schemeClr>
                      </a:gs>
                      <a:gs pos="100000">
                        <a:schemeClr val="accent1"/>
                      </a:gs>
                    </a:gsLst>
                    <a:path path="circle">
                      <a:fillToRect l="50000" t="50000" r="50000" b="5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sz="1600" b="1" i="0" u="none" strike="noStrike" kern="1200" cap="none" spc="0" normalizeH="0" baseline="0" noProof="0" dirty="0">
                      <a:ln>
                        <a:noFill/>
                      </a:ln>
                      <a:solidFill>
                        <a:srgbClr val="F26649"/>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cxnSp>
            <p:nvCxnSpPr>
              <p:cNvPr id="30" name="直接连接符 29"/>
              <p:cNvCxnSpPr/>
              <p:nvPr/>
            </p:nvCxnSpPr>
            <p:spPr>
              <a:xfrm>
                <a:off x="1428750" y="2952750"/>
                <a:ext cx="4868857" cy="0"/>
              </a:xfrm>
              <a:prstGeom prst="line">
                <a:avLst/>
              </a:prstGeom>
              <a:ln w="9525">
                <a:gradFill flip="none" rotWithShape="1">
                  <a:gsLst>
                    <a:gs pos="0">
                      <a:schemeClr val="accent1"/>
                    </a:gs>
                    <a:gs pos="100000">
                      <a:schemeClr val="accent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1428750" y="3971925"/>
                <a:ext cx="4868857" cy="0"/>
              </a:xfrm>
              <a:prstGeom prst="line">
                <a:avLst/>
              </a:prstGeom>
              <a:ln w="9525">
                <a:gradFill flip="none" rotWithShape="1">
                  <a:gsLst>
                    <a:gs pos="0">
                      <a:schemeClr val="accent1"/>
                    </a:gs>
                    <a:gs pos="100000">
                      <a:schemeClr val="accent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grpSp>
      </p:gr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209550" y="193040"/>
            <a:ext cx="10968990" cy="705485"/>
          </a:xfrm>
        </p:spPr>
        <p:txBody>
          <a:bodyPr vert="horz">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治疗相关性颌骨坏死的的规范化管理建议</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550862" y="1090247"/>
            <a:ext cx="11090275" cy="822736"/>
            <a:chOff x="550862" y="1090247"/>
            <a:chExt cx="11090275" cy="822736"/>
          </a:xfrm>
        </p:grpSpPr>
        <p:sp>
          <p:nvSpPr>
            <p:cNvPr id="6" name="矩形 5"/>
            <p:cNvSpPr/>
            <p:nvPr/>
          </p:nvSpPr>
          <p:spPr>
            <a:xfrm>
              <a:off x="550863" y="1090247"/>
              <a:ext cx="11090274" cy="822736"/>
            </a:xfrm>
            <a:prstGeom prst="rect">
              <a:avLst/>
            </a:prstGeom>
            <a:gradFill flip="none" rotWithShape="1">
              <a:gsLst>
                <a:gs pos="0">
                  <a:schemeClr val="accent1">
                    <a:lumMod val="20000"/>
                    <a:lumOff val="80000"/>
                    <a:alpha val="0"/>
                  </a:schemeClr>
                </a:gs>
                <a:gs pos="100000">
                  <a:schemeClr val="accent1">
                    <a:lumMod val="20000"/>
                    <a:lumOff val="80000"/>
                    <a:alpha val="39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50862" y="1209228"/>
              <a:ext cx="10855691" cy="584775"/>
            </a:xfrm>
            <a:prstGeom prst="rect">
              <a:avLst/>
            </a:prstGeom>
            <a:noFill/>
          </p:spPr>
          <p:txBody>
            <a:bodyPr wrap="square">
              <a:spAutoFit/>
            </a:bodyPr>
            <a:p>
              <a:pPr marL="285750" indent="-285750">
                <a:spcBef>
                  <a:spcPts val="600"/>
                </a:spcBef>
                <a:buFont typeface="Wingdings" panose="05000000000000000000" pitchFamily="2" charset="2"/>
                <a:buChar char="Ø"/>
                <a:defRPr/>
              </a:pPr>
              <a:r>
                <a:rPr lang="zh-CN" altLang="en-US" sz="1600" kern="0" dirty="0">
                  <a:solidFill>
                    <a:srgbClr val="000000"/>
                  </a:solidFill>
                  <a:latin typeface="+mn-ea"/>
                  <a:sym typeface="Arial" panose="020B0604020202020204" pitchFamily="34" charset="0"/>
                </a:rPr>
                <a:t>骨靶向药物治疗相关性颌骨坏死（MRONJ）发生率约为</a:t>
              </a:r>
              <a:r>
                <a:rPr lang="en-US" altLang="zh-CN" sz="1600" kern="0" dirty="0">
                  <a:solidFill>
                    <a:srgbClr val="000000"/>
                  </a:solidFill>
                  <a:latin typeface="+mn-ea"/>
                  <a:sym typeface="Arial" panose="020B0604020202020204" pitchFamily="34" charset="0"/>
                </a:rPr>
                <a:t>2.6-4%</a:t>
              </a:r>
              <a:r>
                <a:rPr lang="zh-CN" altLang="en-US" sz="1600" kern="0" dirty="0">
                  <a:solidFill>
                    <a:srgbClr val="000000"/>
                  </a:solidFill>
                  <a:latin typeface="+mn-ea"/>
                  <a:sym typeface="Arial" panose="020B0604020202020204" pitchFamily="34" charset="0"/>
                </a:rPr>
                <a:t>。做好规范化的风险管理，可降低</a:t>
              </a:r>
              <a:r>
                <a:rPr lang="en-US" altLang="zh-CN" sz="1600" kern="0" dirty="0">
                  <a:solidFill>
                    <a:srgbClr val="000000"/>
                  </a:solidFill>
                  <a:latin typeface="+mn-ea"/>
                  <a:sym typeface="Arial" panose="020B0604020202020204" pitchFamily="34" charset="0"/>
                </a:rPr>
                <a:t>4</a:t>
              </a:r>
              <a:r>
                <a:rPr lang="zh-CN" altLang="en-US" sz="1600" kern="0" dirty="0">
                  <a:solidFill>
                    <a:srgbClr val="000000"/>
                  </a:solidFill>
                  <a:latin typeface="+mn-ea"/>
                  <a:sym typeface="Arial" panose="020B0604020202020204" pitchFamily="34" charset="0"/>
                </a:rPr>
                <a:t>倍</a:t>
              </a:r>
              <a:r>
                <a:rPr lang="en-US" altLang="zh-CN" sz="1600" kern="0" dirty="0">
                  <a:solidFill>
                    <a:srgbClr val="000000"/>
                  </a:solidFill>
                  <a:latin typeface="+mn-ea"/>
                  <a:sym typeface="Arial" panose="020B0604020202020204" pitchFamily="34" charset="0"/>
                </a:rPr>
                <a:t>ONJ</a:t>
              </a:r>
              <a:r>
                <a:rPr lang="zh-CN" altLang="en-US" sz="1600" kern="0" dirty="0">
                  <a:solidFill>
                    <a:srgbClr val="000000"/>
                  </a:solidFill>
                  <a:latin typeface="+mn-ea"/>
                  <a:sym typeface="Arial" panose="020B0604020202020204" pitchFamily="34" charset="0"/>
                </a:rPr>
                <a:t>的发生风险</a:t>
              </a:r>
              <a:r>
                <a:rPr lang="en-US" altLang="zh-CN" sz="1600" kern="0" baseline="30000" dirty="0">
                  <a:solidFill>
                    <a:srgbClr val="000000"/>
                  </a:solidFill>
                  <a:latin typeface="+mn-ea"/>
                  <a:sym typeface="Arial" panose="020B0604020202020204" pitchFamily="34" charset="0"/>
                </a:rPr>
                <a:t>1</a:t>
              </a:r>
              <a:endParaRPr lang="en-US" altLang="zh-CN" sz="1600" kern="0" baseline="30000" dirty="0">
                <a:solidFill>
                  <a:srgbClr val="000000"/>
                </a:solidFill>
                <a:latin typeface="+mn-ea"/>
                <a:sym typeface="Arial" panose="020B0604020202020204" pitchFamily="34" charset="0"/>
              </a:endParaRPr>
            </a:p>
          </p:txBody>
        </p:sp>
      </p:grpSp>
      <p:grpSp>
        <p:nvGrpSpPr>
          <p:cNvPr id="41" name="组合 40"/>
          <p:cNvGrpSpPr/>
          <p:nvPr/>
        </p:nvGrpSpPr>
        <p:grpSpPr>
          <a:xfrm>
            <a:off x="512174" y="2046340"/>
            <a:ext cx="11167360" cy="4031459"/>
            <a:chOff x="511539" y="2069200"/>
            <a:chExt cx="11167360" cy="4031459"/>
          </a:xfrm>
        </p:grpSpPr>
        <p:grpSp>
          <p:nvGrpSpPr>
            <p:cNvPr id="21" name="组合 20"/>
            <p:cNvGrpSpPr/>
            <p:nvPr/>
          </p:nvGrpSpPr>
          <p:grpSpPr>
            <a:xfrm>
              <a:off x="511539" y="2069200"/>
              <a:ext cx="5080369" cy="4031459"/>
              <a:chOff x="511539" y="2069200"/>
              <a:chExt cx="5080369" cy="4031459"/>
            </a:xfrm>
          </p:grpSpPr>
          <p:sp>
            <p:nvSpPr>
              <p:cNvPr id="13" name="矩形 12"/>
              <p:cNvSpPr/>
              <p:nvPr/>
            </p:nvSpPr>
            <p:spPr>
              <a:xfrm>
                <a:off x="550862" y="2069200"/>
                <a:ext cx="5041046" cy="4031459"/>
              </a:xfrm>
              <a:prstGeom prst="rect">
                <a:avLst/>
              </a:prstGeom>
              <a:solidFill>
                <a:schemeClr val="bg1"/>
              </a:solidFill>
              <a:ln>
                <a:noFill/>
              </a:ln>
              <a:effectLst>
                <a:outerShdw blurRad="63500" sx="101000" sy="101000" algn="ctr" rotWithShape="0">
                  <a:schemeClr val="accent1">
                    <a:alpha val="1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icture 6"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195" y="2777251"/>
                <a:ext cx="4808482" cy="319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511539" y="2199557"/>
                <a:ext cx="2807976" cy="462267"/>
                <a:chOff x="511539" y="2136070"/>
                <a:chExt cx="2807976" cy="462267"/>
              </a:xfrm>
            </p:grpSpPr>
            <p:sp>
              <p:nvSpPr>
                <p:cNvPr id="16" name="矩形: 圆顶角 15"/>
                <p:cNvSpPr/>
                <p:nvPr/>
              </p:nvSpPr>
              <p:spPr>
                <a:xfrm rot="5400000">
                  <a:off x="1704055" y="982878"/>
                  <a:ext cx="462267" cy="276865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nvSpPr>
              <p:spPr>
                <a:xfrm>
                  <a:off x="511539" y="2179525"/>
                  <a:ext cx="2768653" cy="375359"/>
                </a:xfrm>
                <a:prstGeom prst="rect">
                  <a:avLst/>
                </a:prstGeom>
                <a:solidFill>
                  <a:schemeClr val="accent2"/>
                </a:solidFill>
              </p:spPr>
              <p:txBody>
                <a:bodyPr wrap="square">
                  <a:spAutoFit/>
                </a:bodyPr>
                <a:p>
                  <a:pPr marL="88900" marR="0" lvl="0" indent="0" algn="l" defTabSz="914400" rtl="0" eaLnBrk="1" fontAlgn="auto" latinLnBrk="0" hangingPunct="1">
                    <a:lnSpc>
                      <a:spcPct val="110000"/>
                    </a:lnSpc>
                    <a:spcBef>
                      <a:spcPts val="0"/>
                    </a:spcBef>
                    <a:spcAft>
                      <a:spcPts val="0"/>
                    </a:spcAft>
                    <a:buClrTx/>
                    <a:buSzTx/>
                    <a:buFontTx/>
                    <a:buNone/>
                    <a:defRPr/>
                  </a:pPr>
                  <a:r>
                    <a:rPr lang="zh-CN" altLang="en-US" b="1" dirty="0">
                      <a:solidFill>
                        <a:srgbClr val="FFFFFF"/>
                      </a:solidFill>
                      <a:latin typeface="Arial" panose="020B0604020202020204" pitchFamily="34" charset="0"/>
                      <a:ea typeface="微软雅黑" panose="020B0503020204020204" charset="-122"/>
                      <a:sym typeface="Arial" panose="020B0604020202020204" pitchFamily="34" charset="0"/>
                    </a:rPr>
                    <a:t>MRONJ防治管</a:t>
                  </a:r>
                  <a:r>
                    <a:rPr kumimoji="0" lang="zh-CN" altLang="en-US"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理建议：</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40" name="组合 39"/>
            <p:cNvGrpSpPr/>
            <p:nvPr/>
          </p:nvGrpSpPr>
          <p:grpSpPr>
            <a:xfrm>
              <a:off x="4958863" y="2069200"/>
              <a:ext cx="6720036" cy="4031459"/>
              <a:chOff x="4958863" y="2069200"/>
              <a:chExt cx="6720036" cy="4031459"/>
            </a:xfrm>
          </p:grpSpPr>
          <p:sp>
            <p:nvSpPr>
              <p:cNvPr id="36" name="矩形 35"/>
              <p:cNvSpPr/>
              <p:nvPr/>
            </p:nvSpPr>
            <p:spPr>
              <a:xfrm>
                <a:off x="4958863" y="2069200"/>
                <a:ext cx="6720036" cy="4031459"/>
              </a:xfrm>
              <a:prstGeom prst="rect">
                <a:avLst/>
              </a:prstGeom>
              <a:gradFill>
                <a:gsLst>
                  <a:gs pos="0">
                    <a:schemeClr val="accent1">
                      <a:alpha val="12000"/>
                    </a:schemeClr>
                  </a:gs>
                  <a:gs pos="100000">
                    <a:schemeClr val="accent1">
                      <a:alpha val="0"/>
                    </a:schemeClr>
                  </a:gs>
                </a:gsLst>
                <a:lin ang="10800000" scaled="1"/>
              </a:gra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p>
                <a:pPr marL="107950">
                  <a:lnSpc>
                    <a:spcPct val="120000"/>
                  </a:lnSpc>
                  <a:buClr>
                    <a:srgbClr val="F26649"/>
                  </a:buClr>
                </a:pPr>
                <a:endParaRPr lang="zh-CN" altLang="en-US" sz="1600" kern="100">
                  <a:solidFill>
                    <a:prstClr val="black"/>
                  </a:solidFill>
                  <a:latin typeface="Arial" panose="020B0604020202020204" pitchFamily="34" charset="0"/>
                  <a:ea typeface="微软雅黑" panose="020B0503020204020204" charset="-122"/>
                </a:endParaRPr>
              </a:p>
            </p:txBody>
          </p:sp>
          <p:grpSp>
            <p:nvGrpSpPr>
              <p:cNvPr id="39" name="组合 38"/>
              <p:cNvGrpSpPr/>
              <p:nvPr/>
            </p:nvGrpSpPr>
            <p:grpSpPr>
              <a:xfrm>
                <a:off x="6058238" y="2371019"/>
                <a:ext cx="5348315" cy="3427821"/>
                <a:chOff x="6058238" y="2292164"/>
                <a:chExt cx="5348315" cy="3427821"/>
              </a:xfrm>
            </p:grpSpPr>
            <p:sp>
              <p:nvSpPr>
                <p:cNvPr id="37" name="文本框 36"/>
                <p:cNvSpPr txBox="1"/>
                <p:nvPr/>
              </p:nvSpPr>
              <p:spPr>
                <a:xfrm>
                  <a:off x="6058238" y="2292164"/>
                  <a:ext cx="5348315" cy="845616"/>
                </a:xfrm>
                <a:prstGeom prst="rect">
                  <a:avLst/>
                </a:prstGeom>
                <a:noFill/>
              </p:spPr>
              <p:txBody>
                <a:bodyPr wrap="square">
                  <a:spAutoFit/>
                </a:bodyPr>
                <a:p>
                  <a:pPr marL="285750" marR="0" lvl="0" indent="-285750" algn="just" defTabSz="685800" rtl="0" eaLnBrk="1" fontAlgn="auto" latinLnBrk="0" hangingPunct="1">
                    <a:lnSpc>
                      <a:spcPct val="120000"/>
                    </a:lnSpc>
                    <a:spcBef>
                      <a:spcPts val="0"/>
                    </a:spcBef>
                    <a:spcAft>
                      <a:spcPts val="1200"/>
                    </a:spcAft>
                    <a:buClr>
                      <a:schemeClr val="tx1"/>
                    </a:buClr>
                    <a:buSzTx/>
                    <a:buFont typeface="Wingdings" panose="05000000000000000000" pitchFamily="2" charset="2"/>
                    <a:buChar char="Ø"/>
                    <a:defRPr/>
                  </a:pPr>
                  <a:r>
                    <a:rPr kumimoji="0" lang="zh-CN" altLang="en-US"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骨靶向药物</a:t>
                  </a: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治疗前及治疗期间全面评估口腔健康状况</a:t>
                  </a:r>
                  <a:r>
                    <a:rPr kumimoji="0" lang="zh-CN" altLang="en-US"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r>
                    <a:rPr kumimoji="0" lang="zh-CN"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建议</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患者</a:t>
                  </a:r>
                  <a:r>
                    <a:rPr kumimoji="0" lang="zh-CN"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保持良好的口腔卫生、定期口腔检查</a:t>
                  </a:r>
                  <a:r>
                    <a:rPr lang="zh-CN" altLang="en-US" sz="1400" b="0" i="0" dirty="0">
                      <a:effectLst/>
                      <a:latin typeface="Arial" panose="020B0604020202020204" pitchFamily="34" charset="0"/>
                      <a:ea typeface="微软雅黑" panose="020B0503020204020204" charset="-122"/>
                      <a:sym typeface="Arial" panose="020B0604020202020204" pitchFamily="34" charset="0"/>
                    </a:rPr>
                    <a:t>（每年</a:t>
                  </a:r>
                  <a:r>
                    <a:rPr lang="en-US" altLang="zh-CN" sz="1400" b="0" i="0" dirty="0">
                      <a:effectLst/>
                      <a:latin typeface="Arial" panose="020B0604020202020204" pitchFamily="34" charset="0"/>
                      <a:ea typeface="微软雅黑" panose="020B0503020204020204" charset="-122"/>
                      <a:sym typeface="Arial" panose="020B0604020202020204" pitchFamily="34" charset="0"/>
                    </a:rPr>
                    <a:t>1</a:t>
                  </a:r>
                  <a:r>
                    <a:rPr lang="zh-CN" altLang="en-US" sz="1400" b="0" i="0" dirty="0">
                      <a:effectLst/>
                      <a:latin typeface="Arial" panose="020B0604020202020204" pitchFamily="34" charset="0"/>
                      <a:ea typeface="微软雅黑" panose="020B0503020204020204" charset="-122"/>
                      <a:sym typeface="Arial" panose="020B0604020202020204" pitchFamily="34" charset="0"/>
                    </a:rPr>
                    <a:t>次或出现症状时 </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）和</a:t>
                  </a:r>
                  <a:r>
                    <a:rPr kumimoji="0" lang="zh-CN"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避免侵入性操作来预防</a:t>
                  </a:r>
                  <a:r>
                    <a:rPr kumimoji="0" lang="en-US"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ONJ</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的发生。</a:t>
                  </a:r>
                  <a:endParaRPr kumimoji="0" lang="en-US"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文本框 37"/>
                <p:cNvSpPr txBox="1"/>
                <p:nvPr/>
              </p:nvSpPr>
              <p:spPr>
                <a:xfrm>
                  <a:off x="6058238" y="3583266"/>
                  <a:ext cx="5348315" cy="1104148"/>
                </a:xfrm>
                <a:prstGeom prst="rect">
                  <a:avLst/>
                </a:prstGeom>
                <a:noFill/>
              </p:spPr>
              <p:txBody>
                <a:bodyPr wrap="square">
                  <a:spAutoFit/>
                </a:bodyPr>
                <a:p>
                  <a:pPr marL="285750" marR="0" lvl="0" indent="-285750" algn="just" defTabSz="685800" rtl="0" eaLnBrk="1" fontAlgn="auto" latinLnBrk="0" hangingPunct="1">
                    <a:lnSpc>
                      <a:spcPct val="120000"/>
                    </a:lnSpc>
                    <a:spcBef>
                      <a:spcPts val="0"/>
                    </a:spcBef>
                    <a:spcAft>
                      <a:spcPts val="1200"/>
                    </a:spcAft>
                    <a:buClr>
                      <a:schemeClr val="tx1"/>
                    </a:buClr>
                    <a:buSzTx/>
                    <a:buFont typeface="Wingdings" panose="05000000000000000000" pitchFamily="2" charset="2"/>
                    <a:buChar char="Ø"/>
                    <a:defRPr/>
                  </a:pP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侵入性操作前后均应暂停双膦酸盐</a:t>
                  </a:r>
                  <a:r>
                    <a:rPr kumimoji="0" lang="en-US"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地舒单抗</a:t>
                  </a:r>
                  <a:r>
                    <a:rPr kumimoji="0" lang="en-US"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6</a:t>
                  </a: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个月（操作前</a:t>
                  </a:r>
                  <a:r>
                    <a:rPr kumimoji="0" lang="en-US"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3</a:t>
                  </a: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个月及操作后</a:t>
                  </a:r>
                  <a:r>
                    <a:rPr kumimoji="0" lang="en-US"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3</a:t>
                  </a:r>
                  <a:r>
                    <a:rPr kumimoji="0" lang="zh-CN" altLang="zh-CN"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个月）</a:t>
                  </a:r>
                  <a:r>
                    <a:rPr kumimoji="0" lang="zh-CN" altLang="en-US" sz="1400" b="0" i="0" u="none" strike="noStrike" kern="1200" cap="none" spc="0" normalizeH="0" baseline="0" noProof="0" dirty="0">
                      <a:ln>
                        <a:noFill/>
                      </a:ln>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考虑到</a:t>
                  </a:r>
                  <a:r>
                    <a:rPr kumimoji="0" lang="en-US"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MM</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患者由于疾病本身以及长期抗骨髓瘤治疗导致的免疫抑制状态，建议操作前</a:t>
                  </a:r>
                  <a:r>
                    <a:rPr kumimoji="0" lang="en-US"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1</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天至操作后</a:t>
                  </a:r>
                  <a:r>
                    <a:rPr kumimoji="0" lang="en-US" altLang="zh-CN"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3</a:t>
                  </a:r>
                  <a:r>
                    <a:rPr kumimoji="0" lang="zh-CN" altLang="en-US" sz="1400" b="0" i="0" u="none" strike="noStrike" cap="none" normalizeH="0" baseline="0" dirty="0">
                      <a:ln>
                        <a:noFill/>
                      </a:ln>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天应用抗生素预防性抗感染治疗</a:t>
                  </a:r>
                  <a:endParaRPr lang="en-US" altLang="zh-CN" sz="1400" kern="1200" spc="0" noProof="0" dirty="0">
                    <a:uLnTx/>
                    <a:uFillTx/>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42" name="文本框 41"/>
                <p:cNvSpPr txBox="1"/>
                <p:nvPr/>
              </p:nvSpPr>
              <p:spPr>
                <a:xfrm>
                  <a:off x="6058238" y="5132901"/>
                  <a:ext cx="5348315" cy="587084"/>
                </a:xfrm>
                <a:prstGeom prst="rect">
                  <a:avLst/>
                </a:prstGeom>
                <a:noFill/>
              </p:spPr>
              <p:txBody>
                <a:bodyPr wrap="square">
                  <a:spAutoFit/>
                </a:bodyPr>
                <a:p>
                  <a:pPr marL="285750" marR="0" lvl="0" indent="-285750" algn="just" defTabSz="685800" rtl="0" eaLnBrk="1" fontAlgn="auto" latinLnBrk="0" hangingPunct="1">
                    <a:lnSpc>
                      <a:spcPct val="120000"/>
                    </a:lnSpc>
                    <a:spcBef>
                      <a:spcPts val="0"/>
                    </a:spcBef>
                    <a:spcAft>
                      <a:spcPts val="1200"/>
                    </a:spcAft>
                    <a:buClr>
                      <a:schemeClr val="tx1"/>
                    </a:buClr>
                    <a:buSzTx/>
                    <a:buFont typeface="Wingdings" panose="05000000000000000000" pitchFamily="2" charset="2"/>
                    <a:buChar char="Ø"/>
                    <a:defRPr/>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发生</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ONJ</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的患者应停止使用骨靶向药物</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kumimoji="0" lang="zh-CN"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大多数</a:t>
                  </a:r>
                  <a:r>
                    <a:rPr kumimoji="0" lang="en-US"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ONJ</a:t>
                  </a:r>
                  <a:r>
                    <a:rPr kumimoji="0" lang="zh-CN"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中位</a:t>
                  </a:r>
                  <a:r>
                    <a:rPr kumimoji="0" lang="en-US"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4</a:t>
                  </a:r>
                  <a:r>
                    <a:rPr kumimoji="0" lang="zh-CN"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个月（</a:t>
                  </a:r>
                  <a:r>
                    <a:rPr kumimoji="0" lang="en-US"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2-6</a:t>
                  </a:r>
                  <a:r>
                    <a:rPr kumimoji="0" lang="zh-CN"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个月）能够获得愈合，后续可以重新开始</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骨靶向药物治疗</a:t>
                  </a:r>
                  <a:r>
                    <a:rPr kumimoji="0" lang="zh-CN"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kumimoji="0" lang="en-US" altLang="zh-CN"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43" name="直接连接符 42"/>
                <p:cNvCxnSpPr/>
                <p:nvPr/>
              </p:nvCxnSpPr>
              <p:spPr>
                <a:xfrm>
                  <a:off x="6446999" y="3360523"/>
                  <a:ext cx="4501661" cy="0"/>
                </a:xfrm>
                <a:prstGeom prst="line">
                  <a:avLst/>
                </a:prstGeom>
                <a:ln w="12700">
                  <a:gradFill flip="none" rotWithShape="1">
                    <a:gsLst>
                      <a:gs pos="74000">
                        <a:schemeClr val="accent1">
                          <a:lumMod val="45000"/>
                          <a:lumOff val="55000"/>
                          <a:alpha val="0"/>
                        </a:schemeClr>
                      </a:gs>
                      <a:gs pos="0">
                        <a:schemeClr val="accent1"/>
                      </a:gs>
                    </a:gsLst>
                    <a:lin ang="0" scaled="1"/>
                    <a:tileRect/>
                  </a:gradFill>
                  <a:prstDash val="sysDash"/>
                </a:ln>
              </p:spPr>
              <p:style>
                <a:lnRef idx="2">
                  <a:schemeClr val="accent1"/>
                </a:lnRef>
                <a:fillRef idx="0">
                  <a:schemeClr val="accent1"/>
                </a:fillRef>
                <a:effectRef idx="1">
                  <a:schemeClr val="accent1"/>
                </a:effectRef>
                <a:fontRef idx="minor">
                  <a:schemeClr val="tx1"/>
                </a:fontRef>
              </p:style>
            </p:cxnSp>
            <p:cxnSp>
              <p:nvCxnSpPr>
                <p:cNvPr id="44" name="直接连接符 43"/>
                <p:cNvCxnSpPr/>
                <p:nvPr/>
              </p:nvCxnSpPr>
              <p:spPr>
                <a:xfrm>
                  <a:off x="6446999" y="4910157"/>
                  <a:ext cx="4501661" cy="0"/>
                </a:xfrm>
                <a:prstGeom prst="line">
                  <a:avLst/>
                </a:prstGeom>
                <a:ln w="12700">
                  <a:gradFill flip="none" rotWithShape="1">
                    <a:gsLst>
                      <a:gs pos="74000">
                        <a:schemeClr val="accent1">
                          <a:lumMod val="45000"/>
                          <a:lumOff val="55000"/>
                          <a:alpha val="0"/>
                        </a:schemeClr>
                      </a:gs>
                      <a:gs pos="0">
                        <a:schemeClr val="accent1"/>
                      </a:gs>
                    </a:gsLst>
                    <a:lin ang="0" scaled="1"/>
                    <a:tileRect/>
                  </a:gradFill>
                  <a:prstDash val="sysDash"/>
                </a:ln>
              </p:spPr>
              <p:style>
                <a:lnRef idx="2">
                  <a:schemeClr val="accent1"/>
                </a:lnRef>
                <a:fillRef idx="0">
                  <a:schemeClr val="accent1"/>
                </a:fillRef>
                <a:effectRef idx="1">
                  <a:schemeClr val="accent1"/>
                </a:effectRef>
                <a:fontRef idx="minor">
                  <a:schemeClr val="tx1"/>
                </a:fontRef>
              </p:style>
            </p:cxnSp>
          </p:grpSp>
        </p:grpSp>
      </p:gr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209550" y="193040"/>
            <a:ext cx="10968990" cy="705485"/>
          </a:xfrm>
        </p:spPr>
        <p:txBody>
          <a:bodyPr vert="horz"/>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总结</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pic>
        <p:nvPicPr>
          <p:cNvPr id="1366" name="picture 1366"/>
          <p:cNvPicPr>
            <a:picLocks noChangeAspect="1"/>
          </p:cNvPicPr>
          <p:nvPr/>
        </p:nvPicPr>
        <p:blipFill>
          <a:blip r:embed="rId1"/>
          <a:stretch>
            <a:fillRect/>
          </a:stretch>
        </p:blipFill>
        <p:spPr>
          <a:xfrm rot="21600000">
            <a:off x="524827" y="1341285"/>
            <a:ext cx="11142344" cy="4521834"/>
          </a:xfrm>
          <a:prstGeom prst="rect">
            <a:avLst/>
          </a:prstGeom>
        </p:spPr>
      </p:pic>
      <p:sp>
        <p:nvSpPr>
          <p:cNvPr id="1368" name="textbox 1368"/>
          <p:cNvSpPr/>
          <p:nvPr/>
        </p:nvSpPr>
        <p:spPr>
          <a:xfrm>
            <a:off x="1189505" y="1705488"/>
            <a:ext cx="9491980" cy="4102100"/>
          </a:xfrm>
          <a:prstGeom prst="rect">
            <a:avLst/>
          </a:prstGeom>
          <a:noFill/>
          <a:ln w="0" cap="flat">
            <a:noFill/>
            <a:prstDash val="solid"/>
            <a:miter lim="0"/>
          </a:ln>
        </p:spPr>
        <p:txBody>
          <a:bodyPr vert="horz" wrap="square" lIns="0" tIns="0" rIns="0" bIns="0"/>
          <a:p>
            <a:pPr algn="l" rtl="0" eaLnBrk="0">
              <a:lnSpc>
                <a:spcPct val="90000"/>
              </a:lnSpc>
            </a:pPr>
            <a:endParaRPr sz="100" dirty="0">
              <a:latin typeface="Arial" panose="020B0604020202020204"/>
              <a:ea typeface="Arial" panose="020B0604020202020204"/>
              <a:cs typeface="Arial" panose="020B0604020202020204"/>
            </a:endParaRPr>
          </a:p>
          <a:p>
            <a:pPr marL="64770" algn="l" rtl="0" eaLnBrk="0">
              <a:lnSpc>
                <a:spcPct val="94000"/>
              </a:lnSpc>
            </a:pPr>
            <a:r>
              <a:rPr sz="1500" kern="0" spc="80" dirty="0">
                <a:solidFill>
                  <a:srgbClr val="000000">
                    <a:alpha val="100000"/>
                  </a:srgbClr>
                </a:solidFill>
                <a:latin typeface="Arial" panose="020B0604020202020204"/>
                <a:ea typeface="Arial" panose="020B0604020202020204"/>
                <a:cs typeface="Arial" panose="020B0604020202020204"/>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随着药物治疗进步</a:t>
            </a:r>
            <a:r>
              <a:rPr sz="15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骨髓瘤治疗兼顾生存和生活质量</a:t>
            </a:r>
            <a:r>
              <a:rPr sz="15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MBD</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治疗的目标是</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MM</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和骨破</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坏的全面抑制</a:t>
            </a:r>
            <a:endParaRPr sz="1500" dirty="0">
              <a:latin typeface="微软雅黑" panose="020B0503020204020204" charset="-122"/>
              <a:ea typeface="微软雅黑" panose="020B0503020204020204" charset="-122"/>
              <a:cs typeface="微软雅黑" panose="020B0503020204020204" charset="-122"/>
            </a:endParaRPr>
          </a:p>
          <a:p>
            <a:pPr marL="64770" algn="l" rtl="0" eaLnBrk="0">
              <a:lnSpc>
                <a:spcPct val="94000"/>
              </a:lnSpc>
              <a:spcBef>
                <a:spcPts val="1370"/>
              </a:spcBef>
            </a:pPr>
            <a:r>
              <a:rPr sz="1500" kern="0" spc="80" dirty="0">
                <a:solidFill>
                  <a:srgbClr val="000000">
                    <a:alpha val="100000"/>
                  </a:srgbClr>
                </a:solidFill>
                <a:latin typeface="Arial" panose="020B0604020202020204"/>
                <a:ea typeface="Arial" panose="020B0604020202020204"/>
                <a:cs typeface="Arial" panose="020B0604020202020204"/>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骨靶向药物预防骨相关事件须与原发病控制同时进行</a:t>
            </a:r>
            <a:r>
              <a:rPr sz="15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，双膦酸盐在真实世界中</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的应用不便</a:t>
            </a:r>
            <a:r>
              <a:rPr sz="15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依从性不佳</a:t>
            </a:r>
            <a:endParaRPr sz="1500" dirty="0">
              <a:latin typeface="微软雅黑" panose="020B0503020204020204" charset="-122"/>
              <a:ea typeface="微软雅黑" panose="020B0503020204020204" charset="-122"/>
              <a:cs typeface="微软雅黑" panose="020B0503020204020204" charset="-122"/>
            </a:endParaRPr>
          </a:p>
          <a:p>
            <a:pPr marL="64770" algn="l" rtl="0" eaLnBrk="0">
              <a:lnSpc>
                <a:spcPct val="97000"/>
              </a:lnSpc>
              <a:spcBef>
                <a:spcPts val="1135"/>
              </a:spcBef>
            </a:pPr>
            <a:r>
              <a:rPr sz="1500" kern="0" spc="90" dirty="0">
                <a:solidFill>
                  <a:srgbClr val="000000">
                    <a:alpha val="100000"/>
                  </a:srgbClr>
                </a:solidFill>
                <a:latin typeface="Arial" panose="020B0604020202020204"/>
                <a:ea typeface="Arial" panose="020B0604020202020204"/>
                <a:cs typeface="Arial" panose="020B0604020202020204"/>
              </a:rPr>
              <a:t>•    </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RANKL</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“恶性循环”是骨髓瘤骨破坏的关键因素</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1600" b="1" kern="0" spc="8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源头阻击</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RANKL</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可有效预防骨相关事件</a:t>
            </a:r>
            <a:endParaRPr sz="1500" dirty="0">
              <a:latin typeface="微软雅黑" panose="020B0503020204020204" charset="-122"/>
              <a:ea typeface="微软雅黑" panose="020B0503020204020204" charset="-122"/>
              <a:cs typeface="微软雅黑" panose="020B0503020204020204" charset="-122"/>
            </a:endParaRPr>
          </a:p>
          <a:p>
            <a:pPr marL="356870" algn="l" rtl="0" eaLnBrk="0">
              <a:lnSpc>
                <a:spcPct val="97000"/>
              </a:lnSpc>
              <a:spcBef>
                <a:spcPts val="1440"/>
              </a:spcBef>
              <a:tabLst>
                <a:tab pos="501015" algn="l"/>
              </a:tabLst>
            </a:pP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1600" b="1" kern="0" spc="7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相比双膦酸盐：</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预防骨相关事件更强效：</a:t>
            </a:r>
            <a:r>
              <a:rPr sz="1500" b="1" kern="0" spc="-3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长期使用(15个月)显著延迟</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首次骨相关事件发生</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生存获益更大：</a:t>
            </a:r>
            <a:r>
              <a:rPr sz="1500" b="1" kern="0" spc="-31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一线联合治疗比</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唑来膦酸显著延长</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PFS</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10.7个月</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早用早获益：</a:t>
            </a:r>
            <a:r>
              <a:rPr sz="1500" b="1" kern="0" spc="-35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新诊断患者预防骨相关事件的疗效更佳</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使用更方便：</a:t>
            </a:r>
            <a:r>
              <a:rPr sz="1500" b="1" kern="0" spc="-32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皮下注射</a:t>
            </a:r>
            <a:r>
              <a:rPr sz="15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，无需水化</a:t>
            </a:r>
            <a:r>
              <a:rPr sz="15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无需调整剂量</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，节省输注时间</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，从而提高床位周转率</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  安全性更高：</a:t>
            </a:r>
            <a:r>
              <a:rPr sz="1500" b="1" kern="0" spc="-33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急性期反应罕见</a:t>
            </a:r>
            <a:endParaRPr sz="1500" dirty="0">
              <a:latin typeface="微软雅黑" panose="020B0503020204020204" charset="-122"/>
              <a:ea typeface="微软雅黑" panose="020B0503020204020204" charset="-122"/>
              <a:cs typeface="微软雅黑" panose="020B0503020204020204" charset="-122"/>
            </a:endParaRPr>
          </a:p>
          <a:p>
            <a:pPr marL="814070" algn="l" rtl="0" eaLnBrk="0">
              <a:lnSpc>
                <a:spcPct val="94000"/>
              </a:lnSpc>
              <a:spcBef>
                <a:spcPts val="1190"/>
              </a:spcBef>
              <a:tabLst>
                <a:tab pos="957580" algn="l"/>
              </a:tabLst>
            </a:pPr>
            <a:r>
              <a:rPr sz="1500" b="1" kern="0" spc="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依从性更高：</a:t>
            </a:r>
            <a:r>
              <a:rPr sz="1500" b="1" kern="0" spc="-32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更有利于骨髓瘤患</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者长期治疗</a:t>
            </a:r>
            <a:r>
              <a:rPr sz="1500" b="1"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，维持生存和生活质量</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125000"/>
              </a:lnSpc>
            </a:pPr>
            <a:endParaRPr sz="300" dirty="0">
              <a:latin typeface="Arial" panose="020B0604020202020204"/>
              <a:ea typeface="Arial" panose="020B0604020202020204"/>
              <a:cs typeface="Arial" panose="020B0604020202020204"/>
            </a:endParaRPr>
          </a:p>
          <a:p>
            <a:pPr marL="12700" algn="l" rtl="0" eaLnBrk="0">
              <a:lnSpc>
                <a:spcPct val="97000"/>
              </a:lnSpc>
              <a:spcBef>
                <a:spcPts val="0"/>
              </a:spcBef>
            </a:pPr>
            <a:r>
              <a:rPr sz="1500" kern="0" spc="7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安加维</a:t>
            </a:r>
            <a:r>
              <a:rPr sz="1600" b="1" kern="0" spc="7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是指南一致推荐的</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一线骨靶向药物</a:t>
            </a:r>
            <a:r>
              <a:rPr sz="1500" b="1" kern="0" spc="-23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医保纳入</a:t>
            </a:r>
            <a:r>
              <a:rPr sz="1500" b="1" kern="0" spc="-240" dirty="0">
                <a:solidFill>
                  <a:srgbClr val="EB613B">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广泛惠及骨髓瘤患者</a:t>
            </a:r>
            <a:endParaRPr sz="1500" dirty="0">
              <a:latin typeface="微软雅黑" panose="020B0503020204020204" charset="-122"/>
              <a:ea typeface="微软雅黑" panose="020B0503020204020204" charset="-122"/>
              <a:cs typeface="微软雅黑" panose="020B0503020204020204" charset="-122"/>
            </a:endParaRPr>
          </a:p>
        </p:txBody>
      </p:sp>
      <p:pic>
        <p:nvPicPr>
          <p:cNvPr id="1370" name="picture 1370"/>
          <p:cNvPicPr>
            <a:picLocks noChangeAspect="1"/>
          </p:cNvPicPr>
          <p:nvPr/>
        </p:nvPicPr>
        <p:blipFill>
          <a:blip r:embed="rId2"/>
          <a:stretch>
            <a:fillRect/>
          </a:stretch>
        </p:blipFill>
        <p:spPr>
          <a:xfrm rot="21600000">
            <a:off x="2004067" y="5088576"/>
            <a:ext cx="143911" cy="148775"/>
          </a:xfrm>
          <a:prstGeom prst="rect">
            <a:avLst/>
          </a:prstGeom>
        </p:spPr>
      </p:pic>
      <p:pic>
        <p:nvPicPr>
          <p:cNvPr id="1372" name="picture 1372"/>
          <p:cNvPicPr>
            <a:picLocks noChangeAspect="1"/>
          </p:cNvPicPr>
          <p:nvPr/>
        </p:nvPicPr>
        <p:blipFill>
          <a:blip r:embed="rId3"/>
          <a:stretch>
            <a:fillRect/>
          </a:stretch>
        </p:blipFill>
        <p:spPr>
          <a:xfrm rot="21600000">
            <a:off x="2004067" y="4722817"/>
            <a:ext cx="143911" cy="148775"/>
          </a:xfrm>
          <a:prstGeom prst="rect">
            <a:avLst/>
          </a:prstGeom>
        </p:spPr>
      </p:pic>
      <p:pic>
        <p:nvPicPr>
          <p:cNvPr id="1374" name="picture 1374"/>
          <p:cNvPicPr>
            <a:picLocks noChangeAspect="1"/>
          </p:cNvPicPr>
          <p:nvPr/>
        </p:nvPicPr>
        <p:blipFill>
          <a:blip r:embed="rId3"/>
          <a:stretch>
            <a:fillRect/>
          </a:stretch>
        </p:blipFill>
        <p:spPr>
          <a:xfrm rot="21600000">
            <a:off x="2004067" y="4357057"/>
            <a:ext cx="143911" cy="148775"/>
          </a:xfrm>
          <a:prstGeom prst="rect">
            <a:avLst/>
          </a:prstGeom>
        </p:spPr>
      </p:pic>
      <p:pic>
        <p:nvPicPr>
          <p:cNvPr id="1376" name="picture 1376"/>
          <p:cNvPicPr>
            <a:picLocks noChangeAspect="1"/>
          </p:cNvPicPr>
          <p:nvPr/>
        </p:nvPicPr>
        <p:blipFill>
          <a:blip r:embed="rId2"/>
          <a:stretch>
            <a:fillRect/>
          </a:stretch>
        </p:blipFill>
        <p:spPr>
          <a:xfrm rot="21600000">
            <a:off x="2004067" y="3991043"/>
            <a:ext cx="143911" cy="148775"/>
          </a:xfrm>
          <a:prstGeom prst="rect">
            <a:avLst/>
          </a:prstGeom>
        </p:spPr>
      </p:pic>
      <p:pic>
        <p:nvPicPr>
          <p:cNvPr id="1378" name="picture 1378"/>
          <p:cNvPicPr>
            <a:picLocks noChangeAspect="1"/>
          </p:cNvPicPr>
          <p:nvPr/>
        </p:nvPicPr>
        <p:blipFill>
          <a:blip r:embed="rId3"/>
          <a:stretch>
            <a:fillRect/>
          </a:stretch>
        </p:blipFill>
        <p:spPr>
          <a:xfrm rot="21600000">
            <a:off x="2004067" y="3625282"/>
            <a:ext cx="143911" cy="148775"/>
          </a:xfrm>
          <a:prstGeom prst="rect">
            <a:avLst/>
          </a:prstGeom>
        </p:spPr>
      </p:pic>
      <p:pic>
        <p:nvPicPr>
          <p:cNvPr id="1380" name="picture 1380"/>
          <p:cNvPicPr>
            <a:picLocks noChangeAspect="1"/>
          </p:cNvPicPr>
          <p:nvPr/>
        </p:nvPicPr>
        <p:blipFill>
          <a:blip r:embed="rId2"/>
          <a:stretch>
            <a:fillRect/>
          </a:stretch>
        </p:blipFill>
        <p:spPr>
          <a:xfrm rot="21600000">
            <a:off x="2004067" y="3259523"/>
            <a:ext cx="143911" cy="148775"/>
          </a:xfrm>
          <a:prstGeom prst="rect">
            <a:avLst/>
          </a:prstGeom>
        </p:spPr>
      </p:pic>
      <p:pic>
        <p:nvPicPr>
          <p:cNvPr id="1382" name="picture 1382"/>
          <p:cNvPicPr>
            <a:picLocks noChangeAspect="1"/>
          </p:cNvPicPr>
          <p:nvPr/>
        </p:nvPicPr>
        <p:blipFill>
          <a:blip r:embed="rId4"/>
          <a:stretch>
            <a:fillRect/>
          </a:stretch>
        </p:blipFill>
        <p:spPr>
          <a:xfrm rot="21600000">
            <a:off x="1546893" y="2893158"/>
            <a:ext cx="144127" cy="148999"/>
          </a:xfrm>
          <a:prstGeom prst="rect">
            <a:avLst/>
          </a:prstGeom>
        </p:spPr>
      </p:pic>
      <p:sp>
        <p:nvSpPr>
          <p:cNvPr id="1392" name="path 1392"/>
          <p:cNvSpPr/>
          <p:nvPr/>
        </p:nvSpPr>
        <p:spPr>
          <a:xfrm>
            <a:off x="524827" y="1298097"/>
            <a:ext cx="11142344" cy="51023"/>
          </a:xfrm>
          <a:custGeom>
            <a:avLst/>
            <a:gdLst/>
            <a:ahLst/>
            <a:cxnLst/>
            <a:rect l="0" t="0" r="0" b="0"/>
            <a:pathLst>
              <a:path w="17546" h="80">
                <a:moveTo>
                  <a:pt x="0" y="80"/>
                </a:moveTo>
                <a:lnTo>
                  <a:pt x="17546" y="80"/>
                </a:lnTo>
                <a:lnTo>
                  <a:pt x="17546" y="0"/>
                </a:lnTo>
                <a:lnTo>
                  <a:pt x="0" y="0"/>
                </a:lnTo>
                <a:lnTo>
                  <a:pt x="0" y="80"/>
                </a:lnTo>
                <a:close/>
              </a:path>
            </a:pathLst>
          </a:custGeom>
          <a:solidFill>
            <a:srgbClr val="ED7D31">
              <a:alpha val="100000"/>
            </a:srgbClr>
          </a:solidFill>
          <a:ln w="0" cap="flat">
            <a:noFill/>
            <a:prstDash val="solid"/>
            <a:miter lim="0"/>
          </a:ln>
        </p:spPr>
        <p:txBody>
          <a:bodyPr rtlCol="0"/>
          <a:p>
            <a:pPr algn="ctr"/>
            <a:endParaRPr lang="zh-CN" altLang="en-US"/>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55880" y="408940"/>
            <a:ext cx="10968990" cy="705485"/>
          </a:xfrm>
        </p:spPr>
        <p:txBody>
          <a:bodyPr/>
          <a:p>
            <a:pPr algn="l">
              <a:buClrTx/>
              <a:buSzTx/>
              <a:buFontTx/>
            </a:pP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MBD</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及</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SRE</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的临床表现</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2" name="矩形: 圆角 4"/>
          <p:cNvSpPr/>
          <p:nvPr/>
        </p:nvSpPr>
        <p:spPr bwMode="auto">
          <a:xfrm>
            <a:off x="506095" y="5589270"/>
            <a:ext cx="11184255" cy="628015"/>
          </a:xfrm>
          <a:prstGeom prst="roundRect">
            <a:avLst>
              <a:gd name="adj" fmla="val 50000"/>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kern="0" dirty="0">
                <a:solidFill>
                  <a:schemeClr val="bg1"/>
                </a:solidFill>
                <a:latin typeface="Arial" panose="020B0604020202020204" pitchFamily="34" charset="0"/>
                <a:ea typeface="微软雅黑" panose="020B0503020204020204" charset="-122"/>
                <a:sym typeface="Arial" panose="020B0604020202020204" pitchFamily="34" charset="0"/>
              </a:rPr>
              <a:t>MBD</a:t>
            </a:r>
            <a:r>
              <a:rPr lang="zh-CN" altLang="en-US" sz="2000" b="1" kern="0" dirty="0">
                <a:solidFill>
                  <a:schemeClr val="bg1"/>
                </a:solidFill>
                <a:latin typeface="Arial" panose="020B0604020202020204" pitchFamily="34" charset="0"/>
                <a:ea typeface="微软雅黑" panose="020B0503020204020204" charset="-122"/>
                <a:sym typeface="Arial" panose="020B0604020202020204" pitchFamily="34" charset="0"/>
              </a:rPr>
              <a:t>及</a:t>
            </a:r>
            <a:r>
              <a:rPr lang="en-US" altLang="zh-CN" sz="2000" b="1" kern="0" dirty="0">
                <a:solidFill>
                  <a:schemeClr val="bg1"/>
                </a:solidFill>
                <a:latin typeface="Arial" panose="020B0604020202020204" pitchFamily="34" charset="0"/>
                <a:ea typeface="微软雅黑" panose="020B0503020204020204" charset="-122"/>
                <a:sym typeface="Arial" panose="020B0604020202020204" pitchFamily="34" charset="0"/>
              </a:rPr>
              <a:t>SREs</a:t>
            </a:r>
            <a:r>
              <a:rPr lang="zh-CN" altLang="en-US" sz="2000" b="1" kern="0" dirty="0">
                <a:solidFill>
                  <a:schemeClr val="bg1"/>
                </a:solidFill>
                <a:latin typeface="Arial" panose="020B0604020202020204" pitchFamily="34" charset="0"/>
                <a:ea typeface="微软雅黑" panose="020B0503020204020204" charset="-122"/>
                <a:sym typeface="Arial" panose="020B0604020202020204" pitchFamily="34" charset="0"/>
              </a:rPr>
              <a:t>，不仅严重影响患者自主活动能力和生活质量，甚至还可降低患者生存时间</a:t>
            </a:r>
            <a:endParaRPr lang="zh-CN" altLang="en-US" sz="2000" b="1" kern="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 name="矩形: 圆角 21"/>
          <p:cNvSpPr/>
          <p:nvPr/>
        </p:nvSpPr>
        <p:spPr>
          <a:xfrm>
            <a:off x="468464" y="1286491"/>
            <a:ext cx="5842471" cy="4036748"/>
          </a:xfrm>
          <a:prstGeom prst="roundRect">
            <a:avLst>
              <a:gd name="adj" fmla="val 1122"/>
            </a:avLst>
          </a:prstGeom>
          <a:solidFill>
            <a:sysClr val="window" lastClr="FFFFFF"/>
          </a:solidFill>
          <a:ln w="3175" cap="flat" cmpd="sng" algn="ctr">
            <a:gradFill>
              <a:gsLst>
                <a:gs pos="44000">
                  <a:srgbClr val="FEFAF0"/>
                </a:gs>
                <a:gs pos="74000">
                  <a:srgbClr val="FFC182"/>
                </a:gs>
                <a:gs pos="100000">
                  <a:srgbClr val="ED7D31"/>
                </a:gs>
                <a:gs pos="0">
                  <a:srgbClr val="FFC182"/>
                </a:gs>
              </a:gsLst>
              <a:lin ang="5400000" scaled="1"/>
            </a:gradFill>
            <a:prstDash val="solid"/>
            <a:miter lim="800000"/>
          </a:ln>
          <a:effectLst>
            <a:outerShdw blurRad="254000" dist="101600" dir="2700000" algn="tl" rotWithShape="0">
              <a:srgbClr val="033B78">
                <a:alpha val="10000"/>
              </a:srgbClr>
            </a:outerShdw>
          </a:effectLst>
        </p:spPr>
        <p:txBody>
          <a:bodyPr rtlCol="0" anchor="ctr"/>
          <a:lstStyle/>
          <a:p>
            <a:pPr algn="ctr" defTabSz="548640"/>
            <a:endParaRPr lang="zh-CN" altLang="en-US" sz="2160" kern="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8" name="内容占位符 5"/>
          <p:cNvSpPr txBox="1"/>
          <p:nvPr/>
        </p:nvSpPr>
        <p:spPr>
          <a:xfrm>
            <a:off x="889445" y="1576141"/>
            <a:ext cx="5446278" cy="1970970"/>
          </a:xfrm>
          <a:prstGeom prst="rect">
            <a:avLst/>
          </a:prstGeom>
        </p:spPr>
        <p:txBody>
          <a:bodyPr/>
          <a:lstStyle>
            <a:defPPr>
              <a:defRPr lang="en-US"/>
            </a:defPPr>
            <a:lvl1pPr indent="0" algn="just" defTabSz="1219200">
              <a:lnSpc>
                <a:spcPct val="120000"/>
              </a:lnSpc>
              <a:spcBef>
                <a:spcPts val="0"/>
              </a:spcBef>
              <a:buClr>
                <a:schemeClr val="accent3"/>
              </a:buClr>
              <a:buFont typeface="Tahoma" panose="020B0604030504040204" pitchFamily="34" charset="0"/>
              <a:buNone/>
              <a:defRPr sz="1400">
                <a:solidFill>
                  <a:schemeClr val="tx1">
                    <a:lumMod val="75000"/>
                    <a:lumOff val="25000"/>
                  </a:schemeClr>
                </a:solidFill>
                <a:latin typeface="Arial" panose="020B0604020202020204" pitchFamily="34" charset="0"/>
                <a:ea typeface="微软雅黑" panose="020B0503020204020204" charset="-122"/>
              </a:defRPr>
            </a:lvl1pPr>
            <a:lvl2pPr marL="609600" indent="-243840" defTabSz="1219200">
              <a:lnSpc>
                <a:spcPct val="100000"/>
              </a:lnSpc>
              <a:spcBef>
                <a:spcPts val="665"/>
              </a:spcBef>
              <a:buClr>
                <a:schemeClr val="accent3"/>
              </a:buClr>
              <a:buFont typeface="Tahoma" panose="020B0604030504040204" pitchFamily="34" charset="0"/>
              <a:buChar char="‣"/>
              <a:defRPr sz="1465">
                <a:solidFill>
                  <a:schemeClr val="tx2"/>
                </a:solidFill>
                <a:latin typeface="Gill Sans MT" panose="020B0502020104020203" charset="0"/>
              </a:defRPr>
            </a:lvl2pPr>
            <a:lvl3pPr marL="975360" indent="-243840" defTabSz="1219200">
              <a:lnSpc>
                <a:spcPct val="100000"/>
              </a:lnSpc>
              <a:spcBef>
                <a:spcPts val="665"/>
              </a:spcBef>
              <a:buClr>
                <a:schemeClr val="accent3"/>
              </a:buClr>
              <a:buFont typeface="Tahoma" panose="020B0604030504040204" pitchFamily="34" charset="0"/>
              <a:buChar char="‣"/>
              <a:defRPr sz="1400">
                <a:solidFill>
                  <a:schemeClr val="tx2"/>
                </a:solidFill>
                <a:latin typeface="Gill Sans MT" panose="020B0502020104020203" charset="0"/>
              </a:defRPr>
            </a:lvl3pPr>
            <a:lvl4pPr marL="1341120" indent="-243840" defTabSz="1219200">
              <a:lnSpc>
                <a:spcPct val="100000"/>
              </a:lnSpc>
              <a:spcBef>
                <a:spcPts val="665"/>
              </a:spcBef>
              <a:buClr>
                <a:schemeClr val="accent3"/>
              </a:buClr>
              <a:buFont typeface="Tahoma" panose="020B0604030504040204" pitchFamily="34" charset="0"/>
              <a:buChar char="‣"/>
              <a:defRPr sz="1335">
                <a:solidFill>
                  <a:schemeClr val="tx2"/>
                </a:solidFill>
                <a:latin typeface="Gill Sans MT" panose="020B0502020104020203" charset="0"/>
              </a:defRPr>
            </a:lvl4pPr>
            <a:lvl5pPr marL="1706880" indent="-243840" defTabSz="1219200">
              <a:lnSpc>
                <a:spcPct val="100000"/>
              </a:lnSpc>
              <a:spcBef>
                <a:spcPts val="665"/>
              </a:spcBef>
              <a:buClr>
                <a:schemeClr val="accent3"/>
              </a:buClr>
              <a:buFont typeface="Tahoma" panose="020B0604030504040204" pitchFamily="34" charset="0"/>
              <a:buChar char="‣"/>
              <a:defRPr sz="1335">
                <a:solidFill>
                  <a:schemeClr val="tx2"/>
                </a:solidFill>
                <a:latin typeface="Gill Sans MT" panose="020B0502020104020203" charset="0"/>
              </a:defRPr>
            </a:lvl5pPr>
            <a:lvl6pPr marL="3352800" indent="-304800" defTabSz="1219200">
              <a:lnSpc>
                <a:spcPct val="90000"/>
              </a:lnSpc>
              <a:spcBef>
                <a:spcPts val="665"/>
              </a:spcBef>
              <a:buFont typeface="Arial" panose="020B0604020202020204" pitchFamily="34" charset="0"/>
              <a:buChar char="•"/>
              <a:defRPr sz="2400"/>
            </a:lvl6pPr>
            <a:lvl7pPr marL="3962400" indent="-304800" defTabSz="1219200">
              <a:lnSpc>
                <a:spcPct val="90000"/>
              </a:lnSpc>
              <a:spcBef>
                <a:spcPts val="665"/>
              </a:spcBef>
              <a:buFont typeface="Arial" panose="020B0604020202020204" pitchFamily="34" charset="0"/>
              <a:buChar char="•"/>
              <a:defRPr sz="2400"/>
            </a:lvl7pPr>
            <a:lvl8pPr marL="4572000" indent="-304800" defTabSz="1219200">
              <a:lnSpc>
                <a:spcPct val="90000"/>
              </a:lnSpc>
              <a:spcBef>
                <a:spcPts val="665"/>
              </a:spcBef>
              <a:buFont typeface="Arial" panose="020B0604020202020204" pitchFamily="34" charset="0"/>
              <a:buChar char="•"/>
              <a:defRPr sz="2400"/>
            </a:lvl8pPr>
            <a:lvl9pPr marL="5181600" indent="-304800" defTabSz="1219200">
              <a:lnSpc>
                <a:spcPct val="90000"/>
              </a:lnSpc>
              <a:spcBef>
                <a:spcPts val="665"/>
              </a:spcBef>
              <a:buFont typeface="Arial" panose="020B0604020202020204" pitchFamily="34" charset="0"/>
              <a:buChar char="•"/>
              <a:defRPr sz="2400"/>
            </a:lvl9pPr>
          </a:lstStyle>
          <a:p>
            <a:r>
              <a:rPr lang="en-US" altLang="zh-CN" dirty="0">
                <a:sym typeface="Arial" panose="020B0604020202020204" pitchFamily="34" charset="0"/>
              </a:rPr>
              <a:t>MBD</a:t>
            </a:r>
            <a:r>
              <a:rPr lang="zh-CN" altLang="en-US" dirty="0">
                <a:sym typeface="Arial" panose="020B0604020202020204" pitchFamily="34" charset="0"/>
              </a:rPr>
              <a:t>的临床特征为骨痛，约</a:t>
            </a:r>
            <a:r>
              <a:rPr lang="en-US" altLang="zh-CN" dirty="0">
                <a:sym typeface="Arial" panose="020B0604020202020204" pitchFamily="34" charset="0"/>
              </a:rPr>
              <a:t>1/2~2/3</a:t>
            </a:r>
            <a:r>
              <a:rPr lang="zh-CN" altLang="en-US" dirty="0">
                <a:sym typeface="Arial" panose="020B0604020202020204" pitchFamily="34" charset="0"/>
              </a:rPr>
              <a:t>的</a:t>
            </a:r>
            <a:r>
              <a:rPr lang="en-US" altLang="zh-CN" dirty="0">
                <a:sym typeface="Arial" panose="020B0604020202020204" pitchFamily="34" charset="0"/>
              </a:rPr>
              <a:t>MM</a:t>
            </a:r>
            <a:r>
              <a:rPr lang="zh-CN" altLang="en-US" dirty="0">
                <a:sym typeface="Arial" panose="020B0604020202020204" pitchFamily="34" charset="0"/>
              </a:rPr>
              <a:t>患者因骨痛而就诊。</a:t>
            </a:r>
            <a:endParaRPr lang="en-US" altLang="zh-CN" dirty="0">
              <a:sym typeface="Arial" panose="020B0604020202020204" pitchFamily="34" charset="0"/>
            </a:endParaRPr>
          </a:p>
          <a:p>
            <a:r>
              <a:rPr lang="zh-CN" altLang="en-US" dirty="0">
                <a:sym typeface="Arial" panose="020B0604020202020204" pitchFamily="34" charset="0"/>
              </a:rPr>
              <a:t>骨痛部位以</a:t>
            </a:r>
            <a:r>
              <a:rPr lang="zh-CN" altLang="en-US" b="1" dirty="0">
                <a:solidFill>
                  <a:srgbClr val="F26649"/>
                </a:solidFill>
                <a:sym typeface="Arial" panose="020B0604020202020204" pitchFamily="34" charset="0"/>
              </a:rPr>
              <a:t>腰骶部</a:t>
            </a:r>
            <a:r>
              <a:rPr lang="zh-CN" altLang="en-US" dirty="0">
                <a:sym typeface="Arial" panose="020B0604020202020204" pitchFamily="34" charset="0"/>
              </a:rPr>
              <a:t>最为常见，其次是胸背部。早期疼痛较轻，可为游走性或间歇性，易被误认为“风湿痛”、神经痛；</a:t>
            </a:r>
            <a:endParaRPr lang="en-US" altLang="zh-CN" dirty="0">
              <a:sym typeface="Arial" panose="020B0604020202020204" pitchFamily="34" charset="0"/>
            </a:endParaRPr>
          </a:p>
          <a:p>
            <a:r>
              <a:rPr lang="zh-CN" altLang="en-US" dirty="0">
                <a:sym typeface="Arial" panose="020B0604020202020204" pitchFamily="34" charset="0"/>
              </a:rPr>
              <a:t>后期疼痛较剧烈，活动、负重或咳嗽时加重。</a:t>
            </a:r>
            <a:endParaRPr lang="en-US" altLang="zh-CN" dirty="0">
              <a:sym typeface="Arial" panose="020B0604020202020204" pitchFamily="34" charset="0"/>
            </a:endParaRPr>
          </a:p>
        </p:txBody>
      </p:sp>
      <p:grpSp>
        <p:nvGrpSpPr>
          <p:cNvPr id="34" name="组合 7"/>
          <p:cNvGrpSpPr/>
          <p:nvPr/>
        </p:nvGrpSpPr>
        <p:grpSpPr bwMode="auto">
          <a:xfrm>
            <a:off x="686880" y="3017763"/>
            <a:ext cx="5404007" cy="2273667"/>
            <a:chOff x="822611" y="3121817"/>
            <a:chExt cx="5039049" cy="3058712"/>
          </a:xfrm>
        </p:grpSpPr>
        <p:graphicFrame>
          <p:nvGraphicFramePr>
            <p:cNvPr id="44" name="图表 5"/>
            <p:cNvGraphicFramePr/>
            <p:nvPr/>
          </p:nvGraphicFramePr>
          <p:xfrm>
            <a:off x="822611" y="3121817"/>
            <a:ext cx="5039049" cy="3058712"/>
          </p:xfrm>
          <a:graphic>
            <a:graphicData uri="http://schemas.openxmlformats.org/drawingml/2006/chart">
              <c:chart xmlns:c="http://schemas.openxmlformats.org/drawingml/2006/chart" xmlns:r="http://schemas.openxmlformats.org/officeDocument/2006/relationships" r:id="rId1"/>
            </a:graphicData>
          </a:graphic>
        </p:graphicFrame>
        <p:sp>
          <p:nvSpPr>
            <p:cNvPr id="36" name="文本框 6"/>
            <p:cNvSpPr txBox="1"/>
            <p:nvPr/>
          </p:nvSpPr>
          <p:spPr bwMode="auto">
            <a:xfrm>
              <a:off x="1314930" y="3135789"/>
              <a:ext cx="540036"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65%</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7" name="文本框 9"/>
            <p:cNvSpPr txBox="1"/>
            <p:nvPr/>
          </p:nvSpPr>
          <p:spPr bwMode="auto">
            <a:xfrm>
              <a:off x="2065357" y="3833767"/>
              <a:ext cx="574192"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45%</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8" name="文本框 10"/>
            <p:cNvSpPr txBox="1"/>
            <p:nvPr/>
          </p:nvSpPr>
          <p:spPr bwMode="auto">
            <a:xfrm>
              <a:off x="2835262" y="3987115"/>
              <a:ext cx="510243"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40%</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9" name="文本框 11"/>
            <p:cNvSpPr txBox="1"/>
            <p:nvPr/>
          </p:nvSpPr>
          <p:spPr bwMode="auto">
            <a:xfrm>
              <a:off x="3598060" y="4005316"/>
              <a:ext cx="530229"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40%</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2"/>
            <p:cNvSpPr txBox="1"/>
            <p:nvPr/>
          </p:nvSpPr>
          <p:spPr bwMode="auto">
            <a:xfrm>
              <a:off x="4358109" y="4359113"/>
              <a:ext cx="543825"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30%</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bwMode="auto">
            <a:xfrm>
              <a:off x="5126071" y="4514679"/>
              <a:ext cx="543825" cy="3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cs typeface="Calibri" panose="020F0502020204030204" charset="0"/>
                  <a:sym typeface="Calibri" panose="020F050202020403020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rPr>
                <a:t>25%</a:t>
              </a:r>
              <a:endParaRPr kumimoji="0" lang="en-US" altLang="zh-CN" sz="1200" b="1" i="0" u="none" strike="noStrike" kern="0" cap="none" spc="0" normalizeH="0" baseline="0" noProof="0" dirty="0">
                <a:ln>
                  <a:noFill/>
                </a:ln>
                <a:solidFill>
                  <a:srgbClr val="F26649"/>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43" name="文本框 42"/>
          <p:cNvSpPr txBox="1"/>
          <p:nvPr/>
        </p:nvSpPr>
        <p:spPr>
          <a:xfrm>
            <a:off x="1848504" y="2683582"/>
            <a:ext cx="3133192" cy="306705"/>
          </a:xfrm>
          <a:prstGeom prst="rect">
            <a:avLst/>
          </a:prstGeom>
          <a:noFill/>
        </p:spPr>
        <p:txBody>
          <a:bodyPr wrap="square">
            <a:spAutoFit/>
          </a:bodyPr>
          <a:lstStyle>
            <a:defPPr>
              <a:defRPr lang="en-US"/>
            </a:defPPr>
            <a:lvl1pPr indent="0" algn="ctr">
              <a:spcAft>
                <a:spcPts val="1200"/>
              </a:spcAft>
              <a:buNone/>
              <a:defRPr sz="1600" b="1">
                <a:gradFill flip="none" rotWithShape="1">
                  <a:gsLst>
                    <a:gs pos="0">
                      <a:schemeClr val="accent4">
                        <a:lumMod val="60000"/>
                        <a:lumOff val="40000"/>
                      </a:schemeClr>
                    </a:gs>
                    <a:gs pos="100000">
                      <a:schemeClr val="accent4"/>
                    </a:gs>
                  </a:gsLst>
                  <a:lin ang="2700000" scaled="1"/>
                  <a:tileRect/>
                </a:gradFill>
                <a:latin typeface="Arial" panose="020B0604020202020204" pitchFamily="34" charset="0"/>
                <a:ea typeface="微软雅黑" panose="020B0503020204020204" charset="-122"/>
              </a:defRPr>
            </a:lvl1pPr>
          </a:lstStyle>
          <a:p>
            <a:r>
              <a:rPr lang="zh-CN" altLang="en-US" sz="1400" dirty="0">
                <a:solidFill>
                  <a:srgbClr val="F26649"/>
                </a:solidFill>
                <a:sym typeface="Arial" panose="020B0604020202020204" pitchFamily="34" charset="0"/>
              </a:rPr>
              <a:t>溶骨性病变的常见部位及发生率</a:t>
            </a:r>
            <a:endParaRPr lang="zh-CN" altLang="en-US" sz="1400" dirty="0">
              <a:solidFill>
                <a:srgbClr val="F26649"/>
              </a:solidFill>
              <a:sym typeface="Arial" panose="020B0604020202020204" pitchFamily="34" charset="0"/>
            </a:endParaRPr>
          </a:p>
        </p:txBody>
      </p:sp>
      <p:sp>
        <p:nvSpPr>
          <p:cNvPr id="56" name="任意多边形: 形状 55"/>
          <p:cNvSpPr/>
          <p:nvPr/>
        </p:nvSpPr>
        <p:spPr>
          <a:xfrm flipV="1">
            <a:off x="1527074" y="2737572"/>
            <a:ext cx="446699" cy="199796"/>
          </a:xfrm>
          <a:custGeom>
            <a:avLst/>
            <a:gdLst>
              <a:gd name="connsiteX0" fmla="*/ 0 w 428368"/>
              <a:gd name="connsiteY0" fmla="*/ 140044 h 230660"/>
              <a:gd name="connsiteX1" fmla="*/ 164757 w 428368"/>
              <a:gd name="connsiteY1" fmla="*/ 140044 h 230660"/>
              <a:gd name="connsiteX2" fmla="*/ 172995 w 428368"/>
              <a:gd name="connsiteY2" fmla="*/ 0 h 230660"/>
              <a:gd name="connsiteX3" fmla="*/ 247135 w 428368"/>
              <a:gd name="connsiteY3" fmla="*/ 230660 h 230660"/>
              <a:gd name="connsiteX4" fmla="*/ 288325 w 428368"/>
              <a:gd name="connsiteY4" fmla="*/ 115330 h 230660"/>
              <a:gd name="connsiteX5" fmla="*/ 428368 w 428368"/>
              <a:gd name="connsiteY5" fmla="*/ 115330 h 23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368" h="230660">
                <a:moveTo>
                  <a:pt x="0" y="140044"/>
                </a:moveTo>
                <a:lnTo>
                  <a:pt x="164757" y="140044"/>
                </a:lnTo>
                <a:lnTo>
                  <a:pt x="172995" y="0"/>
                </a:lnTo>
                <a:lnTo>
                  <a:pt x="247135" y="230660"/>
                </a:lnTo>
                <a:lnTo>
                  <a:pt x="288325" y="115330"/>
                </a:lnTo>
                <a:lnTo>
                  <a:pt x="428368" y="115330"/>
                </a:lnTo>
              </a:path>
            </a:pathLst>
          </a:custGeom>
          <a:noFill/>
          <a:ln w="12700" cap="rnd" cmpd="sng" algn="ctr">
            <a:gradFill>
              <a:gsLst>
                <a:gs pos="0">
                  <a:srgbClr val="033B78">
                    <a:lumMod val="5000"/>
                    <a:lumOff val="95000"/>
                    <a:alpha val="0"/>
                  </a:srgbClr>
                </a:gs>
                <a:gs pos="60000">
                  <a:srgbClr val="F26649"/>
                </a:gs>
              </a:gsLst>
              <a:lin ang="0" scaled="0"/>
            </a:gradFill>
            <a:prstDash val="solid"/>
            <a:round/>
            <a:tailEnd type="oval"/>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7" name="任意多边形: 形状 56"/>
          <p:cNvSpPr/>
          <p:nvPr/>
        </p:nvSpPr>
        <p:spPr>
          <a:xfrm flipH="1" flipV="1">
            <a:off x="4856426" y="2737572"/>
            <a:ext cx="446699" cy="199796"/>
          </a:xfrm>
          <a:custGeom>
            <a:avLst/>
            <a:gdLst>
              <a:gd name="connsiteX0" fmla="*/ 0 w 428368"/>
              <a:gd name="connsiteY0" fmla="*/ 140044 h 230660"/>
              <a:gd name="connsiteX1" fmla="*/ 164757 w 428368"/>
              <a:gd name="connsiteY1" fmla="*/ 140044 h 230660"/>
              <a:gd name="connsiteX2" fmla="*/ 172995 w 428368"/>
              <a:gd name="connsiteY2" fmla="*/ 0 h 230660"/>
              <a:gd name="connsiteX3" fmla="*/ 247135 w 428368"/>
              <a:gd name="connsiteY3" fmla="*/ 230660 h 230660"/>
              <a:gd name="connsiteX4" fmla="*/ 288325 w 428368"/>
              <a:gd name="connsiteY4" fmla="*/ 115330 h 230660"/>
              <a:gd name="connsiteX5" fmla="*/ 428368 w 428368"/>
              <a:gd name="connsiteY5" fmla="*/ 115330 h 23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368" h="230660">
                <a:moveTo>
                  <a:pt x="0" y="140044"/>
                </a:moveTo>
                <a:lnTo>
                  <a:pt x="164757" y="140044"/>
                </a:lnTo>
                <a:lnTo>
                  <a:pt x="172995" y="0"/>
                </a:lnTo>
                <a:lnTo>
                  <a:pt x="247135" y="230660"/>
                </a:lnTo>
                <a:lnTo>
                  <a:pt x="288325" y="115330"/>
                </a:lnTo>
                <a:lnTo>
                  <a:pt x="428368" y="115330"/>
                </a:lnTo>
              </a:path>
            </a:pathLst>
          </a:custGeom>
          <a:noFill/>
          <a:ln w="12700" cap="rnd" cmpd="sng" algn="ctr">
            <a:gradFill>
              <a:gsLst>
                <a:gs pos="0">
                  <a:srgbClr val="033B78">
                    <a:lumMod val="5000"/>
                    <a:lumOff val="95000"/>
                    <a:alpha val="0"/>
                  </a:srgbClr>
                </a:gs>
                <a:gs pos="59000">
                  <a:srgbClr val="F26649"/>
                </a:gs>
              </a:gsLst>
              <a:lin ang="0" scaled="0"/>
            </a:gradFill>
            <a:prstDash val="solid"/>
            <a:round/>
            <a:tailEnd type="oval"/>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nvGrpSpPr>
          <p:cNvPr id="45" name="组合 44"/>
          <p:cNvGrpSpPr/>
          <p:nvPr/>
        </p:nvGrpSpPr>
        <p:grpSpPr>
          <a:xfrm>
            <a:off x="6504940" y="1286510"/>
            <a:ext cx="5600700" cy="4055110"/>
            <a:chOff x="4231356" y="2231138"/>
            <a:chExt cx="6143521" cy="4111603"/>
          </a:xfrm>
        </p:grpSpPr>
        <p:sp>
          <p:nvSpPr>
            <p:cNvPr id="122" name="矩形: 圆角 121"/>
            <p:cNvSpPr/>
            <p:nvPr/>
          </p:nvSpPr>
          <p:spPr>
            <a:xfrm>
              <a:off x="4231356" y="2399508"/>
              <a:ext cx="6143521" cy="3943233"/>
            </a:xfrm>
            <a:prstGeom prst="roundRect">
              <a:avLst>
                <a:gd name="adj" fmla="val 2011"/>
              </a:avLst>
            </a:prstGeom>
            <a:solidFill>
              <a:schemeClr val="bg1">
                <a:alpha val="2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组合 139"/>
            <p:cNvGrpSpPr/>
            <p:nvPr/>
          </p:nvGrpSpPr>
          <p:grpSpPr>
            <a:xfrm>
              <a:off x="4285852" y="2803258"/>
              <a:ext cx="5796082" cy="3037770"/>
              <a:chOff x="2212080" y="2725526"/>
              <a:chExt cx="5454581" cy="3037770"/>
            </a:xfrm>
          </p:grpSpPr>
          <p:pic>
            <p:nvPicPr>
              <p:cNvPr id="141" name="图片 140"/>
              <p:cNvPicPr/>
              <p:nvPr>
                <p:custDataLst>
                  <p:tags r:id="rId2"/>
                </p:custDataLst>
              </p:nvPr>
            </p:nvPicPr>
            <p:blipFill>
              <a:blip r:embed="rId3"/>
              <a:stretch>
                <a:fillRect/>
              </a:stretch>
            </p:blipFill>
            <p:spPr>
              <a:xfrm>
                <a:off x="2450290" y="3354127"/>
                <a:ext cx="1152000" cy="1023862"/>
              </a:xfrm>
              <a:prstGeom prst="roundRect">
                <a:avLst>
                  <a:gd name="adj" fmla="val 9105"/>
                </a:avLst>
              </a:prstGeom>
            </p:spPr>
          </p:pic>
          <p:sp>
            <p:nvSpPr>
              <p:cNvPr id="142" name="矩形: 圆角 141"/>
              <p:cNvSpPr/>
              <p:nvPr>
                <p:custDataLst>
                  <p:tags r:id="rId4"/>
                </p:custDataLst>
              </p:nvPr>
            </p:nvSpPr>
            <p:spPr>
              <a:xfrm>
                <a:off x="2212080" y="3140463"/>
                <a:ext cx="1628420" cy="180703"/>
              </a:xfrm>
              <a:prstGeom prst="roundRect">
                <a:avLst>
                  <a:gd name="adj" fmla="val 9081"/>
                </a:avLst>
              </a:prstGeom>
              <a:noFill/>
              <a:ln w="12700" cap="flat" cmpd="sng" algn="ctr">
                <a:noFill/>
                <a:prstDash val="solid"/>
                <a:miter lim="800000"/>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rPr>
                  <a:t>病理性骨折</a:t>
                </a:r>
                <a:endPar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pic>
            <p:nvPicPr>
              <p:cNvPr id="143" name="图片 142"/>
              <p:cNvPicPr/>
              <p:nvPr>
                <p:custDataLst>
                  <p:tags r:id="rId5"/>
                </p:custDataLst>
              </p:nvPr>
            </p:nvPicPr>
            <p:blipFill>
              <a:blip r:embed="rId6"/>
              <a:stretch>
                <a:fillRect/>
              </a:stretch>
            </p:blipFill>
            <p:spPr>
              <a:xfrm>
                <a:off x="2450290" y="4739434"/>
                <a:ext cx="1152000" cy="1023862"/>
              </a:xfrm>
              <a:prstGeom prst="roundRect">
                <a:avLst>
                  <a:gd name="adj" fmla="val 9105"/>
                </a:avLst>
              </a:prstGeom>
            </p:spPr>
          </p:pic>
          <p:sp>
            <p:nvSpPr>
              <p:cNvPr id="144" name="矩形: 圆角 21"/>
              <p:cNvSpPr/>
              <p:nvPr>
                <p:custDataLst>
                  <p:tags r:id="rId7"/>
                </p:custDataLst>
              </p:nvPr>
            </p:nvSpPr>
            <p:spPr>
              <a:xfrm>
                <a:off x="2395754" y="4532510"/>
                <a:ext cx="1261073" cy="180703"/>
              </a:xfrm>
              <a:prstGeom prst="roundRect">
                <a:avLst>
                  <a:gd name="adj" fmla="val 9081"/>
                </a:avLst>
              </a:prstGeom>
              <a:noFill/>
              <a:ln w="12700" cap="flat" cmpd="sng" algn="ctr">
                <a:noFill/>
                <a:prstDash val="solid"/>
                <a:miter lim="800000"/>
              </a:ln>
              <a:effectLst/>
            </p:spPr>
            <p:txBody>
              <a:bodyPr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rPr>
                  <a:t>脊髓压迫</a:t>
                </a:r>
                <a:endPar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145" name="文本框 144"/>
              <p:cNvSpPr txBox="1"/>
              <p:nvPr/>
            </p:nvSpPr>
            <p:spPr>
              <a:xfrm>
                <a:off x="2470474" y="2725526"/>
                <a:ext cx="1131816" cy="31097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1" u="sng" strike="noStrike" kern="0" cap="none" spc="0" normalizeH="0" baseline="0" noProof="0">
                    <a:ln>
                      <a:noFill/>
                    </a:ln>
                    <a:solidFill>
                      <a:srgbClr val="EB613B"/>
                    </a:solidFill>
                    <a:effectLst/>
                    <a:uLnTx/>
                    <a:uFillTx/>
                  </a:rPr>
                  <a:t>骨并发症</a:t>
                </a:r>
                <a:endParaRPr kumimoji="0" lang="en-US" altLang="zh-CN" sz="1400" b="0" i="1" u="sng" strike="noStrike" kern="0" cap="none" spc="0" normalizeH="0" baseline="0" noProof="0">
                  <a:ln>
                    <a:noFill/>
                  </a:ln>
                  <a:solidFill>
                    <a:srgbClr val="000000"/>
                  </a:solidFill>
                  <a:effectLst/>
                  <a:uLnTx/>
                  <a:uFillTx/>
                </a:endParaRPr>
              </a:p>
            </p:txBody>
          </p:sp>
          <p:grpSp>
            <p:nvGrpSpPr>
              <p:cNvPr id="146" name="组合 145"/>
              <p:cNvGrpSpPr/>
              <p:nvPr/>
            </p:nvGrpSpPr>
            <p:grpSpPr>
              <a:xfrm>
                <a:off x="3859280" y="3354127"/>
                <a:ext cx="115824" cy="2377652"/>
                <a:chOff x="6300339" y="3456067"/>
                <a:chExt cx="115824" cy="2257215"/>
              </a:xfrm>
            </p:grpSpPr>
            <p:cxnSp>
              <p:nvCxnSpPr>
                <p:cNvPr id="154" name="直接连接符 153"/>
                <p:cNvCxnSpPr/>
                <p:nvPr/>
              </p:nvCxnSpPr>
              <p:spPr>
                <a:xfrm>
                  <a:off x="6300339" y="3456067"/>
                  <a:ext cx="0" cy="2257215"/>
                </a:xfrm>
                <a:prstGeom prst="line">
                  <a:avLst/>
                </a:prstGeom>
                <a:noFill/>
                <a:ln w="6350" cap="flat" cmpd="sng" algn="ctr">
                  <a:solidFill>
                    <a:srgbClr val="EB613B">
                      <a:alpha val="70000"/>
                    </a:srgbClr>
                  </a:solidFill>
                  <a:prstDash val="solid"/>
                  <a:miter lim="800000"/>
                </a:ln>
                <a:effectLst/>
              </p:spPr>
            </p:cxnSp>
            <p:sp>
              <p:nvSpPr>
                <p:cNvPr id="155" name="等腰三角形 154"/>
                <p:cNvSpPr/>
                <p:nvPr/>
              </p:nvSpPr>
              <p:spPr>
                <a:xfrm rot="5400000">
                  <a:off x="6226751" y="4515896"/>
                  <a:ext cx="268170" cy="110655"/>
                </a:xfrm>
                <a:prstGeom prst="triangle">
                  <a:avLst/>
                </a:prstGeom>
                <a:solidFill>
                  <a:srgbClr val="F36D52">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pic>
            <p:nvPicPr>
              <p:cNvPr id="147" name="图片 146"/>
              <p:cNvPicPr/>
              <p:nvPr>
                <p:custDataLst>
                  <p:tags r:id="rId8"/>
                </p:custDataLst>
              </p:nvPr>
            </p:nvPicPr>
            <p:blipFill>
              <a:blip r:embed="rId9"/>
              <a:stretch>
                <a:fillRect/>
              </a:stretch>
            </p:blipFill>
            <p:spPr>
              <a:xfrm>
                <a:off x="4125636" y="3354127"/>
                <a:ext cx="1152000" cy="1023862"/>
              </a:xfrm>
              <a:prstGeom prst="roundRect">
                <a:avLst>
                  <a:gd name="adj" fmla="val 8349"/>
                </a:avLst>
              </a:prstGeom>
            </p:spPr>
          </p:pic>
          <p:sp>
            <p:nvSpPr>
              <p:cNvPr id="148" name="矩形: 圆角 15"/>
              <p:cNvSpPr/>
              <p:nvPr>
                <p:custDataLst>
                  <p:tags r:id="rId10"/>
                </p:custDataLst>
              </p:nvPr>
            </p:nvSpPr>
            <p:spPr>
              <a:xfrm>
                <a:off x="4252100" y="3130847"/>
                <a:ext cx="899072" cy="180703"/>
              </a:xfrm>
              <a:prstGeom prst="roundRect">
                <a:avLst>
                  <a:gd name="adj" fmla="val 9081"/>
                </a:avLst>
              </a:prstGeom>
              <a:noFill/>
              <a:ln w="12700" cap="flat" cmpd="sng" algn="ctr">
                <a:noFill/>
                <a:prstDash val="solid"/>
                <a:miter lim="800000"/>
              </a:ln>
              <a:effectLst/>
            </p:spPr>
            <p:txBody>
              <a:bodyPr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rPr>
                  <a:t>骨放疗</a:t>
                </a:r>
                <a:endPar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149" name="文本框 148"/>
              <p:cNvSpPr txBox="1"/>
              <p:nvPr/>
            </p:nvSpPr>
            <p:spPr>
              <a:xfrm>
                <a:off x="5325780" y="3670769"/>
                <a:ext cx="2340881" cy="43588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i="1" u="none" strike="noStrike" kern="0" cap="none" spc="0" normalizeH="0" baseline="0" noProof="0">
                    <a:ln>
                      <a:noFill/>
                    </a:ln>
                    <a:solidFill>
                      <a:srgbClr val="000000">
                        <a:lumMod val="65000"/>
                        <a:lumOff val="35000"/>
                      </a:srgbClr>
                    </a:solidFill>
                    <a:effectLst/>
                    <a:uLnTx/>
                    <a:uFillTx/>
                  </a:rPr>
                  <a:t>控制疼痛、治疗或预防病理性骨折，或者治疗或预防脊髓压迫</a:t>
                </a:r>
                <a:endParaRPr kumimoji="0" lang="en-US" sz="1100" i="1" u="none" strike="noStrike" kern="0" cap="none" spc="0" normalizeH="0" baseline="0" noProof="0">
                  <a:ln>
                    <a:noFill/>
                  </a:ln>
                  <a:solidFill>
                    <a:srgbClr val="000000">
                      <a:lumMod val="65000"/>
                      <a:lumOff val="35000"/>
                    </a:srgbClr>
                  </a:solidFill>
                  <a:effectLst/>
                  <a:uLnTx/>
                  <a:uFillTx/>
                </a:endParaRPr>
              </a:p>
            </p:txBody>
          </p:sp>
          <p:pic>
            <p:nvPicPr>
              <p:cNvPr id="150" name="图片 149"/>
              <p:cNvPicPr/>
              <p:nvPr>
                <p:custDataLst>
                  <p:tags r:id="rId11"/>
                </p:custDataLst>
              </p:nvPr>
            </p:nvPicPr>
            <p:blipFill>
              <a:blip r:embed="rId12"/>
              <a:stretch>
                <a:fillRect/>
              </a:stretch>
            </p:blipFill>
            <p:spPr>
              <a:xfrm>
                <a:off x="4125636" y="4739434"/>
                <a:ext cx="1152000" cy="1023862"/>
              </a:xfrm>
              <a:prstGeom prst="roundRect">
                <a:avLst>
                  <a:gd name="adj" fmla="val 11373"/>
                </a:avLst>
              </a:prstGeom>
            </p:spPr>
          </p:pic>
          <p:sp>
            <p:nvSpPr>
              <p:cNvPr id="151" name="矩形: 圆角 19"/>
              <p:cNvSpPr/>
              <p:nvPr>
                <p:custDataLst>
                  <p:tags r:id="rId13"/>
                </p:custDataLst>
              </p:nvPr>
            </p:nvSpPr>
            <p:spPr>
              <a:xfrm flipH="1">
                <a:off x="4135636" y="4522895"/>
                <a:ext cx="1132000" cy="180703"/>
              </a:xfrm>
              <a:prstGeom prst="roundRect">
                <a:avLst>
                  <a:gd name="adj" fmla="val 9081"/>
                </a:avLst>
              </a:prstGeom>
              <a:noFill/>
              <a:ln w="12700" cap="flat" cmpd="sng" algn="ctr">
                <a:noFill/>
                <a:prstDash val="solid"/>
                <a:miter lim="800000"/>
              </a:ln>
              <a:effectLst/>
            </p:spPr>
            <p:txBody>
              <a:bodyPr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rPr>
                  <a:t>骨手术</a:t>
                </a:r>
                <a:endParaRPr kumimoji="0" lang="zh-CN" altLang="en-US" sz="110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152" name="文本框 151"/>
              <p:cNvSpPr txBox="1"/>
              <p:nvPr/>
            </p:nvSpPr>
            <p:spPr>
              <a:xfrm>
                <a:off x="5325780" y="5024425"/>
                <a:ext cx="2130978" cy="435884"/>
              </a:xfrm>
              <a:prstGeom prst="rect">
                <a:avLst/>
              </a:prstGeom>
              <a:noFill/>
            </p:spPr>
            <p:txBody>
              <a:bodyPr wrap="square">
                <a:spAutoFit/>
              </a:bodyPr>
              <a:lstStyle>
                <a:defPPr>
                  <a:defRPr lang="zh-CN"/>
                </a:defPPr>
                <a:lvl1pPr>
                  <a:defRPr sz="1100" i="1">
                    <a:solidFill>
                      <a:schemeClr val="tx1">
                        <a:lumMod val="65000"/>
                        <a:lumOff val="35000"/>
                      </a:schemeClr>
                    </a:solidFill>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1" u="none" strike="noStrike" kern="0" cap="none" spc="0" normalizeH="0" baseline="0" noProof="0">
                    <a:ln>
                      <a:noFill/>
                    </a:ln>
                    <a:solidFill>
                      <a:srgbClr val="000000">
                        <a:lumMod val="65000"/>
                        <a:lumOff val="35000"/>
                      </a:srgbClr>
                    </a:solidFill>
                    <a:effectLst/>
                    <a:uLnTx/>
                    <a:uFillTx/>
                  </a:rPr>
                  <a:t>预防即将发生的骨折或脊髓受压或固定</a:t>
                </a:r>
                <a:r>
                  <a:rPr kumimoji="0" lang="en-US" altLang="zh-CN" i="1" u="none" strike="noStrike" kern="0" cap="none" spc="0" normalizeH="0" baseline="0" noProof="0">
                    <a:ln>
                      <a:noFill/>
                    </a:ln>
                    <a:solidFill>
                      <a:srgbClr val="000000">
                        <a:lumMod val="65000"/>
                        <a:lumOff val="35000"/>
                      </a:srgbClr>
                    </a:solidFill>
                    <a:effectLst/>
                    <a:uLnTx/>
                    <a:uFillTx/>
                  </a:rPr>
                  <a:t>/</a:t>
                </a:r>
                <a:r>
                  <a:rPr kumimoji="0" lang="zh-CN" altLang="en-US" i="1" u="none" strike="noStrike" kern="0" cap="none" spc="0" normalizeH="0" baseline="0" noProof="0">
                    <a:ln>
                      <a:noFill/>
                    </a:ln>
                    <a:solidFill>
                      <a:srgbClr val="000000">
                        <a:lumMod val="65000"/>
                        <a:lumOff val="35000"/>
                      </a:srgbClr>
                    </a:solidFill>
                    <a:effectLst/>
                    <a:uLnTx/>
                    <a:uFillTx/>
                  </a:rPr>
                  <a:t>稳定骨折的手术</a:t>
                </a:r>
                <a:endParaRPr kumimoji="0" lang="en-US" i="1" u="none" strike="noStrike" kern="0" cap="none" spc="0" normalizeH="0" baseline="0" noProof="0">
                  <a:ln>
                    <a:noFill/>
                  </a:ln>
                  <a:solidFill>
                    <a:srgbClr val="000000">
                      <a:lumMod val="65000"/>
                      <a:lumOff val="35000"/>
                    </a:srgbClr>
                  </a:solidFill>
                  <a:effectLst/>
                  <a:uLnTx/>
                  <a:uFillTx/>
                </a:endParaRPr>
              </a:p>
            </p:txBody>
          </p:sp>
          <p:sp>
            <p:nvSpPr>
              <p:cNvPr id="153" name="文本框 152"/>
              <p:cNvSpPr txBox="1"/>
              <p:nvPr/>
            </p:nvSpPr>
            <p:spPr>
              <a:xfrm>
                <a:off x="4764625" y="2725526"/>
                <a:ext cx="2404312" cy="31097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1" i="1" u="sng" kern="0">
                    <a:solidFill>
                      <a:srgbClr val="EB613B"/>
                    </a:solidFill>
                  </a:rPr>
                  <a:t>骨并发症的</a:t>
                </a:r>
                <a:r>
                  <a:rPr kumimoji="0" lang="zh-CN" altLang="en-US" sz="1400" b="1" i="1" u="sng" strike="noStrike" kern="0" cap="none" spc="0" normalizeH="0" baseline="0" noProof="0">
                    <a:ln>
                      <a:noFill/>
                    </a:ln>
                    <a:solidFill>
                      <a:srgbClr val="EB613B"/>
                    </a:solidFill>
                    <a:effectLst/>
                    <a:uLnTx/>
                    <a:uFillTx/>
                  </a:rPr>
                  <a:t>干预</a:t>
                </a:r>
                <a:endParaRPr kumimoji="0" lang="en-US" altLang="zh-CN" sz="1400" b="0" i="1" u="sng" strike="noStrike" kern="0" cap="none" spc="0" normalizeH="0" baseline="0" noProof="0">
                  <a:ln>
                    <a:noFill/>
                  </a:ln>
                  <a:solidFill>
                    <a:srgbClr val="000000"/>
                  </a:solidFill>
                  <a:effectLst/>
                  <a:uLnTx/>
                  <a:uFillTx/>
                </a:endParaRPr>
              </a:p>
            </p:txBody>
          </p:sp>
        </p:grpSp>
        <p:sp>
          <p:nvSpPr>
            <p:cNvPr id="156" name="矩形: 圆顶角 155"/>
            <p:cNvSpPr/>
            <p:nvPr/>
          </p:nvSpPr>
          <p:spPr>
            <a:xfrm>
              <a:off x="4231356" y="2231138"/>
              <a:ext cx="6143521" cy="354788"/>
            </a:xfrm>
            <a:prstGeom prst="round2SameRect">
              <a:avLst>
                <a:gd name="adj1" fmla="val 50000"/>
                <a:gd name="adj2" fmla="val 0"/>
              </a:avLst>
            </a:prstGeom>
            <a:gradFill>
              <a:gsLst>
                <a:gs pos="0">
                  <a:srgbClr val="F0894A"/>
                </a:gs>
                <a:gs pos="100000">
                  <a:srgbClr val="EB5C29"/>
                </a:gs>
              </a:gsLst>
              <a:lin ang="16200000" scaled="1"/>
            </a:gradFill>
            <a:ln w="12700" cap="flat" cmpd="sng" algn="ctr">
              <a:noFill/>
              <a:prstDash val="solid"/>
              <a:miter lim="800000"/>
            </a:ln>
            <a:effectLst>
              <a:glow rad="12700">
                <a:srgbClr val="F0894A">
                  <a:satMod val="175000"/>
                  <a:alpha val="40000"/>
                </a:srgbClr>
              </a:glow>
            </a:effectLst>
          </p:spPr>
          <p:txBody>
            <a:bodyPr wrap="none" lIns="0" tIns="0" rIns="0" bIns="36000" rtlCol="0" anchor="ctr"/>
            <a:lstStyle/>
            <a:p>
              <a:pPr algn="ctr" rtl="0">
                <a:defRPr sz="1860" b="0" i="0" u="none" strike="noStrike" kern="1200" spc="0" baseline="0">
                  <a:solidFill>
                    <a:srgbClr val="000000">
                      <a:lumMod val="65000"/>
                      <a:lumOff val="35000"/>
                    </a:srgbClr>
                  </a:solidFill>
                  <a:latin typeface="+mn-lt"/>
                  <a:ea typeface="+mn-ea"/>
                  <a:cs typeface="+mn-cs"/>
                </a:defRPr>
              </a:pPr>
              <a:r>
                <a:rPr lang="zh-CN" altLang="en-US" sz="1500" b="1">
                  <a:solidFill>
                    <a:schemeClr val="bg1"/>
                  </a:solidFill>
                </a:rPr>
                <a:t>四大经典“骨相关事件”</a:t>
              </a:r>
              <a:endParaRPr lang="zh-CN" altLang="en-US" sz="1500" b="1">
                <a:solidFill>
                  <a:schemeClr val="bg1"/>
                </a:solidFill>
              </a:endParaRPr>
            </a:p>
          </p:txBody>
        </p:sp>
      </p:gr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62865" y="212725"/>
            <a:ext cx="10968990"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为什么</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“MM</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和骨破坏的全面抑制</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是</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MBD</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治疗的目标？</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362041" y="923312"/>
            <a:ext cx="5006354" cy="3107668"/>
            <a:chOff x="908" y="2830"/>
            <a:chExt cx="9463" cy="5932"/>
          </a:xfrm>
        </p:grpSpPr>
        <p:grpSp>
          <p:nvGrpSpPr>
            <p:cNvPr id="14" name="group 14"/>
            <p:cNvGrpSpPr/>
            <p:nvPr/>
          </p:nvGrpSpPr>
          <p:grpSpPr>
            <a:xfrm rot="21600000">
              <a:off x="908" y="2830"/>
              <a:ext cx="9463" cy="5932"/>
              <a:chOff x="55152" y="0"/>
              <a:chExt cx="6009132" cy="3766791"/>
            </a:xfrm>
          </p:grpSpPr>
          <p:pic>
            <p:nvPicPr>
              <p:cNvPr id="194" name="picture 194"/>
              <p:cNvPicPr>
                <a:picLocks noChangeAspect="1"/>
              </p:cNvPicPr>
              <p:nvPr/>
            </p:nvPicPr>
            <p:blipFill>
              <a:blip r:embed="rId1"/>
              <a:stretch>
                <a:fillRect/>
              </a:stretch>
            </p:blipFill>
            <p:spPr>
              <a:xfrm rot="21600000">
                <a:off x="55152" y="42136"/>
                <a:ext cx="6009132" cy="3724655"/>
              </a:xfrm>
              <a:prstGeom prst="rect">
                <a:avLst/>
              </a:prstGeom>
            </p:spPr>
          </p:pic>
          <p:sp>
            <p:nvSpPr>
              <p:cNvPr id="196" name="textbox 196"/>
              <p:cNvSpPr/>
              <p:nvPr/>
            </p:nvSpPr>
            <p:spPr>
              <a:xfrm>
                <a:off x="1907764" y="270928"/>
                <a:ext cx="2303342" cy="2387551"/>
              </a:xfrm>
              <a:prstGeom prst="rect">
                <a:avLst/>
              </a:prstGeom>
              <a:noFill/>
              <a:ln w="0" cap="flat">
                <a:noFill/>
                <a:prstDash val="solid"/>
                <a:miter lim="0"/>
              </a:ln>
            </p:spPr>
            <p:txBody>
              <a:bodyPr vert="horz" wrap="square" lIns="0" tIns="0" rIns="0" bIns="0"/>
              <a:p>
                <a:pPr algn="l" rtl="0" eaLnBrk="0">
                  <a:lnSpc>
                    <a:spcPct val="82000"/>
                  </a:lnSpc>
                </a:pPr>
                <a:endParaRPr sz="12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骨相关事件发生率高</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2000"/>
                  </a:lnSpc>
                </a:pPr>
                <a:endParaRPr sz="1200" dirty="0">
                  <a:latin typeface="Arial" panose="020B0604020202020204"/>
                  <a:ea typeface="Arial" panose="020B0604020202020204"/>
                  <a:cs typeface="Arial" panose="020B0604020202020204"/>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03000"/>
                  </a:lnSpc>
                </a:pPr>
                <a:r>
                  <a:rPr lang="en-US"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近</a:t>
                </a:r>
                <a:r>
                  <a:rPr sz="12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65%2</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的骨髓瘤</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患者在疾病过程中会发生病理性骨折</a:t>
                </a:r>
                <a:endParaRPr sz="1200" dirty="0">
                  <a:latin typeface="微软雅黑" panose="020B0503020204020204" charset="-122"/>
                  <a:ea typeface="微软雅黑" panose="020B0503020204020204" charset="-122"/>
                  <a:cs typeface="微软雅黑" panose="020B0503020204020204" charset="-122"/>
                </a:endParaRPr>
              </a:p>
            </p:txBody>
          </p:sp>
          <p:grpSp>
            <p:nvGrpSpPr>
              <p:cNvPr id="5" name="group 16"/>
              <p:cNvGrpSpPr/>
              <p:nvPr/>
            </p:nvGrpSpPr>
            <p:grpSpPr>
              <a:xfrm rot="21600000">
                <a:off x="4523795" y="1032481"/>
                <a:ext cx="1274550" cy="1274612"/>
                <a:chOff x="0" y="0"/>
                <a:chExt cx="1274550" cy="1274612"/>
              </a:xfrm>
            </p:grpSpPr>
            <p:sp>
              <p:nvSpPr>
                <p:cNvPr id="198" name="path 198"/>
                <p:cNvSpPr/>
                <p:nvPr/>
              </p:nvSpPr>
              <p:spPr>
                <a:xfrm>
                  <a:off x="637391" y="9525"/>
                  <a:ext cx="627634" cy="821690"/>
                </a:xfrm>
                <a:custGeom>
                  <a:avLst/>
                  <a:gdLst/>
                  <a:ahLst/>
                  <a:cxnLst/>
                  <a:rect l="0" t="0" r="0" b="0"/>
                  <a:pathLst>
                    <a:path w="988" h="1294">
                      <a:moveTo>
                        <a:pt x="0" y="0"/>
                      </a:moveTo>
                      <a:cubicBezTo>
                        <a:pt x="545" y="0"/>
                        <a:pt x="988" y="442"/>
                        <a:pt x="988" y="988"/>
                      </a:cubicBezTo>
                      <a:cubicBezTo>
                        <a:pt x="988" y="1092"/>
                        <a:pt x="972" y="1195"/>
                        <a:pt x="940" y="1294"/>
                      </a:cubicBezTo>
                      <a:lnTo>
                        <a:pt x="535" y="1162"/>
                      </a:lnTo>
                      <a:cubicBezTo>
                        <a:pt x="632" y="866"/>
                        <a:pt x="470" y="548"/>
                        <a:pt x="174" y="452"/>
                      </a:cubicBezTo>
                      <a:cubicBezTo>
                        <a:pt x="117" y="434"/>
                        <a:pt x="59" y="425"/>
                        <a:pt x="0" y="425"/>
                      </a:cubicBezTo>
                      <a:lnTo>
                        <a:pt x="0" y="0"/>
                      </a:lnTo>
                      <a:close/>
                    </a:path>
                  </a:pathLst>
                </a:custGeom>
                <a:solidFill>
                  <a:srgbClr val="EB613B">
                    <a:alpha val="100000"/>
                  </a:srgbClr>
                </a:solidFill>
                <a:ln w="0" cap="flat">
                  <a:noFill/>
                  <a:prstDash val="solid"/>
                  <a:miter lim="0"/>
                </a:ln>
              </p:spPr>
              <p:txBody>
                <a:bodyPr rtlCol="0"/>
                <a:p>
                  <a:pPr algn="ctr"/>
                  <a:endParaRPr lang="zh-CN" altLang="en-US" sz="1200"/>
                </a:p>
              </p:txBody>
            </p:sp>
            <p:sp>
              <p:nvSpPr>
                <p:cNvPr id="200" name="path 200"/>
                <p:cNvSpPr/>
                <p:nvPr/>
              </p:nvSpPr>
              <p:spPr>
                <a:xfrm>
                  <a:off x="627866" y="0"/>
                  <a:ext cx="646684" cy="840740"/>
                </a:xfrm>
                <a:custGeom>
                  <a:avLst/>
                  <a:gdLst/>
                  <a:ahLst/>
                  <a:cxnLst/>
                  <a:rect l="0" t="0" r="0" b="0"/>
                  <a:pathLst>
                    <a:path w="1018" h="1324">
                      <a:moveTo>
                        <a:pt x="15" y="15"/>
                      </a:moveTo>
                      <a:cubicBezTo>
                        <a:pt x="560" y="15"/>
                        <a:pt x="1003" y="457"/>
                        <a:pt x="1003" y="1003"/>
                      </a:cubicBezTo>
                      <a:cubicBezTo>
                        <a:pt x="1003" y="1107"/>
                        <a:pt x="987" y="1210"/>
                        <a:pt x="955" y="1309"/>
                      </a:cubicBezTo>
                      <a:lnTo>
                        <a:pt x="550" y="1177"/>
                      </a:lnTo>
                      <a:cubicBezTo>
                        <a:pt x="647" y="881"/>
                        <a:pt x="485" y="563"/>
                        <a:pt x="189" y="467"/>
                      </a:cubicBezTo>
                      <a:cubicBezTo>
                        <a:pt x="132" y="449"/>
                        <a:pt x="74" y="440"/>
                        <a:pt x="15" y="440"/>
                      </a:cubicBezTo>
                      <a:lnTo>
                        <a:pt x="15" y="15"/>
                      </a:lnTo>
                      <a:close/>
                    </a:path>
                  </a:pathLst>
                </a:custGeom>
                <a:noFill/>
                <a:ln w="19050" cap="flat">
                  <a:solidFill>
                    <a:srgbClr val="FFFFFF"/>
                  </a:solidFill>
                  <a:prstDash val="solid"/>
                  <a:round/>
                </a:ln>
              </p:spPr>
              <p:txBody>
                <a:bodyPr rtlCol="0"/>
                <a:p>
                  <a:pPr algn="ctr"/>
                  <a:endParaRPr lang="zh-CN" altLang="en-US" sz="1200"/>
                </a:p>
              </p:txBody>
            </p:sp>
            <p:sp>
              <p:nvSpPr>
                <p:cNvPr id="202" name="path 202"/>
                <p:cNvSpPr/>
                <p:nvPr/>
              </p:nvSpPr>
              <p:spPr>
                <a:xfrm>
                  <a:off x="0" y="9525"/>
                  <a:ext cx="1234418" cy="1265087"/>
                </a:xfrm>
                <a:custGeom>
                  <a:avLst/>
                  <a:gdLst/>
                  <a:ahLst/>
                  <a:cxnLst/>
                  <a:rect l="0" t="0" r="0" b="0"/>
                  <a:pathLst>
                    <a:path w="1943" h="1992">
                      <a:moveTo>
                        <a:pt x="1943" y="1294"/>
                      </a:moveTo>
                      <a:cubicBezTo>
                        <a:pt x="1775" y="1813"/>
                        <a:pt x="1217" y="2097"/>
                        <a:pt x="698" y="1928"/>
                      </a:cubicBezTo>
                      <a:cubicBezTo>
                        <a:pt x="179" y="1760"/>
                        <a:pt x="-105" y="1202"/>
                        <a:pt x="63" y="683"/>
                      </a:cubicBezTo>
                      <a:cubicBezTo>
                        <a:pt x="195" y="275"/>
                        <a:pt x="575" y="0"/>
                        <a:pt x="1003" y="0"/>
                      </a:cubicBezTo>
                      <a:lnTo>
                        <a:pt x="1003" y="425"/>
                      </a:lnTo>
                      <a:cubicBezTo>
                        <a:pt x="692" y="425"/>
                        <a:pt x="440" y="677"/>
                        <a:pt x="440" y="988"/>
                      </a:cubicBezTo>
                      <a:cubicBezTo>
                        <a:pt x="440" y="1299"/>
                        <a:pt x="692" y="1552"/>
                        <a:pt x="1003" y="1552"/>
                      </a:cubicBezTo>
                      <a:cubicBezTo>
                        <a:pt x="1247" y="1552"/>
                        <a:pt x="1464" y="1394"/>
                        <a:pt x="1539" y="1162"/>
                      </a:cubicBezTo>
                      <a:lnTo>
                        <a:pt x="1943" y="1294"/>
                      </a:lnTo>
                      <a:close/>
                    </a:path>
                  </a:pathLst>
                </a:custGeom>
                <a:solidFill>
                  <a:srgbClr val="7F7F7F">
                    <a:alpha val="100000"/>
                  </a:srgbClr>
                </a:solidFill>
                <a:ln w="0" cap="flat">
                  <a:noFill/>
                  <a:prstDash val="solid"/>
                  <a:miter lim="0"/>
                </a:ln>
              </p:spPr>
              <p:txBody>
                <a:bodyPr rtlCol="0"/>
                <a:p>
                  <a:pPr algn="ctr"/>
                  <a:endParaRPr lang="zh-CN" altLang="en-US" sz="1200"/>
                </a:p>
              </p:txBody>
            </p:sp>
            <p:sp>
              <p:nvSpPr>
                <p:cNvPr id="204" name="path 204"/>
                <p:cNvSpPr/>
                <p:nvPr/>
              </p:nvSpPr>
              <p:spPr>
                <a:xfrm>
                  <a:off x="0" y="0"/>
                  <a:ext cx="1243943" cy="1274612"/>
                </a:xfrm>
                <a:custGeom>
                  <a:avLst/>
                  <a:gdLst/>
                  <a:ahLst/>
                  <a:cxnLst/>
                  <a:rect l="0" t="0" r="0" b="0"/>
                  <a:pathLst>
                    <a:path w="1958" h="2007">
                      <a:moveTo>
                        <a:pt x="1943" y="1309"/>
                      </a:moveTo>
                      <a:cubicBezTo>
                        <a:pt x="1775" y="1828"/>
                        <a:pt x="1217" y="2112"/>
                        <a:pt x="698" y="1943"/>
                      </a:cubicBezTo>
                      <a:cubicBezTo>
                        <a:pt x="179" y="1775"/>
                        <a:pt x="-105" y="1217"/>
                        <a:pt x="63" y="698"/>
                      </a:cubicBezTo>
                      <a:cubicBezTo>
                        <a:pt x="195" y="290"/>
                        <a:pt x="575" y="15"/>
                        <a:pt x="1003" y="15"/>
                      </a:cubicBezTo>
                      <a:lnTo>
                        <a:pt x="1003" y="440"/>
                      </a:lnTo>
                      <a:cubicBezTo>
                        <a:pt x="692" y="440"/>
                        <a:pt x="440" y="692"/>
                        <a:pt x="440" y="1003"/>
                      </a:cubicBezTo>
                      <a:cubicBezTo>
                        <a:pt x="440" y="1314"/>
                        <a:pt x="692" y="1567"/>
                        <a:pt x="1003" y="1567"/>
                      </a:cubicBezTo>
                      <a:cubicBezTo>
                        <a:pt x="1247" y="1567"/>
                        <a:pt x="1464" y="1409"/>
                        <a:pt x="1539" y="1177"/>
                      </a:cubicBezTo>
                      <a:lnTo>
                        <a:pt x="1943" y="1309"/>
                      </a:lnTo>
                      <a:close/>
                    </a:path>
                  </a:pathLst>
                </a:custGeom>
                <a:noFill/>
                <a:ln w="19050" cap="flat">
                  <a:solidFill>
                    <a:srgbClr val="FFFFFF"/>
                  </a:solidFill>
                  <a:prstDash val="solid"/>
                  <a:round/>
                </a:ln>
              </p:spPr>
              <p:txBody>
                <a:bodyPr rtlCol="0"/>
                <a:p>
                  <a:pPr algn="ctr"/>
                  <a:endParaRPr lang="zh-CN" altLang="en-US" sz="1200"/>
                </a:p>
              </p:txBody>
            </p:sp>
          </p:grpSp>
          <p:grpSp>
            <p:nvGrpSpPr>
              <p:cNvPr id="18" name="group 18"/>
              <p:cNvGrpSpPr/>
              <p:nvPr/>
            </p:nvGrpSpPr>
            <p:grpSpPr>
              <a:xfrm rot="21600000">
                <a:off x="2354233" y="1030577"/>
                <a:ext cx="1274317" cy="1274444"/>
                <a:chOff x="0" y="0"/>
                <a:chExt cx="1274317" cy="1274444"/>
              </a:xfrm>
            </p:grpSpPr>
            <p:sp>
              <p:nvSpPr>
                <p:cNvPr id="206" name="path 206"/>
                <p:cNvSpPr/>
                <p:nvPr/>
              </p:nvSpPr>
              <p:spPr>
                <a:xfrm>
                  <a:off x="637158" y="9525"/>
                  <a:ext cx="627633" cy="1255394"/>
                </a:xfrm>
                <a:custGeom>
                  <a:avLst/>
                  <a:gdLst/>
                  <a:ahLst/>
                  <a:cxnLst/>
                  <a:rect l="0" t="0" r="0" b="0"/>
                  <a:pathLst>
                    <a:path w="988" h="1976">
                      <a:moveTo>
                        <a:pt x="0" y="0"/>
                      </a:moveTo>
                      <a:cubicBezTo>
                        <a:pt x="545" y="0"/>
                        <a:pt x="988" y="442"/>
                        <a:pt x="988" y="988"/>
                      </a:cubicBezTo>
                      <a:cubicBezTo>
                        <a:pt x="988" y="1534"/>
                        <a:pt x="545" y="1976"/>
                        <a:pt x="0" y="1976"/>
                      </a:cubicBezTo>
                      <a:lnTo>
                        <a:pt x="0" y="1551"/>
                      </a:lnTo>
                      <a:cubicBezTo>
                        <a:pt x="311" y="1551"/>
                        <a:pt x="563" y="1299"/>
                        <a:pt x="563" y="988"/>
                      </a:cubicBezTo>
                      <a:cubicBezTo>
                        <a:pt x="563" y="677"/>
                        <a:pt x="311" y="424"/>
                        <a:pt x="0" y="424"/>
                      </a:cubicBezTo>
                      <a:lnTo>
                        <a:pt x="0" y="0"/>
                      </a:lnTo>
                      <a:close/>
                    </a:path>
                  </a:pathLst>
                </a:custGeom>
                <a:solidFill>
                  <a:srgbClr val="EB613B">
                    <a:alpha val="100000"/>
                  </a:srgbClr>
                </a:solidFill>
                <a:ln w="0" cap="flat">
                  <a:noFill/>
                  <a:prstDash val="solid"/>
                  <a:miter lim="0"/>
                </a:ln>
              </p:spPr>
              <p:txBody>
                <a:bodyPr rtlCol="0"/>
                <a:p>
                  <a:pPr algn="ctr"/>
                  <a:endParaRPr lang="zh-CN" altLang="en-US" sz="1200"/>
                </a:p>
              </p:txBody>
            </p:sp>
            <p:sp>
              <p:nvSpPr>
                <p:cNvPr id="208" name="path 208"/>
                <p:cNvSpPr/>
                <p:nvPr/>
              </p:nvSpPr>
              <p:spPr>
                <a:xfrm>
                  <a:off x="627633" y="0"/>
                  <a:ext cx="646683" cy="1274444"/>
                </a:xfrm>
                <a:custGeom>
                  <a:avLst/>
                  <a:gdLst/>
                  <a:ahLst/>
                  <a:cxnLst/>
                  <a:rect l="0" t="0" r="0" b="0"/>
                  <a:pathLst>
                    <a:path w="1018" h="2006">
                      <a:moveTo>
                        <a:pt x="15" y="15"/>
                      </a:moveTo>
                      <a:cubicBezTo>
                        <a:pt x="560" y="15"/>
                        <a:pt x="1003" y="457"/>
                        <a:pt x="1003" y="1003"/>
                      </a:cubicBezTo>
                      <a:cubicBezTo>
                        <a:pt x="1003" y="1549"/>
                        <a:pt x="560" y="1991"/>
                        <a:pt x="15" y="1991"/>
                      </a:cubicBezTo>
                      <a:lnTo>
                        <a:pt x="15" y="1566"/>
                      </a:lnTo>
                      <a:cubicBezTo>
                        <a:pt x="326" y="1566"/>
                        <a:pt x="578" y="1314"/>
                        <a:pt x="578" y="1003"/>
                      </a:cubicBezTo>
                      <a:cubicBezTo>
                        <a:pt x="578" y="692"/>
                        <a:pt x="326" y="439"/>
                        <a:pt x="15" y="439"/>
                      </a:cubicBezTo>
                      <a:lnTo>
                        <a:pt x="15" y="15"/>
                      </a:lnTo>
                      <a:close/>
                    </a:path>
                  </a:pathLst>
                </a:custGeom>
                <a:noFill/>
                <a:ln w="19050" cap="flat">
                  <a:solidFill>
                    <a:srgbClr val="FFFFFF"/>
                  </a:solidFill>
                  <a:prstDash val="solid"/>
                  <a:round/>
                </a:ln>
              </p:spPr>
              <p:txBody>
                <a:bodyPr rtlCol="0"/>
                <a:p>
                  <a:pPr algn="ctr"/>
                  <a:endParaRPr lang="zh-CN" altLang="en-US" sz="1200"/>
                </a:p>
              </p:txBody>
            </p:sp>
            <p:sp>
              <p:nvSpPr>
                <p:cNvPr id="210" name="path 210"/>
                <p:cNvSpPr/>
                <p:nvPr/>
              </p:nvSpPr>
              <p:spPr>
                <a:xfrm>
                  <a:off x="9525" y="9525"/>
                  <a:ext cx="627633" cy="1255394"/>
                </a:xfrm>
                <a:custGeom>
                  <a:avLst/>
                  <a:gdLst/>
                  <a:ahLst/>
                  <a:cxnLst/>
                  <a:rect l="0" t="0" r="0" b="0"/>
                  <a:pathLst>
                    <a:path w="988" h="1976">
                      <a:moveTo>
                        <a:pt x="988" y="1976"/>
                      </a:moveTo>
                      <a:cubicBezTo>
                        <a:pt x="442" y="1976"/>
                        <a:pt x="0" y="1534"/>
                        <a:pt x="0" y="988"/>
                      </a:cubicBezTo>
                      <a:cubicBezTo>
                        <a:pt x="0" y="442"/>
                        <a:pt x="442" y="0"/>
                        <a:pt x="988" y="0"/>
                      </a:cubicBezTo>
                      <a:lnTo>
                        <a:pt x="988" y="424"/>
                      </a:lnTo>
                      <a:cubicBezTo>
                        <a:pt x="677" y="424"/>
                        <a:pt x="425" y="677"/>
                        <a:pt x="425" y="988"/>
                      </a:cubicBezTo>
                      <a:cubicBezTo>
                        <a:pt x="425" y="1299"/>
                        <a:pt x="677" y="1551"/>
                        <a:pt x="988" y="1551"/>
                      </a:cubicBezTo>
                      <a:lnTo>
                        <a:pt x="988" y="1976"/>
                      </a:lnTo>
                      <a:close/>
                    </a:path>
                  </a:pathLst>
                </a:custGeom>
                <a:solidFill>
                  <a:srgbClr val="7F7F7F">
                    <a:alpha val="100000"/>
                  </a:srgbClr>
                </a:solidFill>
                <a:ln w="0" cap="flat">
                  <a:noFill/>
                  <a:prstDash val="solid"/>
                  <a:miter lim="0"/>
                </a:ln>
              </p:spPr>
              <p:txBody>
                <a:bodyPr rtlCol="0"/>
                <a:p>
                  <a:pPr algn="ctr"/>
                  <a:endParaRPr lang="zh-CN" altLang="en-US" sz="1200"/>
                </a:p>
              </p:txBody>
            </p:sp>
            <p:sp>
              <p:nvSpPr>
                <p:cNvPr id="212" name="path 212"/>
                <p:cNvSpPr/>
                <p:nvPr/>
              </p:nvSpPr>
              <p:spPr>
                <a:xfrm>
                  <a:off x="0" y="0"/>
                  <a:ext cx="646683" cy="1274444"/>
                </a:xfrm>
                <a:custGeom>
                  <a:avLst/>
                  <a:gdLst/>
                  <a:ahLst/>
                  <a:cxnLst/>
                  <a:rect l="0" t="0" r="0" b="0"/>
                  <a:pathLst>
                    <a:path w="1018" h="2006">
                      <a:moveTo>
                        <a:pt x="1003" y="1991"/>
                      </a:moveTo>
                      <a:cubicBezTo>
                        <a:pt x="457" y="1991"/>
                        <a:pt x="15" y="1549"/>
                        <a:pt x="15" y="1003"/>
                      </a:cubicBezTo>
                      <a:cubicBezTo>
                        <a:pt x="15" y="457"/>
                        <a:pt x="457" y="15"/>
                        <a:pt x="1003" y="15"/>
                      </a:cubicBezTo>
                      <a:lnTo>
                        <a:pt x="1003" y="439"/>
                      </a:lnTo>
                      <a:cubicBezTo>
                        <a:pt x="692" y="439"/>
                        <a:pt x="440" y="692"/>
                        <a:pt x="440" y="1003"/>
                      </a:cubicBezTo>
                      <a:cubicBezTo>
                        <a:pt x="440" y="1314"/>
                        <a:pt x="692" y="1566"/>
                        <a:pt x="1003" y="1566"/>
                      </a:cubicBezTo>
                      <a:lnTo>
                        <a:pt x="1003" y="1991"/>
                      </a:lnTo>
                      <a:close/>
                    </a:path>
                  </a:pathLst>
                </a:custGeom>
                <a:noFill/>
                <a:ln w="19050" cap="flat">
                  <a:solidFill>
                    <a:srgbClr val="FFFFFF"/>
                  </a:solidFill>
                  <a:prstDash val="solid"/>
                  <a:round/>
                </a:ln>
              </p:spPr>
              <p:txBody>
                <a:bodyPr rtlCol="0"/>
                <a:p>
                  <a:pPr algn="ctr"/>
                  <a:endParaRPr lang="zh-CN" altLang="en-US" sz="1200"/>
                </a:p>
              </p:txBody>
            </p:sp>
          </p:grpSp>
          <p:grpSp>
            <p:nvGrpSpPr>
              <p:cNvPr id="20" name="group 20"/>
              <p:cNvGrpSpPr/>
              <p:nvPr/>
            </p:nvGrpSpPr>
            <p:grpSpPr>
              <a:xfrm rot="21600000">
                <a:off x="184904" y="1031847"/>
                <a:ext cx="1273852" cy="1274445"/>
                <a:chOff x="0" y="0"/>
                <a:chExt cx="1273852" cy="1274445"/>
              </a:xfrm>
            </p:grpSpPr>
            <p:sp>
              <p:nvSpPr>
                <p:cNvPr id="214" name="path 214"/>
                <p:cNvSpPr/>
                <p:nvPr/>
              </p:nvSpPr>
              <p:spPr>
                <a:xfrm>
                  <a:off x="93006" y="9525"/>
                  <a:ext cx="1171321" cy="1255395"/>
                </a:xfrm>
                <a:custGeom>
                  <a:avLst/>
                  <a:gdLst/>
                  <a:ahLst/>
                  <a:cxnLst/>
                  <a:rect l="0" t="0" r="0" b="0"/>
                  <a:pathLst>
                    <a:path w="1844" h="1977">
                      <a:moveTo>
                        <a:pt x="856" y="0"/>
                      </a:moveTo>
                      <a:cubicBezTo>
                        <a:pt x="1402" y="0"/>
                        <a:pt x="1844" y="442"/>
                        <a:pt x="1844" y="988"/>
                      </a:cubicBezTo>
                      <a:cubicBezTo>
                        <a:pt x="1844" y="1534"/>
                        <a:pt x="1402" y="1977"/>
                        <a:pt x="856" y="1977"/>
                      </a:cubicBezTo>
                      <a:cubicBezTo>
                        <a:pt x="502" y="1977"/>
                        <a:pt x="176" y="1788"/>
                        <a:pt x="0" y="1482"/>
                      </a:cubicBezTo>
                      <a:lnTo>
                        <a:pt x="368" y="1270"/>
                      </a:lnTo>
                      <a:cubicBezTo>
                        <a:pt x="523" y="1539"/>
                        <a:pt x="868" y="1631"/>
                        <a:pt x="1137" y="1476"/>
                      </a:cubicBezTo>
                      <a:cubicBezTo>
                        <a:pt x="1407" y="1320"/>
                        <a:pt x="1499" y="976"/>
                        <a:pt x="1344" y="706"/>
                      </a:cubicBezTo>
                      <a:cubicBezTo>
                        <a:pt x="1243" y="532"/>
                        <a:pt x="1057" y="425"/>
                        <a:pt x="856" y="425"/>
                      </a:cubicBezTo>
                      <a:lnTo>
                        <a:pt x="856" y="0"/>
                      </a:lnTo>
                      <a:close/>
                    </a:path>
                  </a:pathLst>
                </a:custGeom>
                <a:solidFill>
                  <a:srgbClr val="EB613B">
                    <a:alpha val="100000"/>
                  </a:srgbClr>
                </a:solidFill>
                <a:ln w="0" cap="flat">
                  <a:noFill/>
                  <a:prstDash val="solid"/>
                  <a:miter lim="0"/>
                </a:ln>
              </p:spPr>
              <p:txBody>
                <a:bodyPr rtlCol="0"/>
                <a:p>
                  <a:pPr algn="ctr"/>
                  <a:endParaRPr lang="zh-CN" altLang="en-US" sz="1200"/>
                </a:p>
              </p:txBody>
            </p:sp>
            <p:sp>
              <p:nvSpPr>
                <p:cNvPr id="216" name="path 216"/>
                <p:cNvSpPr/>
                <p:nvPr/>
              </p:nvSpPr>
              <p:spPr>
                <a:xfrm>
                  <a:off x="83481" y="0"/>
                  <a:ext cx="1190371" cy="1274445"/>
                </a:xfrm>
                <a:custGeom>
                  <a:avLst/>
                  <a:gdLst/>
                  <a:ahLst/>
                  <a:cxnLst/>
                  <a:rect l="0" t="0" r="0" b="0"/>
                  <a:pathLst>
                    <a:path w="1874" h="2007">
                      <a:moveTo>
                        <a:pt x="871" y="15"/>
                      </a:moveTo>
                      <a:cubicBezTo>
                        <a:pt x="1417" y="15"/>
                        <a:pt x="1859" y="457"/>
                        <a:pt x="1859" y="1003"/>
                      </a:cubicBezTo>
                      <a:cubicBezTo>
                        <a:pt x="1859" y="1549"/>
                        <a:pt x="1417" y="1992"/>
                        <a:pt x="871" y="1992"/>
                      </a:cubicBezTo>
                      <a:cubicBezTo>
                        <a:pt x="517" y="1992"/>
                        <a:pt x="191" y="1803"/>
                        <a:pt x="15" y="1497"/>
                      </a:cubicBezTo>
                      <a:lnTo>
                        <a:pt x="383" y="1285"/>
                      </a:lnTo>
                      <a:cubicBezTo>
                        <a:pt x="538" y="1554"/>
                        <a:pt x="883" y="1646"/>
                        <a:pt x="1152" y="1491"/>
                      </a:cubicBezTo>
                      <a:cubicBezTo>
                        <a:pt x="1422" y="1335"/>
                        <a:pt x="1514" y="991"/>
                        <a:pt x="1359" y="721"/>
                      </a:cubicBezTo>
                      <a:cubicBezTo>
                        <a:pt x="1258" y="547"/>
                        <a:pt x="1072" y="440"/>
                        <a:pt x="871" y="440"/>
                      </a:cubicBezTo>
                      <a:lnTo>
                        <a:pt x="871" y="15"/>
                      </a:lnTo>
                      <a:close/>
                    </a:path>
                  </a:pathLst>
                </a:custGeom>
                <a:noFill/>
                <a:ln w="19050" cap="flat">
                  <a:solidFill>
                    <a:srgbClr val="FFFFFF"/>
                  </a:solidFill>
                  <a:prstDash val="solid"/>
                  <a:round/>
                </a:ln>
              </p:spPr>
              <p:txBody>
                <a:bodyPr rtlCol="0"/>
                <a:p>
                  <a:pPr algn="ctr"/>
                  <a:endParaRPr lang="zh-CN" altLang="en-US" sz="1200"/>
                </a:p>
              </p:txBody>
            </p:sp>
            <p:sp>
              <p:nvSpPr>
                <p:cNvPr id="218" name="path 218"/>
                <p:cNvSpPr/>
                <p:nvPr/>
              </p:nvSpPr>
              <p:spPr>
                <a:xfrm>
                  <a:off x="0" y="9525"/>
                  <a:ext cx="636693" cy="941451"/>
                </a:xfrm>
                <a:custGeom>
                  <a:avLst/>
                  <a:gdLst/>
                  <a:ahLst/>
                  <a:cxnLst/>
                  <a:rect l="0" t="0" r="0" b="0"/>
                  <a:pathLst>
                    <a:path w="1002" h="1482">
                      <a:moveTo>
                        <a:pt x="146" y="1482"/>
                      </a:moveTo>
                      <a:cubicBezTo>
                        <a:pt x="-126" y="1009"/>
                        <a:pt x="35" y="405"/>
                        <a:pt x="508" y="132"/>
                      </a:cubicBezTo>
                      <a:cubicBezTo>
                        <a:pt x="658" y="45"/>
                        <a:pt x="829" y="0"/>
                        <a:pt x="1002" y="0"/>
                      </a:cubicBezTo>
                      <a:lnTo>
                        <a:pt x="1002" y="425"/>
                      </a:lnTo>
                      <a:cubicBezTo>
                        <a:pt x="691" y="425"/>
                        <a:pt x="439" y="677"/>
                        <a:pt x="439" y="988"/>
                      </a:cubicBezTo>
                      <a:cubicBezTo>
                        <a:pt x="439" y="1087"/>
                        <a:pt x="465" y="1184"/>
                        <a:pt x="514" y="1270"/>
                      </a:cubicBezTo>
                      <a:lnTo>
                        <a:pt x="146" y="1482"/>
                      </a:lnTo>
                      <a:close/>
                    </a:path>
                  </a:pathLst>
                </a:custGeom>
                <a:solidFill>
                  <a:srgbClr val="7F7F7F">
                    <a:alpha val="100000"/>
                  </a:srgbClr>
                </a:solidFill>
                <a:ln w="0" cap="flat">
                  <a:noFill/>
                  <a:prstDash val="solid"/>
                  <a:miter lim="0"/>
                </a:ln>
              </p:spPr>
              <p:txBody>
                <a:bodyPr rtlCol="0"/>
                <a:p>
                  <a:pPr algn="ctr"/>
                  <a:endParaRPr lang="zh-CN" altLang="en-US" sz="1200"/>
                </a:p>
              </p:txBody>
            </p:sp>
            <p:sp>
              <p:nvSpPr>
                <p:cNvPr id="220" name="path 220"/>
                <p:cNvSpPr/>
                <p:nvPr/>
              </p:nvSpPr>
              <p:spPr>
                <a:xfrm>
                  <a:off x="0" y="0"/>
                  <a:ext cx="646218" cy="960501"/>
                </a:xfrm>
                <a:custGeom>
                  <a:avLst/>
                  <a:gdLst/>
                  <a:ahLst/>
                  <a:cxnLst/>
                  <a:rect l="0" t="0" r="0" b="0"/>
                  <a:pathLst>
                    <a:path w="1017" h="1512">
                      <a:moveTo>
                        <a:pt x="146" y="1497"/>
                      </a:moveTo>
                      <a:cubicBezTo>
                        <a:pt x="-126" y="1024"/>
                        <a:pt x="35" y="420"/>
                        <a:pt x="508" y="147"/>
                      </a:cubicBezTo>
                      <a:cubicBezTo>
                        <a:pt x="658" y="60"/>
                        <a:pt x="829" y="15"/>
                        <a:pt x="1002" y="15"/>
                      </a:cubicBezTo>
                      <a:lnTo>
                        <a:pt x="1002" y="440"/>
                      </a:lnTo>
                      <a:cubicBezTo>
                        <a:pt x="691" y="440"/>
                        <a:pt x="439" y="692"/>
                        <a:pt x="439" y="1003"/>
                      </a:cubicBezTo>
                      <a:cubicBezTo>
                        <a:pt x="439" y="1102"/>
                        <a:pt x="465" y="1199"/>
                        <a:pt x="514" y="1285"/>
                      </a:cubicBezTo>
                      <a:lnTo>
                        <a:pt x="146" y="1497"/>
                      </a:lnTo>
                      <a:close/>
                    </a:path>
                  </a:pathLst>
                </a:custGeom>
                <a:noFill/>
                <a:ln w="19050" cap="flat">
                  <a:solidFill>
                    <a:srgbClr val="FFFFFF"/>
                  </a:solidFill>
                  <a:prstDash val="solid"/>
                  <a:round/>
                </a:ln>
              </p:spPr>
              <p:txBody>
                <a:bodyPr rtlCol="0"/>
                <a:p>
                  <a:pPr algn="ctr"/>
                  <a:endParaRPr lang="zh-CN" altLang="en-US" sz="1200"/>
                </a:p>
              </p:txBody>
            </p:sp>
          </p:grpSp>
          <p:sp>
            <p:nvSpPr>
              <p:cNvPr id="222" name="path 222"/>
              <p:cNvSpPr/>
              <p:nvPr/>
            </p:nvSpPr>
            <p:spPr>
              <a:xfrm>
                <a:off x="55152" y="0"/>
                <a:ext cx="6009132" cy="35786"/>
              </a:xfrm>
              <a:custGeom>
                <a:avLst/>
                <a:gdLst/>
                <a:ahLst/>
                <a:cxnLst/>
                <a:rect l="0" t="0" r="0" b="0"/>
                <a:pathLst>
                  <a:path w="9463" h="56">
                    <a:moveTo>
                      <a:pt x="0" y="56"/>
                    </a:moveTo>
                    <a:lnTo>
                      <a:pt x="9463" y="56"/>
                    </a:lnTo>
                    <a:lnTo>
                      <a:pt x="9463" y="0"/>
                    </a:lnTo>
                    <a:lnTo>
                      <a:pt x="0" y="0"/>
                    </a:lnTo>
                    <a:lnTo>
                      <a:pt x="0" y="56"/>
                    </a:lnTo>
                    <a:close/>
                  </a:path>
                </a:pathLst>
              </a:custGeom>
              <a:solidFill>
                <a:srgbClr val="ED7D31">
                  <a:alpha val="100000"/>
                </a:srgbClr>
              </a:solidFill>
              <a:ln w="0" cap="flat">
                <a:noFill/>
                <a:prstDash val="solid"/>
                <a:miter lim="0"/>
              </a:ln>
            </p:spPr>
            <p:txBody>
              <a:bodyPr rtlCol="0"/>
              <a:p>
                <a:pPr algn="ctr"/>
                <a:endParaRPr lang="zh-CN" altLang="en-US" sz="1200"/>
              </a:p>
            </p:txBody>
          </p:sp>
        </p:grpSp>
        <p:sp>
          <p:nvSpPr>
            <p:cNvPr id="242" name="textbox 242"/>
            <p:cNvSpPr/>
            <p:nvPr/>
          </p:nvSpPr>
          <p:spPr>
            <a:xfrm>
              <a:off x="7622" y="7127"/>
              <a:ext cx="2589" cy="1635"/>
            </a:xfrm>
            <a:prstGeom prst="rect">
              <a:avLst/>
            </a:prstGeom>
            <a:noFill/>
            <a:ln w="0" cap="flat">
              <a:noFill/>
              <a:prstDash val="solid"/>
              <a:miter lim="0"/>
            </a:ln>
          </p:spPr>
          <p:txBody>
            <a:bodyPr vert="horz" wrap="square" lIns="0" tIns="0" rIns="0" bIns="0"/>
            <a:p>
              <a:pPr algn="l" rtl="0" eaLnBrk="0">
                <a:lnSpc>
                  <a:spcPct val="82000"/>
                </a:lnSpc>
              </a:pPr>
              <a:endParaRPr sz="1200" dirty="0">
                <a:latin typeface="Arial" panose="020B0604020202020204"/>
                <a:ea typeface="Arial" panose="020B0604020202020204"/>
                <a:cs typeface="Arial" panose="020B0604020202020204"/>
              </a:endParaRPr>
            </a:p>
            <a:p>
              <a:pPr marL="31750" algn="l" rtl="0" eaLnBrk="0">
                <a:lnSpc>
                  <a:spcPct val="89000"/>
                </a:lnSpc>
              </a:pPr>
              <a:r>
                <a:rPr sz="12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20-30％</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的骨髓</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瘤患者出现高钙血</a:t>
              </a:r>
              <a:endParaRPr sz="1200" dirty="0">
                <a:latin typeface="Arial" panose="020B0604020202020204"/>
                <a:ea typeface="Arial" panose="020B0604020202020204"/>
                <a:cs typeface="Arial" panose="020B0604020202020204"/>
              </a:endParaRPr>
            </a:p>
            <a:p>
              <a:pPr marL="417195" algn="l" rtl="0" eaLnBrk="0">
                <a:lnSpc>
                  <a:spcPct val="94000"/>
                </a:lnSpc>
              </a:pP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症的症状</a:t>
              </a:r>
              <a:endParaRPr sz="1200" dirty="0">
                <a:latin typeface="微软雅黑" panose="020B0503020204020204" charset="-122"/>
                <a:ea typeface="微软雅黑" panose="020B0503020204020204" charset="-122"/>
                <a:cs typeface="微软雅黑" panose="020B0503020204020204" charset="-122"/>
              </a:endParaRPr>
            </a:p>
          </p:txBody>
        </p:sp>
        <p:sp>
          <p:nvSpPr>
            <p:cNvPr id="246" name="textbox 246"/>
            <p:cNvSpPr/>
            <p:nvPr/>
          </p:nvSpPr>
          <p:spPr>
            <a:xfrm>
              <a:off x="908" y="7304"/>
              <a:ext cx="2634" cy="1059"/>
            </a:xfrm>
            <a:prstGeom prst="rect">
              <a:avLst/>
            </a:prstGeom>
            <a:noFill/>
            <a:ln w="0" cap="flat">
              <a:noFill/>
              <a:prstDash val="solid"/>
              <a:miter lim="0"/>
            </a:ln>
          </p:spPr>
          <p:txBody>
            <a:bodyPr vert="horz" wrap="square" lIns="0" tIns="0" rIns="0" bIns="0"/>
            <a:p>
              <a:pPr algn="l" rtl="0" eaLnBrk="0">
                <a:lnSpc>
                  <a:spcPct val="82000"/>
                </a:lnSpc>
              </a:pPr>
              <a:endParaRPr sz="1200" dirty="0">
                <a:latin typeface="Arial" panose="020B0604020202020204"/>
                <a:ea typeface="Arial" panose="020B0604020202020204"/>
                <a:cs typeface="Arial" panose="020B0604020202020204"/>
              </a:endParaRPr>
            </a:p>
            <a:p>
              <a:pPr marL="12700" algn="l" rtl="0" eaLnBrk="0">
                <a:lnSpc>
                  <a:spcPct val="89000"/>
                </a:lnSpc>
              </a:pP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约</a:t>
              </a:r>
              <a:r>
                <a:rPr sz="1200" b="1" kern="0" spc="50" dirty="0">
                  <a:solidFill>
                    <a:srgbClr val="EB613B">
                      <a:alpha val="100000"/>
                    </a:srgbClr>
                  </a:solidFill>
                  <a:latin typeface="微软雅黑" panose="020B0503020204020204" charset="-122"/>
                  <a:ea typeface="微软雅黑" panose="020B0503020204020204" charset="-122"/>
                  <a:cs typeface="微软雅黑" panose="020B0503020204020204" charset="-122"/>
                </a:rPr>
                <a:t>2/3</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的骨髓瘤患</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者因为骨痛就诊</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11" name="组合 10"/>
          <p:cNvGrpSpPr/>
          <p:nvPr/>
        </p:nvGrpSpPr>
        <p:grpSpPr>
          <a:xfrm>
            <a:off x="6078220" y="883920"/>
            <a:ext cx="4953635" cy="2604135"/>
            <a:chOff x="9561" y="1755"/>
            <a:chExt cx="8477" cy="6563"/>
          </a:xfrm>
        </p:grpSpPr>
        <p:pic>
          <p:nvPicPr>
            <p:cNvPr id="272" name="picture 272"/>
            <p:cNvPicPr>
              <a:picLocks noChangeAspect="1"/>
            </p:cNvPicPr>
            <p:nvPr/>
          </p:nvPicPr>
          <p:blipFill>
            <a:blip r:embed="rId2"/>
            <a:stretch>
              <a:fillRect/>
            </a:stretch>
          </p:blipFill>
          <p:spPr>
            <a:xfrm rot="21600000">
              <a:off x="9561" y="1828"/>
              <a:ext cx="8477" cy="6453"/>
            </a:xfrm>
            <a:prstGeom prst="rect">
              <a:avLst/>
            </a:prstGeom>
          </p:spPr>
        </p:pic>
        <p:sp>
          <p:nvSpPr>
            <p:cNvPr id="284" name="textbox 284"/>
            <p:cNvSpPr/>
            <p:nvPr/>
          </p:nvSpPr>
          <p:spPr>
            <a:xfrm>
              <a:off x="10954" y="2050"/>
              <a:ext cx="5809" cy="1608"/>
            </a:xfrm>
            <a:prstGeom prst="rect">
              <a:avLst/>
            </a:prstGeom>
            <a:noFill/>
            <a:ln w="0" cap="flat">
              <a:noFill/>
              <a:prstDash val="solid"/>
              <a:miter lim="0"/>
            </a:ln>
          </p:spPr>
          <p:txBody>
            <a:bodyPr vert="horz" wrap="square" lIns="0" tIns="0" rIns="0" bIns="0"/>
            <a:p>
              <a:pPr algn="l" rtl="0" eaLnBrk="0">
                <a:lnSpc>
                  <a:spcPct val="91000"/>
                </a:lnSpc>
              </a:pPr>
              <a:endParaRPr sz="100" dirty="0">
                <a:latin typeface="Arial" panose="020B0604020202020204"/>
                <a:ea typeface="Arial" panose="020B0604020202020204"/>
                <a:cs typeface="Arial" panose="020B0604020202020204"/>
              </a:endParaRPr>
            </a:p>
            <a:p>
              <a:pPr algn="ctr" rtl="0" eaLnBrk="0">
                <a:lnSpc>
                  <a:spcPct val="91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病理性骨折增加骨髓瘤死亡</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风险</a:t>
              </a:r>
              <a:r>
                <a:rPr sz="1400" b="1" kern="0" spc="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endParaRPr sz="2000" baseline="290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01000"/>
                </a:lnSpc>
              </a:pPr>
              <a:endParaRPr sz="300" dirty="0">
                <a:latin typeface="Arial" panose="020B0604020202020204"/>
                <a:ea typeface="Arial" panose="020B0604020202020204"/>
                <a:cs typeface="Arial" panose="020B0604020202020204"/>
              </a:endParaRPr>
            </a:p>
            <a:p>
              <a:pPr algn="r" rtl="0" eaLnBrk="0">
                <a:lnSpc>
                  <a:spcPct val="89000"/>
                </a:lnSpc>
                <a:spcBef>
                  <a:spcPts val="5"/>
                </a:spcBef>
              </a:pPr>
              <a:r>
                <a:rPr sz="1200"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一 无骨折    </a:t>
              </a:r>
              <a:r>
                <a:rPr sz="1200" kern="0" spc="-10" dirty="0">
                  <a:solidFill>
                    <a:srgbClr val="1AB9BF">
                      <a:alpha val="100000"/>
                    </a:srgbClr>
                  </a:solidFill>
                  <a:latin typeface="微软雅黑" panose="020B0503020204020204" charset="-122"/>
                  <a:ea typeface="微软雅黑" panose="020B0503020204020204" charset="-122"/>
                  <a:cs typeface="微软雅黑" panose="020B0503020204020204" charset="-122"/>
                </a:rPr>
                <a:t>一 有骨折</a:t>
              </a:r>
              <a:endParaRPr sz="1200" dirty="0">
                <a:latin typeface="微软雅黑" panose="020B0503020204020204" charset="-122"/>
                <a:ea typeface="微软雅黑" panose="020B0503020204020204" charset="-122"/>
                <a:cs typeface="微软雅黑" panose="020B0503020204020204" charset="-122"/>
              </a:endParaRPr>
            </a:p>
          </p:txBody>
        </p:sp>
        <p:sp>
          <p:nvSpPr>
            <p:cNvPr id="286" name="textbox 286"/>
            <p:cNvSpPr/>
            <p:nvPr/>
          </p:nvSpPr>
          <p:spPr>
            <a:xfrm>
              <a:off x="9837" y="7463"/>
              <a:ext cx="7508" cy="855"/>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a:ea typeface="Arial" panose="020B0604020202020204"/>
                <a:cs typeface="Arial" panose="020B0604020202020204"/>
              </a:endParaRPr>
            </a:p>
            <a:p>
              <a:pPr marL="1830070" algn="l" rtl="0" eaLnBrk="0">
                <a:lnSpc>
                  <a:spcPct val="89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诊断后时间，年</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200" dirty="0">
                <a:latin typeface="Arial" panose="020B0604020202020204"/>
                <a:ea typeface="Arial" panose="020B0604020202020204"/>
                <a:cs typeface="Arial" panose="020B0604020202020204"/>
              </a:endParaRPr>
            </a:p>
            <a:p>
              <a:pPr marL="12700" algn="l" rtl="0" eaLnBrk="0">
                <a:lnSpc>
                  <a:spcPct val="89000"/>
                </a:lnSpc>
                <a:spcBef>
                  <a:spcPts val="5"/>
                </a:spcBef>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a:t>
              </a:r>
              <a:endParaRPr sz="1200" dirty="0">
                <a:latin typeface="微软雅黑" panose="020B0503020204020204" charset="-122"/>
                <a:ea typeface="微软雅黑" panose="020B0503020204020204" charset="-122"/>
                <a:cs typeface="微软雅黑" panose="020B0503020204020204" charset="-122"/>
              </a:endParaRPr>
            </a:p>
          </p:txBody>
        </p:sp>
        <p:sp>
          <p:nvSpPr>
            <p:cNvPr id="290" name="textbox 290"/>
            <p:cNvSpPr/>
            <p:nvPr/>
          </p:nvSpPr>
          <p:spPr>
            <a:xfrm>
              <a:off x="15831" y="4521"/>
              <a:ext cx="1477" cy="1492"/>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死亡风险</a:t>
              </a:r>
              <a:endParaRPr sz="1200" dirty="0">
                <a:latin typeface="微软雅黑" panose="020B0503020204020204" charset="-122"/>
                <a:ea typeface="微软雅黑" panose="020B0503020204020204" charset="-122"/>
                <a:cs typeface="微软雅黑" panose="020B0503020204020204" charset="-122"/>
              </a:endParaRPr>
            </a:p>
            <a:p>
              <a:pPr marL="110490" algn="l" rtl="0" eaLnBrk="0">
                <a:lnSpc>
                  <a:spcPct val="92000"/>
                </a:lnSpc>
                <a:spcBef>
                  <a:spcPts val="395"/>
                </a:spcBef>
              </a:pPr>
              <a:r>
                <a:rPr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31%</a:t>
              </a:r>
              <a:endParaRPr dirty="0">
                <a:latin typeface="微软雅黑" panose="020B0503020204020204" charset="-122"/>
                <a:ea typeface="微软雅黑" panose="020B0503020204020204" charset="-122"/>
                <a:cs typeface="微软雅黑" panose="020B0503020204020204" charset="-122"/>
              </a:endParaRPr>
            </a:p>
            <a:p>
              <a:pPr algn="l" rtl="0" eaLnBrk="0">
                <a:lnSpc>
                  <a:spcPct val="130000"/>
                </a:lnSpc>
              </a:pPr>
              <a:endParaRPr sz="300" dirty="0">
                <a:latin typeface="Arial" panose="020B0604020202020204"/>
                <a:ea typeface="Arial" panose="020B0604020202020204"/>
                <a:cs typeface="Arial" panose="020B0604020202020204"/>
              </a:endParaRPr>
            </a:p>
            <a:p>
              <a:pPr marL="146050" algn="l" rtl="0" eaLnBrk="0">
                <a:lnSpc>
                  <a:spcPct val="89000"/>
                </a:lnSpc>
                <a:spcBef>
                  <a:spcPts val="0"/>
                </a:spcBef>
              </a:pPr>
              <a:r>
                <a:rPr sz="1400" b="1" kern="0" spc="-30" dirty="0">
                  <a:solidFill>
                    <a:srgbClr val="EB613B">
                      <a:alpha val="100000"/>
                    </a:srgbClr>
                  </a:solidFill>
                  <a:latin typeface="微软雅黑" panose="020B0503020204020204" charset="-122"/>
                  <a:ea typeface="微软雅黑" panose="020B0503020204020204" charset="-122"/>
                  <a:cs typeface="微软雅黑" panose="020B0503020204020204" charset="-122"/>
                </a:rPr>
                <a:t>P＜0.05</a:t>
              </a:r>
              <a:endParaRPr sz="1400" dirty="0">
                <a:latin typeface="微软雅黑" panose="020B0503020204020204" charset="-122"/>
                <a:ea typeface="微软雅黑" panose="020B0503020204020204" charset="-122"/>
                <a:cs typeface="微软雅黑" panose="020B0503020204020204" charset="-122"/>
              </a:endParaRPr>
            </a:p>
          </p:txBody>
        </p:sp>
        <p:sp>
          <p:nvSpPr>
            <p:cNvPr id="296" name="path 296"/>
            <p:cNvSpPr/>
            <p:nvPr/>
          </p:nvSpPr>
          <p:spPr>
            <a:xfrm>
              <a:off x="9561" y="1755"/>
              <a:ext cx="8477" cy="62"/>
            </a:xfrm>
            <a:custGeom>
              <a:avLst/>
              <a:gdLst/>
              <a:ahLst/>
              <a:cxnLst/>
              <a:rect l="0" t="0" r="0" b="0"/>
              <a:pathLst>
                <a:path w="8476" h="62">
                  <a:moveTo>
                    <a:pt x="0" y="62"/>
                  </a:moveTo>
                  <a:lnTo>
                    <a:pt x="8476" y="62"/>
                  </a:lnTo>
                  <a:lnTo>
                    <a:pt x="8476" y="0"/>
                  </a:lnTo>
                  <a:lnTo>
                    <a:pt x="0" y="0"/>
                  </a:lnTo>
                  <a:lnTo>
                    <a:pt x="0" y="62"/>
                  </a:lnTo>
                  <a:close/>
                </a:path>
              </a:pathLst>
            </a:custGeom>
            <a:solidFill>
              <a:srgbClr val="ED7D31">
                <a:alpha val="100000"/>
              </a:srgbClr>
            </a:solidFill>
            <a:ln w="0" cap="flat">
              <a:noFill/>
              <a:prstDash val="solid"/>
              <a:miter lim="0"/>
            </a:ln>
          </p:spPr>
          <p:txBody>
            <a:bodyPr rtlCol="0"/>
            <a:p>
              <a:pPr algn="ctr"/>
              <a:endParaRPr lang="zh-CN" altLang="en-US"/>
            </a:p>
          </p:txBody>
        </p:sp>
        <p:sp>
          <p:nvSpPr>
            <p:cNvPr id="302" name="textbox 302"/>
            <p:cNvSpPr/>
            <p:nvPr/>
          </p:nvSpPr>
          <p:spPr>
            <a:xfrm rot="16200000">
              <a:off x="9531" y="4912"/>
              <a:ext cx="879" cy="34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生存率</a:t>
              </a:r>
              <a:endParaRPr sz="1400" dirty="0">
                <a:latin typeface="微软雅黑" panose="020B0503020204020204" charset="-122"/>
                <a:ea typeface="微软雅黑" panose="020B0503020204020204" charset="-122"/>
                <a:cs typeface="微软雅黑" panose="020B0503020204020204" charset="-122"/>
              </a:endParaRPr>
            </a:p>
          </p:txBody>
        </p:sp>
      </p:grpSp>
      <p:grpSp>
        <p:nvGrpSpPr>
          <p:cNvPr id="28" name="组合 27"/>
          <p:cNvGrpSpPr/>
          <p:nvPr/>
        </p:nvGrpSpPr>
        <p:grpSpPr>
          <a:xfrm>
            <a:off x="6218554" y="3460750"/>
            <a:ext cx="4878010" cy="3327093"/>
            <a:chOff x="9831" y="2191"/>
            <a:chExt cx="8477" cy="6526"/>
          </a:xfrm>
        </p:grpSpPr>
        <p:grpSp>
          <p:nvGrpSpPr>
            <p:cNvPr id="17" name="group 22"/>
            <p:cNvGrpSpPr/>
            <p:nvPr/>
          </p:nvGrpSpPr>
          <p:grpSpPr>
            <a:xfrm rot="21600000">
              <a:off x="9831" y="2191"/>
              <a:ext cx="8477" cy="6526"/>
              <a:chOff x="0" y="0"/>
              <a:chExt cx="5382894" cy="4144008"/>
            </a:xfrm>
          </p:grpSpPr>
          <p:pic>
            <p:nvPicPr>
              <p:cNvPr id="19" name="picture 264"/>
              <p:cNvPicPr>
                <a:picLocks noChangeAspect="1"/>
              </p:cNvPicPr>
              <p:nvPr/>
            </p:nvPicPr>
            <p:blipFill>
              <a:blip r:embed="rId3"/>
              <a:stretch>
                <a:fillRect/>
              </a:stretch>
            </p:blipFill>
            <p:spPr>
              <a:xfrm rot="21600000">
                <a:off x="0" y="46354"/>
                <a:ext cx="5382894" cy="4097654"/>
              </a:xfrm>
              <a:prstGeom prst="rect">
                <a:avLst/>
              </a:prstGeom>
            </p:spPr>
          </p:pic>
          <p:pic>
            <p:nvPicPr>
              <p:cNvPr id="21" name="picture 266"/>
              <p:cNvPicPr>
                <a:picLocks noChangeAspect="1"/>
              </p:cNvPicPr>
              <p:nvPr/>
            </p:nvPicPr>
            <p:blipFill>
              <a:blip r:embed="rId4"/>
              <a:stretch>
                <a:fillRect/>
              </a:stretch>
            </p:blipFill>
            <p:spPr>
              <a:xfrm rot="21600000">
                <a:off x="913384" y="1192339"/>
                <a:ext cx="4216780" cy="1884172"/>
              </a:xfrm>
              <a:prstGeom prst="rect">
                <a:avLst/>
              </a:prstGeom>
            </p:spPr>
          </p:pic>
          <p:sp>
            <p:nvSpPr>
              <p:cNvPr id="23" name="textbox 268"/>
              <p:cNvSpPr/>
              <p:nvPr/>
            </p:nvSpPr>
            <p:spPr>
              <a:xfrm>
                <a:off x="84788" y="185865"/>
                <a:ext cx="5214086" cy="3414376"/>
              </a:xfrm>
              <a:prstGeom prst="rect">
                <a:avLst/>
              </a:prstGeom>
              <a:noFill/>
              <a:ln w="0" cap="flat">
                <a:noFill/>
                <a:prstDash val="solid"/>
                <a:miter lim="0"/>
              </a:ln>
            </p:spPr>
            <p:txBody>
              <a:bodyPr vert="horz" wrap="square" lIns="0" tIns="0" rIns="0" bIns="0"/>
              <a:p>
                <a:pPr algn="ctr" rtl="0" eaLnBrk="0">
                  <a:lnSpc>
                    <a:spcPct val="87000"/>
                  </a:lnSpc>
                </a:pPr>
                <a:endParaRPr sz="1400" dirty="0">
                  <a:latin typeface="Arial" panose="020B0604020202020204"/>
                  <a:ea typeface="Arial" panose="020B0604020202020204"/>
                  <a:cs typeface="Arial" panose="020B0604020202020204"/>
                </a:endParaRPr>
              </a:p>
              <a:p>
                <a:pPr marL="12700" algn="ctr" rtl="0" eaLnBrk="0">
                  <a:lnSpc>
                    <a:spcPct val="91000"/>
                  </a:lnSpc>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新诊断骨髓瘤存在高钙血症增加早期死亡风险</a:t>
                </a:r>
                <a:r>
                  <a:rPr sz="1400" b="1" kern="0" spc="0" baseline="29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400" baseline="29000" dirty="0">
                  <a:latin typeface="微软雅黑" panose="020B0503020204020204" charset="-122"/>
                  <a:ea typeface="微软雅黑" panose="020B0503020204020204" charset="-122"/>
                  <a:cs typeface="微软雅黑" panose="020B0503020204020204" charset="-122"/>
                </a:endParaRPr>
              </a:p>
              <a:p>
                <a:pPr algn="l" rtl="0" eaLnBrk="0">
                  <a:lnSpc>
                    <a:spcPct val="158000"/>
                  </a:lnSpc>
                </a:pPr>
                <a:endParaRPr sz="1000" dirty="0">
                  <a:latin typeface="Arial" panose="020B0604020202020204"/>
                  <a:ea typeface="Arial" panose="020B0604020202020204"/>
                  <a:cs typeface="Arial" panose="020B0604020202020204"/>
                </a:endParaRPr>
              </a:p>
              <a:p>
                <a:pPr marL="1635125" algn="l" rtl="0" eaLnBrk="0">
                  <a:lnSpc>
                    <a:spcPct val="94000"/>
                  </a:lnSpc>
                  <a:spcBef>
                    <a:spcPts val="450"/>
                  </a:spcBef>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早期死亡率(2个月内)</a:t>
                </a:r>
                <a:endParaRPr sz="1500" dirty="0">
                  <a:latin typeface="微软雅黑" panose="020B0503020204020204" charset="-122"/>
                  <a:ea typeface="微软雅黑" panose="020B0503020204020204" charset="-122"/>
                  <a:cs typeface="微软雅黑" panose="020B0503020204020204" charset="-122"/>
                </a:endParaRPr>
              </a:p>
              <a:p>
                <a:pPr marL="452120" algn="l" rtl="0" eaLnBrk="0">
                  <a:lnSpc>
                    <a:spcPct val="98000"/>
                  </a:lnSpc>
                  <a:spcBef>
                    <a:spcPts val="1145"/>
                  </a:spcBef>
                </a:pPr>
                <a:r>
                  <a:rPr sz="9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10%</a:t>
                </a:r>
                <a:endParaRPr sz="900" dirty="0">
                  <a:latin typeface="微软雅黑" panose="020B0503020204020204" charset="-122"/>
                  <a:ea typeface="微软雅黑" panose="020B0503020204020204" charset="-122"/>
                  <a:cs typeface="微软雅黑" panose="020B0503020204020204" charset="-122"/>
                </a:endParaRPr>
              </a:p>
              <a:p>
                <a:pPr marL="3711575" algn="l" rtl="0" eaLnBrk="0">
                  <a:lnSpc>
                    <a:spcPct val="89000"/>
                  </a:lnSpc>
                  <a:spcBef>
                    <a:spcPts val="164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9.4%</a:t>
                </a:r>
                <a:endParaRPr sz="2000" dirty="0">
                  <a:latin typeface="微软雅黑" panose="020B0503020204020204" charset="-122"/>
                  <a:ea typeface="微软雅黑" panose="020B0503020204020204" charset="-122"/>
                  <a:cs typeface="微软雅黑" panose="020B0503020204020204" charset="-122"/>
                </a:endParaRPr>
              </a:p>
              <a:p>
                <a:pPr marL="520700" algn="l" rtl="0" eaLnBrk="0">
                  <a:lnSpc>
                    <a:spcPct val="98000"/>
                  </a:lnSpc>
                  <a:spcBef>
                    <a:spcPts val="1065"/>
                  </a:spcBef>
                </a:pPr>
                <a:r>
                  <a:rPr sz="9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endParaRPr sz="900" dirty="0">
                  <a:latin typeface="微软雅黑" panose="020B0503020204020204" charset="-122"/>
                  <a:ea typeface="微软雅黑" panose="020B0503020204020204" charset="-122"/>
                  <a:cs typeface="微软雅黑" panose="020B0503020204020204" charset="-122"/>
                </a:endParaRPr>
              </a:p>
              <a:p>
                <a:pPr marL="1651635" algn="l" rtl="0" eaLnBrk="0">
                  <a:lnSpc>
                    <a:spcPct val="90000"/>
                  </a:lnSpc>
                  <a:spcBef>
                    <a:spcPts val="915"/>
                  </a:spcBef>
                </a:pPr>
                <a:r>
                  <a:rPr sz="1600" kern="0" spc="-20" baseline="-13000" dirty="0">
                    <a:solidFill>
                      <a:srgbClr val="FFFFFF">
                        <a:alpha val="100000"/>
                      </a:srgbClr>
                    </a:solidFill>
                    <a:latin typeface="微软雅黑" panose="020B0503020204020204" charset="-122"/>
                    <a:ea typeface="微软雅黑" panose="020B0503020204020204" charset="-122"/>
                    <a:cs typeface="微软雅黑" panose="020B0503020204020204" charset="-122"/>
                  </a:rPr>
                  <a:t>4.6%</a:t>
                </a:r>
                <a:r>
                  <a:rPr sz="10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b="1"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rPr>
                  <a:t>2倍</a:t>
                </a:r>
                <a:endParaRPr dirty="0">
                  <a:latin typeface="微软雅黑" panose="020B0503020204020204" charset="-122"/>
                  <a:ea typeface="微软雅黑" panose="020B0503020204020204" charset="-122"/>
                  <a:cs typeface="微软雅黑" panose="020B0503020204020204" charset="-122"/>
                </a:endParaRPr>
              </a:p>
              <a:p>
                <a:pPr marL="2445385" algn="l" rtl="0" eaLnBrk="0">
                  <a:lnSpc>
                    <a:spcPct val="96000"/>
                  </a:lnSpc>
                  <a:spcBef>
                    <a:spcPts val="15"/>
                  </a:spcBef>
                </a:pPr>
                <a:r>
                  <a:rPr sz="1000" kern="0" spc="-30" dirty="0">
                    <a:solidFill>
                      <a:srgbClr val="EB613B">
                        <a:alpha val="100000"/>
                      </a:srgbClr>
                    </a:solidFill>
                    <a:latin typeface="微软雅黑" panose="020B0503020204020204" charset="-122"/>
                    <a:ea typeface="微软雅黑" panose="020B0503020204020204" charset="-122"/>
                    <a:cs typeface="微软雅黑" panose="020B0503020204020204" charset="-122"/>
                  </a:rPr>
                  <a:t>P＜0.001</a:t>
                </a:r>
                <a:endParaRPr sz="1000" dirty="0">
                  <a:latin typeface="微软雅黑" panose="020B0503020204020204" charset="-122"/>
                  <a:ea typeface="微软雅黑" panose="020B0503020204020204" charset="-122"/>
                  <a:cs typeface="微软雅黑" panose="020B0503020204020204" charset="-122"/>
                </a:endParaRPr>
              </a:p>
              <a:p>
                <a:pPr marL="1316355" algn="l" rtl="0" eaLnBrk="0">
                  <a:lnSpc>
                    <a:spcPct val="89000"/>
                  </a:lnSpc>
                  <a:spcBef>
                    <a:spcPts val="149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非高钙血症</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高钙血症</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01000"/>
                  </a:lnSpc>
                </a:pPr>
                <a:endParaRPr sz="300" dirty="0">
                  <a:latin typeface="Arial" panose="020B0604020202020204"/>
                  <a:ea typeface="Arial" panose="020B0604020202020204"/>
                  <a:cs typeface="Arial" panose="020B0604020202020204"/>
                </a:endParaRPr>
              </a:p>
              <a:p>
                <a:pPr marL="20955" algn="l" rtl="0" eaLnBrk="0">
                  <a:lnSpc>
                    <a:spcPct val="89000"/>
                  </a:lnSpc>
                  <a:spcBef>
                    <a:spcPts val="5"/>
                  </a:spcBef>
                </a:pPr>
                <a:endParaRPr sz="1200" dirty="0">
                  <a:latin typeface="微软雅黑" panose="020B0503020204020204" charset="-122"/>
                  <a:ea typeface="微软雅黑" panose="020B0503020204020204" charset="-122"/>
                  <a:cs typeface="微软雅黑" panose="020B0503020204020204" charset="-122"/>
                </a:endParaRPr>
              </a:p>
            </p:txBody>
          </p:sp>
          <p:sp>
            <p:nvSpPr>
              <p:cNvPr id="24" name="path 270"/>
              <p:cNvSpPr/>
              <p:nvPr/>
            </p:nvSpPr>
            <p:spPr>
              <a:xfrm>
                <a:off x="0" y="0"/>
                <a:ext cx="5382894" cy="39370"/>
              </a:xfrm>
              <a:custGeom>
                <a:avLst/>
                <a:gdLst/>
                <a:ahLst/>
                <a:cxnLst/>
                <a:rect l="0" t="0" r="0" b="0"/>
                <a:pathLst>
                  <a:path w="8476" h="62">
                    <a:moveTo>
                      <a:pt x="0" y="62"/>
                    </a:moveTo>
                    <a:lnTo>
                      <a:pt x="8476" y="62"/>
                    </a:lnTo>
                    <a:lnTo>
                      <a:pt x="8476" y="0"/>
                    </a:lnTo>
                    <a:lnTo>
                      <a:pt x="0" y="0"/>
                    </a:lnTo>
                    <a:lnTo>
                      <a:pt x="0" y="62"/>
                    </a:lnTo>
                    <a:close/>
                  </a:path>
                </a:pathLst>
              </a:custGeom>
              <a:solidFill>
                <a:srgbClr val="ED7D31">
                  <a:alpha val="100000"/>
                </a:srgbClr>
              </a:solidFill>
              <a:ln w="0" cap="flat">
                <a:noFill/>
                <a:prstDash val="solid"/>
                <a:miter lim="0"/>
              </a:ln>
            </p:spPr>
            <p:txBody>
              <a:bodyPr rtlCol="0"/>
              <a:p>
                <a:pPr algn="ctr"/>
                <a:endParaRPr lang="zh-CN" altLang="en-US"/>
              </a:p>
            </p:txBody>
          </p:sp>
        </p:grpSp>
        <p:sp>
          <p:nvSpPr>
            <p:cNvPr id="25" name="textbox 300"/>
            <p:cNvSpPr/>
            <p:nvPr/>
          </p:nvSpPr>
          <p:spPr>
            <a:xfrm rot="16200000">
              <a:off x="9849" y="5389"/>
              <a:ext cx="1101" cy="324"/>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91000"/>
                </a:lnSpc>
              </a:pPr>
              <a:r>
                <a:rPr sz="13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患者比例</a:t>
              </a:r>
              <a:endParaRPr sz="1300" dirty="0">
                <a:latin typeface="微软雅黑" panose="020B0503020204020204" charset="-122"/>
                <a:ea typeface="微软雅黑" panose="020B0503020204020204" charset="-122"/>
                <a:cs typeface="微软雅黑" panose="020B0503020204020204" charset="-122"/>
              </a:endParaRPr>
            </a:p>
          </p:txBody>
        </p:sp>
        <p:sp>
          <p:nvSpPr>
            <p:cNvPr id="26" name="textbox 304"/>
            <p:cNvSpPr/>
            <p:nvPr/>
          </p:nvSpPr>
          <p:spPr>
            <a:xfrm>
              <a:off x="10755" y="5730"/>
              <a:ext cx="334" cy="843"/>
            </a:xfrm>
            <a:prstGeom prst="rect">
              <a:avLst/>
            </a:prstGeom>
            <a:noFill/>
            <a:ln w="0" cap="flat">
              <a:noFill/>
              <a:prstDash val="solid"/>
              <a:miter lim="0"/>
            </a:ln>
          </p:spPr>
          <p:txBody>
            <a:bodyPr vert="horz" wrap="square" lIns="0" tIns="0" rIns="0" bIns="0"/>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18415" algn="l" rtl="0" eaLnBrk="0">
                <a:lnSpc>
                  <a:spcPct val="98000"/>
                </a:lnSpc>
              </a:pPr>
              <a:r>
                <a:rPr sz="9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900" dirty="0">
                <a:latin typeface="微软雅黑" panose="020B0503020204020204" charset="-122"/>
                <a:ea typeface="微软雅黑" panose="020B0503020204020204" charset="-122"/>
                <a:cs typeface="微软雅黑" panose="020B0503020204020204" charset="-122"/>
              </a:endParaRPr>
            </a:p>
          </p:txBody>
        </p:sp>
      </p:grpSp>
      <p:sp>
        <p:nvSpPr>
          <p:cNvPr id="29" name="文本框 28"/>
          <p:cNvSpPr txBox="1"/>
          <p:nvPr/>
        </p:nvSpPr>
        <p:spPr>
          <a:xfrm>
            <a:off x="469900" y="4342130"/>
            <a:ext cx="5403215" cy="1695450"/>
          </a:xfrm>
          <a:prstGeom prst="rect">
            <a:avLst/>
          </a:prstGeom>
          <a:noFill/>
        </p:spPr>
        <p:txBody>
          <a:bodyPr wrap="square" rtlCol="0" anchor="t">
            <a:noAutofit/>
          </a:bodyPr>
          <a:p>
            <a:pPr marL="18415" algn="l" rtl="0" eaLnBrk="0">
              <a:lnSpc>
                <a:spcPct val="89000"/>
              </a:lnSpc>
            </a:pPr>
            <a:r>
              <a:rPr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欧洲五维健康量表</a:t>
            </a:r>
            <a:r>
              <a:rPr b="1"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(EQ-5</a:t>
            </a:r>
            <a:r>
              <a:rPr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D-5L)</a:t>
            </a:r>
            <a:endParaRPr sz="1800" dirty="0">
              <a:latin typeface="微软雅黑" panose="020B0503020204020204" charset="-122"/>
              <a:ea typeface="微软雅黑" panose="020B0503020204020204" charset="-122"/>
              <a:cs typeface="微软雅黑" panose="020B0503020204020204" charset="-122"/>
            </a:endParaRPr>
          </a:p>
          <a:p>
            <a:pPr marL="13335" algn="l" rtl="0" eaLnBrk="0">
              <a:lnSpc>
                <a:spcPct val="89000"/>
              </a:lnSpc>
              <a:spcBef>
                <a:spcPts val="990"/>
              </a:spcBef>
            </a:pP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共五个维度，包括活动能力、自我照护、日常活动、疼痛</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/不适</a:t>
            </a:r>
            <a:endParaRPr sz="1200" dirty="0">
              <a:latin typeface="微软雅黑" panose="020B0503020204020204" charset="-122"/>
              <a:ea typeface="微软雅黑" panose="020B0503020204020204" charset="-122"/>
              <a:cs typeface="微软雅黑" panose="020B0503020204020204" charset="-122"/>
            </a:endParaRPr>
          </a:p>
          <a:p>
            <a:pPr marL="12700" indent="6985" algn="l" rtl="0" eaLnBrk="0">
              <a:lnSpc>
                <a:spcPct val="152000"/>
              </a:lnSpc>
              <a:spcBef>
                <a:spcPts val="40"/>
              </a:spcBef>
            </a:pP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、焦虑/抑郁，是全球广泛应用的关于生命质</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量的测量量表。完  </a:t>
            </a: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全健康的效用指数为1.000分，最差健康状态为-0.865</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分，</a:t>
            </a:r>
            <a:r>
              <a:rPr sz="1200"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rPr>
              <a:t>分数</a:t>
            </a:r>
            <a:r>
              <a:rPr sz="1200" kern="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rPr>
              <a:t>越低生命质量越低。</a:t>
            </a:r>
            <a:endParaRPr sz="1200"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endParaRPr>
          </a:p>
          <a:p>
            <a:pPr marL="12700" indent="6985" algn="l" rtl="0" eaLnBrk="0">
              <a:lnSpc>
                <a:spcPct val="152000"/>
              </a:lnSpc>
              <a:spcBef>
                <a:spcPts val="40"/>
              </a:spcBef>
            </a:pPr>
            <a:endParaRPr sz="1200" dirty="0">
              <a:latin typeface="微软雅黑" panose="020B0503020204020204" charset="-122"/>
              <a:ea typeface="微软雅黑" panose="020B0503020204020204" charset="-122"/>
              <a:cs typeface="微软雅黑" panose="020B0503020204020204" charset="-122"/>
            </a:endParaRPr>
          </a:p>
          <a:p>
            <a:pPr marL="22860" indent="5715" algn="l" rtl="0" eaLnBrk="0">
              <a:lnSpc>
                <a:spcPct val="157000"/>
              </a:lnSpc>
              <a:spcBef>
                <a:spcPts val="75"/>
              </a:spcBef>
            </a:pPr>
            <a:r>
              <a:rPr sz="15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出现</a:t>
            </a:r>
            <a:r>
              <a:rPr sz="15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SRE</a:t>
            </a:r>
            <a:r>
              <a:rPr sz="15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a:t>
            </a:r>
            <a:r>
              <a:rPr sz="15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MM</a:t>
            </a:r>
            <a:r>
              <a:rPr sz="15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患者</a:t>
            </a:r>
            <a:r>
              <a:rPr sz="1500" kern="0" spc="11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rPr>
              <a:t>生命质量</a:t>
            </a:r>
            <a:r>
              <a:rPr sz="1500" b="1" kern="0" spc="110" dirty="0">
                <a:solidFill>
                  <a:srgbClr val="EB613B">
                    <a:alpha val="100000"/>
                  </a:srgbClr>
                </a:solidFill>
                <a:latin typeface="微软雅黑" panose="020B0503020204020204" charset="-122"/>
                <a:ea typeface="微软雅黑" panose="020B0503020204020204" charset="-122"/>
                <a:cs typeface="微软雅黑" panose="020B0503020204020204" charset="-122"/>
                <a:sym typeface="+mn-ea"/>
              </a:rPr>
              <a:t>显著低于</a:t>
            </a:r>
            <a:r>
              <a:rPr sz="15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未发生</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5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SRE</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a:t>
            </a:r>
            <a:r>
              <a:rPr sz="15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MM</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患者。</a:t>
            </a:r>
            <a:endParaRPr lang="zh-CN" altLang="en-US"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58750" y="511810"/>
            <a:ext cx="10968990" cy="705485"/>
          </a:xfrm>
        </p:spPr>
        <p:txBody>
          <a:bodyPr>
            <a:normAutofit/>
          </a:bodyPr>
          <a:p>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MBD</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的诊疗目标</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sp>
        <p:nvSpPr>
          <p:cNvPr id="23" name="矩形: 圆角 22"/>
          <p:cNvSpPr/>
          <p:nvPr/>
        </p:nvSpPr>
        <p:spPr>
          <a:xfrm>
            <a:off x="482600" y="1330960"/>
            <a:ext cx="10993755" cy="3334385"/>
          </a:xfrm>
          <a:prstGeom prst="roundRect">
            <a:avLst>
              <a:gd name="adj" fmla="val 1887"/>
            </a:avLst>
          </a:prstGeom>
          <a:solidFill>
            <a:sysClr val="window" lastClr="FFFFFF"/>
          </a:solidFill>
          <a:ln w="3175" cap="flat" cmpd="sng" algn="ctr">
            <a:gradFill>
              <a:gsLst>
                <a:gs pos="44000">
                  <a:srgbClr val="FEFAF0"/>
                </a:gs>
                <a:gs pos="74000">
                  <a:srgbClr val="FFC182"/>
                </a:gs>
                <a:gs pos="100000">
                  <a:srgbClr val="ED7D31"/>
                </a:gs>
                <a:gs pos="0">
                  <a:srgbClr val="FFC182"/>
                </a:gs>
              </a:gsLst>
              <a:lin ang="5400000" scaled="1"/>
            </a:gradFill>
            <a:prstDash val="solid"/>
            <a:miter lim="800000"/>
          </a:ln>
          <a:effectLst>
            <a:outerShdw blurRad="254000" dist="101600" dir="2700000" algn="tl" rotWithShape="0">
              <a:srgbClr val="033B78">
                <a:alpha val="10000"/>
              </a:srgbClr>
            </a:outerShdw>
          </a:effectLst>
        </p:spPr>
        <p:txBody>
          <a:bodyPr rtlCol="0" anchor="ctr"/>
          <a:p>
            <a:pPr marL="0" marR="0" lvl="0" indent="0" algn="ctr" defTabSz="54864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圆角矩形 4"/>
          <p:cNvSpPr/>
          <p:nvPr/>
        </p:nvSpPr>
        <p:spPr>
          <a:xfrm>
            <a:off x="877570" y="1494155"/>
            <a:ext cx="10351770" cy="762000"/>
          </a:xfrm>
          <a:prstGeom prst="roundRect">
            <a:avLst/>
          </a:prstGeom>
          <a:solidFill>
            <a:srgbClr val="F2664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843299" y="2697071"/>
            <a:ext cx="10561015" cy="2306955"/>
          </a:xfrm>
          <a:prstGeom prst="rect">
            <a:avLst/>
          </a:prstGeom>
          <a:noFill/>
        </p:spPr>
        <p:txBody>
          <a:bodyPr wrap="square">
            <a:spAutoFit/>
          </a:bodyPr>
          <a:p>
            <a:pPr>
              <a:spcAft>
                <a:spcPts val="1200"/>
              </a:spcAft>
            </a:pPr>
            <a:r>
              <a:rPr lang="en-US" altLang="zh-CN" sz="2400" b="1" dirty="0">
                <a:latin typeface="Arial" panose="020B0604020202020204" pitchFamily="34" charset="0"/>
                <a:ea typeface="微软雅黑" panose="020B0503020204020204" charset="-122"/>
                <a:sym typeface="Arial" panose="020B0604020202020204" pitchFamily="34" charset="0"/>
              </a:rPr>
              <a:t>MBD</a:t>
            </a:r>
            <a:r>
              <a:rPr lang="zh-CN" altLang="en-US" sz="2400" b="1" dirty="0">
                <a:latin typeface="Arial" panose="020B0604020202020204" pitchFamily="34" charset="0"/>
                <a:ea typeface="微软雅黑" panose="020B0503020204020204" charset="-122"/>
                <a:sym typeface="Arial" panose="020B0604020202020204" pitchFamily="34" charset="0"/>
              </a:rPr>
              <a:t>治疗的目标不仅仅是对症治疗骨痛，而是： </a:t>
            </a:r>
            <a:r>
              <a:rPr lang="zh-CN" altLang="en-US" sz="2400" b="1" dirty="0">
                <a:solidFill>
                  <a:srgbClr val="F26649"/>
                </a:solidFill>
                <a:latin typeface="Arial" panose="020B0604020202020204" pitchFamily="34" charset="0"/>
                <a:ea typeface="微软雅黑" panose="020B0503020204020204" charset="-122"/>
                <a:sym typeface="Arial" panose="020B0604020202020204" pitchFamily="34" charset="0"/>
              </a:rPr>
              <a:t>全面抑制骨破坏和</a:t>
            </a:r>
            <a:r>
              <a:rPr lang="en-US" altLang="zh-CN" sz="2400" b="1" dirty="0">
                <a:solidFill>
                  <a:srgbClr val="F26649"/>
                </a:solidFill>
                <a:latin typeface="Arial" panose="020B0604020202020204" pitchFamily="34" charset="0"/>
                <a:ea typeface="微软雅黑" panose="020B0503020204020204" charset="-122"/>
                <a:sym typeface="Arial" panose="020B0604020202020204" pitchFamily="34" charset="0"/>
              </a:rPr>
              <a:t>MM</a:t>
            </a:r>
            <a:r>
              <a:rPr lang="zh-CN" altLang="en-US" sz="2400" b="1" dirty="0">
                <a:solidFill>
                  <a:srgbClr val="F26649"/>
                </a:solidFill>
                <a:latin typeface="Arial" panose="020B0604020202020204" pitchFamily="34" charset="0"/>
                <a:ea typeface="微软雅黑" panose="020B0503020204020204" charset="-122"/>
                <a:sym typeface="Arial" panose="020B0604020202020204" pitchFamily="34" charset="0"/>
              </a:rPr>
              <a:t>进展</a:t>
            </a:r>
            <a:endParaRPr lang="en-US" altLang="zh-CN" sz="2400" b="1" dirty="0">
              <a:solidFill>
                <a:srgbClr val="F26649"/>
              </a:solidFill>
              <a:latin typeface="Arial" panose="020B0604020202020204" pitchFamily="34" charset="0"/>
              <a:ea typeface="微软雅黑" panose="020B0503020204020204" charset="-122"/>
              <a:sym typeface="Arial" panose="020B0604020202020204" pitchFamily="34" charset="0"/>
            </a:endParaRPr>
          </a:p>
          <a:p>
            <a:pPr>
              <a:spcAft>
                <a:spcPts val="1200"/>
              </a:spcAft>
            </a:pP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    治疗和预防骨相关事件（</a:t>
            </a:r>
            <a:r>
              <a:rPr lang="en-US" altLang="zh-CN"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SREs</a:t>
            </a: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a:p>
            <a:pPr>
              <a:spcAft>
                <a:spcPts val="1200"/>
              </a:spcAft>
            </a:pP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    缓解疼痛，降低血钙，改善生活质量；</a:t>
            </a:r>
            <a:endParaRPr lang="en-US" altLang="zh-CN"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a:p>
            <a:pPr>
              <a:spcAft>
                <a:spcPts val="1200"/>
              </a:spcAft>
            </a:pP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    控制肿瘤进展，延长生存期；</a:t>
            </a:r>
            <a:endParaRPr lang="en-US" altLang="zh-CN"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a:p>
            <a:pPr>
              <a:spcAft>
                <a:spcPts val="1200"/>
              </a:spcAft>
            </a:pPr>
            <a:endParaRPr lang="en-US" altLang="zh-CN"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5640185" y="2971800"/>
            <a:ext cx="914400" cy="368300"/>
          </a:xfrm>
          <a:prstGeom prst="rect">
            <a:avLst/>
          </a:prstGeom>
          <a:noFill/>
        </p:spPr>
        <p:txBody>
          <a:bodyPr wrap="square" rtlCol="0">
            <a:spAutoFit/>
          </a:bodyPr>
          <a:p>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2364058" y="1595541"/>
            <a:ext cx="7468311" cy="534035"/>
          </a:xfrm>
          <a:prstGeom prst="rect">
            <a:avLst/>
          </a:prstGeom>
          <a:noFill/>
        </p:spPr>
        <p:txBody>
          <a:bodyPr wrap="square">
            <a:spAutoFit/>
          </a:bodyPr>
          <a:p>
            <a:pPr algn="ctr">
              <a:lnSpc>
                <a:spcPct val="120000"/>
              </a:lnSpc>
            </a:pPr>
            <a:r>
              <a:rPr lang="zh-CN" altLang="zh-CN" sz="2400" b="1" dirty="0">
                <a:solidFill>
                  <a:schemeClr val="bg1"/>
                </a:solidFill>
                <a:effectLst/>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原发病的规范化整体治疗是</a:t>
            </a:r>
            <a:r>
              <a:rPr lang="en-US" altLang="zh-CN" sz="2400" b="1" dirty="0">
                <a:solidFill>
                  <a:schemeClr val="bg1"/>
                </a:solidFill>
                <a:effectLst/>
                <a:latin typeface="Arial" panose="020B0604020202020204" pitchFamily="34" charset="0"/>
                <a:ea typeface="微软雅黑" panose="020B0503020204020204" charset="-122"/>
                <a:cs typeface="Arial" panose="020B0604020202020204" pitchFamily="34" charset="0"/>
                <a:sym typeface="Arial" panose="020B0604020202020204" pitchFamily="34" charset="0"/>
              </a:rPr>
              <a:t>MBD</a:t>
            </a:r>
            <a:r>
              <a:rPr lang="zh-CN" altLang="zh-CN" sz="2400" b="1" dirty="0">
                <a:solidFill>
                  <a:schemeClr val="bg1"/>
                </a:solidFill>
                <a:effectLst/>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治疗的基石</a:t>
            </a:r>
            <a:endParaRPr lang="zh-CN" altLang="zh-CN" sz="2400" b="1" dirty="0">
              <a:solidFill>
                <a:schemeClr val="bg1"/>
              </a:solidFill>
              <a:effectLst/>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20" name="直接连接符 19"/>
          <p:cNvCxnSpPr/>
          <p:nvPr/>
        </p:nvCxnSpPr>
        <p:spPr>
          <a:xfrm>
            <a:off x="896733" y="2357213"/>
            <a:ext cx="10332921" cy="0"/>
          </a:xfrm>
          <a:prstGeom prst="line">
            <a:avLst/>
          </a:prstGeom>
          <a:ln w="19050">
            <a:solidFill>
              <a:srgbClr val="F26649"/>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96733" y="3307706"/>
            <a:ext cx="211342" cy="211342"/>
          </a:xfrm>
          <a:prstGeom prst="ellipse">
            <a:avLst/>
          </a:prstGeom>
          <a:solidFill>
            <a:srgbClr val="F26649"/>
          </a:solidFill>
          <a:ln>
            <a:solidFill>
              <a:srgbClr val="F2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dirty="0">
                <a:solidFill>
                  <a:schemeClr val="bg1"/>
                </a:solidFill>
              </a:rPr>
              <a:t>1</a:t>
            </a:r>
            <a:endParaRPr lang="en-US" altLang="zh-CN" sz="1600" dirty="0">
              <a:solidFill>
                <a:schemeClr val="bg1"/>
              </a:solidFill>
            </a:endParaRPr>
          </a:p>
        </p:txBody>
      </p:sp>
      <p:sp>
        <p:nvSpPr>
          <p:cNvPr id="22" name="椭圆 21"/>
          <p:cNvSpPr/>
          <p:nvPr/>
        </p:nvSpPr>
        <p:spPr>
          <a:xfrm>
            <a:off x="896733" y="3779521"/>
            <a:ext cx="211342" cy="211342"/>
          </a:xfrm>
          <a:prstGeom prst="ellipse">
            <a:avLst/>
          </a:prstGeom>
          <a:solidFill>
            <a:srgbClr val="F26649"/>
          </a:solidFill>
          <a:ln>
            <a:solidFill>
              <a:srgbClr val="F2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dirty="0">
                <a:solidFill>
                  <a:schemeClr val="bg1"/>
                </a:solidFill>
              </a:rPr>
              <a:t>2</a:t>
            </a:r>
            <a:endParaRPr lang="zh-CN" altLang="en-US" sz="1600" dirty="0">
              <a:solidFill>
                <a:schemeClr val="bg1"/>
              </a:solidFill>
            </a:endParaRPr>
          </a:p>
        </p:txBody>
      </p:sp>
      <p:sp>
        <p:nvSpPr>
          <p:cNvPr id="24" name="椭圆 23"/>
          <p:cNvSpPr/>
          <p:nvPr/>
        </p:nvSpPr>
        <p:spPr>
          <a:xfrm>
            <a:off x="896734" y="4251335"/>
            <a:ext cx="211342" cy="211342"/>
          </a:xfrm>
          <a:prstGeom prst="ellipse">
            <a:avLst/>
          </a:prstGeom>
          <a:solidFill>
            <a:srgbClr val="F26649"/>
          </a:solidFill>
          <a:ln>
            <a:solidFill>
              <a:srgbClr val="F2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dirty="0">
                <a:solidFill>
                  <a:schemeClr val="bg1"/>
                </a:solidFill>
              </a:rPr>
              <a:t>3</a:t>
            </a:r>
            <a:endParaRPr lang="en-US" altLang="zh-CN" sz="1600" dirty="0">
              <a:solidFill>
                <a:schemeClr val="bg1"/>
              </a:solidFill>
            </a:endParaRPr>
          </a:p>
        </p:txBody>
      </p:sp>
      <p:sp>
        <p:nvSpPr>
          <p:cNvPr id="30" name="文本框 29"/>
          <p:cNvSpPr txBox="1"/>
          <p:nvPr/>
        </p:nvSpPr>
        <p:spPr>
          <a:xfrm>
            <a:off x="482600" y="4888865"/>
            <a:ext cx="10993755" cy="991235"/>
          </a:xfrm>
          <a:prstGeom prst="rect">
            <a:avLst/>
          </a:prstGeom>
          <a:noFill/>
        </p:spPr>
        <p:txBody>
          <a:bodyPr wrap="square" rtlCol="0" anchor="t">
            <a:spAutoFit/>
          </a:bodyPr>
          <a:p>
            <a:pPr marL="357505" marR="0" lvl="0" indent="-285750" algn="l" defTabSz="914400" eaLnBrk="1" fontAlgn="auto" latinLnBrk="0" hangingPunct="1">
              <a:lnSpc>
                <a:spcPct val="130000"/>
              </a:lnSpc>
              <a:spcBef>
                <a:spcPts val="0"/>
              </a:spcBef>
              <a:spcAft>
                <a:spcPts val="0"/>
              </a:spcAft>
              <a:buClrTx/>
              <a:buSzTx/>
              <a:buFont typeface="Wingdings" panose="05000000000000000000" pitchFamily="2" charset="2"/>
              <a:buChar char="Ø"/>
              <a:defRPr/>
            </a:pPr>
            <a:r>
              <a:rPr lang="zh-CN" altLang="en-US" sz="1500" b="1" kern="0" noProof="0">
                <a:ln>
                  <a:noFill/>
                </a:ln>
                <a:solidFill>
                  <a:srgbClr val="F36D52"/>
                </a:solidFill>
                <a:effectLst/>
                <a:uLnTx/>
                <a:uFillTx/>
                <a:latin typeface="微软雅黑" panose="020B0503020204020204" charset="-122"/>
                <a:ea typeface="微软雅黑" panose="020B0503020204020204" charset="-122"/>
                <a:sym typeface="+mn-ea"/>
              </a:rPr>
              <a:t>骨相关事件 </a:t>
            </a:r>
            <a:r>
              <a:rPr lang="en-US" altLang="zh-CN" sz="1500" b="1" kern="0" noProof="0">
                <a:ln>
                  <a:noFill/>
                </a:ln>
                <a:solidFill>
                  <a:srgbClr val="F36D52"/>
                </a:solidFill>
                <a:effectLst/>
                <a:uLnTx/>
                <a:uFillTx/>
                <a:latin typeface="微软雅黑" panose="020B0503020204020204" charset="-122"/>
                <a:ea typeface="微软雅黑" panose="020B0503020204020204" charset="-122"/>
                <a:sym typeface="+mn-ea"/>
              </a:rPr>
              <a:t>(Skeletal-Related Events </a:t>
            </a:r>
            <a:r>
              <a:rPr lang="en-US" altLang="zh-CN" sz="1500" b="1" kern="0">
                <a:solidFill>
                  <a:srgbClr val="F36D52"/>
                </a:solidFill>
                <a:latin typeface="微软雅黑" panose="020B0503020204020204" charset="-122"/>
                <a:ea typeface="微软雅黑" panose="020B0503020204020204" charset="-122"/>
                <a:sym typeface="+mn-ea"/>
              </a:rPr>
              <a:t>/ SRE</a:t>
            </a:r>
            <a:r>
              <a:rPr lang="en-US" altLang="zh-CN" sz="1500" b="1" kern="0" noProof="0">
                <a:ln>
                  <a:noFill/>
                </a:ln>
                <a:solidFill>
                  <a:srgbClr val="F16B2F"/>
                </a:solidFill>
                <a:effectLst/>
                <a:uLnTx/>
                <a:uFillTx/>
                <a:latin typeface="微软雅黑" panose="020B0503020204020204" charset="-122"/>
                <a:ea typeface="微软雅黑" panose="020B0503020204020204" charset="-122"/>
                <a:sym typeface="+mn-ea"/>
              </a:rPr>
              <a:t>)</a:t>
            </a:r>
            <a:r>
              <a:rPr lang="zh-CN" altLang="en-US" sz="1500" kern="0" noProof="0">
                <a:ln>
                  <a:noFill/>
                </a:ln>
                <a:solidFill>
                  <a:srgbClr val="F16B2F"/>
                </a:solidFill>
                <a:effectLst/>
                <a:uLnTx/>
                <a:uFillTx/>
                <a:latin typeface="微软雅黑" panose="020B0503020204020204" charset="-122"/>
                <a:ea typeface="微软雅黑" panose="020B0503020204020204" charset="-122"/>
                <a:sym typeface="+mn-ea"/>
              </a:rPr>
              <a:t>：</a:t>
            </a:r>
            <a:r>
              <a:rPr lang="zh-CN" altLang="en-US" sz="1500" kern="0">
                <a:solidFill>
                  <a:srgbClr val="000000">
                    <a:lumMod val="65000"/>
                    <a:lumOff val="35000"/>
                  </a:srgbClr>
                </a:solidFill>
                <a:latin typeface="微软雅黑" panose="020B0503020204020204" charset="-122"/>
                <a:ea typeface="微软雅黑" panose="020B0503020204020204" charset="-122"/>
                <a:sym typeface="+mn-ea"/>
              </a:rPr>
              <a:t>明确由</a:t>
            </a:r>
            <a:r>
              <a:rPr lang="zh-CN" altLang="en-US" sz="1500" kern="0" noProof="0">
                <a:ln>
                  <a:noFill/>
                </a:ln>
                <a:solidFill>
                  <a:srgbClr val="000000">
                    <a:lumMod val="65000"/>
                    <a:lumOff val="35000"/>
                  </a:srgbClr>
                </a:solidFill>
                <a:effectLst/>
                <a:uLnTx/>
                <a:uFillTx/>
                <a:latin typeface="微软雅黑" panose="020B0503020204020204" charset="-122"/>
                <a:ea typeface="微软雅黑" panose="020B0503020204020204" charset="-122"/>
                <a:sym typeface="+mn-ea"/>
              </a:rPr>
              <a:t>骨转移导致、可客观评估的</a:t>
            </a:r>
            <a:r>
              <a:rPr lang="zh-CN" altLang="en-US" sz="1500" kern="0">
                <a:solidFill>
                  <a:srgbClr val="000000">
                    <a:lumMod val="65000"/>
                    <a:lumOff val="35000"/>
                  </a:srgbClr>
                </a:solidFill>
                <a:latin typeface="微软雅黑" panose="020B0503020204020204" charset="-122"/>
                <a:ea typeface="微软雅黑" panose="020B0503020204020204" charset="-122"/>
                <a:sym typeface="+mn-ea"/>
              </a:rPr>
              <a:t>一系列</a:t>
            </a:r>
            <a:r>
              <a:rPr lang="zh-CN" altLang="en-US" sz="1500" b="1" kern="0" noProof="0">
                <a:ln>
                  <a:noFill/>
                </a:ln>
                <a:solidFill>
                  <a:srgbClr val="F36D52"/>
                </a:solidFill>
                <a:effectLst/>
                <a:uLnTx/>
                <a:uFillTx/>
                <a:latin typeface="微软雅黑" panose="020B0503020204020204" charset="-122"/>
                <a:ea typeface="微软雅黑" panose="020B0503020204020204" charset="-122"/>
                <a:sym typeface="+mn-ea"/>
              </a:rPr>
              <a:t>“骨并发症 与 相关干预”</a:t>
            </a:r>
            <a:endParaRPr lang="zh-CN" altLang="en-US" sz="1500" b="1" kern="0" noProof="0">
              <a:ln>
                <a:noFill/>
              </a:ln>
              <a:solidFill>
                <a:srgbClr val="F36D52"/>
              </a:solidFill>
              <a:effectLst/>
              <a:uLnTx/>
              <a:uFillTx/>
              <a:latin typeface="微软雅黑" panose="020B0503020204020204" charset="-122"/>
              <a:ea typeface="微软雅黑" panose="020B0503020204020204" charset="-122"/>
              <a:sym typeface="+mn-ea"/>
            </a:endParaRPr>
          </a:p>
          <a:p>
            <a:pPr marL="357505" marR="0" lvl="0" indent="-285750" algn="l" defTabSz="914400" eaLnBrk="1" fontAlgn="auto" latinLnBrk="0" hangingPunct="1">
              <a:lnSpc>
                <a:spcPct val="130000"/>
              </a:lnSpc>
              <a:spcBef>
                <a:spcPts val="0"/>
              </a:spcBef>
              <a:spcAft>
                <a:spcPts val="0"/>
              </a:spcAft>
              <a:buClrTx/>
              <a:buSzTx/>
              <a:buFont typeface="Wingdings" panose="05000000000000000000" pitchFamily="2" charset="2"/>
              <a:buChar char="Ø"/>
              <a:defRPr/>
            </a:pPr>
            <a:endParaRPr kumimoji="0" lang="en-US" altLang="zh-CN" sz="1500" b="1" i="0" u="none" strike="noStrike" kern="0" cap="none" spc="0" normalizeH="0" baseline="0" noProof="0">
              <a:ln>
                <a:noFill/>
              </a:ln>
              <a:solidFill>
                <a:srgbClr val="F36D52"/>
              </a:solidFill>
              <a:effectLst/>
              <a:uLnTx/>
              <a:uFillTx/>
              <a:latin typeface="微软雅黑" panose="020B0503020204020204" charset="-122"/>
              <a:ea typeface="微软雅黑" panose="020B0503020204020204" charset="-122"/>
              <a:cs typeface="+mn-cs"/>
            </a:endParaRPr>
          </a:p>
          <a:p>
            <a:pPr marL="357505" marR="0" lvl="0" indent="-285750" algn="l" defTabSz="914400" eaLnBrk="1" fontAlgn="auto" latinLnBrk="0" hangingPunct="1">
              <a:lnSpc>
                <a:spcPct val="130000"/>
              </a:lnSpc>
              <a:spcBef>
                <a:spcPts val="0"/>
              </a:spcBef>
              <a:spcAft>
                <a:spcPts val="0"/>
              </a:spcAft>
              <a:buClrTx/>
              <a:buSzTx/>
              <a:buFont typeface="Wingdings" panose="05000000000000000000" pitchFamily="2" charset="2"/>
              <a:buChar char="Ø"/>
              <a:defRPr/>
            </a:pPr>
            <a:r>
              <a:rPr lang="zh-CN" altLang="en-US" sz="1500" b="1" kern="0" noProof="0">
                <a:ln>
                  <a:noFill/>
                </a:ln>
                <a:solidFill>
                  <a:srgbClr val="F16B2F"/>
                </a:solidFill>
                <a:effectLst/>
                <a:uLnTx/>
                <a:uFillTx/>
                <a:latin typeface="微软雅黑" panose="020B0503020204020204" charset="-122"/>
                <a:ea typeface="微软雅黑" panose="020B0503020204020204" charset="-122"/>
                <a:sym typeface="+mn-ea"/>
              </a:rPr>
              <a:t>发生骨相关事件：</a:t>
            </a:r>
            <a:r>
              <a:rPr lang="zh-CN" altLang="en-US" sz="1500" kern="0">
                <a:solidFill>
                  <a:srgbClr val="000000">
                    <a:lumMod val="65000"/>
                    <a:lumOff val="35000"/>
                  </a:srgbClr>
                </a:solidFill>
                <a:latin typeface="微软雅黑" panose="020B0503020204020204" charset="-122"/>
                <a:ea typeface="微软雅黑" panose="020B0503020204020204" charset="-122"/>
                <a:sym typeface="+mn-ea"/>
              </a:rPr>
              <a:t>出现骨并发症</a:t>
            </a:r>
            <a:r>
              <a:rPr lang="en-US" altLang="zh-CN" sz="1500" kern="0">
                <a:solidFill>
                  <a:srgbClr val="000000">
                    <a:lumMod val="65000"/>
                    <a:lumOff val="35000"/>
                  </a:srgbClr>
                </a:solidFill>
                <a:latin typeface="微软雅黑" panose="020B0503020204020204" charset="-122"/>
                <a:ea typeface="微软雅黑" panose="020B0503020204020204" charset="-122"/>
                <a:sym typeface="+mn-ea"/>
              </a:rPr>
              <a:t>/</a:t>
            </a:r>
            <a:r>
              <a:rPr lang="zh-CN" altLang="en-US" sz="1500" kern="0">
                <a:solidFill>
                  <a:srgbClr val="000000">
                    <a:lumMod val="65000"/>
                    <a:lumOff val="35000"/>
                  </a:srgbClr>
                </a:solidFill>
                <a:latin typeface="微软雅黑" panose="020B0503020204020204" charset="-122"/>
                <a:ea typeface="微软雅黑" panose="020B0503020204020204" charset="-122"/>
                <a:sym typeface="+mn-ea"/>
              </a:rPr>
              <a:t>骨并发症需要干预，是当前方案</a:t>
            </a:r>
            <a:r>
              <a:rPr lang="zh-CN" altLang="en-US" sz="1500" kern="0" noProof="0">
                <a:ln>
                  <a:noFill/>
                </a:ln>
                <a:solidFill>
                  <a:srgbClr val="000000">
                    <a:lumMod val="65000"/>
                    <a:lumOff val="35000"/>
                  </a:srgbClr>
                </a:solidFill>
                <a:effectLst/>
                <a:uLnTx/>
                <a:uFillTx/>
                <a:latin typeface="微软雅黑" panose="020B0503020204020204" charset="-122"/>
                <a:ea typeface="微软雅黑" panose="020B0503020204020204" charset="-122"/>
                <a:sym typeface="+mn-ea"/>
              </a:rPr>
              <a:t>对骨转移效果不佳、</a:t>
            </a:r>
            <a:r>
              <a:rPr lang="zh-CN" altLang="en-US" sz="1500" b="1" kern="0" noProof="0">
                <a:ln>
                  <a:noFill/>
                </a:ln>
                <a:solidFill>
                  <a:srgbClr val="EB613B"/>
                </a:solidFill>
                <a:effectLst/>
                <a:uLnTx/>
                <a:uFillTx/>
                <a:latin typeface="微软雅黑" panose="020B0503020204020204" charset="-122"/>
                <a:ea typeface="微软雅黑" panose="020B0503020204020204" charset="-122"/>
                <a:sym typeface="+mn-ea"/>
              </a:rPr>
              <a:t>骨转移进一步恶化的标志</a:t>
            </a:r>
            <a:r>
              <a:rPr lang="en-US" altLang="zh-CN" sz="1500" b="1" kern="0" baseline="30000" noProof="0">
                <a:ln>
                  <a:noFill/>
                </a:ln>
                <a:solidFill>
                  <a:srgbClr val="EB613B"/>
                </a:solidFill>
                <a:effectLst/>
                <a:uLnTx/>
                <a:uFillTx/>
                <a:latin typeface="微软雅黑" panose="020B0503020204020204" charset="-122"/>
                <a:ea typeface="微软雅黑" panose="020B0503020204020204" charset="-122"/>
                <a:sym typeface="+mn-ea"/>
              </a:rPr>
              <a:t>1</a:t>
            </a:r>
            <a:r>
              <a:rPr lang="en-US" altLang="zh-CN" sz="1500" b="1" kern="0" baseline="30000">
                <a:solidFill>
                  <a:srgbClr val="EB613B"/>
                </a:solidFill>
                <a:latin typeface="微软雅黑" panose="020B0503020204020204" charset="-122"/>
                <a:ea typeface="微软雅黑" panose="020B0503020204020204" charset="-122"/>
                <a:sym typeface="+mn-ea"/>
              </a:rPr>
              <a:t>,2</a:t>
            </a:r>
            <a:endParaRPr lang="en-US" altLang="zh-CN" sz="1500" b="1" kern="0" baseline="30000">
              <a:solidFill>
                <a:srgbClr val="EB613B"/>
              </a:solidFill>
              <a:latin typeface="微软雅黑" panose="020B0503020204020204" charset="-122"/>
              <a:ea typeface="微软雅黑" panose="020B0503020204020204" charset="-122"/>
              <a:sym typeface="+mn-ea"/>
            </a:endParaRPr>
          </a:p>
        </p:txBody>
      </p:sp>
      <p:sp>
        <p:nvSpPr>
          <p:cNvPr id="31" name="内容占位符 7"/>
          <p:cNvSpPr>
            <a:spLocks noGrp="1"/>
          </p:cNvSpPr>
          <p:nvPr/>
        </p:nvSpPr>
        <p:spPr>
          <a:xfrm>
            <a:off x="0" y="6405880"/>
            <a:ext cx="8343265" cy="279400"/>
          </a:xfrm>
          <a:prstGeom prst="rect">
            <a:avLst/>
          </a:prstGeom>
        </p:spPr>
        <p:txBody>
          <a:bodyPr vert="horz" lIns="90000" tIns="46800" rIns="90000" bIns="46800" rtlCol="0">
            <a:normAutofit fontScale="25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0000"/>
              </a:lnSpc>
              <a:buNone/>
            </a:pPr>
            <a:r>
              <a:rPr lang="en-US" altLang="zh-CN" sz="3600" err="1">
                <a:solidFill>
                  <a:schemeClr val="bg2">
                    <a:lumMod val="50000"/>
                  </a:schemeClr>
                </a:solidFill>
              </a:rPr>
              <a:t>1 Katakami</a:t>
            </a:r>
            <a:r>
              <a:rPr lang="en-US" altLang="zh-CN" sz="3600">
                <a:solidFill>
                  <a:schemeClr val="bg2">
                    <a:lumMod val="50000"/>
                  </a:schemeClr>
                </a:solidFill>
              </a:rPr>
              <a:t>, Nobuyuki, et al. Journal of thoracic oncology 9.2 (2014): 231-238.</a:t>
            </a:r>
            <a:endParaRPr lang="en-US" altLang="zh-CN" sz="3600">
              <a:solidFill>
                <a:schemeClr val="bg2">
                  <a:lumMod val="50000"/>
                </a:schemeClr>
              </a:solidFill>
            </a:endParaRPr>
          </a:p>
          <a:p>
            <a:pPr marL="0" indent="0">
              <a:lnSpc>
                <a:spcPct val="60000"/>
              </a:lnSpc>
              <a:buNone/>
            </a:pPr>
            <a:r>
              <a:rPr lang="en-US" altLang="zh-CN" sz="3600">
                <a:solidFill>
                  <a:schemeClr val="bg2">
                    <a:lumMod val="50000"/>
                  </a:schemeClr>
                </a:solidFill>
              </a:rPr>
              <a:t>2 Duan, </a:t>
            </a:r>
            <a:r>
              <a:rPr lang="en-US" altLang="zh-CN" sz="3600" err="1">
                <a:solidFill>
                  <a:schemeClr val="bg2">
                    <a:lumMod val="50000"/>
                  </a:schemeClr>
                </a:solidFill>
              </a:rPr>
              <a:t>Jianchun</a:t>
            </a:r>
            <a:r>
              <a:rPr lang="en-US" altLang="zh-CN" sz="3600">
                <a:solidFill>
                  <a:schemeClr val="bg2">
                    <a:lumMod val="50000"/>
                  </a:schemeClr>
                </a:solidFill>
              </a:rPr>
              <a:t>, et al. Journal of the National Cancer Center 3.4 (2023): 256-265.</a:t>
            </a:r>
            <a:endParaRPr lang="en-US" altLang="zh-CN" sz="3600">
              <a:solidFill>
                <a:schemeClr val="bg2">
                  <a:lumMod val="50000"/>
                </a:schemeClr>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20015" y="336550"/>
            <a:ext cx="11217275"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地舒单抗：</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国内</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外现行</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MBD</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诊治共识和指南共同推荐</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aphicFrame>
        <p:nvGraphicFramePr>
          <p:cNvPr id="590" name="table 590"/>
          <p:cNvGraphicFramePr>
            <a:graphicFrameLocks noGrp="1"/>
          </p:cNvGraphicFramePr>
          <p:nvPr>
            <p:custDataLst>
              <p:tags r:id="rId1"/>
            </p:custDataLst>
          </p:nvPr>
        </p:nvGraphicFramePr>
        <p:xfrm>
          <a:off x="666750" y="3293745"/>
          <a:ext cx="11124565" cy="2672080"/>
        </p:xfrm>
        <a:graphic>
          <a:graphicData uri="http://schemas.openxmlformats.org/drawingml/2006/table">
            <a:tbl>
              <a:tblPr/>
              <a:tblGrid>
                <a:gridCol w="1140460"/>
                <a:gridCol w="2308860"/>
                <a:gridCol w="2309495"/>
                <a:gridCol w="2285365"/>
                <a:gridCol w="3080385"/>
              </a:tblGrid>
              <a:tr h="415925">
                <a:tc>
                  <a:txBody>
                    <a:bodyPr/>
                    <a:p>
                      <a:pPr algn="ctr" rtl="0" eaLnBrk="0" fontAlgn="auto">
                        <a:lnSpc>
                          <a:spcPct val="100000"/>
                        </a:lnSpc>
                        <a:spcBef>
                          <a:spcPts val="0"/>
                        </a:spcBef>
                      </a:pPr>
                      <a:endParaRPr sz="1200" dirty="0">
                        <a:latin typeface="微软雅黑" panose="020B0503020204020204" charset="-122"/>
                        <a:ea typeface="微软雅黑" panose="020B0503020204020204" charset="-122"/>
                        <a:cs typeface="Arial" panose="020B0604020202020204" pitchFamily="34" charset="0"/>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algn="ctr" rtl="0" eaLnBrk="0" fontAlgn="auto">
                        <a:lnSpc>
                          <a:spcPct val="141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2025-CSCO浆细胞肿瘤</a:t>
                      </a:r>
                      <a:r>
                        <a:rPr lang="en-US" sz="1200"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rPr>
                        <a:t>7</a:t>
                      </a:r>
                      <a:endParaRPr lang="en-US" sz="1200"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algn="ctr" rtl="0" eaLnBrk="0" fontAlgn="auto">
                        <a:lnSpc>
                          <a:spcPct val="14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2023-CSCO恶性血液病</a:t>
                      </a:r>
                      <a:r>
                        <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rPr>
                        <a:t>4</a:t>
                      </a:r>
                      <a:endPar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algn="ctr" rtl="0" eaLnBrk="0" fontAlgn="auto">
                        <a:lnSpc>
                          <a:spcPct val="14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2022-中华医学会</a:t>
                      </a:r>
                      <a:r>
                        <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rPr>
                        <a:t>5</a:t>
                      </a:r>
                      <a:endPar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algn="ctr" rtl="0" eaLnBrk="0" fontAlgn="auto">
                        <a:lnSpc>
                          <a:spcPct val="14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2021-CSCO MM骨病</a:t>
                      </a:r>
                      <a:r>
                        <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rPr>
                        <a:t>6</a:t>
                      </a:r>
                      <a:endParaRPr lang="en-US"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r>
              <a:tr h="835025">
                <a:tc>
                  <a:txBody>
                    <a:bodyPr/>
                    <a:p>
                      <a:pPr indent="0" algn="ctr" rtl="0" eaLnBrk="0" fontAlgn="auto">
                        <a:lnSpc>
                          <a:spcPct val="100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患者人群</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  所有需治疗的MM患者</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60" dirty="0">
                          <a:solidFill>
                            <a:srgbClr val="ED7D31">
                              <a:alpha val="100000"/>
                            </a:srgbClr>
                          </a:solidFill>
                          <a:latin typeface="微软雅黑" panose="020B0503020204020204" charset="-122"/>
                          <a:ea typeface="微软雅黑" panose="020B0503020204020204" charset="-122"/>
                          <a:cs typeface="微软雅黑" panose="020B0503020204020204" charset="-122"/>
                        </a:rPr>
                        <a:t>•  所有需要治疗的有症状</a:t>
                      </a:r>
                      <a:r>
                        <a:rPr sz="1200" kern="0" spc="-40" dirty="0">
                          <a:solidFill>
                            <a:srgbClr val="ED7D31">
                              <a:alpha val="100000"/>
                            </a:srgbClr>
                          </a:solidFill>
                          <a:latin typeface="微软雅黑" panose="020B0503020204020204" charset="-122"/>
                          <a:ea typeface="微软雅黑" panose="020B0503020204020204" charset="-122"/>
                          <a:cs typeface="微软雅黑" panose="020B0503020204020204" charset="-122"/>
                        </a:rPr>
                        <a:t>MM患者</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50" dirty="0">
                          <a:solidFill>
                            <a:srgbClr val="ED7D31">
                              <a:alpha val="100000"/>
                            </a:srgbClr>
                          </a:solidFill>
                          <a:latin typeface="微软雅黑" panose="020B0503020204020204" charset="-122"/>
                          <a:ea typeface="微软雅黑" panose="020B0503020204020204" charset="-122"/>
                          <a:cs typeface="微软雅黑" panose="020B0503020204020204" charset="-122"/>
                        </a:rPr>
                        <a:t>•  所有需要治疗的有症状</a:t>
                      </a: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ED7D31">
                              <a:alpha val="100000"/>
                            </a:srgbClr>
                          </a:solidFill>
                          <a:latin typeface="微软雅黑" panose="020B0503020204020204" charset="-122"/>
                          <a:ea typeface="微软雅黑" panose="020B0503020204020204" charset="-122"/>
                          <a:cs typeface="微软雅黑" panose="020B0503020204020204" charset="-122"/>
                        </a:rPr>
                        <a:t>的</a:t>
                      </a: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MM</a:t>
                      </a:r>
                      <a:r>
                        <a:rPr sz="1200" kern="0" spc="30" dirty="0">
                          <a:solidFill>
                            <a:srgbClr val="ED7D31">
                              <a:alpha val="100000"/>
                            </a:srgbClr>
                          </a:solidFill>
                          <a:latin typeface="微软雅黑" panose="020B0503020204020204" charset="-122"/>
                          <a:ea typeface="微软雅黑" panose="020B0503020204020204" charset="-122"/>
                          <a:cs typeface="微软雅黑" panose="020B0503020204020204" charset="-122"/>
                        </a:rPr>
                        <a:t>患者</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 可静脉使</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用双膦酸盐或皮下注射</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  对于初治的</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MM</a:t>
                      </a: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患者， </a:t>
                      </a:r>
                      <a:r>
                        <a:rPr sz="1200" kern="0" spc="50" dirty="0">
                          <a:solidFill>
                            <a:srgbClr val="ED7D31">
                              <a:alpha val="100000"/>
                            </a:srgbClr>
                          </a:solidFill>
                          <a:latin typeface="微软雅黑" panose="020B0503020204020204" charset="-122"/>
                          <a:ea typeface="微软雅黑" panose="020B0503020204020204" charset="-122"/>
                          <a:cs typeface="微软雅黑" panose="020B0503020204020204" charset="-122"/>
                        </a:rPr>
                        <a:t>无论是否</a:t>
                      </a: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    </a:t>
                      </a:r>
                      <a:r>
                        <a:rPr sz="1200" kern="0" spc="50" dirty="0">
                          <a:solidFill>
                            <a:srgbClr val="ED7D31">
                              <a:alpha val="100000"/>
                            </a:srgbClr>
                          </a:solidFill>
                          <a:latin typeface="微软雅黑" panose="020B0503020204020204" charset="-122"/>
                          <a:ea typeface="微软雅黑" panose="020B0503020204020204" charset="-122"/>
                          <a:cs typeface="微软雅黑" panose="020B0503020204020204" charset="-122"/>
                        </a:rPr>
                        <a:t>存在骨病的影像学证据</a:t>
                      </a: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均应使</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用双膦酸盐和/或</a:t>
                      </a:r>
                      <a:r>
                        <a:rPr sz="1200" b="1" kern="0" spc="40" dirty="0">
                          <a:solidFill>
                            <a:srgbClr val="ED7D31">
                              <a:alpha val="100000"/>
                            </a:srgbClr>
                          </a:solidFill>
                          <a:latin typeface="微软雅黑" panose="020B0503020204020204" charset="-122"/>
                          <a:ea typeface="微软雅黑" panose="020B0503020204020204" charset="-122"/>
                          <a:cs typeface="微软雅黑" panose="020B0503020204020204" charset="-122"/>
                        </a:rPr>
                        <a:t>地</a:t>
                      </a:r>
                      <a:r>
                        <a:rPr sz="1200" b="1" kern="0" spc="30" dirty="0">
                          <a:solidFill>
                            <a:srgbClr val="ED7D31">
                              <a:alpha val="100000"/>
                            </a:srgbClr>
                          </a:solidFill>
                          <a:latin typeface="微软雅黑" panose="020B0503020204020204" charset="-122"/>
                          <a:ea typeface="微软雅黑" panose="020B0503020204020204" charset="-122"/>
                          <a:cs typeface="微软雅黑" panose="020B0503020204020204" charset="-122"/>
                        </a:rPr>
                        <a:t>舒单抗</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积极预</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防</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MBD</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及骨相关事件</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690880">
                <a:tc>
                  <a:txBody>
                    <a:bodyPr/>
                    <a:p>
                      <a:pPr indent="0" algn="ctr" rtl="0" eaLnBrk="0" fontAlgn="auto">
                        <a:lnSpc>
                          <a:spcPct val="100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治疗推荐</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或双膦酸盐</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双膦酸盐或</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双膦酸盐或</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双膦酸盐或</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730250">
                <a:tc>
                  <a:txBody>
                    <a:bodyPr/>
                    <a:p>
                      <a:pPr indent="0" algn="ctr" rtl="0" eaLnBrk="0" fontAlgn="auto">
                        <a:lnSpc>
                          <a:spcPct val="100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治疗时间</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  前两年每月1次， 两年后</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每3个月1次</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  前两年每个月1次， 两年</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后每3个月1次。如出现</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新的骨相关事件， </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则重</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新开始治疗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  骨靶向治疗药物建议在</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MM 诊断后前2年每月1</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次、</a:t>
                      </a:r>
                      <a:r>
                        <a:rPr sz="1200" kern="0" spc="-28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2年之后每3个月  1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次持续使用</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  骨靶向治疗(双磷酸盐和/  或地舒</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单抗)宜持续长达 2</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年</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bl>
          </a:graphicData>
        </a:graphic>
      </p:graphicFrame>
      <p:sp>
        <p:nvSpPr>
          <p:cNvPr id="602" name="textbox 602"/>
          <p:cNvSpPr/>
          <p:nvPr/>
        </p:nvSpPr>
        <p:spPr>
          <a:xfrm>
            <a:off x="735330" y="6012180"/>
            <a:ext cx="7915910" cy="797560"/>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pitchFamily="34" charset="0"/>
              <a:ea typeface="Arial" panose="020B0604020202020204" pitchFamily="34" charset="0"/>
              <a:cs typeface="Arial" panose="020B0604020202020204" pitchFamily="34" charset="0"/>
            </a:endParaRPr>
          </a:p>
          <a:p>
            <a:pPr algn="l" rtl="0" eaLnBrk="0">
              <a:lnSpc>
                <a:spcPct val="83000"/>
              </a:lnSpc>
            </a:pPr>
            <a:endParaRPr sz="800" dirty="0">
              <a:latin typeface="Arial" panose="020B0604020202020204" pitchFamily="34" charset="0"/>
              <a:ea typeface="Arial" panose="020B0604020202020204" pitchFamily="34" charset="0"/>
              <a:cs typeface="Arial" panose="020B0604020202020204" pitchFamily="34" charset="0"/>
            </a:endParaRPr>
          </a:p>
          <a:p>
            <a:pPr marL="17145" algn="l" rtl="0" eaLnBrk="0">
              <a:lnSpc>
                <a:spcPct val="88000"/>
              </a:lnSpc>
            </a:pPr>
            <a:r>
              <a:rPr sz="800" kern="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NCCN guidelines</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version 2. 2024-Multiple</a:t>
            </a:r>
            <a:r>
              <a:rPr sz="800" kern="0" spc="8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Myeloma</a:t>
            </a:r>
            <a:endParaRPr sz="800" dirty="0">
              <a:latin typeface="微软雅黑" panose="020B0503020204020204" charset="-122"/>
              <a:ea typeface="微软雅黑" panose="020B0503020204020204" charset="-122"/>
              <a:cs typeface="微软雅黑" panose="020B0503020204020204" charset="-122"/>
            </a:endParaRPr>
          </a:p>
          <a:p>
            <a:pPr marL="12700" algn="l" rtl="0" eaLnBrk="0">
              <a:lnSpc>
                <a:spcPct val="88000"/>
              </a:lnSpc>
              <a:spcBef>
                <a:spcPts val="25"/>
              </a:spcBef>
            </a:pPr>
            <a:r>
              <a:rPr sz="800" kern="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Terpos</a:t>
            </a:r>
            <a:r>
              <a:rPr sz="800" kern="0" spc="6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E,</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et al.</a:t>
            </a:r>
            <a:r>
              <a:rPr sz="800" kern="0" spc="6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Lancet Oncol. 2021</a:t>
            </a:r>
            <a:r>
              <a:rPr sz="800" kern="0" spc="10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Mar;22(3):e119-e130</a:t>
            </a:r>
            <a:endParaRPr sz="800" dirty="0">
              <a:latin typeface="微软雅黑" panose="020B0503020204020204" charset="-122"/>
              <a:ea typeface="微软雅黑" panose="020B0503020204020204" charset="-122"/>
              <a:cs typeface="微软雅黑" panose="020B0503020204020204" charset="-122"/>
            </a:endParaRPr>
          </a:p>
          <a:p>
            <a:pPr marL="13335" algn="l" rtl="0" eaLnBrk="0">
              <a:lnSpc>
                <a:spcPct val="95000"/>
              </a:lnSpc>
              <a:spcBef>
                <a:spcPts val="15"/>
              </a:spcBef>
            </a:pP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Anderson </a:t>
            </a:r>
            <a:r>
              <a:rPr sz="800" kern="0" spc="-2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K，  et al. J Clin</a:t>
            </a:r>
            <a:r>
              <a:rPr sz="800" kern="0" spc="2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2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Oncol，  2018，</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20" dirty="0">
                <a:solidFill>
                  <a:srgbClr val="7F7F7F">
                    <a:alpha val="100000"/>
                  </a:srgbClr>
                </a:solidFill>
                <a:latin typeface="微软雅黑" panose="020B0503020204020204" charset="-122"/>
                <a:ea typeface="微软雅黑" panose="020B0503020204020204" charset="-122"/>
                <a:cs typeface="微软雅黑" panose="020B0503020204020204" charset="-122"/>
                <a:sym typeface="+mn-ea"/>
              </a:rPr>
              <a:t>36(8):812-818</a:t>
            </a:r>
            <a:r>
              <a:rPr sz="800" kern="0" spc="0" dirty="0">
                <a:solidFill>
                  <a:srgbClr val="7F7F7F">
                    <a:alpha val="100000"/>
                  </a:srgbClr>
                </a:solidFill>
                <a:latin typeface="微软雅黑" panose="020B0503020204020204" charset="-122"/>
                <a:ea typeface="微软雅黑" panose="020B0503020204020204" charset="-122"/>
                <a:cs typeface="微软雅黑" panose="020B0503020204020204" charset="-122"/>
              </a:rPr>
              <a:t>2023版C</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SCO恶性血液病诊疗指南</a:t>
            </a:r>
            <a:endParaRPr sz="800" dirty="0">
              <a:latin typeface="微软雅黑" panose="020B0503020204020204" charset="-122"/>
              <a:ea typeface="微软雅黑" panose="020B0503020204020204" charset="-122"/>
              <a:cs typeface="微软雅黑" panose="020B0503020204020204" charset="-122"/>
            </a:endParaRPr>
          </a:p>
          <a:p>
            <a:pPr marL="17780" algn="l" rtl="0" eaLnBrk="0">
              <a:lnSpc>
                <a:spcPct val="90000"/>
              </a:lnSpc>
            </a:pPr>
            <a:r>
              <a:rPr sz="800" kern="0" spc="0" dirty="0">
                <a:solidFill>
                  <a:srgbClr val="7F7F7F">
                    <a:alpha val="100000"/>
                  </a:srgbClr>
                </a:solidFill>
                <a:latin typeface="微软雅黑" panose="020B0503020204020204" charset="-122"/>
                <a:ea typeface="微软雅黑" panose="020B0503020204020204" charset="-122"/>
                <a:cs typeface="微软雅黑" panose="020B0503020204020204" charset="-122"/>
              </a:rPr>
              <a:t> 中国医师协会血液科医师分会. 中</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华内科杂志, 2022,</a:t>
            </a:r>
            <a:r>
              <a:rPr sz="800" kern="0" spc="50" dirty="0">
                <a:solidFill>
                  <a:srgbClr val="7F7F7F">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61(05):480-487</a:t>
            </a:r>
            <a:endParaRPr sz="800" dirty="0">
              <a:latin typeface="微软雅黑" panose="020B0503020204020204" charset="-122"/>
              <a:ea typeface="微软雅黑" panose="020B0503020204020204" charset="-122"/>
              <a:cs typeface="微软雅黑" panose="020B0503020204020204" charset="-122"/>
            </a:endParaRPr>
          </a:p>
          <a:p>
            <a:pPr marL="18415" algn="l" rtl="0" eaLnBrk="0">
              <a:lnSpc>
                <a:spcPct val="89000"/>
              </a:lnSpc>
              <a:spcBef>
                <a:spcPts val="10"/>
              </a:spcBef>
            </a:pPr>
            <a:r>
              <a:rPr sz="800" kern="0" spc="0" dirty="0">
                <a:solidFill>
                  <a:srgbClr val="7F7F7F">
                    <a:alpha val="100000"/>
                  </a:srgbClr>
                </a:solidFill>
                <a:latin typeface="微软雅黑" panose="020B0503020204020204" charset="-122"/>
                <a:ea typeface="微软雅黑" panose="020B0503020204020204" charset="-122"/>
                <a:cs typeface="微软雅黑" panose="020B0503020204020204" charset="-122"/>
              </a:rPr>
              <a:t>中国临床肿瘤学会(CSCO)指南工作委员会. 临床肿瘤学</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杂志,2022,27(1):65-72.</a:t>
            </a:r>
            <a:endParaRPr sz="800" dirty="0">
              <a:latin typeface="微软雅黑" panose="020B0503020204020204" charset="-122"/>
              <a:ea typeface="微软雅黑" panose="020B0503020204020204" charset="-122"/>
              <a:cs typeface="微软雅黑" panose="020B0503020204020204" charset="-122"/>
            </a:endParaRPr>
          </a:p>
          <a:p>
            <a:pPr marL="12700" algn="l" rtl="0" eaLnBrk="0">
              <a:lnSpc>
                <a:spcPct val="97000"/>
              </a:lnSpc>
              <a:spcBef>
                <a:spcPts val="10"/>
              </a:spcBef>
            </a:pPr>
            <a:r>
              <a:rPr sz="800" kern="0" spc="0" dirty="0">
                <a:solidFill>
                  <a:srgbClr val="7F7F7F">
                    <a:alpha val="100000"/>
                  </a:srgbClr>
                </a:solidFill>
                <a:latin typeface="微软雅黑" panose="020B0503020204020204" charset="-122"/>
                <a:ea typeface="微软雅黑" panose="020B0503020204020204" charset="-122"/>
                <a:cs typeface="微软雅黑" panose="020B0503020204020204" charset="-122"/>
              </a:rPr>
              <a:t>CSCO浆细胞肿瘤诊疗</a:t>
            </a:r>
            <a:r>
              <a:rPr sz="800" kern="0" spc="-10" dirty="0">
                <a:solidFill>
                  <a:srgbClr val="7F7F7F">
                    <a:alpha val="100000"/>
                  </a:srgbClr>
                </a:solidFill>
                <a:latin typeface="微软雅黑" panose="020B0503020204020204" charset="-122"/>
                <a:ea typeface="微软雅黑" panose="020B0503020204020204" charset="-122"/>
                <a:cs typeface="微软雅黑" panose="020B0503020204020204" charset="-122"/>
              </a:rPr>
              <a:t>指南2025</a:t>
            </a:r>
            <a:endParaRPr sz="800" dirty="0">
              <a:latin typeface="微软雅黑" panose="020B0503020204020204" charset="-122"/>
              <a:ea typeface="微软雅黑" panose="020B0503020204020204" charset="-122"/>
              <a:cs typeface="微软雅黑" panose="020B0503020204020204" charset="-122"/>
            </a:endParaRPr>
          </a:p>
        </p:txBody>
      </p:sp>
      <p:pic>
        <p:nvPicPr>
          <p:cNvPr id="610" name="picture 610"/>
          <p:cNvPicPr>
            <a:picLocks noChangeAspect="1"/>
          </p:cNvPicPr>
          <p:nvPr/>
        </p:nvPicPr>
        <p:blipFill>
          <a:blip r:embed="rId2"/>
          <a:stretch>
            <a:fillRect/>
          </a:stretch>
        </p:blipFill>
        <p:spPr>
          <a:xfrm rot="21600000">
            <a:off x="2784475" y="1308227"/>
            <a:ext cx="127000" cy="25400"/>
          </a:xfrm>
          <a:prstGeom prst="rect">
            <a:avLst/>
          </a:prstGeom>
        </p:spPr>
      </p:pic>
      <p:graphicFrame>
        <p:nvGraphicFramePr>
          <p:cNvPr id="568" name="table 568"/>
          <p:cNvGraphicFramePr>
            <a:graphicFrameLocks noGrp="1"/>
          </p:cNvGraphicFramePr>
          <p:nvPr>
            <p:custDataLst>
              <p:tags r:id="rId3"/>
            </p:custDataLst>
          </p:nvPr>
        </p:nvGraphicFramePr>
        <p:xfrm>
          <a:off x="666750" y="910590"/>
          <a:ext cx="11124565" cy="2336800"/>
        </p:xfrm>
        <a:graphic>
          <a:graphicData uri="http://schemas.openxmlformats.org/drawingml/2006/table">
            <a:tbl>
              <a:tblPr/>
              <a:tblGrid>
                <a:gridCol w="1147445"/>
                <a:gridCol w="3487420"/>
                <a:gridCol w="3270885"/>
                <a:gridCol w="3218815"/>
              </a:tblGrid>
              <a:tr h="189230">
                <a:tc>
                  <a:txBody>
                    <a:bodyPr/>
                    <a:p>
                      <a:pPr indent="0" algn="ctr" rtl="0" eaLnBrk="0" fontAlgn="auto">
                        <a:lnSpc>
                          <a:spcPct val="100000"/>
                        </a:lnSpc>
                        <a:spcBef>
                          <a:spcPts val="0"/>
                        </a:spcBef>
                      </a:pPr>
                      <a:endParaRPr sz="1200" dirty="0">
                        <a:latin typeface="Arial" panose="020B0604020202020204" pitchFamily="34" charset="0"/>
                        <a:ea typeface="Arial" panose="020B0604020202020204" pitchFamily="34" charset="0"/>
                        <a:cs typeface="Arial" panose="020B0604020202020204" pitchFamily="34" charset="0"/>
                      </a:endParaRPr>
                    </a:p>
                  </a:txBody>
                  <a:tcPr marL="0" marR="0" marT="0" marB="0" vert="horz">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indent="0" algn="ctr" rtl="0" eaLnBrk="0" fontAlgn="auto">
                        <a:lnSpc>
                          <a:spcPct val="10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2024.v2-NCCN</a:t>
                      </a:r>
                      <a:r>
                        <a:rPr sz="1200" b="1" kern="0" spc="-10" baseline="3000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sz="1200" baseline="300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indent="0" algn="ctr" rtl="0" eaLnBrk="0" fontAlgn="auto">
                        <a:lnSpc>
                          <a:spcPct val="10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2021-IMWG</a:t>
                      </a:r>
                      <a:r>
                        <a:rPr sz="1200" b="1" kern="0" spc="-10" baseline="2600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sz="1200" baseline="260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p>
                      <a:pPr indent="0" algn="ctr" rtl="0" eaLnBrk="0" fontAlgn="auto">
                        <a:lnSpc>
                          <a:spcPct val="100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2018-ASCO</a:t>
                      </a:r>
                      <a:r>
                        <a:rPr sz="1200" b="1" kern="0" spc="-10" baseline="2600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sz="1200" baseline="260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r>
              <a:tr h="633730">
                <a:tc>
                  <a:txBody>
                    <a:bodyPr/>
                    <a:p>
                      <a:pPr indent="0" algn="ctr" rtl="0" eaLnBrk="0" fontAlgn="auto">
                        <a:lnSpc>
                          <a:spcPct val="123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患者人群</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3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所有接受系统性</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治疗的</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MM</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患者使</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用双膦酸盐或地舒单抗， 无论是否</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有骨病记录</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所有症状性MM患者， 无论是否存</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在</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骨病影像学证据</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7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所有需要系统治疗的症状</a:t>
                      </a:r>
                      <a:r>
                        <a:rPr sz="12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性</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MM</a:t>
                      </a:r>
                      <a:r>
                        <a:rPr sz="12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患</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者， 无论有无溶骨性病变</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或骨量减</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少引起脊柱压缩性骨折</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的影像学证</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据</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946150">
                <a:tc>
                  <a:txBody>
                    <a:bodyPr/>
                    <a:p>
                      <a:pPr indent="0" algn="ctr" rtl="0" eaLnBrk="0" fontAlgn="auto">
                        <a:lnSpc>
                          <a:spcPct val="9000"/>
                        </a:lnSpc>
                        <a:spcBef>
                          <a:spcPts val="0"/>
                        </a:spcBef>
                      </a:pPr>
                      <a:endParaRPr sz="1200" dirty="0">
                        <a:latin typeface="Arial" panose="020B0604020202020204" pitchFamily="34" charset="0"/>
                        <a:ea typeface="Arial" panose="020B0604020202020204" pitchFamily="34" charset="0"/>
                        <a:cs typeface="Arial" panose="020B0604020202020204" pitchFamily="34" charset="0"/>
                      </a:endParaRPr>
                    </a:p>
                    <a:p>
                      <a:pPr indent="0" algn="ctr" rtl="0" eaLnBrk="0" fontAlgn="auto">
                        <a:lnSpc>
                          <a:spcPct val="98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治疗推荐</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双膦酸盐或</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r>
                        <a:rPr sz="1200" kern="0" spc="10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肾功能不全者优先推荐使用</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   </a:t>
                      </a: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首选唑来膦酸及</a:t>
                      </a: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a:t>
                      </a:r>
                      <a:r>
                        <a:rPr sz="1200" b="1" kern="0" spc="-20" dirty="0">
                          <a:solidFill>
                            <a:srgbClr val="ED7D31">
                              <a:alpha val="100000"/>
                            </a:srgbClr>
                          </a:solidFill>
                          <a:latin typeface="微软雅黑" panose="020B0503020204020204" charset="-122"/>
                          <a:ea typeface="微软雅黑" panose="020B0503020204020204" charset="-122"/>
                          <a:cs typeface="微软雅黑" panose="020B0503020204020204" charset="-122"/>
                        </a:rPr>
                        <a:t>单抗</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 其次为帕</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米膦酸 （当首选方案无法使用或存在</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禁忌症时）</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a:t>
                      </a:r>
                      <a:r>
                        <a:rPr sz="1200" kern="0" spc="1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肾功能不全者优先推荐使用</a:t>
                      </a: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a:t>
                      </a:r>
                      <a:r>
                        <a:rPr sz="1200" b="1" kern="0" spc="-20" dirty="0">
                          <a:solidFill>
                            <a:srgbClr val="ED7D31">
                              <a:alpha val="100000"/>
                            </a:srgbClr>
                          </a:solidFill>
                          <a:latin typeface="微软雅黑" panose="020B0503020204020204" charset="-122"/>
                          <a:ea typeface="微软雅黑" panose="020B0503020204020204" charset="-122"/>
                          <a:cs typeface="微软雅黑" panose="020B0503020204020204" charset="-122"/>
                        </a:rPr>
                        <a:t>抗</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在新冠背景下， 由</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于皮下注射使用方</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便 （可以居家使用</a:t>
                      </a:r>
                      <a:r>
                        <a:rPr sz="1200" kern="0" spc="-17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优</a:t>
                      </a:r>
                      <a:r>
                        <a:rPr sz="12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先推荐</a:t>
                      </a:r>
                      <a:r>
                        <a:rPr sz="1200" b="1" kern="0" spc="-3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a:t>
                      </a: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帕米膦酸、唑来膦酸或</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kern="0" spc="6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肾功能不全患者优先推荐使用</a:t>
                      </a:r>
                      <a:r>
                        <a:rPr sz="1200" b="1" kern="0" spc="5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a:t>
                      </a:r>
                      <a:r>
                        <a:rPr sz="12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    单抗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567690">
                <a:tc>
                  <a:txBody>
                    <a:bodyPr/>
                    <a:p>
                      <a:pPr indent="0" algn="ctr" rtl="0" eaLnBrk="0" fontAlgn="auto">
                        <a:lnSpc>
                          <a:spcPct val="98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治疗时间</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endParaRPr sz="1200" dirty="0">
                        <a:latin typeface="Arial" panose="020B0604020202020204" pitchFamily="34" charset="0"/>
                        <a:ea typeface="Arial" panose="020B0604020202020204" pitchFamily="34" charset="0"/>
                        <a:cs typeface="Arial" panose="020B0604020202020204" pitchFamily="34" charset="0"/>
                      </a:endParaRPr>
                    </a:p>
                    <a:p>
                      <a:pPr indent="0" algn="ctr" rtl="0" eaLnBrk="0" fontAlgn="auto">
                        <a:lnSpc>
                          <a:spcPct val="100000"/>
                        </a:lnSpc>
                        <a:spcBef>
                          <a:spcPts val="0"/>
                        </a:spcBef>
                      </a:pPr>
                      <a:r>
                        <a:rPr sz="1200" kern="0" spc="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骨靶向治疗药物应持续至少2年</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1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达</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VGPR</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或以上患者， 唑来膦酸</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每月</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404040">
                              <a:alpha val="100000"/>
                            </a:srgbClr>
                          </a:solidFill>
                          <a:latin typeface="微软雅黑" panose="020B0503020204020204" charset="-122"/>
                          <a:ea typeface="微软雅黑" panose="020B0503020204020204" charset="-122"/>
                          <a:cs typeface="微软雅黑" panose="020B0503020204020204" charset="-122"/>
                        </a:rPr>
                        <a:t>1次， 治疗应至少持续1</a:t>
                      </a:r>
                      <a:r>
                        <a:rPr sz="1200" kern="0" spc="-50" dirty="0">
                          <a:solidFill>
                            <a:srgbClr val="404040">
                              <a:alpha val="100000"/>
                            </a:srgbClr>
                          </a:solidFill>
                          <a:latin typeface="微软雅黑" panose="020B0503020204020204" charset="-122"/>
                          <a:ea typeface="微软雅黑" panose="020B0503020204020204" charset="-122"/>
                          <a:cs typeface="微软雅黑" panose="020B0503020204020204" charset="-122"/>
                        </a:rPr>
                        <a:t>年</a:t>
                      </a:r>
                      <a:endParaRPr sz="1200" dirty="0">
                        <a:latin typeface="微软雅黑" panose="020B0503020204020204" charset="-122"/>
                        <a:ea typeface="微软雅黑" panose="020B0503020204020204" charset="-122"/>
                        <a:cs typeface="微软雅黑" panose="020B0503020204020204" charset="-122"/>
                      </a:endParaRPr>
                    </a:p>
                    <a:p>
                      <a:pPr indent="0" algn="ctr" rtl="0" eaLnBrk="0" fontAlgn="auto">
                        <a:lnSpc>
                          <a:spcPct val="100000"/>
                        </a:lnSpc>
                        <a:spcBef>
                          <a:spcPts val="0"/>
                        </a:spcBef>
                      </a:pPr>
                      <a:r>
                        <a:rPr sz="1200" kern="0" spc="0" dirty="0">
                          <a:solidFill>
                            <a:srgbClr val="ED7D31">
                              <a:alpha val="100000"/>
                            </a:srgbClr>
                          </a:solidFill>
                          <a:latin typeface="Arial" panose="020B0604020202020204" pitchFamily="34" charset="0"/>
                          <a:ea typeface="Arial" panose="020B0604020202020204" pitchFamily="34" charset="0"/>
                          <a:cs typeface="Arial" panose="020B0604020202020204" pitchFamily="34" charset="0"/>
                        </a:rPr>
                        <a:t>•  </a:t>
                      </a:r>
                      <a:r>
                        <a:rPr sz="1200" b="1" kern="0" spc="0" dirty="0">
                          <a:solidFill>
                            <a:srgbClr val="ED7D31">
                              <a:alpha val="100000"/>
                            </a:srgbClr>
                          </a:solidFill>
                          <a:latin typeface="微软雅黑" panose="020B0503020204020204" charset="-122"/>
                          <a:ea typeface="微软雅黑" panose="020B0503020204020204" charset="-122"/>
                          <a:cs typeface="微软雅黑" panose="020B0503020204020204" charset="-122"/>
                        </a:rPr>
                        <a:t>地舒单抗应持续至少2年</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p>
                      <a:pPr indent="0" algn="ctr" rtl="0" eaLnBrk="0" fontAlgn="auto">
                        <a:lnSpc>
                          <a:spcPct val="100000"/>
                        </a:lnSpc>
                        <a:spcBef>
                          <a:spcPts val="0"/>
                        </a:spcBef>
                      </a:pPr>
                      <a:r>
                        <a:rPr sz="1200" kern="0" spc="-20" dirty="0">
                          <a:solidFill>
                            <a:srgbClr val="404040">
                              <a:alpha val="100000"/>
                            </a:srgbClr>
                          </a:solidFill>
                          <a:latin typeface="Arial" panose="020B0604020202020204" pitchFamily="34" charset="0"/>
                          <a:ea typeface="Arial" panose="020B0604020202020204" pitchFamily="34" charset="0"/>
                          <a:cs typeface="Arial" panose="020B0604020202020204" pitchFamily="34" charset="0"/>
                        </a:rPr>
                        <a:t>•  </a:t>
                      </a:r>
                      <a:r>
                        <a:rPr sz="1200"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骨靶向药物治疗至少持续  2  年， 一</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旦疾病复发或出现新的  SRE， 应重</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新启动治疗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bl>
          </a:graphicData>
        </a:graphic>
      </p:graphicFrame>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20015" y="336550"/>
            <a:ext cx="11217275"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双膦酸盐在真实世界中的应用不便，依从性不佳</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24" name="group 24"/>
          <p:cNvGrpSpPr/>
          <p:nvPr/>
        </p:nvGrpSpPr>
        <p:grpSpPr>
          <a:xfrm rot="21600000">
            <a:off x="6725919" y="1375985"/>
            <a:ext cx="4803647" cy="4444475"/>
            <a:chOff x="0" y="0"/>
            <a:chExt cx="4803647" cy="4444475"/>
          </a:xfrm>
        </p:grpSpPr>
        <p:pic>
          <p:nvPicPr>
            <p:cNvPr id="404" name="picture 404"/>
            <p:cNvPicPr>
              <a:picLocks noChangeAspect="1"/>
            </p:cNvPicPr>
            <p:nvPr/>
          </p:nvPicPr>
          <p:blipFill>
            <a:blip r:embed="rId1"/>
            <a:stretch>
              <a:fillRect/>
            </a:stretch>
          </p:blipFill>
          <p:spPr>
            <a:xfrm rot="21600000">
              <a:off x="0" y="49767"/>
              <a:ext cx="4803647" cy="4394708"/>
            </a:xfrm>
            <a:prstGeom prst="rect">
              <a:avLst/>
            </a:prstGeom>
          </p:spPr>
        </p:pic>
        <p:sp>
          <p:nvSpPr>
            <p:cNvPr id="406" name="textbox 406"/>
            <p:cNvSpPr/>
            <p:nvPr/>
          </p:nvSpPr>
          <p:spPr>
            <a:xfrm>
              <a:off x="100483" y="311768"/>
              <a:ext cx="4588509" cy="3847465"/>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marL="840740" algn="l" rtl="0" eaLnBrk="0">
                <a:lnSpc>
                  <a:spcPct val="89000"/>
                </a:lnSpc>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美国大型癌症电子健</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康数据库</a:t>
              </a:r>
              <a:endParaRPr sz="1800" dirty="0">
                <a:latin typeface="微软雅黑" panose="020B0503020204020204" charset="-122"/>
                <a:ea typeface="微软雅黑" panose="020B0503020204020204" charset="-122"/>
                <a:cs typeface="微软雅黑" panose="020B0503020204020204" charset="-122"/>
              </a:endParaRPr>
            </a:p>
            <a:p>
              <a:pPr marL="384175" algn="l" rtl="0" eaLnBrk="0">
                <a:lnSpc>
                  <a:spcPct val="89000"/>
                </a:lnSpc>
                <a:spcBef>
                  <a:spcPts val="240"/>
                </a:spcBef>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大量骨髓瘤患者未接受理想的</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骨病治疗</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marL="913130" indent="20955" algn="l" rtl="0" eaLnBrk="0">
                <a:lnSpc>
                  <a:spcPct val="94000"/>
                </a:lnSpc>
                <a:spcBef>
                  <a:spcPts val="730"/>
                </a:spcBef>
              </a:pPr>
              <a:r>
                <a:rPr sz="2400" b="1"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rPr>
                <a:t>58%</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的新诊断骨髓瘤患者第一年</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开始双膦酸盐治疗</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marL="897890" indent="-3810" algn="l" rtl="0" eaLnBrk="0">
                <a:lnSpc>
                  <a:spcPct val="96000"/>
                </a:lnSpc>
                <a:spcBef>
                  <a:spcPts val="73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双膦酸盐治疗的患者，</a:t>
              </a:r>
              <a:r>
                <a:rPr sz="18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10" dirty="0">
                  <a:solidFill>
                    <a:srgbClr val="EB613B">
                      <a:alpha val="100000"/>
                    </a:srgbClr>
                  </a:solidFill>
                  <a:latin typeface="微软雅黑" panose="020B0503020204020204" charset="-122"/>
                  <a:ea typeface="微软雅黑" panose="020B0503020204020204" charset="-122"/>
                  <a:cs typeface="微软雅黑" panose="020B0503020204020204" charset="-122"/>
                </a:rPr>
                <a:t>62</a:t>
              </a:r>
              <a:r>
                <a:rPr sz="2400" b="1"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rPr>
                <a:t>%</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会停</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药，停药患者的中位</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治疗持续时间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2400" b="1" kern="0" spc="-20" dirty="0">
                  <a:solidFill>
                    <a:srgbClr val="EB613B">
                      <a:alpha val="100000"/>
                    </a:srgbClr>
                  </a:solidFill>
                  <a:latin typeface="微软雅黑" panose="020B0503020204020204" charset="-122"/>
                  <a:ea typeface="微软雅黑" panose="020B0503020204020204" charset="-122"/>
                  <a:cs typeface="微软雅黑" panose="020B0503020204020204" charset="-122"/>
                </a:rPr>
                <a:t>219天</a:t>
              </a:r>
              <a:endParaRPr sz="2400" dirty="0">
                <a:latin typeface="微软雅黑" panose="020B0503020204020204" charset="-122"/>
                <a:ea typeface="微软雅黑" panose="020B0503020204020204" charset="-122"/>
                <a:cs typeface="微软雅黑" panose="020B0503020204020204" charset="-122"/>
              </a:endParaRPr>
            </a:p>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01000"/>
                </a:lnSpc>
              </a:pPr>
              <a:endParaRPr sz="300" dirty="0">
                <a:latin typeface="Arial" panose="020B0604020202020204"/>
                <a:ea typeface="Arial" panose="020B0604020202020204"/>
                <a:cs typeface="Arial" panose="020B0604020202020204"/>
              </a:endParaRPr>
            </a:p>
            <a:p>
              <a:pPr marL="18415" indent="-5715" algn="l" rtl="0" eaLnBrk="0">
                <a:lnSpc>
                  <a:spcPct val="94000"/>
                </a:lnSpc>
                <a:spcBef>
                  <a:spcPts val="5"/>
                </a:spcBef>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美国一个癌症患者电子健康</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数据库的回顾性观察性研究</a:t>
              </a:r>
              <a:r>
                <a:rPr sz="12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，共11112例</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骨髓瘤患者</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，中位随访687天</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，评估真实</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世界中双膦酸盐的治疗实践</a:t>
              </a:r>
              <a:endParaRPr sz="1200" dirty="0">
                <a:latin typeface="微软雅黑" panose="020B0503020204020204" charset="-122"/>
                <a:ea typeface="微软雅黑" panose="020B0503020204020204" charset="-122"/>
                <a:cs typeface="微软雅黑" panose="020B0503020204020204" charset="-122"/>
              </a:endParaRPr>
            </a:p>
          </p:txBody>
        </p:sp>
        <p:pic>
          <p:nvPicPr>
            <p:cNvPr id="408" name="picture 408"/>
            <p:cNvPicPr>
              <a:picLocks noChangeAspect="1"/>
            </p:cNvPicPr>
            <p:nvPr/>
          </p:nvPicPr>
          <p:blipFill>
            <a:blip r:embed="rId2"/>
            <a:stretch>
              <a:fillRect/>
            </a:stretch>
          </p:blipFill>
          <p:spPr>
            <a:xfrm rot="21600000">
              <a:off x="242794" y="1329998"/>
              <a:ext cx="537843" cy="528924"/>
            </a:xfrm>
            <a:prstGeom prst="rect">
              <a:avLst/>
            </a:prstGeom>
          </p:spPr>
        </p:pic>
        <p:pic>
          <p:nvPicPr>
            <p:cNvPr id="410" name="picture 410"/>
            <p:cNvPicPr>
              <a:picLocks noChangeAspect="1"/>
            </p:cNvPicPr>
            <p:nvPr/>
          </p:nvPicPr>
          <p:blipFill>
            <a:blip r:embed="rId3"/>
            <a:stretch>
              <a:fillRect/>
            </a:stretch>
          </p:blipFill>
          <p:spPr>
            <a:xfrm rot="21600000">
              <a:off x="242794" y="2507923"/>
              <a:ext cx="537843" cy="528924"/>
            </a:xfrm>
            <a:prstGeom prst="rect">
              <a:avLst/>
            </a:prstGeom>
          </p:spPr>
        </p:pic>
        <p:sp>
          <p:nvSpPr>
            <p:cNvPr id="412" name="path 412"/>
            <p:cNvSpPr/>
            <p:nvPr/>
          </p:nvSpPr>
          <p:spPr>
            <a:xfrm>
              <a:off x="0" y="0"/>
              <a:ext cx="4803647" cy="42223"/>
            </a:xfrm>
            <a:custGeom>
              <a:avLst/>
              <a:gdLst/>
              <a:ahLst/>
              <a:cxnLst/>
              <a:rect l="0" t="0" r="0" b="0"/>
              <a:pathLst>
                <a:path w="7564" h="66">
                  <a:moveTo>
                    <a:pt x="0" y="66"/>
                  </a:moveTo>
                  <a:lnTo>
                    <a:pt x="7564" y="66"/>
                  </a:lnTo>
                  <a:lnTo>
                    <a:pt x="7564" y="0"/>
                  </a:lnTo>
                  <a:lnTo>
                    <a:pt x="0" y="0"/>
                  </a:lnTo>
                  <a:lnTo>
                    <a:pt x="0" y="66"/>
                  </a:lnTo>
                  <a:close/>
                </a:path>
              </a:pathLst>
            </a:custGeom>
            <a:solidFill>
              <a:srgbClr val="ED7D31">
                <a:alpha val="100000"/>
              </a:srgbClr>
            </a:solidFill>
            <a:ln w="0" cap="flat">
              <a:noFill/>
              <a:prstDash val="solid"/>
              <a:miter lim="0"/>
            </a:ln>
          </p:spPr>
          <p:txBody>
            <a:bodyPr rtlCol="0"/>
            <a:p>
              <a:pPr algn="ctr"/>
              <a:endParaRPr lang="zh-CN" altLang="en-US"/>
            </a:p>
          </p:txBody>
        </p:sp>
      </p:grpSp>
      <p:sp>
        <p:nvSpPr>
          <p:cNvPr id="414" name="path 414"/>
          <p:cNvSpPr/>
          <p:nvPr/>
        </p:nvSpPr>
        <p:spPr>
          <a:xfrm>
            <a:off x="859739" y="2643378"/>
            <a:ext cx="5510581" cy="3140836"/>
          </a:xfrm>
          <a:custGeom>
            <a:avLst/>
            <a:gdLst/>
            <a:ahLst/>
            <a:cxnLst/>
            <a:rect l="0" t="0" r="0" b="0"/>
            <a:pathLst>
              <a:path w="8678" h="4946">
                <a:moveTo>
                  <a:pt x="8678" y="4946"/>
                </a:moveTo>
                <a:lnTo>
                  <a:pt x="83" y="4946"/>
                </a:lnTo>
                <a:lnTo>
                  <a:pt x="83" y="111"/>
                </a:lnTo>
                <a:lnTo>
                  <a:pt x="8678" y="111"/>
                </a:lnTo>
                <a:lnTo>
                  <a:pt x="8678" y="4946"/>
                </a:lnTo>
                <a:close/>
                <a:moveTo>
                  <a:pt x="107" y="4914"/>
                </a:moveTo>
                <a:lnTo>
                  <a:pt x="8654" y="4914"/>
                </a:lnTo>
                <a:lnTo>
                  <a:pt x="8654" y="143"/>
                </a:lnTo>
                <a:lnTo>
                  <a:pt x="107" y="143"/>
                </a:lnTo>
                <a:lnTo>
                  <a:pt x="107" y="4914"/>
                </a:lnTo>
                <a:close/>
              </a:path>
              <a:path w="8678" h="4946">
                <a:moveTo>
                  <a:pt x="8594" y="4834"/>
                </a:moveTo>
                <a:lnTo>
                  <a:pt x="0" y="4834"/>
                </a:lnTo>
                <a:lnTo>
                  <a:pt x="0" y="0"/>
                </a:lnTo>
                <a:lnTo>
                  <a:pt x="8594" y="0"/>
                </a:lnTo>
                <a:lnTo>
                  <a:pt x="8594" y="4834"/>
                </a:lnTo>
                <a:close/>
                <a:moveTo>
                  <a:pt x="23" y="4802"/>
                </a:moveTo>
                <a:lnTo>
                  <a:pt x="8570" y="4802"/>
                </a:lnTo>
                <a:lnTo>
                  <a:pt x="8570" y="31"/>
                </a:lnTo>
                <a:lnTo>
                  <a:pt x="23" y="31"/>
                </a:lnTo>
                <a:lnTo>
                  <a:pt x="23" y="4802"/>
                </a:lnTo>
                <a:close/>
              </a:path>
            </a:pathLst>
          </a:custGeom>
          <a:solidFill>
            <a:srgbClr val="231815">
              <a:alpha val="100000"/>
            </a:srgbClr>
          </a:solidFill>
          <a:ln w="0" cap="flat">
            <a:noFill/>
            <a:prstDash val="solid"/>
            <a:miter lim="0"/>
          </a:ln>
        </p:spPr>
        <p:txBody>
          <a:bodyPr rtlCol="0"/>
          <a:p>
            <a:pPr algn="ctr"/>
            <a:endParaRPr lang="zh-CN" altLang="en-US"/>
          </a:p>
        </p:txBody>
      </p:sp>
      <p:grpSp>
        <p:nvGrpSpPr>
          <p:cNvPr id="26" name="group 26"/>
          <p:cNvGrpSpPr/>
          <p:nvPr/>
        </p:nvGrpSpPr>
        <p:grpSpPr>
          <a:xfrm rot="21600000">
            <a:off x="774700" y="2262632"/>
            <a:ext cx="5487797" cy="3369119"/>
            <a:chOff x="0" y="0"/>
            <a:chExt cx="5487797" cy="3369119"/>
          </a:xfrm>
        </p:grpSpPr>
        <p:sp>
          <p:nvSpPr>
            <p:cNvPr id="416" name="path 416"/>
            <p:cNvSpPr/>
            <p:nvPr/>
          </p:nvSpPr>
          <p:spPr>
            <a:xfrm>
              <a:off x="0" y="258698"/>
              <a:ext cx="5487797" cy="3110420"/>
            </a:xfrm>
            <a:custGeom>
              <a:avLst/>
              <a:gdLst/>
              <a:ahLst/>
              <a:cxnLst/>
              <a:rect l="0" t="0" r="0" b="0"/>
              <a:pathLst>
                <a:path w="8642" h="4898">
                  <a:moveTo>
                    <a:pt x="8642" y="4898"/>
                  </a:moveTo>
                  <a:lnTo>
                    <a:pt x="0" y="4898"/>
                  </a:lnTo>
                  <a:lnTo>
                    <a:pt x="0" y="0"/>
                  </a:lnTo>
                  <a:lnTo>
                    <a:pt x="8642" y="0"/>
                  </a:lnTo>
                  <a:lnTo>
                    <a:pt x="8642" y="4898"/>
                  </a:lnTo>
                  <a:close/>
                  <a:moveTo>
                    <a:pt x="71" y="4802"/>
                  </a:moveTo>
                  <a:lnTo>
                    <a:pt x="8570" y="4802"/>
                  </a:lnTo>
                  <a:lnTo>
                    <a:pt x="8570" y="96"/>
                  </a:lnTo>
                  <a:lnTo>
                    <a:pt x="71" y="96"/>
                  </a:lnTo>
                  <a:lnTo>
                    <a:pt x="71" y="4802"/>
                  </a:lnTo>
                  <a:close/>
                </a:path>
              </a:pathLst>
            </a:custGeom>
            <a:solidFill>
              <a:srgbClr val="EB613B">
                <a:alpha val="100000"/>
              </a:srgbClr>
            </a:solidFill>
            <a:ln w="0" cap="flat">
              <a:noFill/>
              <a:prstDash val="solid"/>
              <a:miter lim="0"/>
            </a:ln>
          </p:spPr>
          <p:txBody>
            <a:bodyPr rtlCol="0"/>
            <a:p>
              <a:pPr algn="ctr"/>
              <a:endParaRPr lang="zh-CN" altLang="en-US"/>
            </a:p>
          </p:txBody>
        </p:sp>
        <p:sp>
          <p:nvSpPr>
            <p:cNvPr id="418" name="path 418"/>
            <p:cNvSpPr/>
            <p:nvPr/>
          </p:nvSpPr>
          <p:spPr>
            <a:xfrm>
              <a:off x="133629" y="171323"/>
              <a:ext cx="60731" cy="87375"/>
            </a:xfrm>
            <a:custGeom>
              <a:avLst/>
              <a:gdLst/>
              <a:ahLst/>
              <a:cxnLst/>
              <a:rect l="0" t="0" r="0" b="0"/>
              <a:pathLst>
                <a:path w="95" h="137">
                  <a:moveTo>
                    <a:pt x="33" y="137"/>
                  </a:moveTo>
                  <a:lnTo>
                    <a:pt x="0" y="28"/>
                  </a:lnTo>
                  <a:lnTo>
                    <a:pt x="57" y="0"/>
                  </a:lnTo>
                  <a:lnTo>
                    <a:pt x="95" y="137"/>
                  </a:lnTo>
                  <a:lnTo>
                    <a:pt x="33" y="137"/>
                  </a:lnTo>
                  <a:close/>
                </a:path>
              </a:pathLst>
            </a:custGeom>
            <a:solidFill>
              <a:srgbClr val="007BD4">
                <a:alpha val="100000"/>
              </a:srgbClr>
            </a:solidFill>
            <a:ln w="0" cap="flat">
              <a:noFill/>
              <a:prstDash val="solid"/>
              <a:miter lim="0"/>
            </a:ln>
          </p:spPr>
          <p:txBody>
            <a:bodyPr rtlCol="0"/>
            <a:p>
              <a:pPr algn="ctr"/>
              <a:endParaRPr lang="zh-CN" altLang="en-US"/>
            </a:p>
          </p:txBody>
        </p:sp>
        <p:sp>
          <p:nvSpPr>
            <p:cNvPr id="420" name="path 420"/>
            <p:cNvSpPr/>
            <p:nvPr/>
          </p:nvSpPr>
          <p:spPr>
            <a:xfrm>
              <a:off x="71327" y="0"/>
              <a:ext cx="553936" cy="687704"/>
            </a:xfrm>
            <a:custGeom>
              <a:avLst/>
              <a:gdLst/>
              <a:ahLst/>
              <a:cxnLst/>
              <a:rect l="0" t="0" r="0" b="0"/>
              <a:pathLst>
                <a:path w="872" h="1082">
                  <a:moveTo>
                    <a:pt x="599" y="1082"/>
                  </a:moveTo>
                  <a:cubicBezTo>
                    <a:pt x="504" y="1082"/>
                    <a:pt x="420" y="1042"/>
                    <a:pt x="388" y="974"/>
                  </a:cubicBezTo>
                  <a:lnTo>
                    <a:pt x="20" y="207"/>
                  </a:lnTo>
                  <a:cubicBezTo>
                    <a:pt x="-14" y="133"/>
                    <a:pt x="41" y="48"/>
                    <a:pt x="143" y="17"/>
                  </a:cubicBezTo>
                  <a:cubicBezTo>
                    <a:pt x="193" y="2"/>
                    <a:pt x="246" y="0"/>
                    <a:pt x="291" y="15"/>
                  </a:cubicBezTo>
                  <a:cubicBezTo>
                    <a:pt x="338" y="29"/>
                    <a:pt x="375" y="57"/>
                    <a:pt x="394" y="93"/>
                  </a:cubicBezTo>
                  <a:lnTo>
                    <a:pt x="478" y="273"/>
                  </a:lnTo>
                  <a:lnTo>
                    <a:pt x="407" y="273"/>
                  </a:lnTo>
                  <a:lnTo>
                    <a:pt x="333" y="110"/>
                  </a:lnTo>
                  <a:cubicBezTo>
                    <a:pt x="323" y="89"/>
                    <a:pt x="299" y="72"/>
                    <a:pt x="270" y="63"/>
                  </a:cubicBezTo>
                  <a:cubicBezTo>
                    <a:pt x="238" y="55"/>
                    <a:pt x="201" y="55"/>
                    <a:pt x="167" y="65"/>
                  </a:cubicBezTo>
                  <a:cubicBezTo>
                    <a:pt x="99" y="87"/>
                    <a:pt x="59" y="141"/>
                    <a:pt x="83" y="188"/>
                  </a:cubicBezTo>
                  <a:lnTo>
                    <a:pt x="449" y="957"/>
                  </a:lnTo>
                  <a:cubicBezTo>
                    <a:pt x="478" y="1021"/>
                    <a:pt x="581" y="1049"/>
                    <a:pt x="673" y="1021"/>
                  </a:cubicBezTo>
                  <a:cubicBezTo>
                    <a:pt x="768" y="991"/>
                    <a:pt x="818" y="917"/>
                    <a:pt x="789" y="853"/>
                  </a:cubicBezTo>
                  <a:lnTo>
                    <a:pt x="431" y="99"/>
                  </a:lnTo>
                  <a:lnTo>
                    <a:pt x="491" y="80"/>
                  </a:lnTo>
                  <a:lnTo>
                    <a:pt x="849" y="832"/>
                  </a:lnTo>
                  <a:cubicBezTo>
                    <a:pt x="892" y="923"/>
                    <a:pt x="823" y="1030"/>
                    <a:pt x="697" y="1067"/>
                  </a:cubicBezTo>
                  <a:cubicBezTo>
                    <a:pt x="662" y="1078"/>
                    <a:pt x="631" y="1082"/>
                    <a:pt x="599" y="1082"/>
                  </a:cubicBezTo>
                </a:path>
              </a:pathLst>
            </a:custGeom>
            <a:solidFill>
              <a:srgbClr val="EB613B">
                <a:alpha val="100000"/>
              </a:srgbClr>
            </a:solidFill>
            <a:ln w="0" cap="flat">
              <a:noFill/>
              <a:prstDash val="solid"/>
              <a:miter lim="0"/>
            </a:ln>
          </p:spPr>
          <p:txBody>
            <a:bodyPr rtlCol="0"/>
            <a:p>
              <a:pPr algn="ctr"/>
              <a:endParaRPr lang="zh-CN" altLang="en-US"/>
            </a:p>
          </p:txBody>
        </p:sp>
      </p:grpSp>
      <p:sp>
        <p:nvSpPr>
          <p:cNvPr id="422" name="textbox 422"/>
          <p:cNvSpPr/>
          <p:nvPr/>
        </p:nvSpPr>
        <p:spPr>
          <a:xfrm>
            <a:off x="1024304" y="2056562"/>
            <a:ext cx="4814570" cy="3261995"/>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marL="262255" algn="l" rtl="0" eaLnBrk="0">
              <a:lnSpc>
                <a:spcPct val="89000"/>
              </a:lnSpc>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多发性骨髓瘤骨病临床诊疗专家共识(2</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021)</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20000"/>
              </a:lnSpc>
            </a:pPr>
            <a:endParaRPr sz="1000" dirty="0">
              <a:latin typeface="Arial" panose="020B0604020202020204"/>
              <a:ea typeface="Arial" panose="020B0604020202020204"/>
              <a:cs typeface="Arial" panose="020B0604020202020204"/>
            </a:endParaRPr>
          </a:p>
          <a:p>
            <a:pPr marL="1477645" algn="l" rtl="0" eaLnBrk="0">
              <a:lnSpc>
                <a:spcPct val="89000"/>
              </a:lnSpc>
              <a:spcBef>
                <a:spcPts val="720"/>
              </a:spcBef>
            </a:pP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双膦酸盐应用时</a:t>
            </a:r>
            <a:endParaRPr sz="24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345"/>
              </a:spcBef>
            </a:pPr>
            <a:r>
              <a:rPr sz="1500" kern="0" spc="70" dirty="0">
                <a:solidFill>
                  <a:srgbClr val="EB613B">
                    <a:alpha val="100000"/>
                  </a:srgbClr>
                </a:solidFill>
                <a:latin typeface="Arial" panose="020B0604020202020204"/>
                <a:ea typeface="Arial" panose="020B0604020202020204"/>
                <a:cs typeface="Arial" panose="020B0604020202020204"/>
              </a:rPr>
              <a:t>•  </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动态监测尿常规及肾功能</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8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每次给药前要</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保持</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水化状态</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70" dirty="0">
                <a:solidFill>
                  <a:srgbClr val="000000">
                    <a:alpha val="100000"/>
                  </a:srgbClr>
                </a:solidFill>
                <a:latin typeface="Arial" panose="020B0604020202020204"/>
                <a:ea typeface="Arial" panose="020B0604020202020204"/>
                <a:cs typeface="Arial" panose="020B0604020202020204"/>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根据肌酐清除率</a:t>
            </a:r>
            <a:r>
              <a:rPr sz="1500" b="1" kern="0" spc="70" dirty="0">
                <a:solidFill>
                  <a:srgbClr val="EB613B">
                    <a:alpha val="100000"/>
                  </a:srgbClr>
                </a:solidFill>
                <a:latin typeface="微软雅黑" panose="020B0503020204020204" charset="-122"/>
                <a:ea typeface="微软雅黑" panose="020B0503020204020204" charset="-122"/>
                <a:cs typeface="微软雅黑" panose="020B0503020204020204" charset="-122"/>
              </a:rPr>
              <a:t>调整剂量</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8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唑来膦酸</a:t>
            </a:r>
            <a:r>
              <a:rPr sz="1500" b="1" kern="0" spc="80" dirty="0">
                <a:solidFill>
                  <a:srgbClr val="EB613B">
                    <a:alpha val="100000"/>
                  </a:srgbClr>
                </a:solidFill>
                <a:latin typeface="微软雅黑" panose="020B0503020204020204" charset="-122"/>
                <a:ea typeface="微软雅黑" panose="020B0503020204020204" charset="-122"/>
                <a:cs typeface="微软雅黑" panose="020B0503020204020204" charset="-122"/>
              </a:rPr>
              <a:t>持续滴注</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至少15分钟，帕米膦酸至少2小时</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900" dirty="0">
              <a:latin typeface="Arial" panose="020B0604020202020204"/>
              <a:ea typeface="Arial" panose="020B0604020202020204"/>
              <a:cs typeface="Arial" panose="020B0604020202020204"/>
            </a:endParaRPr>
          </a:p>
          <a:p>
            <a:pPr marL="12700" algn="l" rtl="0" eaLnBrk="0">
              <a:lnSpc>
                <a:spcPct val="94000"/>
              </a:lnSpc>
            </a:pPr>
            <a:r>
              <a:rPr sz="1500" kern="0" spc="90" dirty="0">
                <a:solidFill>
                  <a:srgbClr val="EB613B">
                    <a:alpha val="100000"/>
                  </a:srgbClr>
                </a:solidFill>
                <a:latin typeface="Arial" panose="020B0604020202020204"/>
                <a:ea typeface="Arial" panose="020B0604020202020204"/>
                <a:cs typeface="Arial" panose="020B0604020202020204"/>
              </a:rPr>
              <a:t>•  </a:t>
            </a:r>
            <a:r>
              <a:rPr sz="1500" b="1" kern="0" spc="90" dirty="0">
                <a:solidFill>
                  <a:srgbClr val="EB613B">
                    <a:alpha val="100000"/>
                  </a:srgbClr>
                </a:solidFill>
                <a:latin typeface="微软雅黑" panose="020B0503020204020204" charset="-122"/>
                <a:ea typeface="微软雅黑" panose="020B0503020204020204" charset="-122"/>
                <a:cs typeface="微软雅黑" panose="020B0503020204020204" charset="-122"/>
              </a:rPr>
              <a:t>避免或减少</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使用来那</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度胺等可能损害肾功能的药物</a:t>
            </a:r>
            <a:endParaRPr sz="1500" dirty="0">
              <a:latin typeface="微软雅黑" panose="020B0503020204020204" charset="-122"/>
              <a:ea typeface="微软雅黑" panose="020B0503020204020204" charset="-122"/>
              <a:cs typeface="微软雅黑" panose="020B0503020204020204" charset="-122"/>
            </a:endParaRPr>
          </a:p>
        </p:txBody>
      </p:sp>
      <p:pic>
        <p:nvPicPr>
          <p:cNvPr id="432" name="picture 432"/>
          <p:cNvPicPr>
            <a:picLocks noChangeAspect="1"/>
          </p:cNvPicPr>
          <p:nvPr/>
        </p:nvPicPr>
        <p:blipFill>
          <a:blip r:embed="rId4"/>
          <a:stretch>
            <a:fillRect/>
          </a:stretch>
        </p:blipFill>
        <p:spPr>
          <a:xfrm rot="21600000">
            <a:off x="1805305" y="1301115"/>
            <a:ext cx="3217399" cy="499533"/>
          </a:xfrm>
          <a:prstGeom prst="rect">
            <a:avLst/>
          </a:prstGeom>
        </p:spPr>
      </p:pic>
      <p:sp>
        <p:nvSpPr>
          <p:cNvPr id="436" name="textbox 436"/>
          <p:cNvSpPr/>
          <p:nvPr/>
        </p:nvSpPr>
        <p:spPr>
          <a:xfrm>
            <a:off x="873948" y="6166662"/>
            <a:ext cx="6526530" cy="147320"/>
          </a:xfrm>
          <a:prstGeom prst="rect">
            <a:avLst/>
          </a:prstGeom>
          <a:noFill/>
          <a:ln w="0" cap="flat">
            <a:noFill/>
            <a:prstDash val="solid"/>
            <a:miter lim="0"/>
          </a:ln>
        </p:spPr>
        <p:txBody>
          <a:bodyPr vert="horz" wrap="square" lIns="0" tIns="0" rIns="0" bIns="0"/>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1.</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中国临床肿瘤学会(CSCO)指南工作委员会.</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多发性骨髓瘤骨病临床诊疗专家共识(2021)[J].</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临床肿瘤学杂志,</a:t>
            </a:r>
            <a:r>
              <a:rPr sz="900" kern="0" spc="-1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2022,27(1):65-72.</a:t>
            </a:r>
            <a:endParaRPr sz="900" dirty="0">
              <a:latin typeface="微软雅黑" panose="020B0503020204020204" charset="-122"/>
              <a:ea typeface="微软雅黑" panose="020B0503020204020204" charset="-122"/>
              <a:cs typeface="微软雅黑" panose="020B0503020204020204" charset="-122"/>
            </a:endParaRPr>
          </a:p>
        </p:txBody>
      </p:sp>
      <p:sp>
        <p:nvSpPr>
          <p:cNvPr id="438" name="textbox 438"/>
          <p:cNvSpPr/>
          <p:nvPr/>
        </p:nvSpPr>
        <p:spPr>
          <a:xfrm>
            <a:off x="855675" y="6309385"/>
            <a:ext cx="3093720" cy="139700"/>
          </a:xfrm>
          <a:prstGeom prst="rect">
            <a:avLst/>
          </a:prstGeom>
          <a:noFill/>
          <a:ln w="0" cap="flat">
            <a:noFill/>
            <a:prstDash val="solid"/>
            <a:miter lim="0"/>
          </a:ln>
        </p:spPr>
        <p:txBody>
          <a:bodyPr vert="horz" wrap="square" lIns="0" tIns="0" rIns="0" bIns="0"/>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3000"/>
              </a:lnSpc>
            </a:pPr>
            <a:r>
              <a:rPr sz="900" i="1" kern="0" spc="0" dirty="0">
                <a:solidFill>
                  <a:srgbClr val="212121">
                    <a:alpha val="100000"/>
                  </a:srgbClr>
                </a:solidFill>
                <a:latin typeface="Calibri" panose="020F0502020204030204"/>
                <a:ea typeface="Calibri" panose="020F0502020204030204"/>
                <a:cs typeface="Calibri" panose="020F0502020204030204"/>
              </a:rPr>
              <a:t>2.     Kim C,</a:t>
            </a:r>
            <a:r>
              <a:rPr sz="900" i="1" kern="0" spc="30" dirty="0">
                <a:solidFill>
                  <a:srgbClr val="212121">
                    <a:alpha val="100000"/>
                  </a:srgbClr>
                </a:solidFill>
                <a:latin typeface="Calibri" panose="020F0502020204030204"/>
                <a:ea typeface="Calibri" panose="020F0502020204030204"/>
                <a:cs typeface="Calibri" panose="020F0502020204030204"/>
              </a:rPr>
              <a:t> </a:t>
            </a:r>
            <a:r>
              <a:rPr sz="900" i="1" kern="0" spc="0" dirty="0">
                <a:solidFill>
                  <a:srgbClr val="212121">
                    <a:alpha val="100000"/>
                  </a:srgbClr>
                </a:solidFill>
                <a:latin typeface="Calibri" panose="020F0502020204030204"/>
                <a:ea typeface="Calibri" panose="020F0502020204030204"/>
                <a:cs typeface="Calibri" panose="020F0502020204030204"/>
              </a:rPr>
              <a:t>et al. Support</a:t>
            </a:r>
            <a:r>
              <a:rPr sz="900" i="1" kern="0" spc="20" dirty="0">
                <a:solidFill>
                  <a:srgbClr val="212121">
                    <a:alpha val="100000"/>
                  </a:srgbClr>
                </a:solidFill>
                <a:latin typeface="Calibri" panose="020F0502020204030204"/>
                <a:ea typeface="Calibri" panose="020F0502020204030204"/>
                <a:cs typeface="Calibri" panose="020F0502020204030204"/>
              </a:rPr>
              <a:t> </a:t>
            </a:r>
            <a:r>
              <a:rPr sz="900" i="1" kern="0" spc="0" dirty="0">
                <a:solidFill>
                  <a:srgbClr val="212121">
                    <a:alpha val="100000"/>
                  </a:srgbClr>
                </a:solidFill>
                <a:latin typeface="Calibri" panose="020F0502020204030204"/>
                <a:ea typeface="Calibri" panose="020F0502020204030204"/>
                <a:cs typeface="Calibri" panose="020F0502020204030204"/>
              </a:rPr>
              <a:t>Care</a:t>
            </a:r>
            <a:r>
              <a:rPr sz="900" i="1" kern="0" spc="50" dirty="0">
                <a:solidFill>
                  <a:srgbClr val="212121">
                    <a:alpha val="100000"/>
                  </a:srgbClr>
                </a:solidFill>
                <a:latin typeface="Calibri" panose="020F0502020204030204"/>
                <a:ea typeface="Calibri" panose="020F0502020204030204"/>
                <a:cs typeface="Calibri" panose="020F0502020204030204"/>
              </a:rPr>
              <a:t> </a:t>
            </a:r>
            <a:r>
              <a:rPr sz="900" i="1" kern="0" spc="0" dirty="0">
                <a:solidFill>
                  <a:srgbClr val="212121">
                    <a:alpha val="100000"/>
                  </a:srgbClr>
                </a:solidFill>
                <a:latin typeface="Calibri" panose="020F0502020204030204"/>
                <a:ea typeface="Calibri" panose="020F0502020204030204"/>
                <a:cs typeface="Calibri" panose="020F0502020204030204"/>
              </a:rPr>
              <a:t>Cancer. 2018</a:t>
            </a:r>
            <a:r>
              <a:rPr sz="900" i="1" kern="0" spc="-50" dirty="0">
                <a:solidFill>
                  <a:srgbClr val="212121">
                    <a:alpha val="100000"/>
                  </a:srgbClr>
                </a:solidFill>
                <a:latin typeface="Calibri" panose="020F0502020204030204"/>
                <a:ea typeface="Calibri" panose="020F0502020204030204"/>
                <a:cs typeface="Calibri" panose="020F0502020204030204"/>
              </a:rPr>
              <a:t> </a:t>
            </a:r>
            <a:r>
              <a:rPr sz="900" i="1" kern="0" spc="0" dirty="0">
                <a:solidFill>
                  <a:srgbClr val="212121">
                    <a:alpha val="100000"/>
                  </a:srgbClr>
                </a:solidFill>
                <a:latin typeface="Calibri" panose="020F0502020204030204"/>
                <a:ea typeface="Calibri" panose="020F0502020204030204"/>
                <a:cs typeface="Calibri" panose="020F0502020204030204"/>
              </a:rPr>
              <a:t>Aug;26(8):28</a:t>
            </a:r>
            <a:r>
              <a:rPr sz="900" i="1" kern="0" spc="-10" dirty="0">
                <a:solidFill>
                  <a:srgbClr val="212121">
                    <a:alpha val="100000"/>
                  </a:srgbClr>
                </a:solidFill>
                <a:latin typeface="Calibri" panose="020F0502020204030204"/>
                <a:ea typeface="Calibri" panose="020F0502020204030204"/>
                <a:cs typeface="Calibri" panose="020F0502020204030204"/>
              </a:rPr>
              <a:t>33-2841.</a:t>
            </a:r>
            <a:endParaRPr sz="900" dirty="0">
              <a:latin typeface="Calibri" panose="020F0502020204030204"/>
              <a:ea typeface="Calibri" panose="020F0502020204030204"/>
              <a:cs typeface="Calibri" panose="020F0502020204030204"/>
            </a:endParaRPr>
          </a:p>
        </p:txBody>
      </p:sp>
      <p:sp>
        <p:nvSpPr>
          <p:cNvPr id="446" name="path 446"/>
          <p:cNvSpPr/>
          <p:nvPr/>
        </p:nvSpPr>
        <p:spPr>
          <a:xfrm>
            <a:off x="6545071" y="1363217"/>
            <a:ext cx="6350" cy="4457484"/>
          </a:xfrm>
          <a:custGeom>
            <a:avLst/>
            <a:gdLst/>
            <a:ahLst/>
            <a:cxnLst/>
            <a:rect l="0" t="0" r="0" b="0"/>
            <a:pathLst>
              <a:path w="10" h="7019">
                <a:moveTo>
                  <a:pt x="5" y="0"/>
                </a:moveTo>
                <a:lnTo>
                  <a:pt x="5" y="7019"/>
                </a:lnTo>
              </a:path>
            </a:pathLst>
          </a:custGeom>
          <a:noFill/>
          <a:ln w="6350" cap="flat">
            <a:solidFill>
              <a:srgbClr val="7F7F7F"/>
            </a:solidFill>
            <a:prstDash val="solid"/>
            <a:miter lim="1000000"/>
          </a:ln>
        </p:spPr>
        <p:txBody>
          <a:bodyPr rtlCol="0"/>
          <a:p>
            <a:pPr algn="ctr"/>
            <a:endParaRPr lang="zh-CN" altLang="en-US"/>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120015" y="336550"/>
            <a:ext cx="11217275" cy="705485"/>
          </a:xfrm>
        </p:spPr>
        <p:txBody>
          <a:bodyPr>
            <a:normAutofit/>
          </a:bodyPr>
          <a:p>
            <a:pPr algn="l">
              <a:buClrTx/>
              <a:buSzTx/>
              <a:buFontTx/>
            </a:pP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靶向抑制</a:t>
            </a:r>
            <a:r>
              <a:rPr lang="en-US" altLang="zh-CN" sz="2800" b="1" kern="100" spc="0">
                <a:solidFill>
                  <a:srgbClr val="EB613B"/>
                </a:solidFill>
                <a:latin typeface="微软雅黑" panose="020B0503020204020204" charset="-122"/>
                <a:ea typeface="微软雅黑" panose="020B0503020204020204" charset="-122"/>
                <a:cs typeface="微软雅黑" panose="020B0503020204020204" charset="-122"/>
              </a:rPr>
              <a:t>RANKL </a:t>
            </a:r>
            <a:r>
              <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rPr>
              <a:t>，源头阻击骨相关事件，为骨髓瘤患者带来新选择</a:t>
            </a:r>
            <a:endParaRPr lang="zh-CN" altLang="en-US" sz="2800" b="1" kern="100" spc="0">
              <a:solidFill>
                <a:srgbClr val="EB613B"/>
              </a:solidFill>
              <a:latin typeface="微软雅黑" panose="020B0503020204020204" charset="-122"/>
              <a:ea typeface="微软雅黑" panose="020B0503020204020204" charset="-122"/>
              <a:cs typeface="微软雅黑" panose="020B0503020204020204" charset="-122"/>
            </a:endParaRPr>
          </a:p>
        </p:txBody>
      </p:sp>
      <p:grpSp>
        <p:nvGrpSpPr>
          <p:cNvPr id="34" name="group 34"/>
          <p:cNvGrpSpPr/>
          <p:nvPr/>
        </p:nvGrpSpPr>
        <p:grpSpPr>
          <a:xfrm rot="21600000">
            <a:off x="496887" y="1098550"/>
            <a:ext cx="6092888" cy="5534025"/>
            <a:chOff x="0" y="0"/>
            <a:chExt cx="6092888" cy="5534025"/>
          </a:xfrm>
        </p:grpSpPr>
        <p:pic>
          <p:nvPicPr>
            <p:cNvPr id="594" name="picture 594"/>
            <p:cNvPicPr>
              <a:picLocks noChangeAspect="1"/>
            </p:cNvPicPr>
            <p:nvPr/>
          </p:nvPicPr>
          <p:blipFill>
            <a:blip r:embed="rId1"/>
            <a:stretch>
              <a:fillRect/>
            </a:stretch>
          </p:blipFill>
          <p:spPr>
            <a:xfrm rot="21600000">
              <a:off x="0" y="0"/>
              <a:ext cx="6092888" cy="5534025"/>
            </a:xfrm>
            <a:prstGeom prst="rect">
              <a:avLst/>
            </a:prstGeom>
          </p:spPr>
        </p:pic>
        <p:pic>
          <p:nvPicPr>
            <p:cNvPr id="596" name="picture 596"/>
            <p:cNvPicPr>
              <a:picLocks noChangeAspect="1"/>
            </p:cNvPicPr>
            <p:nvPr/>
          </p:nvPicPr>
          <p:blipFill>
            <a:blip r:embed="rId2"/>
            <a:stretch>
              <a:fillRect/>
            </a:stretch>
          </p:blipFill>
          <p:spPr>
            <a:xfrm rot="21600000">
              <a:off x="4289361" y="4196588"/>
              <a:ext cx="76200" cy="464311"/>
            </a:xfrm>
            <a:prstGeom prst="rect">
              <a:avLst/>
            </a:prstGeom>
          </p:spPr>
        </p:pic>
        <p:sp>
          <p:nvSpPr>
            <p:cNvPr id="598" name="path 598"/>
            <p:cNvSpPr/>
            <p:nvPr/>
          </p:nvSpPr>
          <p:spPr>
            <a:xfrm>
              <a:off x="3832225" y="3508375"/>
              <a:ext cx="990600" cy="989574"/>
            </a:xfrm>
            <a:custGeom>
              <a:avLst/>
              <a:gdLst/>
              <a:ahLst/>
              <a:cxnLst/>
              <a:rect l="0" t="0" r="0" b="0"/>
              <a:pathLst>
                <a:path w="1560" h="1558">
                  <a:moveTo>
                    <a:pt x="1296" y="263"/>
                  </a:moveTo>
                  <a:cubicBezTo>
                    <a:pt x="1581" y="548"/>
                    <a:pt x="1581" y="1010"/>
                    <a:pt x="1296" y="1294"/>
                  </a:cubicBezTo>
                  <a:cubicBezTo>
                    <a:pt x="1011" y="1579"/>
                    <a:pt x="548" y="1579"/>
                    <a:pt x="263" y="1294"/>
                  </a:cubicBezTo>
                  <a:cubicBezTo>
                    <a:pt x="-21" y="1010"/>
                    <a:pt x="-21" y="548"/>
                    <a:pt x="263" y="263"/>
                  </a:cubicBezTo>
                  <a:cubicBezTo>
                    <a:pt x="548" y="-21"/>
                    <a:pt x="1011" y="-21"/>
                    <a:pt x="1296" y="263"/>
                  </a:cubicBezTo>
                </a:path>
              </a:pathLst>
            </a:custGeom>
            <a:solidFill>
              <a:srgbClr val="C33D13">
                <a:alpha val="100000"/>
              </a:srgbClr>
            </a:solidFill>
            <a:ln w="0" cap="flat">
              <a:noFill/>
              <a:prstDash val="solid"/>
              <a:miter lim="0"/>
            </a:ln>
          </p:spPr>
          <p:txBody>
            <a:bodyPr rtlCol="0"/>
            <a:p>
              <a:pPr algn="ctr"/>
              <a:endParaRPr lang="zh-CN" altLang="en-US"/>
            </a:p>
          </p:txBody>
        </p:sp>
        <p:sp>
          <p:nvSpPr>
            <p:cNvPr id="600" name="textbox 600"/>
            <p:cNvSpPr/>
            <p:nvPr/>
          </p:nvSpPr>
          <p:spPr>
            <a:xfrm>
              <a:off x="95104" y="167055"/>
              <a:ext cx="4642484" cy="5275579"/>
            </a:xfrm>
            <a:prstGeom prst="rect">
              <a:avLst/>
            </a:prstGeom>
            <a:noFill/>
            <a:ln w="0" cap="flat">
              <a:noFill/>
              <a:prstDash val="solid"/>
              <a:miter lim="0"/>
            </a:ln>
          </p:spPr>
          <p:txBody>
            <a:bodyPr vert="horz" wrap="square" lIns="0" tIns="0" rIns="0" bIns="0"/>
            <a:p>
              <a:pPr algn="l" rtl="0" eaLnBrk="0">
                <a:lnSpc>
                  <a:spcPct val="14000"/>
                </a:lnSpc>
              </a:pPr>
              <a:endParaRPr sz="100" dirty="0">
                <a:latin typeface="Arial" panose="020B0604020202020204"/>
                <a:ea typeface="Arial" panose="020B0604020202020204"/>
                <a:cs typeface="Arial" panose="020B0604020202020204"/>
              </a:endParaRPr>
            </a:p>
            <a:p>
              <a:pPr marL="1330960" indent="-33655" algn="l" rtl="0" eaLnBrk="0">
                <a:lnSpc>
                  <a:spcPct val="109000"/>
                </a:lnSpc>
              </a:pPr>
              <a:r>
                <a:rPr sz="18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骨破坏无针对性治疗时代</a:t>
              </a:r>
              <a:r>
                <a:rPr sz="1800" b="1" kern="0" spc="0" dirty="0">
                  <a:solidFill>
                    <a:srgbClr val="767171">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767171">
                      <a:alpha val="100000"/>
                    </a:srgbClr>
                  </a:solidFill>
                  <a:latin typeface="微软雅黑" panose="020B0503020204020204" charset="-122"/>
                  <a:ea typeface="微软雅黑" panose="020B0503020204020204" charset="-122"/>
                  <a:cs typeface="微软雅黑" panose="020B0503020204020204" charset="-122"/>
                </a:rPr>
                <a:t>双膦酸盐被批准</a:t>
              </a:r>
              <a:r>
                <a:rPr sz="1200" b="1" kern="0" spc="0" dirty="0">
                  <a:solidFill>
                    <a:srgbClr val="767171">
                      <a:alpha val="100000"/>
                    </a:srgbClr>
                  </a:solidFill>
                  <a:latin typeface="微软雅黑" panose="020B0503020204020204" charset="-122"/>
                  <a:ea typeface="微软雅黑" panose="020B0503020204020204" charset="-122"/>
                  <a:cs typeface="微软雅黑" panose="020B0503020204020204" charset="-122"/>
                </a:rPr>
                <a:t>用于高钙</a:t>
              </a:r>
              <a:r>
                <a:rPr sz="12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血症</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337820" algn="l" rtl="0" eaLnBrk="0">
                <a:lnSpc>
                  <a:spcPct val="89000"/>
                </a:lnSpc>
                <a:spcBef>
                  <a:spcPts val="425"/>
                </a:spcBef>
              </a:pPr>
              <a:r>
                <a:rPr sz="1400" b="1" kern="0" spc="-30" dirty="0">
                  <a:solidFill>
                    <a:srgbClr val="3B3838">
                      <a:alpha val="100000"/>
                    </a:srgbClr>
                  </a:solidFill>
                  <a:latin typeface="微软雅黑" panose="020B0503020204020204" charset="-122"/>
                  <a:ea typeface="微软雅黑" panose="020B0503020204020204" charset="-122"/>
                  <a:cs typeface="微软雅黑" panose="020B0503020204020204" charset="-122"/>
                </a:rPr>
                <a:t>1980s</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733425" algn="l" rtl="0" eaLnBrk="0">
                <a:lnSpc>
                  <a:spcPct val="89000"/>
                </a:lnSpc>
                <a:spcBef>
                  <a:spcPts val="420"/>
                </a:spcBef>
              </a:pPr>
              <a:r>
                <a:rPr sz="1400" b="1" kern="0" spc="-20" dirty="0">
                  <a:solidFill>
                    <a:srgbClr val="3B3838">
                      <a:alpha val="100000"/>
                    </a:srgbClr>
                  </a:solidFill>
                  <a:latin typeface="微软雅黑" panose="020B0503020204020204" charset="-122"/>
                  <a:ea typeface="微软雅黑" panose="020B0503020204020204" charset="-122"/>
                  <a:cs typeface="微软雅黑" panose="020B0503020204020204" charset="-122"/>
                </a:rPr>
                <a:t>1990-2010</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1823085" algn="l" rtl="0" eaLnBrk="0">
                <a:lnSpc>
                  <a:spcPct val="89000"/>
                </a:lnSpc>
                <a:spcBef>
                  <a:spcPts val="430"/>
                </a:spcBef>
              </a:pPr>
              <a:r>
                <a:rPr sz="1400" b="1" kern="0" spc="-10" dirty="0">
                  <a:solidFill>
                    <a:srgbClr val="3B3838">
                      <a:alpha val="100000"/>
                    </a:srgbClr>
                  </a:solidFill>
                  <a:latin typeface="微软雅黑" panose="020B0503020204020204" charset="-122"/>
                  <a:ea typeface="微软雅黑" panose="020B0503020204020204" charset="-122"/>
                  <a:cs typeface="微软雅黑" panose="020B0503020204020204" charset="-122"/>
                </a:rPr>
                <a:t>2010-2020</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4057015" algn="l" rtl="0" eaLnBrk="0">
                <a:lnSpc>
                  <a:spcPct val="89000"/>
                </a:lnSpc>
                <a:spcBef>
                  <a:spcPts val="730"/>
                </a:spcBef>
              </a:pPr>
              <a:r>
                <a:rPr sz="2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sz="24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marL="3176270" algn="l" rtl="0" eaLnBrk="0">
                <a:lnSpc>
                  <a:spcPct val="89000"/>
                </a:lnSpc>
                <a:spcBef>
                  <a:spcPts val="425"/>
                </a:spcBef>
              </a:pPr>
              <a:r>
                <a:rPr sz="1400" b="1" kern="0" spc="-10" dirty="0">
                  <a:solidFill>
                    <a:srgbClr val="3B3838">
                      <a:alpha val="100000"/>
                    </a:srgbClr>
                  </a:solidFill>
                  <a:latin typeface="微软雅黑" panose="020B0503020204020204" charset="-122"/>
                  <a:ea typeface="微软雅黑" panose="020B0503020204020204" charset="-122"/>
                  <a:cs typeface="微软雅黑" panose="020B0503020204020204" charset="-122"/>
                </a:rPr>
                <a:t>2020-2024</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45000"/>
                </a:lnSpc>
              </a:pPr>
              <a:endParaRPr sz="1000" dirty="0">
                <a:latin typeface="Arial" panose="020B0604020202020204"/>
                <a:ea typeface="Arial" panose="020B0604020202020204"/>
                <a:cs typeface="Arial" panose="020B0604020202020204"/>
              </a:endParaRPr>
            </a:p>
            <a:p>
              <a:pPr algn="l" rtl="0" eaLnBrk="0">
                <a:lnSpc>
                  <a:spcPct val="146000"/>
                </a:lnSpc>
              </a:pPr>
              <a:endParaRPr sz="1000" dirty="0">
                <a:latin typeface="Arial" panose="020B0604020202020204"/>
                <a:ea typeface="Arial" panose="020B0604020202020204"/>
                <a:cs typeface="Arial" panose="020B0604020202020204"/>
              </a:endParaRPr>
            </a:p>
            <a:p>
              <a:pPr algn="l" rtl="0" eaLnBrk="0">
                <a:lnSpc>
                  <a:spcPct val="113000"/>
                </a:lnSpc>
              </a:pPr>
              <a:endParaRPr sz="200" dirty="0">
                <a:latin typeface="Arial" panose="020B0604020202020204"/>
                <a:ea typeface="Arial" panose="020B0604020202020204"/>
                <a:cs typeface="Arial" panose="020B0604020202020204"/>
              </a:endParaRPr>
            </a:p>
            <a:p>
              <a:pPr marL="12700" algn="l" rtl="0" eaLnBrk="0">
                <a:lnSpc>
                  <a:spcPct val="100000"/>
                </a:lnSpc>
                <a:spcBef>
                  <a:spcPts val="0"/>
                </a:spcBef>
              </a:pP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Tae,</a:t>
              </a:r>
              <a:r>
                <a:rPr sz="900" kern="0" spc="10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Jong</a:t>
              </a:r>
              <a:r>
                <a:rPr sz="900" kern="0" spc="7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Hyun,</a:t>
              </a:r>
              <a:r>
                <a:rPr sz="900" kern="0" spc="1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and</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In</a:t>
              </a:r>
              <a:r>
                <a:rPr sz="900" kern="0" spc="8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Ho</a:t>
              </a:r>
              <a:r>
                <a:rPr sz="900" kern="0" spc="6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Chang.</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Investigative</a:t>
              </a:r>
              <a:r>
                <a:rPr sz="900"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and</a:t>
              </a:r>
              <a:r>
                <a:rPr sz="900" kern="0" spc="10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10" dirty="0">
                  <a:solidFill>
                    <a:srgbClr val="333333">
                      <a:alpha val="100000"/>
                    </a:srgbClr>
                  </a:solidFill>
                  <a:latin typeface="微软雅黑" panose="020B0503020204020204" charset="-122"/>
                  <a:ea typeface="微软雅黑" panose="020B0503020204020204" charset="-122"/>
                  <a:cs typeface="微软雅黑" panose="020B0503020204020204" charset="-122"/>
                </a:rPr>
                <a:t>Clin</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ical</a:t>
              </a:r>
              <a:r>
                <a:rPr sz="900" kern="0" spc="7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Urology</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64.3</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(2023):</a:t>
              </a:r>
              <a:r>
                <a:rPr sz="900"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900" i="1" kern="0" spc="-20" dirty="0">
                  <a:solidFill>
                    <a:srgbClr val="333333">
                      <a:alpha val="100000"/>
                    </a:srgbClr>
                  </a:solidFill>
                  <a:latin typeface="微软雅黑" panose="020B0503020204020204" charset="-122"/>
                  <a:ea typeface="微软雅黑" panose="020B0503020204020204" charset="-122"/>
                  <a:cs typeface="微软雅黑" panose="020B0503020204020204" charset="-122"/>
                </a:rPr>
                <a:t>219.</a:t>
              </a:r>
              <a:endParaRPr sz="900" dirty="0">
                <a:latin typeface="微软雅黑" panose="020B0503020204020204" charset="-122"/>
                <a:ea typeface="微软雅黑" panose="020B0503020204020204" charset="-122"/>
                <a:cs typeface="微软雅黑" panose="020B0503020204020204" charset="-122"/>
              </a:endParaRPr>
            </a:p>
          </p:txBody>
        </p:sp>
        <p:pic>
          <p:nvPicPr>
            <p:cNvPr id="602" name="picture 602"/>
            <p:cNvPicPr>
              <a:picLocks noChangeAspect="1"/>
            </p:cNvPicPr>
            <p:nvPr/>
          </p:nvPicPr>
          <p:blipFill>
            <a:blip r:embed="rId3"/>
            <a:stretch>
              <a:fillRect/>
            </a:stretch>
          </p:blipFill>
          <p:spPr>
            <a:xfrm rot="21600000">
              <a:off x="2932874" y="2805429"/>
              <a:ext cx="76200" cy="442595"/>
            </a:xfrm>
            <a:prstGeom prst="rect">
              <a:avLst/>
            </a:prstGeom>
          </p:spPr>
        </p:pic>
        <p:sp>
          <p:nvSpPr>
            <p:cNvPr id="604" name="path 604"/>
            <p:cNvSpPr/>
            <p:nvPr/>
          </p:nvSpPr>
          <p:spPr>
            <a:xfrm>
              <a:off x="2493994" y="2139981"/>
              <a:ext cx="954055" cy="954087"/>
            </a:xfrm>
            <a:custGeom>
              <a:avLst/>
              <a:gdLst/>
              <a:ahLst/>
              <a:cxnLst/>
              <a:rect l="0" t="0" r="0" b="0"/>
              <a:pathLst>
                <a:path w="1502" h="1502">
                  <a:moveTo>
                    <a:pt x="1246" y="255"/>
                  </a:moveTo>
                  <a:cubicBezTo>
                    <a:pt x="1520" y="529"/>
                    <a:pt x="1520" y="973"/>
                    <a:pt x="1246" y="1247"/>
                  </a:cubicBezTo>
                  <a:cubicBezTo>
                    <a:pt x="973" y="1520"/>
                    <a:pt x="529" y="1520"/>
                    <a:pt x="255" y="1247"/>
                  </a:cubicBezTo>
                  <a:cubicBezTo>
                    <a:pt x="-18" y="973"/>
                    <a:pt x="-18" y="529"/>
                    <a:pt x="255" y="255"/>
                  </a:cubicBezTo>
                  <a:cubicBezTo>
                    <a:pt x="529" y="-18"/>
                    <a:pt x="973" y="-18"/>
                    <a:pt x="1246" y="255"/>
                  </a:cubicBezTo>
                </a:path>
              </a:pathLst>
            </a:custGeom>
            <a:solidFill>
              <a:srgbClr val="EB5C29">
                <a:alpha val="100000"/>
              </a:srgbClr>
            </a:solidFill>
            <a:ln w="0" cap="flat">
              <a:noFill/>
              <a:prstDash val="solid"/>
              <a:miter lim="0"/>
            </a:ln>
          </p:spPr>
          <p:txBody>
            <a:bodyPr rtlCol="0"/>
            <a:p>
              <a:pPr algn="ctr"/>
              <a:endParaRPr lang="zh-CN" altLang="en-US"/>
            </a:p>
          </p:txBody>
        </p:sp>
        <p:pic>
          <p:nvPicPr>
            <p:cNvPr id="606" name="picture 606"/>
            <p:cNvPicPr>
              <a:picLocks noChangeAspect="1"/>
            </p:cNvPicPr>
            <p:nvPr/>
          </p:nvPicPr>
          <p:blipFill>
            <a:blip r:embed="rId4"/>
            <a:stretch>
              <a:fillRect/>
            </a:stretch>
          </p:blipFill>
          <p:spPr>
            <a:xfrm rot="21600000">
              <a:off x="1469160" y="1056583"/>
              <a:ext cx="719278" cy="861116"/>
            </a:xfrm>
            <a:prstGeom prst="rect">
              <a:avLst/>
            </a:prstGeom>
          </p:spPr>
        </p:pic>
      </p:grpSp>
      <p:sp>
        <p:nvSpPr>
          <p:cNvPr id="608" name="textbox 608"/>
          <p:cNvSpPr/>
          <p:nvPr/>
        </p:nvSpPr>
        <p:spPr>
          <a:xfrm>
            <a:off x="4442307" y="3343732"/>
            <a:ext cx="7174230" cy="2197735"/>
          </a:xfrm>
          <a:prstGeom prst="rect">
            <a:avLst/>
          </a:prstGeom>
          <a:noFill/>
          <a:ln w="0" cap="flat">
            <a:noFill/>
            <a:prstDash val="solid"/>
            <a:miter lim="0"/>
          </a:ln>
        </p:spPr>
        <p:txBody>
          <a:bodyPr vert="horz" wrap="square" lIns="0" tIns="0" rIns="0" bIns="0"/>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1000"/>
              </a:lnSpc>
            </a:pPr>
            <a:r>
              <a:rPr sz="18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追本溯源、靶向RANKL —— 骨靶向药物治疗进</a:t>
            </a:r>
            <a:r>
              <a:rPr sz="18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入安加维</a:t>
            </a:r>
            <a:r>
              <a:rPr sz="1800" b="1" kern="0" spc="-10" baseline="29000" dirty="0">
                <a:solidFill>
                  <a:srgbClr val="F26649">
                    <a:alpha val="100000"/>
                  </a:srgbClr>
                </a:solidFill>
                <a:latin typeface="微软雅黑" panose="020B0503020204020204" charset="-122"/>
                <a:ea typeface="微软雅黑" panose="020B0503020204020204" charset="-122"/>
                <a:cs typeface="微软雅黑" panose="020B0503020204020204" charset="-122"/>
              </a:rPr>
              <a:t>®</a:t>
            </a:r>
            <a:r>
              <a:rPr sz="1100" b="1" kern="0" spc="-22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时代</a:t>
            </a:r>
            <a:endParaRPr sz="1800" dirty="0">
              <a:latin typeface="微软雅黑" panose="020B0503020204020204" charset="-122"/>
              <a:ea typeface="微软雅黑" panose="020B0503020204020204" charset="-122"/>
              <a:cs typeface="微软雅黑" panose="020B0503020204020204" charset="-122"/>
            </a:endParaRPr>
          </a:p>
          <a:p>
            <a:pPr marL="182245" indent="-162560" algn="l" rtl="0" eaLnBrk="0">
              <a:lnSpc>
                <a:spcPct val="117000"/>
              </a:lnSpc>
              <a:spcBef>
                <a:spcPts val="465"/>
              </a:spcBef>
              <a:tabLst>
                <a:tab pos="128270" algn="l"/>
              </a:tabLst>
            </a:pPr>
            <a:r>
              <a:rPr sz="12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200" b="1" kern="0" spc="12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明确骨病机制、靶向RANKL；</a:t>
            </a:r>
            <a:r>
              <a:rPr sz="1200" b="1" kern="0" spc="-240" dirty="0">
                <a:solidFill>
                  <a:srgbClr val="F26649">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3B424B">
                    <a:alpha val="100000"/>
                  </a:srgbClr>
                </a:solidFill>
                <a:latin typeface="微软雅黑" panose="020B0503020204020204" charset="-122"/>
                <a:ea typeface="微软雅黑" panose="020B0503020204020204" charset="-122"/>
                <a:cs typeface="微软雅黑" panose="020B0503020204020204" charset="-122"/>
              </a:rPr>
              <a:t>FDA陆续批准安加</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维</a:t>
            </a:r>
            <a:r>
              <a:rPr sz="1200" kern="0" spc="-10" baseline="30000" dirty="0">
                <a:solidFill>
                  <a:srgbClr val="3B424B">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用</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于实体瘤骨转移</a:t>
            </a:r>
            <a:r>
              <a:rPr sz="12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、多发性骨髓瘤</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、骨巨细</a:t>
            </a:r>
            <a:r>
              <a:rPr sz="1200" kern="0" spc="0" dirty="0">
                <a:solidFill>
                  <a:srgbClr val="3B424B">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胞瘤；</a:t>
            </a:r>
            <a:r>
              <a:rPr sz="1200" kern="0" spc="-180" dirty="0">
                <a:solidFill>
                  <a:srgbClr val="3B424B">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NMPA批准安加维</a:t>
            </a:r>
            <a:r>
              <a:rPr sz="1200" kern="0" spc="-10" baseline="30000" dirty="0">
                <a:solidFill>
                  <a:srgbClr val="3B424B">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3B424B">
                    <a:alpha val="100000"/>
                  </a:srgbClr>
                </a:solidFill>
                <a:latin typeface="微软雅黑" panose="020B0503020204020204" charset="-122"/>
                <a:ea typeface="微软雅黑" panose="020B0503020204020204" charset="-122"/>
                <a:cs typeface="微软雅黑" panose="020B0503020204020204" charset="-122"/>
              </a:rPr>
              <a:t>用于骨巨细胞瘤</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r" rtl="0" eaLnBrk="0">
              <a:lnSpc>
                <a:spcPct val="91000"/>
              </a:lnSpc>
              <a:spcBef>
                <a:spcPts val="730"/>
              </a:spcBef>
            </a:pPr>
            <a:r>
              <a:rPr sz="24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安加维</a:t>
            </a:r>
            <a:r>
              <a:rPr sz="2400" b="1" kern="0" spc="0" baseline="30000" dirty="0">
                <a:solidFill>
                  <a:srgbClr val="F26649">
                    <a:alpha val="100000"/>
                  </a:srgbClr>
                </a:solidFill>
                <a:latin typeface="微软雅黑" panose="020B0503020204020204" charset="-122"/>
                <a:ea typeface="微软雅黑" panose="020B0503020204020204" charset="-122"/>
                <a:cs typeface="微软雅黑" panose="020B0503020204020204" charset="-122"/>
              </a:rPr>
              <a:t>®</a:t>
            </a:r>
            <a:r>
              <a:rPr sz="24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助力中国骨靶向药物治疗进入新</a:t>
            </a:r>
            <a:r>
              <a:rPr sz="24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时代</a:t>
            </a:r>
            <a:endParaRPr sz="2400" dirty="0">
              <a:latin typeface="微软雅黑" panose="020B0503020204020204" charset="-122"/>
              <a:ea typeface="微软雅黑" panose="020B0503020204020204" charset="-122"/>
              <a:cs typeface="微软雅黑" panose="020B0503020204020204" charset="-122"/>
            </a:endParaRPr>
          </a:p>
          <a:p>
            <a:pPr marL="1188085" algn="l" rtl="0" eaLnBrk="0">
              <a:lnSpc>
                <a:spcPct val="91000"/>
              </a:lnSpc>
              <a:spcBef>
                <a:spcPts val="830"/>
              </a:spcBef>
              <a:tabLst>
                <a:tab pos="1297305" algn="l"/>
              </a:tabLst>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2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NMPA批准安加维</a:t>
            </a:r>
            <a:r>
              <a:rPr sz="1200" kern="0" spc="-10" baseline="300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用于实体瘤骨转移和</a:t>
            </a:r>
            <a:r>
              <a:rPr sz="12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多发性骨髓瘤</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的治疗</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300" dirty="0">
              <a:latin typeface="Arial" panose="020B0604020202020204"/>
              <a:ea typeface="Arial" panose="020B0604020202020204"/>
              <a:cs typeface="Arial" panose="020B0604020202020204"/>
            </a:endParaRPr>
          </a:p>
          <a:p>
            <a:pPr marL="1188085" algn="l" rtl="0" eaLnBrk="0">
              <a:lnSpc>
                <a:spcPct val="91000"/>
              </a:lnSpc>
              <a:spcBef>
                <a:spcPts val="0"/>
              </a:spcBef>
              <a:tabLst>
                <a:tab pos="1297305" algn="l"/>
              </a:tabLst>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1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2024年，安加维</a:t>
            </a:r>
            <a:r>
              <a:rPr sz="1200" kern="0" spc="0" baseline="300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治疗实体瘤骨转移和</a:t>
            </a:r>
            <a:r>
              <a:rPr sz="12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多发性骨髓瘤</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适应症进入</a:t>
            </a:r>
            <a:r>
              <a:rPr sz="1200" b="1" kern="0" spc="0" dirty="0">
                <a:solidFill>
                  <a:srgbClr val="F26649">
                    <a:alpha val="100000"/>
                  </a:srgbClr>
                </a:solidFill>
                <a:latin typeface="微软雅黑" panose="020B0503020204020204" charset="-122"/>
                <a:ea typeface="微软雅黑" panose="020B0503020204020204" charset="-122"/>
                <a:cs typeface="微软雅黑" panose="020B0503020204020204" charset="-122"/>
              </a:rPr>
              <a:t>国</a:t>
            </a:r>
            <a:r>
              <a:rPr sz="1200" b="1" kern="0" spc="-10" dirty="0">
                <a:solidFill>
                  <a:srgbClr val="F26649">
                    <a:alpha val="100000"/>
                  </a:srgbClr>
                </a:solidFill>
                <a:latin typeface="微软雅黑" panose="020B0503020204020204" charset="-122"/>
                <a:ea typeface="微软雅黑" panose="020B0503020204020204" charset="-122"/>
                <a:cs typeface="微软雅黑" panose="020B0503020204020204" charset="-122"/>
              </a:rPr>
              <a:t>家医保目录</a:t>
            </a:r>
            <a:endParaRPr sz="1200" dirty="0">
              <a:latin typeface="微软雅黑" panose="020B0503020204020204" charset="-122"/>
              <a:ea typeface="微软雅黑" panose="020B0503020204020204" charset="-122"/>
              <a:cs typeface="微软雅黑" panose="020B0503020204020204" charset="-122"/>
            </a:endParaRPr>
          </a:p>
        </p:txBody>
      </p:sp>
      <p:pic>
        <p:nvPicPr>
          <p:cNvPr id="610" name="picture 610"/>
          <p:cNvPicPr>
            <a:picLocks noChangeAspect="1"/>
          </p:cNvPicPr>
          <p:nvPr/>
        </p:nvPicPr>
        <p:blipFill>
          <a:blip r:embed="rId5"/>
          <a:stretch>
            <a:fillRect/>
          </a:stretch>
        </p:blipFill>
        <p:spPr>
          <a:xfrm rot="21600000">
            <a:off x="5630871" y="5371050"/>
            <a:ext cx="109031" cy="99869"/>
          </a:xfrm>
          <a:prstGeom prst="rect">
            <a:avLst/>
          </a:prstGeom>
        </p:spPr>
      </p:pic>
      <p:pic>
        <p:nvPicPr>
          <p:cNvPr id="612" name="picture 612"/>
          <p:cNvPicPr>
            <a:picLocks noChangeAspect="1"/>
          </p:cNvPicPr>
          <p:nvPr/>
        </p:nvPicPr>
        <p:blipFill>
          <a:blip r:embed="rId6"/>
          <a:stretch>
            <a:fillRect/>
          </a:stretch>
        </p:blipFill>
        <p:spPr>
          <a:xfrm rot="21600000">
            <a:off x="5630850" y="5151831"/>
            <a:ext cx="108813" cy="99669"/>
          </a:xfrm>
          <a:prstGeom prst="rect">
            <a:avLst/>
          </a:prstGeom>
        </p:spPr>
      </p:pic>
      <p:pic>
        <p:nvPicPr>
          <p:cNvPr id="614" name="picture 614"/>
          <p:cNvPicPr>
            <a:picLocks noChangeAspect="1"/>
          </p:cNvPicPr>
          <p:nvPr/>
        </p:nvPicPr>
        <p:blipFill>
          <a:blip r:embed="rId7"/>
          <a:stretch>
            <a:fillRect/>
          </a:stretch>
        </p:blipFill>
        <p:spPr>
          <a:xfrm rot="21600000">
            <a:off x="4462322" y="3702253"/>
            <a:ext cx="108813" cy="99669"/>
          </a:xfrm>
          <a:prstGeom prst="rect">
            <a:avLst/>
          </a:prstGeom>
        </p:spPr>
      </p:pic>
      <p:sp>
        <p:nvSpPr>
          <p:cNvPr id="618" name="textbox 618"/>
          <p:cNvSpPr/>
          <p:nvPr/>
        </p:nvSpPr>
        <p:spPr>
          <a:xfrm>
            <a:off x="2850108" y="2184958"/>
            <a:ext cx="4758054" cy="529590"/>
          </a:xfrm>
          <a:prstGeom prst="rect">
            <a:avLst/>
          </a:prstGeom>
          <a:noFill/>
          <a:ln w="0" cap="flat">
            <a:noFill/>
            <a:prstDash val="solid"/>
            <a:miter lim="0"/>
          </a:ln>
        </p:spPr>
        <p:txBody>
          <a:bodyPr vert="horz" wrap="square" lIns="0" tIns="0" rIns="0" bIns="0"/>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骨病治疗双膦酸盐时代</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600" dirty="0">
              <a:latin typeface="Arial" panose="020B0604020202020204"/>
              <a:ea typeface="Arial" panose="020B0604020202020204"/>
              <a:cs typeface="Arial" panose="020B0604020202020204"/>
            </a:endParaRPr>
          </a:p>
          <a:p>
            <a:pPr marL="27305" algn="l" rtl="0" eaLnBrk="0">
              <a:lnSpc>
                <a:spcPct val="89000"/>
              </a:lnSpc>
              <a:spcBef>
                <a:spcPts val="5"/>
              </a:spcBef>
            </a:pPr>
            <a:r>
              <a:rPr sz="12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骨相关事件概念诞生</a:t>
            </a:r>
            <a:r>
              <a:rPr sz="1200" b="1" kern="0" spc="-200" dirty="0">
                <a:solidFill>
                  <a:srgbClr val="767171">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，老药新用</a:t>
            </a:r>
            <a:r>
              <a:rPr sz="1200" b="1" kern="0" spc="-210" dirty="0">
                <a:solidFill>
                  <a:srgbClr val="767171">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767171">
                    <a:alpha val="100000"/>
                  </a:srgbClr>
                </a:solidFill>
                <a:latin typeface="微软雅黑" panose="020B0503020204020204" charset="-122"/>
                <a:ea typeface="微软雅黑" panose="020B0503020204020204" charset="-122"/>
                <a:cs typeface="微软雅黑" panose="020B0503020204020204" charset="-122"/>
              </a:rPr>
              <a:t>各类双膦酸盐陆续</a:t>
            </a:r>
            <a:r>
              <a:rPr sz="1200" kern="0" spc="-20" dirty="0">
                <a:solidFill>
                  <a:srgbClr val="767171">
                    <a:alpha val="100000"/>
                  </a:srgbClr>
                </a:solidFill>
                <a:latin typeface="微软雅黑" panose="020B0503020204020204" charset="-122"/>
                <a:ea typeface="微软雅黑" panose="020B0503020204020204" charset="-122"/>
                <a:cs typeface="微软雅黑" panose="020B0503020204020204" charset="-122"/>
              </a:rPr>
              <a:t>获批用于</a:t>
            </a:r>
            <a:r>
              <a:rPr sz="1200" b="1" kern="0" spc="-20" dirty="0">
                <a:solidFill>
                  <a:srgbClr val="767171">
                    <a:alpha val="100000"/>
                  </a:srgbClr>
                </a:solidFill>
                <a:latin typeface="微软雅黑" panose="020B0503020204020204" charset="-122"/>
                <a:ea typeface="微软雅黑" panose="020B0503020204020204" charset="-122"/>
                <a:cs typeface="微软雅黑" panose="020B0503020204020204" charset="-122"/>
              </a:rPr>
              <a:t>骨病治疗</a:t>
            </a:r>
            <a:endParaRPr sz="1200" dirty="0">
              <a:latin typeface="微软雅黑" panose="020B0503020204020204" charset="-122"/>
              <a:ea typeface="微软雅黑" panose="020B0503020204020204" charset="-122"/>
              <a:cs typeface="微软雅黑" panose="020B0503020204020204" charset="-122"/>
            </a:endParaRPr>
          </a:p>
        </p:txBody>
      </p:sp>
      <p:sp>
        <p:nvSpPr>
          <p:cNvPr id="628" name="textbox 628"/>
          <p:cNvSpPr/>
          <p:nvPr/>
        </p:nvSpPr>
        <p:spPr>
          <a:xfrm>
            <a:off x="1269511" y="1425670"/>
            <a:ext cx="330200" cy="296545"/>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sz="2000" dirty="0">
              <a:latin typeface="微软雅黑" panose="020B0503020204020204" charset="-122"/>
              <a:ea typeface="微软雅黑" panose="020B0503020204020204" charset="-122"/>
              <a:cs typeface="微软雅黑" panose="020B0503020204020204" charset="-122"/>
            </a:endParaRPr>
          </a:p>
        </p:txBody>
      </p:sp>
      <p:sp>
        <p:nvSpPr>
          <p:cNvPr id="630" name="textbox 630"/>
          <p:cNvSpPr/>
          <p:nvPr/>
        </p:nvSpPr>
        <p:spPr>
          <a:xfrm>
            <a:off x="2165623" y="2386933"/>
            <a:ext cx="330200" cy="296545"/>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sz="2000" dirty="0">
              <a:latin typeface="微软雅黑" panose="020B0503020204020204" charset="-122"/>
              <a:ea typeface="微软雅黑" panose="020B0503020204020204" charset="-122"/>
              <a:cs typeface="微软雅黑" panose="020B0503020204020204" charset="-122"/>
            </a:endParaRPr>
          </a:p>
        </p:txBody>
      </p:sp>
      <p:sp>
        <p:nvSpPr>
          <p:cNvPr id="632" name="textbox 632"/>
          <p:cNvSpPr/>
          <p:nvPr/>
        </p:nvSpPr>
        <p:spPr>
          <a:xfrm>
            <a:off x="3308623" y="3588480"/>
            <a:ext cx="330200" cy="296545"/>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sz="2000" dirty="0">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293.7049606299213,&quot;left&quot;:36.79992125984249,&quot;top&quot;:186.89496062992126,&quot;width&quot;:888.4}"/>
</p:tagLst>
</file>

<file path=ppt/tags/tag101.xml><?xml version="1.0" encoding="utf-8"?>
<p:tagLst xmlns:p="http://schemas.openxmlformats.org/presentationml/2006/main">
  <p:tag name="KSO_WM_DIAGRAM_VIRTUALLY_FRAME" val="{&quot;height&quot;:293.7049606299213,&quot;left&quot;:36.79992125984249,&quot;top&quot;:186.89496062992126,&quot;width&quot;:888.4}"/>
</p:tagLst>
</file>

<file path=ppt/tags/tag102.xml><?xml version="1.0" encoding="utf-8"?>
<p:tagLst xmlns:p="http://schemas.openxmlformats.org/presentationml/2006/main">
  <p:tag name="KSO_WM_DIAGRAM_VIRTUALLY_FRAME" val="{&quot;height&quot;:293.7049606299213,&quot;left&quot;:36.79992125984249,&quot;top&quot;:186.89496062992126,&quot;width&quot;:888.4}"/>
</p:tagLst>
</file>

<file path=ppt/tags/tag103.xml><?xml version="1.0" encoding="utf-8"?>
<p:tagLst xmlns:p="http://schemas.openxmlformats.org/presentationml/2006/main">
  <p:tag name="KSO_WM_DIAGRAM_VIRTUALLY_FRAME" val="{&quot;height&quot;:293.7049606299213,&quot;left&quot;:36.79992125984249,&quot;top&quot;:186.89496062992126,&quot;width&quot;:888.4}"/>
</p:tagLst>
</file>

<file path=ppt/tags/tag104.xml><?xml version="1.0" encoding="utf-8"?>
<p:tagLst xmlns:p="http://schemas.openxmlformats.org/presentationml/2006/main">
  <p:tag name="KSO_WM_DIAGRAM_VIRTUALLY_FRAME" val="{&quot;height&quot;:293.7049606299213,&quot;left&quot;:36.79992125984249,&quot;top&quot;:186.89496062992126,&quot;width&quot;:888.4}"/>
</p:tagLst>
</file>

<file path=ppt/tags/tag105.xml><?xml version="1.0" encoding="utf-8"?>
<p:tagLst xmlns:p="http://schemas.openxmlformats.org/presentationml/2006/main">
  <p:tag name="KSO_WM_DIAGRAM_VIRTUALLY_FRAME" val="{&quot;height&quot;:293.7049606299213,&quot;left&quot;:36.79992125984249,&quot;top&quot;:186.89496062992126,&quot;width&quot;:888.4}"/>
</p:tagLst>
</file>

<file path=ppt/tags/tag106.xml><?xml version="1.0" encoding="utf-8"?>
<p:tagLst xmlns:p="http://schemas.openxmlformats.org/presentationml/2006/main">
  <p:tag name="KSO_WM_DIAGRAM_VIRTUALLY_FRAME" val="{&quot;height&quot;:293.7049606299213,&quot;left&quot;:36.79992125984249,&quot;top&quot;:186.89496062992126,&quot;width&quot;:888.4}"/>
</p:tagLst>
</file>

<file path=ppt/tags/tag107.xml><?xml version="1.0" encoding="utf-8"?>
<p:tagLst xmlns:p="http://schemas.openxmlformats.org/presentationml/2006/main">
  <p:tag name="KSO_WM_DIAGRAM_VIRTUALLY_FRAME" val="{&quot;height&quot;:293.7049606299213,&quot;left&quot;:36.79992125984249,&quot;top&quot;:186.89496062992126,&quot;width&quot;:888.4}"/>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wm#"/>
  <p:tag name="KSO_WM_TEMPLATE_CATEGORY" val="custom"/>
  <p:tag name="KSO_WM_TEMPLATE_INDEX" val="20235999"/>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3_3*a*1"/>
  <p:tag name="KSO_WM_TEMPLATE_CATEGORY" val="diagram"/>
  <p:tag name="KSO_WM_TEMPLATE_INDEX" val="20233143"/>
  <p:tag name="KSO_WM_UNIT_LAYERLEVEL" val="1"/>
  <p:tag name="KSO_WM_TAG_VERSION" val="3.0"/>
  <p:tag name="KSO_WM_BEAUTIFY_FLAG" val="#wm#"/>
  <p:tag name="KSO_WM_UNIT_ISCONTENTSTITLE" val="0"/>
  <p:tag name="KSO_WM_UNIT_ISNUMDGMTITLE" val="0"/>
  <p:tag name="KSO_WM_UNIT_NOCLEAR" val="0"/>
  <p:tag name="KSO_WM_UNIT_VALUE" val="29"/>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17.xml><?xml version="1.0" encoding="utf-8"?>
<p:tagLst xmlns:p="http://schemas.openxmlformats.org/presentationml/2006/main">
  <p:tag name="KSO_WM_BEAUTIFY_FLAG" val="#wm#"/>
  <p:tag name="KSO_WM_TEMPLATE_CATEGORY" val="diagram"/>
  <p:tag name="KSO_WM_TEMPLATE_INDEX" val="20233143"/>
  <p:tag name="KSO_WM_SLIDE_ID" val="diagram20233143_3"/>
  <p:tag name="KSO_WM_TEMPLATE_SUBCATEGORY" val="0"/>
  <p:tag name="KSO_WM_TEMPLATE_MASTER_TYPE" val="0"/>
  <p:tag name="KSO_WM_TEMPLATE_COLOR_TYPE" val="0"/>
  <p:tag name="KSO_WM_SLIDE_ITEM_CNT" val="4"/>
  <p:tag name="KSO_WM_SLIDE_INDEX" val="3"/>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758.775*370.283"/>
  <p:tag name="KSO_WM_SLIDE_POSITION" val="101.1*127.023"/>
  <p:tag name="KSO_WM_SLIDE_SOURCE" val="WPPAIGenerateSlide"/>
</p:tagLst>
</file>

<file path=ppt/tags/tag118.xml><?xml version="1.0" encoding="utf-8"?>
<p:tagLst xmlns:p="http://schemas.openxmlformats.org/presentationml/2006/main">
  <p:tag name="KSO_WM_BEAUTIFY_FLAG" val="#wm#"/>
  <p:tag name="KSO_WM_TEMPLATE_CATEGORY" val="custom"/>
  <p:tag name="KSO_WM_TEMPLATE_INDEX" val="20235999"/>
</p:tagLst>
</file>

<file path=ppt/tags/tag1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21.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diagram"/>
  <p:tag name="KSO_WM_TEMPLATE_INDEX" val="20233329"/>
  <p:tag name="KSO_WM_SLIDE_LAYOUT" val="a_l"/>
  <p:tag name="KSO_WM_SLIDE_LAYOUT_CNT" val="1_1"/>
  <p:tag name="KSO_WM_SLIDE_SOURCE" val="WPPAIGenerateSlide"/>
</p:tagLst>
</file>

<file path=ppt/tags/tag1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24.xml><?xml version="1.0" encoding="utf-8"?>
<p:tagLst xmlns:p="http://schemas.openxmlformats.org/presentationml/2006/main">
  <p:tag name="KSO_WM_BEAUTIFY_FLAG" val="#wm#"/>
  <p:tag name="KSO_WM_TEMPLATE_CATEGORY" val="custom"/>
  <p:tag name="KSO_WM_TEMPLATE_INDEX" val="20235999"/>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28.xml><?xml version="1.0" encoding="utf-8"?>
<p:tagLst xmlns:p="http://schemas.openxmlformats.org/presentationml/2006/main">
  <p:tag name="KSO_WM_BEAUTIFY_FLAG" val="#wm#"/>
  <p:tag name="KSO_WM_TEMPLATE_CATEGORY" val="custom"/>
  <p:tag name="KSO_WM_TEMPLATE_INDEX" val="20235999"/>
</p:tagLst>
</file>

<file path=ppt/tags/tag1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31.xml><?xml version="1.0" encoding="utf-8"?>
<p:tagLst xmlns:p="http://schemas.openxmlformats.org/presentationml/2006/main">
  <p:tag name="KSO_WM_BEAUTIFY_FLAG" val="#wm#"/>
  <p:tag name="KSO_WM_TEMPLATE_CATEGORY" val="custom"/>
  <p:tag name="KSO_WM_TEMPLATE_INDEX" val="20235999"/>
</p:tagLst>
</file>

<file path=ppt/tags/tag1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BEAUTIFY_FLAG" val="#wm#"/>
  <p:tag name="KSO_WM_TEMPLATE_CATEGORY" val="custom"/>
  <p:tag name="KSO_WM_TEMPLATE_INDEX" val="20235999"/>
</p:tagLst>
</file>

<file path=ppt/tags/tag134.xml><?xml version="1.0" encoding="utf-8"?>
<p:tagLst xmlns:p="http://schemas.openxmlformats.org/presentationml/2006/main">
  <p:tag name="KSO_WM_BEAUTIFY_FLAG" val="#wm#"/>
  <p:tag name="KSO_WM_TEMPLATE_CATEGORY" val="custom"/>
  <p:tag name="KSO_WM_TEMPLATE_INDEX" val="20235999"/>
</p:tagLst>
</file>

<file path=ppt/tags/tag135.xml><?xml version="1.0" encoding="utf-8"?>
<p:tagLst xmlns:p="http://schemas.openxmlformats.org/presentationml/2006/main">
  <p:tag name="KSO_WM_BEAUTIFY_FLAG" val="#wm#"/>
  <p:tag name="KSO_WM_TEMPLATE_CATEGORY" val="custom"/>
  <p:tag name="KSO_WM_TEMPLATE_INDEX" val="20235999"/>
</p:tagLst>
</file>

<file path=ppt/tags/tag136.xml><?xml version="1.0" encoding="utf-8"?>
<p:tagLst xmlns:p="http://schemas.openxmlformats.org/presentationml/2006/main">
  <p:tag name="KSO_WM_BEAUTIFY_FLAG" val="#wm#"/>
  <p:tag name="KSO_WM_TEMPLATE_CATEGORY" val="custom"/>
  <p:tag name="KSO_WM_TEMPLATE_INDEX" val="20235999"/>
</p:tagLst>
</file>

<file path=ppt/tags/tag137.xml><?xml version="1.0" encoding="utf-8"?>
<p:tagLst xmlns:p="http://schemas.openxmlformats.org/presentationml/2006/main">
  <p:tag name="KSO_WM_BEAUTIFY_FLAG" val="#wm#"/>
  <p:tag name="KSO_WM_TEMPLATE_CATEGORY" val="custom"/>
  <p:tag name="KSO_WM_TEMPLATE_INDEX" val="20235999"/>
</p:tagLst>
</file>

<file path=ppt/tags/tag138.xml><?xml version="1.0" encoding="utf-8"?>
<p:tagLst xmlns:p="http://schemas.openxmlformats.org/presentationml/2006/main">
  <p:tag name="KSO_WM_BEAUTIFY_FLAG" val="#wm#"/>
  <p:tag name="KSO_WM_TEMPLATE_CATEGORY" val="custom"/>
  <p:tag name="KSO_WM_TEMPLATE_INDEX" val="20235999"/>
</p:tagLst>
</file>

<file path=ppt/tags/tag139.xml><?xml version="1.0" encoding="utf-8"?>
<p:tagLst xmlns:p="http://schemas.openxmlformats.org/presentationml/2006/main">
  <p:tag name="KSO_WM_BEAUTIFY_FLAG" val="#wm#"/>
  <p:tag name="KSO_WM_TEMPLATE_CATEGORY" val="custom"/>
  <p:tag name="KSO_WM_TEMPLATE_INDEX" val="2023599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35999"/>
</p:tagLst>
</file>

<file path=ppt/tags/tag14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42.xml><?xml version="1.0" encoding="utf-8"?>
<p:tagLst xmlns:p="http://schemas.openxmlformats.org/presentationml/2006/main">
  <p:tag name="KSO_WM_BEAUTIFY_FLAG" val="#wm#"/>
  <p:tag name="KSO_WM_TEMPLATE_CATEGORY" val="custom"/>
  <p:tag name="KSO_WM_TEMPLATE_INDEX" val="20235999"/>
</p:tagLst>
</file>

<file path=ppt/tags/tag143.xml><?xml version="1.0" encoding="utf-8"?>
<p:tagLst xmlns:p="http://schemas.openxmlformats.org/presentationml/2006/main">
  <p:tag name="KSO_WM_BEAUTIFY_FLAG" val="#wm#"/>
  <p:tag name="KSO_WM_TEMPLATE_CATEGORY" val="custom"/>
  <p:tag name="KSO_WM_TEMPLATE_INDEX" val="20235999"/>
</p:tagLst>
</file>

<file path=ppt/tags/tag144.xml><?xml version="1.0" encoding="utf-8"?>
<p:tagLst xmlns:p="http://schemas.openxmlformats.org/presentationml/2006/main">
  <p:tag name="KSO_WM_BEAUTIFY_FLAG" val="#wm#"/>
  <p:tag name="KSO_WM_TEMPLATE_CATEGORY" val="custom"/>
  <p:tag name="KSO_WM_TEMPLATE_INDEX" val="20235999"/>
</p:tagLst>
</file>

<file path=ppt/tags/tag145.xml><?xml version="1.0" encoding="utf-8"?>
<p:tagLst xmlns:p="http://schemas.openxmlformats.org/presentationml/2006/main">
  <p:tag name="KSO_WM_BEAUTIFY_FLAG" val="#wm#"/>
  <p:tag name="KSO_WM_TEMPLATE_CATEGORY" val="custom"/>
  <p:tag name="KSO_WM_TEMPLATE_INDEX" val="20235999"/>
</p:tagLst>
</file>

<file path=ppt/tags/tag146.xml><?xml version="1.0" encoding="utf-8"?>
<p:tagLst xmlns:p="http://schemas.openxmlformats.org/presentationml/2006/main">
  <p:tag name="KSO_WM_BEAUTIFY_FLAG" val="#wm#"/>
  <p:tag name="KSO_WM_TEMPLATE_CATEGORY" val="custom"/>
  <p:tag name="KSO_WM_TEMPLATE_INDEX" val="20235999"/>
</p:tagLst>
</file>

<file path=ppt/tags/tag147.xml><?xml version="1.0" encoding="utf-8"?>
<p:tagLst xmlns:p="http://schemas.openxmlformats.org/presentationml/2006/main">
  <p:tag name="KSO_WM_BEAUTIFY_FLAG" val="#wm#"/>
  <p:tag name="KSO_WM_TEMPLATE_CATEGORY" val="custom"/>
  <p:tag name="KSO_WM_TEMPLATE_INDEX" val="20235999"/>
</p:tagLst>
</file>

<file path=ppt/tags/tag148.xml><?xml version="1.0" encoding="utf-8"?>
<p:tagLst xmlns:p="http://schemas.openxmlformats.org/presentationml/2006/main">
  <p:tag name="resource_record_key" val="{&quot;10&quot;:[4587485,50020852,50037306,21554190],&quot;65&quot;:[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4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_1**"/>
  <p:tag name="KSO_WM_TEMPLATE_CATEGORY" val="custom"/>
  <p:tag name="KSO_WM_TEMPLATE_INDEX" val="20205081"/>
  <p:tag name="KSO_WM_UNIT_LAYERLEVEL" val="1"/>
  <p:tag name="KSO_WM_TAG_VERSION" val="1.0"/>
  <p:tag name="KSO_WM_BEAUTIFY_FLAG" val="#wm#"/>
</p:tagLst>
</file>

<file path=ppt/tags/tag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 name="resource_record_key" val="{&quot;10&quot;:[4587485,50020852,50037306,21554190],&quot;65&quot;:[20205081]}"/>
</p:tagLst>
</file>

<file path=ppt/tags/tag61.xml><?xml version="1.0" encoding="utf-8"?>
<p:tagLst xmlns:p="http://schemas.openxmlformats.org/presentationml/2006/main">
  <p:tag name="KSO_WM_UNIT_INDEX" val="3"/>
  <p:tag name="KSO_WM_UNIT_TYPE" val="i"/>
  <p:tag name="KSO_WM_BEAUTIFY_FLAG" val="#wm#"/>
</p:tagLst>
</file>

<file path=ppt/tags/tag62.xml><?xml version="1.0" encoding="utf-8"?>
<p:tagLst xmlns:p="http://schemas.openxmlformats.org/presentationml/2006/main">
  <p:tag name="KSO_WM_UNIT_INDEX" val="2"/>
  <p:tag name="KSO_WM_UNIT_TYPE" val="f"/>
  <p:tag name="KSO_WM_UNIT_SUBTYPE" val="a"/>
  <p:tag name="KSO_WM_BEAUTIFY_FLAG" val="#wm#"/>
</p:tagLst>
</file>

<file path=ppt/tags/tag63.xml><?xml version="1.0" encoding="utf-8"?>
<p:tagLst xmlns:p="http://schemas.openxmlformats.org/presentationml/2006/main">
  <p:tag name="KSO_WM_UNIT_INDEX" val="4"/>
  <p:tag name="KSO_WM_UNIT_TYPE" val="i"/>
  <p:tag name="KSO_WM_BEAUTIFY_FLAG" val="#wm#"/>
</p:tagLst>
</file>

<file path=ppt/tags/tag64.xml><?xml version="1.0" encoding="utf-8"?>
<p:tagLst xmlns:p="http://schemas.openxmlformats.org/presentationml/2006/main">
  <p:tag name="KSO_WM_UNIT_INDEX" val="29"/>
  <p:tag name="KSO_WM_UNIT_TYPE" val="f"/>
  <p:tag name="KSO_WM_UNIT_SUBTYPE" val="a"/>
  <p:tag name="KSO_WM_BEAUTIFY_FLAG" val="#wm#"/>
</p:tagLst>
</file>

<file path=ppt/tags/tag65.xml><?xml version="1.0" encoding="utf-8"?>
<p:tagLst xmlns:p="http://schemas.openxmlformats.org/presentationml/2006/main">
  <p:tag name="KSO_WM_UNIT_INDEX" val="28"/>
  <p:tag name="KSO_WM_UNIT_TYPE" val="f"/>
  <p:tag name="KSO_WM_UNIT_SUBTYPE" val="a"/>
  <p:tag name="KSO_WM_BEAUTIFY_FLAG" val="#wm#"/>
  <p:tag name="SlideZOrder" val="5"/>
  <p:tag name="KSO_WM_SHAPE_PLACEHOLDEROBJECT" val="1"/>
</p:tagLst>
</file>

<file path=ppt/tags/tag66.xml><?xml version="1.0" encoding="utf-8"?>
<p:tagLst xmlns:p="http://schemas.openxmlformats.org/presentationml/2006/main">
  <p:tag name="KSO_WM_UNIT_INDEX" val="5"/>
  <p:tag name="KSO_WM_UNIT_TYPE" val="i"/>
  <p:tag name="KSO_WM_BEAUTIFY_FLAG" val="#wm#"/>
</p:tagLst>
</file>

<file path=ppt/tags/tag67.xml><?xml version="1.0" encoding="utf-8"?>
<p:tagLst xmlns:p="http://schemas.openxmlformats.org/presentationml/2006/main">
  <p:tag name="KSO_WM_UNIT_INDEX" val="6"/>
  <p:tag name="KSO_WM_UNIT_TYPE" val="i"/>
  <p:tag name="KSO_WM_BEAUTIFY_FLAG" val="#wm#"/>
</p:tagLst>
</file>

<file path=ppt/tags/tag68.xml><?xml version="1.0" encoding="utf-8"?>
<p:tagLst xmlns:p="http://schemas.openxmlformats.org/presentationml/2006/main">
  <p:tag name="KSO_WM_UNIT_INDEX" val="30"/>
  <p:tag name="KSO_WM_UNIT_TYPE" val="f"/>
  <p:tag name="KSO_WM_UNIT_SUBTYPE" val="a"/>
  <p:tag name="KSO_WM_BEAUTIFY_FLAG" val="#wm#"/>
</p:tagLst>
</file>

<file path=ppt/tags/tag69.xml><?xml version="1.0" encoding="utf-8"?>
<p:tagLst xmlns:p="http://schemas.openxmlformats.org/presentationml/2006/main">
  <p:tag name="KSO_WM_UNIT_INDEX" val="31"/>
  <p:tag name="KSO_WM_UNIT_TYPE" val="f"/>
  <p:tag name="KSO_WM_UNIT_SUBTYPE" val="a"/>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INDEX" val="22"/>
  <p:tag name="KSO_WM_UNIT_TYPE" val="i"/>
  <p:tag name="KSO_WM_BEAUTIFY_FLAG" val="#wm#"/>
</p:tagLst>
</file>

<file path=ppt/tags/tag71.xml><?xml version="1.0" encoding="utf-8"?>
<p:tagLst xmlns:p="http://schemas.openxmlformats.org/presentationml/2006/main">
  <p:tag name="KSO_WM_UNIT_INDEX" val="23"/>
  <p:tag name="KSO_WM_UNIT_TYPE" val="j"/>
  <p:tag name="KSO_WM_BEAUTIFY_FLAG" val="#wm#"/>
</p:tagLst>
</file>

<file path=ppt/tags/tag72.xml><?xml version="1.0" encoding="utf-8"?>
<p:tagLst xmlns:p="http://schemas.openxmlformats.org/presentationml/2006/main">
  <p:tag name="KSO_WM_UNIT_INDEX" val="33"/>
  <p:tag name="KSO_WM_UNIT_TYPE" val="f"/>
  <p:tag name="KSO_WM_UNIT_SUBTYPE" val="a"/>
  <p:tag name="KSO_WM_BEAUTIFY_FLAG" val="#wm#"/>
</p:tagLst>
</file>

<file path=ppt/tags/tag73.xml><?xml version="1.0" encoding="utf-8"?>
<p:tagLst xmlns:p="http://schemas.openxmlformats.org/presentationml/2006/main">
  <p:tag name="KSO_WM_UNIT_INDEX" val="10"/>
  <p:tag name="KSO_WM_UNIT_TYPE" val="i"/>
  <p:tag name="KSO_WM_BEAUTIFY_FLAG" val="#wm#"/>
</p:tagLst>
</file>

<file path=ppt/tags/tag74.xml><?xml version="1.0" encoding="utf-8"?>
<p:tagLst xmlns:p="http://schemas.openxmlformats.org/presentationml/2006/main">
  <p:tag name="KSO_WM_UNIT_INDEX" val="32"/>
  <p:tag name="KSO_WM_UNIT_TYPE" val="f"/>
  <p:tag name="KSO_WM_UNIT_SUBTYPE" val="a"/>
  <p:tag name="KSO_WM_BEAUTIFY_FLAG" val="#wm#"/>
</p:tagLst>
</file>

<file path=ppt/tags/tag75.xml><?xml version="1.0" encoding="utf-8"?>
<p:tagLst xmlns:p="http://schemas.openxmlformats.org/presentationml/2006/main">
  <p:tag name="KSO_WM_UNIT_INDEX" val="7"/>
  <p:tag name="KSO_WM_UNIT_TYPE" val="f"/>
  <p:tag name="KSO_WM_UNIT_SUBTYPE" val="a"/>
  <p:tag name="KSO_WM_BEAUTIFY_FLAG" val="#wm#"/>
</p:tagLst>
</file>

<file path=ppt/tags/tag76.xml><?xml version="1.0" encoding="utf-8"?>
<p:tagLst xmlns:p="http://schemas.openxmlformats.org/presentationml/2006/main">
  <p:tag name="KSO_WM_UNIT_INDEX" val="25"/>
  <p:tag name="KSO_WM_UNIT_TYPE" val="i"/>
  <p:tag name="KSO_WM_BEAUTIFY_FLAG" val="#wm#"/>
</p:tagLst>
</file>

<file path=ppt/tags/tag77.xml><?xml version="1.0" encoding="utf-8"?>
<p:tagLst xmlns:p="http://schemas.openxmlformats.org/presentationml/2006/main">
  <p:tag name="KSO_WM_UNIT_INDEX" val="34"/>
  <p:tag name="KSO_WM_UNIT_TYPE" val="f"/>
  <p:tag name="KSO_WM_UNIT_SUBTYPE" val="a"/>
  <p:tag name="KSO_WM_BEAUTIFY_FLAG" val="#wm#"/>
</p:tagLst>
</file>

<file path=ppt/tags/tag78.xml><?xml version="1.0" encoding="utf-8"?>
<p:tagLst xmlns:p="http://schemas.openxmlformats.org/presentationml/2006/main">
  <p:tag name="KSO_WM_UNIT_INDEX" val="27"/>
  <p:tag name="KSO_WM_UNIT_TYPE" val="f"/>
  <p:tag name="KSO_WM_UNIT_SUBTYPE" val="a"/>
  <p:tag name="KSO_WM_BEAUTIFY_FLAG" val="#wm#"/>
</p:tagLst>
</file>

<file path=ppt/tags/tag79.xml><?xml version="1.0" encoding="utf-8"?>
<p:tagLst xmlns:p="http://schemas.openxmlformats.org/presentationml/2006/main">
  <p:tag name="KSO_WM_UNIT_INDEX" val="8"/>
  <p:tag name="KSO_WM_UNIT_TYPE" val="i"/>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NDEX" val="11"/>
  <p:tag name="KSO_WM_UNIT_TYPE" val="j"/>
  <p:tag name="KSO_WM_BEAUTIFY_FLAG" val="#wm#"/>
</p:tagLst>
</file>

<file path=ppt/tags/tag81.xml><?xml version="1.0" encoding="utf-8"?>
<p:tagLst xmlns:p="http://schemas.openxmlformats.org/presentationml/2006/main">
  <p:tag name="KSO_WM_UNIT_INDEX" val="26"/>
  <p:tag name="KSO_WM_UNIT_TYPE" val="j"/>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 name="resource_record_key" val="{&quot;10&quot;:[4587485,50020852,50037306,21554190],&quot;65&quot;:[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TABLE_ENDDRAG_ORIGIN_RECT" val="875*210"/>
  <p:tag name="TABLE_ENDDRAG_RECT" val="61*225*875*210"/>
</p:tagLst>
</file>

<file path=ppt/tags/tag95.xml><?xml version="1.0" encoding="utf-8"?>
<p:tagLst xmlns:p="http://schemas.openxmlformats.org/presentationml/2006/main">
  <p:tag name="TABLE_ENDDRAG_ORIGIN_RECT" val="875*184"/>
  <p:tag name="TABLE_ENDDRAG_RECT" val="52*71*875*184"/>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14570</Words>
  <Application>WPS 演示</Application>
  <PresentationFormat>宽屏</PresentationFormat>
  <Paragraphs>1140</Paragraphs>
  <Slides>37</Slides>
  <Notes>4</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37</vt:i4>
      </vt:variant>
    </vt:vector>
  </HeadingPairs>
  <TitlesOfParts>
    <vt:vector size="65" baseType="lpstr">
      <vt:lpstr>Arial</vt:lpstr>
      <vt:lpstr>宋体</vt:lpstr>
      <vt:lpstr>Wingdings</vt:lpstr>
      <vt:lpstr>Wingdings</vt:lpstr>
      <vt:lpstr>江城圆体 400W</vt:lpstr>
      <vt:lpstr>微软雅黑</vt:lpstr>
      <vt:lpstr>Times New Roman</vt:lpstr>
      <vt:lpstr>Gill Sans</vt:lpstr>
      <vt:lpstr>楷体_GB2312</vt:lpstr>
      <vt:lpstr>Arial Unicode MS</vt:lpstr>
      <vt:lpstr>Calibri</vt:lpstr>
      <vt:lpstr>Abadi</vt:lpstr>
      <vt:lpstr>Segoe Print</vt:lpstr>
      <vt:lpstr>Calibri</vt:lpstr>
      <vt:lpstr>等线</vt:lpstr>
      <vt:lpstr>Arial Regular</vt:lpstr>
      <vt:lpstr>Gill Sans MT</vt:lpstr>
      <vt:lpstr>新宋体</vt:lpstr>
      <vt:lpstr>Segoe UI</vt:lpstr>
      <vt:lpstr>quote-cjk-patch</vt:lpstr>
      <vt:lpstr>Tahoma</vt:lpstr>
      <vt:lpstr>+mn-ea微软雅黑</vt:lpstr>
      <vt:lpstr>+mn-lt微软雅黑</vt:lpstr>
      <vt:lpstr>黑体</vt:lpstr>
      <vt:lpstr>MiSans Demibold</vt:lpstr>
      <vt:lpstr>+mn-ltMiSans Demibold</vt:lpstr>
      <vt:lpstr>Arial</vt:lpstr>
      <vt:lpstr>WPS</vt:lpstr>
      <vt:lpstr>恶性实体瘤骨转移的诊疗发展</vt:lpstr>
      <vt:lpstr>为什么某些癌症很容易出现骨转移？</vt:lpstr>
      <vt:lpstr>骨转移癌是恶性肿瘤晚期常见的并发症</vt:lpstr>
      <vt:lpstr>溶骨性病变是MM患者的主要临床特征之一</vt:lpstr>
      <vt:lpstr>骨转移是恶性肿瘤晚期常见的转移部位，常见溶骨性病变症状</vt:lpstr>
      <vt:lpstr>恶性实体瘤骨转移的机制1</vt:lpstr>
      <vt:lpstr>RANK/RANKL/OPG 通路在骨转移过程中具有重要作用</vt:lpstr>
      <vt:lpstr>地舒单抗： 国内外现行MBD诊治共识和指南共同推荐</vt:lpstr>
      <vt:lpstr>双膦酸盐在真实世界中的应用不便，依从性不佳</vt:lpstr>
      <vt:lpstr>RANK/RANKL/OPG 通路在骨转移过程中具有重要作用</vt:lpstr>
      <vt:lpstr>不同恶性实体瘤骨转移的病变过程</vt:lpstr>
      <vt:lpstr>不同实体肿瘤的骨转移发生率不同</vt:lpstr>
      <vt:lpstr>肿瘤诱发的骨病</vt:lpstr>
      <vt:lpstr>成骨与破骨</vt:lpstr>
      <vt:lpstr>不同成人恶性实体瘤骨转移对患者生存的影响</vt:lpstr>
      <vt:lpstr>骨转移难以根除，损害患者生存、持续导致骨破坏</vt:lpstr>
      <vt:lpstr>不同成人恶性实体瘤骨转移的诊疗要点</vt:lpstr>
      <vt:lpstr>PowerPoint 演示文稿</vt:lpstr>
      <vt:lpstr>恶性实体瘤骨转移的治疗策略</vt:lpstr>
      <vt:lpstr>PowerPoint 演示文稿</vt:lpstr>
      <vt:lpstr>PowerPoint 演示文稿</vt:lpstr>
      <vt:lpstr>RANKL恶性循环：导致骨破坏、促进骨转移灶增殖</vt:lpstr>
      <vt:lpstr>PowerPoint 演示文稿</vt:lpstr>
      <vt:lpstr>PowerPoint 演示文稿</vt:lpstr>
      <vt:lpstr>骨靶向药物的提出</vt:lpstr>
      <vt:lpstr>患者辅助检查</vt:lpstr>
      <vt:lpstr>双膦酸盐的发现</vt:lpstr>
      <vt:lpstr>不同双膦酸盐的特点1</vt:lpstr>
      <vt:lpstr>第三代双膦酸盐对比1</vt:lpstr>
      <vt:lpstr>患者复发与治疗</vt:lpstr>
      <vt:lpstr>患者复发与治疗</vt:lpstr>
      <vt:lpstr>Study136：地舒单抗 vs. 唑来膦酸治疗晚期乳腺癌骨转移疗效和安全性的全球多中心大型Ⅲ期临床研究</vt:lpstr>
      <vt:lpstr>PowerPoint 演示文稿</vt:lpstr>
      <vt:lpstr>安加维®简明处方</vt:lpstr>
      <vt:lpstr>安加维®简明处方</vt:lpstr>
      <vt:lpstr>低钙血症的规范化管理建议</vt:lpstr>
      <vt:lpstr>安加维®简明处方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顾文彪BeYo</cp:lastModifiedBy>
  <cp:revision>160</cp:revision>
  <dcterms:created xsi:type="dcterms:W3CDTF">2019-06-19T02:08:00Z</dcterms:created>
  <dcterms:modified xsi:type="dcterms:W3CDTF">2026-02-26T11:54:43Z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2052-12.1.0.22215</vt:lpwstr>
  </property>
  <property fmtid="{D5CDD505-2E9C-101B-9397-08002B2CF9AE}" pid="3" name="ICV">
    <vt:lpwstr>5821F9F6274945CFA7E93E6C30695F69_13</vt:lpwstr>
  </property>
</Properties>
</file>